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02" r:id="rId3"/>
    <p:sldId id="303" r:id="rId4"/>
    <p:sldId id="271" r:id="rId5"/>
    <p:sldId id="268" r:id="rId6"/>
    <p:sldId id="259" r:id="rId7"/>
    <p:sldId id="260" r:id="rId8"/>
    <p:sldId id="276" r:id="rId9"/>
    <p:sldId id="284" r:id="rId10"/>
    <p:sldId id="286" r:id="rId11"/>
    <p:sldId id="285" r:id="rId12"/>
    <p:sldId id="280" r:id="rId13"/>
    <p:sldId id="281" r:id="rId14"/>
    <p:sldId id="282" r:id="rId15"/>
    <p:sldId id="283" r:id="rId16"/>
    <p:sldId id="306" r:id="rId17"/>
    <p:sldId id="300" r:id="rId18"/>
    <p:sldId id="301" r:id="rId19"/>
    <p:sldId id="266" r:id="rId20"/>
    <p:sldId id="289" r:id="rId21"/>
    <p:sldId id="264" r:id="rId22"/>
    <p:sldId id="272" r:id="rId23"/>
    <p:sldId id="267" r:id="rId24"/>
    <p:sldId id="290" r:id="rId25"/>
    <p:sldId id="273" r:id="rId26"/>
    <p:sldId id="274" r:id="rId27"/>
    <p:sldId id="287" r:id="rId28"/>
    <p:sldId id="277" r:id="rId29"/>
    <p:sldId id="293" r:id="rId30"/>
    <p:sldId id="294" r:id="rId31"/>
    <p:sldId id="288" r:id="rId32"/>
    <p:sldId id="295" r:id="rId33"/>
    <p:sldId id="296" r:id="rId34"/>
    <p:sldId id="297" r:id="rId35"/>
    <p:sldId id="298" r:id="rId36"/>
    <p:sldId id="299" r:id="rId37"/>
    <p:sldId id="265" r:id="rId38"/>
  </p:sldIdLst>
  <p:sldSz cx="9144000" cy="6858000" type="screen4x3"/>
  <p:notesSz cx="6858000" cy="9144000"/>
  <p:custDataLst>
    <p:tags r:id="rId3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12"/>
      </p:cViewPr>
      <p:guideLst>
        <p:guide orient="horz" pos="2160"/>
        <p:guide pos="2880"/>
      </p:guideLst>
    </p:cSldViewPr>
  </p:slid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A8D2C4-B923-408C-8E95-3141C31A7A3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CA62D7-BD97-40A2-AA12-51A46466215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067D3F-29AF-4834-8855-684FEA43932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5549F8C-4335-48A5-B234-DE28D69B21E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B04912-D694-48E7-8838-23C1F22F5F6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8B4384-EDF1-4732-850F-B26A41D2597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E52F004-C364-4883-8A6A-8AFC1CA4179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C121832-A02E-4F3F-B246-BFBA0456467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ECB2658-D83C-4FB0-A1A9-6A0D8C02AE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A90097-099D-42A4-A9EE-06DC86EF082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74252E6-8B10-4683-A539-D274B3BF22B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D5FBB43E-75B0-4CDD-8E77-001B6BD2F6E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6000" dirty="0" smtClean="0">
                <a:latin typeface="Arial Black" pitchFamily="34" charset="0"/>
              </a:rPr>
              <a:t>Example BMI</a:t>
            </a:r>
          </a:p>
        </p:txBody>
      </p:sp>
      <p:sp>
        <p:nvSpPr>
          <p:cNvPr id="18436" name="TextBox 6"/>
          <p:cNvSpPr txBox="1">
            <a:spLocks noChangeArrowheads="1"/>
          </p:cNvSpPr>
          <p:nvPr/>
        </p:nvSpPr>
        <p:spPr bwMode="auto">
          <a:xfrm>
            <a:off x="838200" y="3810000"/>
            <a:ext cx="7162800" cy="1570038"/>
          </a:xfrm>
          <a:prstGeom prst="rect">
            <a:avLst/>
          </a:prstGeom>
          <a:noFill/>
          <a:ln w="9525">
            <a:noFill/>
            <a:miter lim="800000"/>
            <a:headEnd/>
            <a:tailEnd/>
          </a:ln>
        </p:spPr>
        <p:txBody>
          <a:bodyPr>
            <a:spAutoFit/>
          </a:bodyPr>
          <a:lstStyle/>
          <a:p>
            <a:r>
              <a:rPr lang="en-US" sz="2400" b="1" dirty="0"/>
              <a:t>	&lt; 18.5 	</a:t>
            </a:r>
            <a:r>
              <a:rPr lang="en-US" sz="2400" b="1" dirty="0" smtClean="0"/>
              <a:t>- </a:t>
            </a:r>
            <a:r>
              <a:rPr lang="en-US" sz="2400" b="1" dirty="0"/>
              <a:t>underweight</a:t>
            </a:r>
          </a:p>
          <a:p>
            <a:r>
              <a:rPr lang="en-US" sz="2400" b="1" dirty="0"/>
              <a:t>	</a:t>
            </a:r>
            <a:r>
              <a:rPr lang="en-US" sz="2400" b="1" dirty="0" smtClean="0"/>
              <a:t>18.5-&lt;25.0 </a:t>
            </a:r>
            <a:r>
              <a:rPr lang="en-US" sz="2400" b="1" dirty="0"/>
              <a:t>	- normal</a:t>
            </a:r>
          </a:p>
          <a:p>
            <a:r>
              <a:rPr lang="en-US" sz="2400" b="1" dirty="0"/>
              <a:t>	</a:t>
            </a:r>
            <a:r>
              <a:rPr lang="en-US" sz="2400" b="1" dirty="0" smtClean="0"/>
              <a:t>25.0-&lt;30.0</a:t>
            </a:r>
            <a:r>
              <a:rPr lang="en-US" sz="2400" b="1" dirty="0"/>
              <a:t>	- overweight</a:t>
            </a:r>
          </a:p>
          <a:p>
            <a:r>
              <a:rPr lang="en-US" sz="2400" b="1" dirty="0"/>
              <a:t>	≥ 30 		- obese</a:t>
            </a:r>
          </a:p>
        </p:txBody>
      </p:sp>
      <p:sp>
        <p:nvSpPr>
          <p:cNvPr id="18437" name="TextBox 7"/>
          <p:cNvSpPr txBox="1">
            <a:spLocks noChangeArrowheads="1"/>
          </p:cNvSpPr>
          <p:nvPr/>
        </p:nvSpPr>
        <p:spPr bwMode="auto">
          <a:xfrm>
            <a:off x="685800" y="1905000"/>
            <a:ext cx="7772400" cy="1384995"/>
          </a:xfrm>
          <a:prstGeom prst="rect">
            <a:avLst/>
          </a:prstGeom>
          <a:noFill/>
          <a:ln w="9525">
            <a:noFill/>
            <a:miter lim="800000"/>
            <a:headEnd/>
            <a:tailEnd/>
          </a:ln>
        </p:spPr>
        <p:txBody>
          <a:bodyPr>
            <a:spAutoFit/>
          </a:bodyPr>
          <a:lstStyle/>
          <a:p>
            <a:pPr>
              <a:defRPr/>
            </a:pPr>
            <a:r>
              <a:rPr lang="en-US" sz="2800" b="1" dirty="0">
                <a:solidFill>
                  <a:srgbClr val="00B050"/>
                </a:solidFill>
                <a:latin typeface="+mj-lt"/>
              </a:rPr>
              <a:t>Create a new file for adult patients 21 years of age or older and categorize their BMI according the 4 categories below:</a:t>
            </a:r>
          </a:p>
        </p:txBody>
      </p:sp>
    </p:spTree>
    <p:extLst>
      <p:ext uri="{BB962C8B-B14F-4D97-AF65-F5344CB8AC3E}">
        <p14:creationId xmlns:p14="http://schemas.microsoft.com/office/powerpoint/2010/main" val="3579764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And / Or </a:t>
            </a:r>
            <a:r>
              <a:rPr lang="en-US" dirty="0" err="1" smtClean="0">
                <a:latin typeface="Arial Black" pitchFamily="34" charset="0"/>
              </a:rPr>
              <a:t>Hierachy</a:t>
            </a:r>
            <a:endParaRPr lang="en-US" dirty="0">
              <a:latin typeface="Arial Black" pitchFamily="34" charset="0"/>
            </a:endParaRPr>
          </a:p>
        </p:txBody>
      </p:sp>
      <p:sp>
        <p:nvSpPr>
          <p:cNvPr id="3" name="Content Placeholder 2"/>
          <p:cNvSpPr>
            <a:spLocks noGrp="1"/>
          </p:cNvSpPr>
          <p:nvPr>
            <p:ph idx="1"/>
          </p:nvPr>
        </p:nvSpPr>
        <p:spPr>
          <a:xfrm>
            <a:off x="685800" y="1447800"/>
            <a:ext cx="7772400" cy="4525963"/>
          </a:xfrm>
        </p:spPr>
        <p:txBody>
          <a:bodyPr/>
          <a:lstStyle/>
          <a:p>
            <a:pPr>
              <a:buNone/>
            </a:pPr>
            <a:r>
              <a:rPr lang="en-US" sz="3600" dirty="0" smtClean="0"/>
              <a:t>If X and Y or Z;</a:t>
            </a:r>
          </a:p>
          <a:p>
            <a:pPr>
              <a:buNone/>
            </a:pPr>
            <a:r>
              <a:rPr lang="en-US" sz="3600" dirty="0" smtClean="0"/>
              <a:t>If (X and Y) or Z;</a:t>
            </a:r>
          </a:p>
          <a:p>
            <a:pPr>
              <a:buNone/>
            </a:pPr>
            <a:endParaRPr lang="en-US" sz="3600" dirty="0" smtClean="0"/>
          </a:p>
          <a:p>
            <a:pPr>
              <a:buNone/>
            </a:pPr>
            <a:r>
              <a:rPr lang="en-US" sz="3600" dirty="0" smtClean="0"/>
              <a:t>If X and (Y or Z);</a:t>
            </a:r>
            <a:endParaRPr lang="en-US" sz="3600" dirty="0"/>
          </a:p>
        </p:txBody>
      </p:sp>
      <p:sp>
        <p:nvSpPr>
          <p:cNvPr id="4" name="Right Brace 3"/>
          <p:cNvSpPr/>
          <p:nvPr/>
        </p:nvSpPr>
        <p:spPr>
          <a:xfrm>
            <a:off x="4189476" y="1643352"/>
            <a:ext cx="155448" cy="102364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572000" y="1817914"/>
            <a:ext cx="2098651" cy="584775"/>
          </a:xfrm>
          <a:prstGeom prst="rect">
            <a:avLst/>
          </a:prstGeom>
          <a:noFill/>
        </p:spPr>
        <p:txBody>
          <a:bodyPr wrap="none" rtlCol="0">
            <a:spAutoFit/>
          </a:bodyPr>
          <a:lstStyle/>
          <a:p>
            <a:r>
              <a:rPr lang="en-US" sz="3200" dirty="0" smtClean="0"/>
              <a:t>Equivalent</a:t>
            </a:r>
            <a:endParaRPr lang="en-US" sz="3200" dirty="0"/>
          </a:p>
        </p:txBody>
      </p:sp>
      <p:sp>
        <p:nvSpPr>
          <p:cNvPr id="6" name="TextBox 5"/>
          <p:cNvSpPr txBox="1"/>
          <p:nvPr/>
        </p:nvSpPr>
        <p:spPr>
          <a:xfrm>
            <a:off x="6858000" y="3962400"/>
            <a:ext cx="1938351" cy="2062103"/>
          </a:xfrm>
          <a:prstGeom prst="rect">
            <a:avLst/>
          </a:prstGeom>
          <a:noFill/>
        </p:spPr>
        <p:txBody>
          <a:bodyPr wrap="none" rtlCol="0">
            <a:spAutoFit/>
          </a:bodyPr>
          <a:lstStyle/>
          <a:p>
            <a:pPr algn="ctr"/>
            <a:r>
              <a:rPr lang="en-US" sz="3200" dirty="0" smtClean="0">
                <a:solidFill>
                  <a:srgbClr val="00B050"/>
                </a:solidFill>
              </a:rPr>
              <a:t>Hierarchy</a:t>
            </a:r>
          </a:p>
          <a:p>
            <a:pPr algn="ctr"/>
            <a:r>
              <a:rPr lang="en-US" sz="3200" dirty="0" smtClean="0"/>
              <a:t>NOT</a:t>
            </a:r>
          </a:p>
          <a:p>
            <a:pPr algn="ctr"/>
            <a:r>
              <a:rPr lang="en-US" sz="3200" dirty="0" smtClean="0"/>
              <a:t>AND</a:t>
            </a:r>
          </a:p>
          <a:p>
            <a:pPr algn="ctr"/>
            <a:r>
              <a:rPr lang="en-US" sz="3200" dirty="0" smtClean="0"/>
              <a:t>OR</a:t>
            </a:r>
            <a:endParaRPr lang="en-US" sz="3200" dirty="0"/>
          </a:p>
        </p:txBody>
      </p:sp>
      <p:sp>
        <p:nvSpPr>
          <p:cNvPr id="7" name="Isosceles Triangle 6"/>
          <p:cNvSpPr/>
          <p:nvPr/>
        </p:nvSpPr>
        <p:spPr>
          <a:xfrm rot="10800000">
            <a:off x="5908651" y="4445001"/>
            <a:ext cx="762000" cy="1524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AND/OR</a:t>
            </a:r>
            <a:endParaRPr lang="en-US" dirty="0">
              <a:latin typeface="Arial Black" pitchFamily="34" charset="0"/>
            </a:endParaRPr>
          </a:p>
        </p:txBody>
      </p:sp>
      <p:sp>
        <p:nvSpPr>
          <p:cNvPr id="3" name="Content Placeholder 2"/>
          <p:cNvSpPr>
            <a:spLocks noGrp="1"/>
          </p:cNvSpPr>
          <p:nvPr>
            <p:ph idx="1"/>
          </p:nvPr>
        </p:nvSpPr>
        <p:spPr/>
        <p:txBody>
          <a:bodyPr/>
          <a:lstStyle/>
          <a:p>
            <a:pPr>
              <a:buNone/>
            </a:pPr>
            <a:r>
              <a:rPr lang="en-US" dirty="0" smtClean="0"/>
              <a:t>If Clinic=“UAMC” </a:t>
            </a:r>
            <a:r>
              <a:rPr lang="en-US" b="1" dirty="0" smtClean="0">
                <a:solidFill>
                  <a:srgbClr val="00B050"/>
                </a:solidFill>
              </a:rPr>
              <a:t>and</a:t>
            </a:r>
            <a:r>
              <a:rPr lang="en-US" dirty="0" smtClean="0"/>
              <a:t> </a:t>
            </a:r>
          </a:p>
          <a:p>
            <a:pPr>
              <a:buNone/>
            </a:pPr>
            <a:r>
              <a:rPr lang="en-US" dirty="0" smtClean="0"/>
              <a:t>	(Diagnosis in (323.0, 325.0, 425.0) </a:t>
            </a:r>
            <a:r>
              <a:rPr lang="en-US" b="1" dirty="0" smtClean="0">
                <a:solidFill>
                  <a:srgbClr val="00B050"/>
                </a:solidFill>
              </a:rPr>
              <a:t>or</a:t>
            </a:r>
            <a:r>
              <a:rPr lang="en-US" dirty="0" smtClean="0"/>
              <a:t> </a:t>
            </a:r>
          </a:p>
          <a:p>
            <a:pPr>
              <a:buNone/>
            </a:pPr>
            <a:r>
              <a:rPr lang="en-US" dirty="0" smtClean="0"/>
              <a:t>		weight &gt; 200) THEN DO;</a:t>
            </a:r>
          </a:p>
          <a:p>
            <a:pPr>
              <a:buNone/>
            </a:pPr>
            <a:r>
              <a:rPr lang="en-US" dirty="0" smtClean="0"/>
              <a:t>…...…………………….</a:t>
            </a:r>
          </a:p>
          <a:p>
            <a:pPr>
              <a:buNone/>
            </a:pPr>
            <a:endParaRPr lang="en-US" dirty="0" smtClean="0"/>
          </a:p>
          <a:p>
            <a:pPr>
              <a:buNone/>
            </a:pPr>
            <a:r>
              <a:rPr lang="en-US" dirty="0" smtClean="0">
                <a:sym typeface="Wingdings"/>
              </a:rPr>
              <a:t></a:t>
            </a:r>
            <a:r>
              <a:rPr lang="en-US" sz="2800" i="1" dirty="0" smtClean="0">
                <a:sym typeface="Wingdings"/>
              </a:rPr>
              <a:t>The </a:t>
            </a:r>
            <a:r>
              <a:rPr lang="en-US" sz="2800" b="1" i="1" dirty="0" smtClean="0">
                <a:solidFill>
                  <a:srgbClr val="FF0000"/>
                </a:solidFill>
                <a:sym typeface="Wingdings"/>
              </a:rPr>
              <a:t>and</a:t>
            </a:r>
            <a:r>
              <a:rPr lang="en-US" sz="2800" i="1" dirty="0" smtClean="0">
                <a:sym typeface="Wingdings"/>
              </a:rPr>
              <a:t> operator has precedence over the </a:t>
            </a:r>
            <a:r>
              <a:rPr lang="en-US" sz="2800" b="1" i="1" dirty="0" smtClean="0">
                <a:solidFill>
                  <a:srgbClr val="FF0000"/>
                </a:solidFill>
                <a:sym typeface="Wingdings"/>
              </a:rPr>
              <a:t>or</a:t>
            </a:r>
            <a:r>
              <a:rPr lang="en-US" sz="2800" i="1" dirty="0" smtClean="0">
                <a:sym typeface="Wingdings"/>
              </a:rPr>
              <a:t> operator therefore you have to make sure that the right cases are selected using parentheses.</a:t>
            </a:r>
          </a:p>
          <a:p>
            <a:pPr>
              <a:buNone/>
            </a:pPr>
            <a:r>
              <a:rPr lang="en-US" sz="2800" i="1" dirty="0" smtClean="0">
                <a:sym typeface="Wingdings"/>
              </a:rPr>
              <a:t>	The </a:t>
            </a:r>
            <a:r>
              <a:rPr lang="en-US" sz="2800" b="1" i="1" dirty="0" smtClean="0">
                <a:solidFill>
                  <a:srgbClr val="FF0000"/>
                </a:solidFill>
                <a:sym typeface="Wingdings"/>
              </a:rPr>
              <a:t>Not</a:t>
            </a:r>
            <a:r>
              <a:rPr lang="en-US" sz="2800" i="1" dirty="0" smtClean="0">
                <a:sym typeface="Wingdings"/>
              </a:rPr>
              <a:t> operator has the highest precedence</a:t>
            </a:r>
            <a:endParaRPr lang="en-US"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Select </a:t>
            </a:r>
            <a:endParaRPr lang="en-US" sz="6000" b="1" dirty="0"/>
          </a:p>
        </p:txBody>
      </p:sp>
      <p:sp>
        <p:nvSpPr>
          <p:cNvPr id="3" name="Content Placeholder 2"/>
          <p:cNvSpPr>
            <a:spLocks noGrp="1"/>
          </p:cNvSpPr>
          <p:nvPr>
            <p:ph idx="1"/>
          </p:nvPr>
        </p:nvSpPr>
        <p:spPr>
          <a:xfrm>
            <a:off x="457200" y="1600200"/>
            <a:ext cx="8534400" cy="4525963"/>
          </a:xfrm>
        </p:spPr>
        <p:txBody>
          <a:bodyPr>
            <a:normAutofit/>
          </a:bodyPr>
          <a:lstStyle/>
          <a:p>
            <a:pPr>
              <a:buNone/>
            </a:pPr>
            <a:r>
              <a:rPr lang="en-US" sz="2800" dirty="0" smtClean="0"/>
              <a:t>Data BMI;</a:t>
            </a:r>
          </a:p>
          <a:p>
            <a:pPr>
              <a:buNone/>
            </a:pPr>
            <a:r>
              <a:rPr lang="en-US" sz="2800" dirty="0" smtClean="0"/>
              <a:t>Set My.BMI;</a:t>
            </a:r>
          </a:p>
          <a:p>
            <a:pPr>
              <a:buNone/>
            </a:pPr>
            <a:r>
              <a:rPr lang="en-US" sz="2800" b="1" dirty="0" smtClean="0">
                <a:solidFill>
                  <a:srgbClr val="FF0000"/>
                </a:solidFill>
              </a:rPr>
              <a:t>Select</a:t>
            </a:r>
            <a:r>
              <a:rPr lang="en-US" sz="2800" dirty="0" smtClean="0"/>
              <a:t> (</a:t>
            </a:r>
            <a:r>
              <a:rPr lang="en-US" sz="2800" b="1" dirty="0" smtClean="0">
                <a:solidFill>
                  <a:srgbClr val="00B050"/>
                </a:solidFill>
              </a:rPr>
              <a:t>gender</a:t>
            </a:r>
            <a:r>
              <a:rPr lang="en-US" sz="2800" dirty="0" smtClean="0"/>
              <a:t>);</a:t>
            </a:r>
          </a:p>
          <a:p>
            <a:pPr>
              <a:buNone/>
            </a:pPr>
            <a:r>
              <a:rPr lang="en-US" sz="2800" dirty="0" smtClean="0"/>
              <a:t>	When (“</a:t>
            </a:r>
            <a:r>
              <a:rPr lang="en-US" sz="2800" b="1" dirty="0" smtClean="0">
                <a:solidFill>
                  <a:srgbClr val="00B050"/>
                </a:solidFill>
              </a:rPr>
              <a:t>F</a:t>
            </a:r>
            <a:r>
              <a:rPr lang="en-US" sz="2800" dirty="0" smtClean="0"/>
              <a:t>”)  then </a:t>
            </a:r>
            <a:r>
              <a:rPr lang="en-US" sz="2800" dirty="0" err="1" smtClean="0"/>
              <a:t>cutpoint</a:t>
            </a:r>
            <a:r>
              <a:rPr lang="en-US" sz="2800" dirty="0" smtClean="0"/>
              <a:t>=40;</a:t>
            </a:r>
          </a:p>
          <a:p>
            <a:pPr>
              <a:buNone/>
            </a:pPr>
            <a:r>
              <a:rPr lang="en-US" sz="2800" dirty="0" smtClean="0"/>
              <a:t>	When (“</a:t>
            </a:r>
            <a:r>
              <a:rPr lang="en-US" sz="2800" b="1" dirty="0" smtClean="0">
                <a:solidFill>
                  <a:srgbClr val="00B050"/>
                </a:solidFill>
              </a:rPr>
              <a:t>M</a:t>
            </a:r>
            <a:r>
              <a:rPr lang="en-US" sz="2800" dirty="0" smtClean="0"/>
              <a:t>”) then </a:t>
            </a:r>
            <a:r>
              <a:rPr lang="en-US" sz="2800" dirty="0" err="1" smtClean="0"/>
              <a:t>cutpoint</a:t>
            </a:r>
            <a:r>
              <a:rPr lang="en-US" sz="2800" dirty="0" smtClean="0"/>
              <a:t> =60;</a:t>
            </a:r>
          </a:p>
          <a:p>
            <a:pPr>
              <a:buNone/>
            </a:pPr>
            <a:r>
              <a:rPr lang="en-US" sz="2800" dirty="0" smtClean="0"/>
              <a:t>	Otherwise;</a:t>
            </a:r>
          </a:p>
          <a:p>
            <a:pPr>
              <a:buNone/>
            </a:pPr>
            <a:r>
              <a:rPr lang="en-US" sz="2800" b="1" dirty="0" smtClean="0">
                <a:solidFill>
                  <a:srgbClr val="FF0000"/>
                </a:solidFill>
              </a:rPr>
              <a:t>End</a:t>
            </a:r>
            <a:r>
              <a:rPr lang="en-US" sz="2800" dirty="0" smtClean="0"/>
              <a:t>;</a:t>
            </a:r>
          </a:p>
          <a:p>
            <a:pPr>
              <a:buNone/>
            </a:pPr>
            <a:r>
              <a:rPr lang="en-US" sz="2800" dirty="0" smtClean="0"/>
              <a:t>Run;</a:t>
            </a:r>
            <a:endParaRPr lang="en-US" sz="2800" dirty="0"/>
          </a:p>
        </p:txBody>
      </p:sp>
      <p:sp>
        <p:nvSpPr>
          <p:cNvPr id="4" name="TextBox 3"/>
          <p:cNvSpPr txBox="1"/>
          <p:nvPr/>
        </p:nvSpPr>
        <p:spPr>
          <a:xfrm>
            <a:off x="228600" y="5867400"/>
            <a:ext cx="8781571" cy="800219"/>
          </a:xfrm>
          <a:prstGeom prst="rect">
            <a:avLst/>
          </a:prstGeom>
          <a:noFill/>
        </p:spPr>
        <p:txBody>
          <a:bodyPr wrap="none" rtlCol="0">
            <a:spAutoFit/>
          </a:bodyPr>
          <a:lstStyle/>
          <a:p>
            <a:r>
              <a:rPr lang="en-US" sz="2800" b="1" dirty="0" smtClean="0">
                <a:sym typeface="Wingdings"/>
              </a:rPr>
              <a:t></a:t>
            </a:r>
            <a:r>
              <a:rPr lang="en-US" dirty="0" smtClean="0"/>
              <a:t>If you omit the otherwise statement and the select statement cannot find one true</a:t>
            </a:r>
          </a:p>
          <a:p>
            <a:pPr marL="344488" indent="-344488"/>
            <a:r>
              <a:rPr lang="en-US" dirty="0" smtClean="0"/>
              <a:t>	expression it will </a:t>
            </a:r>
            <a:r>
              <a:rPr lang="en-US" b="1" dirty="0" smtClean="0"/>
              <a:t>stop execution</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Select </a:t>
            </a:r>
            <a:endParaRPr lang="en-US" sz="6000" b="1" dirty="0"/>
          </a:p>
        </p:txBody>
      </p:sp>
      <p:sp>
        <p:nvSpPr>
          <p:cNvPr id="3" name="Content Placeholder 2"/>
          <p:cNvSpPr>
            <a:spLocks noGrp="1"/>
          </p:cNvSpPr>
          <p:nvPr>
            <p:ph idx="1"/>
          </p:nvPr>
        </p:nvSpPr>
        <p:spPr>
          <a:xfrm>
            <a:off x="457200" y="1600200"/>
            <a:ext cx="8534400" cy="4525963"/>
          </a:xfrm>
        </p:spPr>
        <p:txBody>
          <a:bodyPr>
            <a:normAutofit fontScale="92500" lnSpcReduction="10000"/>
          </a:bodyPr>
          <a:lstStyle/>
          <a:p>
            <a:pPr>
              <a:buNone/>
            </a:pPr>
            <a:r>
              <a:rPr lang="en-US" sz="3600" dirty="0" smtClean="0">
                <a:latin typeface="Arial" pitchFamily="34" charset="0"/>
                <a:cs typeface="Arial" pitchFamily="34" charset="0"/>
              </a:rPr>
              <a:t>…………………………………….</a:t>
            </a:r>
          </a:p>
          <a:p>
            <a:pPr>
              <a:buNone/>
            </a:pPr>
            <a:r>
              <a:rPr lang="en-US" sz="3600" dirty="0" smtClean="0">
                <a:solidFill>
                  <a:srgbClr val="FF0000"/>
                </a:solidFill>
                <a:latin typeface="Arial" pitchFamily="34" charset="0"/>
                <a:cs typeface="Arial" pitchFamily="34" charset="0"/>
              </a:rPr>
              <a:t>select</a:t>
            </a:r>
            <a:r>
              <a:rPr lang="en-US" sz="3600" dirty="0" smtClean="0">
                <a:latin typeface="Arial" pitchFamily="34" charset="0"/>
                <a:cs typeface="Arial" pitchFamily="34" charset="0"/>
              </a:rPr>
              <a:t> (</a:t>
            </a:r>
            <a:r>
              <a:rPr lang="en-US" sz="3600" b="1" dirty="0" smtClean="0">
                <a:solidFill>
                  <a:srgbClr val="00B050"/>
                </a:solidFill>
                <a:latin typeface="Arial" pitchFamily="34" charset="0"/>
                <a:cs typeface="Arial" pitchFamily="34" charset="0"/>
              </a:rPr>
              <a:t>Result</a:t>
            </a:r>
            <a:r>
              <a:rPr lang="en-US" sz="3600" dirty="0" smtClean="0">
                <a:latin typeface="Arial" pitchFamily="34" charset="0"/>
                <a:cs typeface="Arial" pitchFamily="34" charset="0"/>
              </a:rPr>
              <a:t>); </a:t>
            </a:r>
          </a:p>
          <a:p>
            <a:pPr>
              <a:buNone/>
            </a:pPr>
            <a:r>
              <a:rPr lang="en-US" sz="3600" dirty="0" smtClean="0">
                <a:latin typeface="Arial" pitchFamily="34" charset="0"/>
                <a:cs typeface="Arial" pitchFamily="34" charset="0"/>
              </a:rPr>
              <a:t>	when (</a:t>
            </a:r>
            <a:r>
              <a:rPr lang="en-US" sz="3600" b="1" dirty="0" smtClean="0">
                <a:solidFill>
                  <a:srgbClr val="00B050"/>
                </a:solidFill>
                <a:latin typeface="Arial" pitchFamily="34" charset="0"/>
                <a:cs typeface="Arial" pitchFamily="34" charset="0"/>
              </a:rPr>
              <a:t>1</a:t>
            </a:r>
            <a:r>
              <a:rPr lang="en-US" sz="3600" dirty="0" smtClean="0">
                <a:latin typeface="Arial" pitchFamily="34" charset="0"/>
                <a:cs typeface="Arial" pitchFamily="34" charset="0"/>
              </a:rPr>
              <a:t>) x=x*10; </a:t>
            </a:r>
          </a:p>
          <a:p>
            <a:pPr>
              <a:buNone/>
            </a:pPr>
            <a:r>
              <a:rPr lang="en-US" sz="3600" dirty="0" smtClean="0">
                <a:latin typeface="Arial" pitchFamily="34" charset="0"/>
                <a:cs typeface="Arial" pitchFamily="34" charset="0"/>
              </a:rPr>
              <a:t>	when (</a:t>
            </a:r>
            <a:r>
              <a:rPr lang="en-US" sz="3600" b="1" dirty="0" smtClean="0">
                <a:solidFill>
                  <a:srgbClr val="00B050"/>
                </a:solidFill>
                <a:latin typeface="Arial" pitchFamily="34" charset="0"/>
                <a:cs typeface="Arial" pitchFamily="34" charset="0"/>
              </a:rPr>
              <a:t>2</a:t>
            </a:r>
            <a:r>
              <a:rPr lang="en-US" sz="3600" dirty="0" smtClean="0">
                <a:latin typeface="Arial" pitchFamily="34" charset="0"/>
                <a:cs typeface="Arial" pitchFamily="34" charset="0"/>
              </a:rPr>
              <a:t>); </a:t>
            </a:r>
          </a:p>
          <a:p>
            <a:pPr>
              <a:buNone/>
            </a:pPr>
            <a:r>
              <a:rPr lang="en-US" sz="3600" dirty="0" smtClean="0">
                <a:latin typeface="Arial" pitchFamily="34" charset="0"/>
                <a:cs typeface="Arial" pitchFamily="34" charset="0"/>
              </a:rPr>
              <a:t>	when (</a:t>
            </a:r>
            <a:r>
              <a:rPr lang="en-US" sz="3600" b="1" dirty="0" smtClean="0">
                <a:solidFill>
                  <a:srgbClr val="00B050"/>
                </a:solidFill>
                <a:latin typeface="Arial" pitchFamily="34" charset="0"/>
                <a:cs typeface="Arial" pitchFamily="34" charset="0"/>
              </a:rPr>
              <a:t>3,4,5</a:t>
            </a:r>
            <a:r>
              <a:rPr lang="en-US" sz="3600" dirty="0" smtClean="0">
                <a:latin typeface="Arial" pitchFamily="34" charset="0"/>
                <a:cs typeface="Arial" pitchFamily="34" charset="0"/>
              </a:rPr>
              <a:t>) x=x*100; </a:t>
            </a:r>
          </a:p>
          <a:p>
            <a:pPr>
              <a:buNone/>
            </a:pPr>
            <a:r>
              <a:rPr lang="en-US" sz="3600" dirty="0" smtClean="0">
                <a:latin typeface="Arial" pitchFamily="34" charset="0"/>
                <a:cs typeface="Arial" pitchFamily="34" charset="0"/>
              </a:rPr>
              <a:t>	otherwise; </a:t>
            </a:r>
          </a:p>
          <a:p>
            <a:pPr>
              <a:buNone/>
            </a:pPr>
            <a:r>
              <a:rPr lang="en-US" sz="3600" dirty="0" smtClean="0">
                <a:solidFill>
                  <a:srgbClr val="FF0000"/>
                </a:solidFill>
                <a:latin typeface="Arial" pitchFamily="34" charset="0"/>
                <a:cs typeface="Arial" pitchFamily="34" charset="0"/>
              </a:rPr>
              <a:t>end</a:t>
            </a:r>
            <a:r>
              <a:rPr lang="en-US" sz="3600" dirty="0" smtClean="0">
                <a:latin typeface="Arial" pitchFamily="34" charset="0"/>
                <a:cs typeface="Arial" pitchFamily="34" charset="0"/>
              </a:rPr>
              <a:t>;</a:t>
            </a:r>
          </a:p>
          <a:p>
            <a:pPr>
              <a:buNone/>
            </a:pPr>
            <a:r>
              <a:rPr lang="en-US" sz="3600" dirty="0" smtClean="0">
                <a:latin typeface="Arial" pitchFamily="34" charset="0"/>
                <a:cs typeface="Arial" pitchFamily="34" charset="0"/>
              </a:rPr>
              <a:t>………………………………………</a:t>
            </a:r>
            <a:endParaRPr lang="en-US" sz="3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Select</a:t>
            </a:r>
            <a:endParaRPr lang="en-US" sz="6000" b="1" dirty="0"/>
          </a:p>
        </p:txBody>
      </p:sp>
      <p:sp>
        <p:nvSpPr>
          <p:cNvPr id="3" name="Content Placeholder 2"/>
          <p:cNvSpPr>
            <a:spLocks noGrp="1"/>
          </p:cNvSpPr>
          <p:nvPr>
            <p:ph idx="1"/>
          </p:nvPr>
        </p:nvSpPr>
        <p:spPr>
          <a:xfrm>
            <a:off x="457200" y="1600200"/>
            <a:ext cx="8534400" cy="4525963"/>
          </a:xfrm>
        </p:spPr>
        <p:txBody>
          <a:bodyPr>
            <a:normAutofit fontScale="92500"/>
          </a:bodyPr>
          <a:lstStyle/>
          <a:p>
            <a:pPr>
              <a:buNone/>
            </a:pPr>
            <a:r>
              <a:rPr lang="en-US" sz="2800" dirty="0" smtClean="0"/>
              <a:t>Data BMI;</a:t>
            </a:r>
          </a:p>
          <a:p>
            <a:pPr>
              <a:buNone/>
            </a:pPr>
            <a:r>
              <a:rPr lang="en-US" sz="2800" dirty="0" smtClean="0"/>
              <a:t>Set My.BMI;</a:t>
            </a:r>
          </a:p>
          <a:p>
            <a:pPr>
              <a:buNone/>
            </a:pPr>
            <a:r>
              <a:rPr lang="en-US" sz="2800" b="1" dirty="0" smtClean="0">
                <a:solidFill>
                  <a:srgbClr val="FF0000"/>
                </a:solidFill>
              </a:rPr>
              <a:t>Select</a:t>
            </a:r>
            <a:r>
              <a:rPr lang="en-US" sz="2800" b="1" dirty="0" smtClean="0"/>
              <a:t>;</a:t>
            </a:r>
          </a:p>
          <a:p>
            <a:pPr>
              <a:buNone/>
            </a:pPr>
            <a:r>
              <a:rPr lang="en-US" sz="2800" dirty="0" smtClean="0"/>
              <a:t>	When (0 le </a:t>
            </a:r>
            <a:r>
              <a:rPr lang="en-US" sz="2800" b="1" dirty="0" smtClean="0">
                <a:solidFill>
                  <a:srgbClr val="00B050"/>
                </a:solidFill>
              </a:rPr>
              <a:t>age</a:t>
            </a:r>
            <a:r>
              <a:rPr lang="en-US" sz="2800" dirty="0" smtClean="0"/>
              <a:t> </a:t>
            </a:r>
            <a:r>
              <a:rPr lang="en-US" sz="2800" dirty="0" err="1" smtClean="0"/>
              <a:t>lt</a:t>
            </a:r>
            <a:r>
              <a:rPr lang="en-US" sz="2800" dirty="0" smtClean="0"/>
              <a:t> 18) then </a:t>
            </a:r>
            <a:r>
              <a:rPr lang="en-US" sz="2800" dirty="0" err="1" smtClean="0"/>
              <a:t>age_category</a:t>
            </a:r>
            <a:r>
              <a:rPr lang="en-US" sz="2800" dirty="0" smtClean="0"/>
              <a:t>=“Pediatric”;</a:t>
            </a:r>
          </a:p>
          <a:p>
            <a:pPr>
              <a:buNone/>
            </a:pPr>
            <a:r>
              <a:rPr lang="en-US" sz="2800" dirty="0" smtClean="0"/>
              <a:t>	When (</a:t>
            </a:r>
            <a:r>
              <a:rPr lang="en-US" sz="2800" b="1" dirty="0" smtClean="0">
                <a:solidFill>
                  <a:srgbClr val="00B050"/>
                </a:solidFill>
              </a:rPr>
              <a:t>age</a:t>
            </a:r>
            <a:r>
              <a:rPr lang="en-US" sz="2800" dirty="0" smtClean="0"/>
              <a:t> </a:t>
            </a:r>
            <a:r>
              <a:rPr lang="en-US" sz="2800" dirty="0" err="1" smtClean="0"/>
              <a:t>ge</a:t>
            </a:r>
            <a:r>
              <a:rPr lang="en-US" sz="2800" dirty="0" smtClean="0"/>
              <a:t> 18) then </a:t>
            </a:r>
            <a:r>
              <a:rPr lang="en-US" sz="2800" dirty="0" err="1" smtClean="0"/>
              <a:t>age_category</a:t>
            </a:r>
            <a:r>
              <a:rPr lang="en-US" sz="2800" dirty="0" smtClean="0"/>
              <a:t>      =“Adult      “;</a:t>
            </a:r>
          </a:p>
          <a:p>
            <a:pPr>
              <a:buNone/>
            </a:pPr>
            <a:r>
              <a:rPr lang="en-US" sz="2800" dirty="0" smtClean="0"/>
              <a:t>	Otherwise;</a:t>
            </a:r>
          </a:p>
          <a:p>
            <a:pPr>
              <a:buNone/>
            </a:pPr>
            <a:r>
              <a:rPr lang="en-US" sz="2800" b="1" dirty="0" smtClean="0">
                <a:solidFill>
                  <a:srgbClr val="FF0000"/>
                </a:solidFill>
              </a:rPr>
              <a:t>End;</a:t>
            </a:r>
          </a:p>
          <a:p>
            <a:pPr>
              <a:buNone/>
            </a:pPr>
            <a:r>
              <a:rPr lang="en-US" sz="2800" dirty="0" smtClean="0"/>
              <a:t>Run;</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z="4800" b="1" dirty="0" smtClean="0"/>
              <a:t>Where</a:t>
            </a:r>
          </a:p>
        </p:txBody>
      </p:sp>
      <p:sp>
        <p:nvSpPr>
          <p:cNvPr id="3" name="Content Placeholder 2"/>
          <p:cNvSpPr>
            <a:spLocks noGrp="1"/>
          </p:cNvSpPr>
          <p:nvPr>
            <p:ph idx="1"/>
          </p:nvPr>
        </p:nvSpPr>
        <p:spPr/>
        <p:txBody>
          <a:bodyPr>
            <a:normAutofit fontScale="92500" lnSpcReduction="10000"/>
          </a:bodyPr>
          <a:lstStyle/>
          <a:p>
            <a:pPr>
              <a:buFontTx/>
              <a:buNone/>
              <a:defRPr/>
            </a:pPr>
            <a:r>
              <a:rPr lang="en-US" sz="2800" dirty="0" smtClean="0">
                <a:latin typeface="+mj-lt"/>
              </a:rPr>
              <a:t>The where statement is used to easily define a subset of your data set.</a:t>
            </a:r>
          </a:p>
          <a:p>
            <a:pPr>
              <a:buFontTx/>
              <a:buNone/>
              <a:defRPr/>
            </a:pPr>
            <a:r>
              <a:rPr lang="en-US" i="1" u="sng" dirty="0" smtClean="0"/>
              <a:t>Example:</a:t>
            </a:r>
            <a:r>
              <a:rPr lang="en-US" u="sng" dirty="0" smtClean="0"/>
              <a:t>	</a:t>
            </a:r>
            <a:r>
              <a:rPr lang="en-US" dirty="0" smtClean="0"/>
              <a:t>	</a:t>
            </a:r>
          </a:p>
          <a:p>
            <a:pPr marL="0">
              <a:spcBef>
                <a:spcPts val="0"/>
              </a:spcBef>
              <a:buFontTx/>
              <a:buNone/>
              <a:defRPr/>
            </a:pPr>
            <a:r>
              <a:rPr lang="en-US" sz="2800" dirty="0" smtClean="0">
                <a:solidFill>
                  <a:srgbClr val="FF0000"/>
                </a:solidFill>
              </a:rPr>
              <a:t>				Data</a:t>
            </a:r>
            <a:r>
              <a:rPr lang="en-US" sz="2800" dirty="0" smtClean="0"/>
              <a:t> </a:t>
            </a:r>
            <a:r>
              <a:rPr lang="en-US" sz="2800" b="1" dirty="0" smtClean="0">
                <a:solidFill>
                  <a:srgbClr val="00B050"/>
                </a:solidFill>
              </a:rPr>
              <a:t>female</a:t>
            </a:r>
            <a:r>
              <a:rPr lang="en-US" sz="2800" dirty="0" smtClean="0"/>
              <a:t>;</a:t>
            </a:r>
          </a:p>
          <a:p>
            <a:pPr marL="0">
              <a:spcBef>
                <a:spcPts val="0"/>
              </a:spcBef>
              <a:buFontTx/>
              <a:buNone/>
              <a:defRPr/>
            </a:pPr>
            <a:r>
              <a:rPr lang="en-US" sz="2800" dirty="0" smtClean="0"/>
              <a:t>				</a:t>
            </a:r>
            <a:r>
              <a:rPr lang="en-US" sz="2800" dirty="0" smtClean="0">
                <a:solidFill>
                  <a:srgbClr val="FF0000"/>
                </a:solidFill>
              </a:rPr>
              <a:t>Set</a:t>
            </a:r>
            <a:r>
              <a:rPr lang="en-US" sz="2800" dirty="0" smtClean="0"/>
              <a:t> </a:t>
            </a:r>
            <a:r>
              <a:rPr lang="en-US" sz="2800" dirty="0" err="1" smtClean="0"/>
              <a:t>my.test</a:t>
            </a:r>
            <a:r>
              <a:rPr lang="en-US" sz="2800" dirty="0" smtClean="0"/>
              <a:t>;</a:t>
            </a:r>
          </a:p>
          <a:p>
            <a:pPr marL="0">
              <a:spcBef>
                <a:spcPts val="0"/>
              </a:spcBef>
              <a:buFontTx/>
              <a:buNone/>
              <a:defRPr/>
            </a:pPr>
            <a:r>
              <a:rPr lang="en-US" sz="2800" dirty="0" smtClean="0"/>
              <a:t>				</a:t>
            </a:r>
            <a:r>
              <a:rPr lang="en-US" sz="2800" dirty="0" smtClean="0">
                <a:solidFill>
                  <a:srgbClr val="FF0000"/>
                </a:solidFill>
              </a:rPr>
              <a:t>Where</a:t>
            </a:r>
            <a:r>
              <a:rPr lang="en-US" sz="2800" dirty="0" smtClean="0"/>
              <a:t> gender=“F”;</a:t>
            </a:r>
          </a:p>
          <a:p>
            <a:pPr marL="0">
              <a:spcBef>
                <a:spcPts val="0"/>
              </a:spcBef>
              <a:buFontTx/>
              <a:buNone/>
              <a:defRPr/>
            </a:pPr>
            <a:r>
              <a:rPr lang="en-US" sz="2800" dirty="0" smtClean="0"/>
              <a:t>				</a:t>
            </a:r>
            <a:r>
              <a:rPr lang="en-US" sz="2800" dirty="0" smtClean="0">
                <a:solidFill>
                  <a:srgbClr val="FF0000"/>
                </a:solidFill>
              </a:rPr>
              <a:t>Run</a:t>
            </a:r>
            <a:r>
              <a:rPr lang="en-US" sz="2800" dirty="0" smtClean="0"/>
              <a:t>;</a:t>
            </a:r>
          </a:p>
          <a:p>
            <a:pPr marL="0">
              <a:spcBef>
                <a:spcPts val="0"/>
              </a:spcBef>
              <a:buFontTx/>
              <a:buNone/>
              <a:defRPr/>
            </a:pPr>
            <a:r>
              <a:rPr lang="en-US" sz="2800" dirty="0" smtClean="0"/>
              <a:t>		</a:t>
            </a:r>
            <a:r>
              <a:rPr lang="en-US" sz="2800" b="1" dirty="0" smtClean="0"/>
              <a:t>or</a:t>
            </a:r>
          </a:p>
          <a:p>
            <a:pPr marL="0">
              <a:spcBef>
                <a:spcPts val="0"/>
              </a:spcBef>
              <a:buFontTx/>
              <a:buNone/>
              <a:defRPr/>
            </a:pPr>
            <a:r>
              <a:rPr lang="en-US" sz="2800" dirty="0" smtClean="0">
                <a:solidFill>
                  <a:srgbClr val="FF0000"/>
                </a:solidFill>
              </a:rPr>
              <a:t>				Data</a:t>
            </a:r>
            <a:r>
              <a:rPr lang="en-US" sz="2800" dirty="0" smtClean="0"/>
              <a:t> </a:t>
            </a:r>
            <a:r>
              <a:rPr lang="en-US" sz="2800" b="1" dirty="0" smtClean="0">
                <a:solidFill>
                  <a:srgbClr val="00B050"/>
                </a:solidFill>
              </a:rPr>
              <a:t>male</a:t>
            </a:r>
            <a:r>
              <a:rPr lang="en-US" sz="2800" dirty="0" smtClean="0"/>
              <a:t>;</a:t>
            </a:r>
          </a:p>
          <a:p>
            <a:pPr marL="0">
              <a:spcBef>
                <a:spcPts val="0"/>
              </a:spcBef>
              <a:buFontTx/>
              <a:buNone/>
              <a:defRPr/>
            </a:pPr>
            <a:r>
              <a:rPr lang="en-US" sz="2800" dirty="0" smtClean="0"/>
              <a:t>				</a:t>
            </a:r>
            <a:r>
              <a:rPr lang="en-US" sz="2800" dirty="0" smtClean="0">
                <a:solidFill>
                  <a:srgbClr val="FF0000"/>
                </a:solidFill>
              </a:rPr>
              <a:t>Set</a:t>
            </a:r>
            <a:r>
              <a:rPr lang="en-US" sz="2800" dirty="0" smtClean="0"/>
              <a:t> </a:t>
            </a:r>
            <a:r>
              <a:rPr lang="en-US" sz="2800" dirty="0" err="1" smtClean="0"/>
              <a:t>my.test</a:t>
            </a:r>
            <a:r>
              <a:rPr lang="en-US" sz="2800" dirty="0" smtClean="0"/>
              <a:t>;</a:t>
            </a:r>
          </a:p>
          <a:p>
            <a:pPr marL="0">
              <a:spcBef>
                <a:spcPts val="0"/>
              </a:spcBef>
              <a:buFontTx/>
              <a:buNone/>
              <a:defRPr/>
            </a:pPr>
            <a:r>
              <a:rPr lang="en-US" sz="2800" dirty="0" smtClean="0"/>
              <a:t>				</a:t>
            </a:r>
            <a:r>
              <a:rPr lang="en-US" sz="2800" dirty="0" smtClean="0">
                <a:solidFill>
                  <a:srgbClr val="FF0000"/>
                </a:solidFill>
              </a:rPr>
              <a:t>if </a:t>
            </a:r>
            <a:r>
              <a:rPr lang="en-US" sz="2800" dirty="0" smtClean="0"/>
              <a:t> gender ne “M” then delete;</a:t>
            </a:r>
          </a:p>
          <a:p>
            <a:pPr marL="0">
              <a:spcBef>
                <a:spcPts val="0"/>
              </a:spcBef>
              <a:buFontTx/>
              <a:buNone/>
              <a:defRPr/>
            </a:pPr>
            <a:r>
              <a:rPr lang="en-US" sz="2800" dirty="0" smtClean="0"/>
              <a:t>				</a:t>
            </a:r>
            <a:r>
              <a:rPr lang="en-US" sz="2800" dirty="0" smtClean="0">
                <a:solidFill>
                  <a:srgbClr val="FF0000"/>
                </a:solidFill>
              </a:rPr>
              <a:t>Run</a:t>
            </a:r>
            <a:r>
              <a:rPr lang="en-US" sz="2800" dirty="0" smtClean="0"/>
              <a:t>;</a:t>
            </a:r>
          </a:p>
          <a:p>
            <a:pPr marL="0">
              <a:spcBef>
                <a:spcPts val="0"/>
              </a:spcBef>
              <a:buFontTx/>
              <a:buNone/>
              <a:defRPr/>
            </a:pPr>
            <a:endParaRPr lang="en-US" sz="2800" dirty="0" smtClean="0"/>
          </a:p>
          <a:p>
            <a:pPr>
              <a:buFontTx/>
              <a:buNone/>
              <a:defRPr/>
            </a:pPr>
            <a:endParaRPr lang="en-US" dirty="0" smtClean="0"/>
          </a:p>
        </p:txBody>
      </p:sp>
      <p:sp>
        <p:nvSpPr>
          <p:cNvPr id="2" name="TextBox 1"/>
          <p:cNvSpPr txBox="1"/>
          <p:nvPr/>
        </p:nvSpPr>
        <p:spPr>
          <a:xfrm>
            <a:off x="250371" y="6488668"/>
            <a:ext cx="5958170" cy="369332"/>
          </a:xfrm>
          <a:prstGeom prst="rect">
            <a:avLst/>
          </a:prstGeom>
          <a:noFill/>
        </p:spPr>
        <p:txBody>
          <a:bodyPr wrap="none" rtlCol="0">
            <a:spAutoFit/>
          </a:bodyPr>
          <a:lstStyle/>
          <a:p>
            <a:r>
              <a:rPr lang="en-US" dirty="0" smtClean="0"/>
              <a:t>►Where can be used in DATA </a:t>
            </a:r>
            <a:r>
              <a:rPr lang="en-US" b="1" dirty="0" smtClean="0"/>
              <a:t>as well </a:t>
            </a:r>
            <a:r>
              <a:rPr lang="en-US" dirty="0" smtClean="0"/>
              <a:t>as in PROC steps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8000" b="1" dirty="0" smtClean="0"/>
              <a:t>ARRAYS</a:t>
            </a:r>
            <a:endParaRPr lang="en-US" sz="8000" b="1" dirty="0"/>
          </a:p>
        </p:txBody>
      </p:sp>
    </p:spTree>
    <p:extLst>
      <p:ext uri="{BB962C8B-B14F-4D97-AF65-F5344CB8AC3E}">
        <p14:creationId xmlns:p14="http://schemas.microsoft.com/office/powerpoint/2010/main" val="1622868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57400"/>
            <a:ext cx="8229600" cy="3840163"/>
          </a:xfrm>
        </p:spPr>
        <p:txBody>
          <a:bodyPr/>
          <a:lstStyle/>
          <a:p>
            <a:pPr>
              <a:buNone/>
            </a:pPr>
            <a:r>
              <a:rPr lang="en-US" sz="2000" dirty="0" smtClean="0">
                <a:solidFill>
                  <a:schemeClr val="tx1"/>
                </a:solidFill>
                <a:latin typeface="+mn-lt"/>
                <a:ea typeface="+mn-ea"/>
                <a:cs typeface="+mn-cs"/>
              </a:rPr>
              <a:t>/*……………………………………………………………………………….*/</a:t>
            </a:r>
          </a:p>
          <a:p>
            <a:pPr>
              <a:buNone/>
            </a:pPr>
            <a:r>
              <a:rPr lang="en-US" sz="1800" dirty="0" smtClean="0">
                <a:solidFill>
                  <a:schemeClr val="tx1"/>
                </a:solidFill>
                <a:latin typeface="+mn-lt"/>
                <a:ea typeface="+mn-ea"/>
                <a:cs typeface="+mn-cs"/>
              </a:rPr>
              <a:t>IF </a:t>
            </a:r>
            <a:r>
              <a:rPr lang="en-US" sz="1800" dirty="0" err="1" smtClean="0">
                <a:solidFill>
                  <a:schemeClr val="tx1"/>
                </a:solidFill>
                <a:latin typeface="+mn-lt"/>
                <a:ea typeface="+mn-ea"/>
                <a:cs typeface="+mn-cs"/>
              </a:rPr>
              <a:t>DialAtTx</a:t>
            </a:r>
            <a:r>
              <a:rPr lang="en-US" sz="1800" dirty="0" smtClean="0">
                <a:solidFill>
                  <a:schemeClr val="tx1"/>
                </a:solidFill>
                <a:latin typeface="+mn-lt"/>
                <a:ea typeface="+mn-ea"/>
                <a:cs typeface="+mn-cs"/>
              </a:rPr>
              <a:t>       = ' ' then delete;</a:t>
            </a:r>
          </a:p>
          <a:p>
            <a:pPr>
              <a:buNone/>
            </a:pPr>
            <a:r>
              <a:rPr lang="en-US" sz="1800" dirty="0" smtClean="0">
                <a:solidFill>
                  <a:schemeClr val="tx1"/>
                </a:solidFill>
                <a:latin typeface="+mn-lt"/>
                <a:ea typeface="+mn-ea"/>
                <a:cs typeface="+mn-cs"/>
              </a:rPr>
              <a:t>IF DIAGNOSIS= ' ' then delete;</a:t>
            </a:r>
          </a:p>
          <a:p>
            <a:pPr>
              <a:buNone/>
            </a:pPr>
            <a:r>
              <a:rPr lang="en-US" sz="1800" dirty="0" smtClean="0">
                <a:solidFill>
                  <a:schemeClr val="tx1"/>
                </a:solidFill>
                <a:latin typeface="+mn-lt"/>
                <a:ea typeface="+mn-ea"/>
                <a:cs typeface="+mn-cs"/>
              </a:rPr>
              <a:t>IF </a:t>
            </a:r>
            <a:r>
              <a:rPr lang="en-US" sz="1800" dirty="0" err="1" smtClean="0">
                <a:solidFill>
                  <a:schemeClr val="tx1"/>
                </a:solidFill>
                <a:latin typeface="+mn-lt"/>
                <a:ea typeface="+mn-ea"/>
                <a:cs typeface="+mn-cs"/>
              </a:rPr>
              <a:t>LipidDis</a:t>
            </a:r>
            <a:r>
              <a:rPr lang="en-US" sz="1800" dirty="0" smtClean="0">
                <a:solidFill>
                  <a:schemeClr val="tx1"/>
                </a:solidFill>
                <a:latin typeface="+mn-lt"/>
                <a:ea typeface="+mn-ea"/>
                <a:cs typeface="+mn-cs"/>
              </a:rPr>
              <a:t>        = ' ' then delete;</a:t>
            </a:r>
          </a:p>
          <a:p>
            <a:pPr>
              <a:buNone/>
            </a:pPr>
            <a:r>
              <a:rPr lang="en-US" sz="1800" dirty="0" smtClean="0">
                <a:solidFill>
                  <a:schemeClr val="tx1"/>
                </a:solidFill>
                <a:latin typeface="+mn-lt"/>
                <a:ea typeface="+mn-ea"/>
                <a:cs typeface="+mn-cs"/>
              </a:rPr>
              <a:t>IF </a:t>
            </a:r>
            <a:r>
              <a:rPr lang="en-US" sz="1800" dirty="0" err="1" smtClean="0">
                <a:solidFill>
                  <a:schemeClr val="tx1"/>
                </a:solidFill>
                <a:latin typeface="+mn-lt"/>
                <a:ea typeface="+mn-ea"/>
                <a:cs typeface="+mn-cs"/>
              </a:rPr>
              <a:t>LCbV_DS</a:t>
            </a:r>
            <a:r>
              <a:rPr lang="en-US" sz="1800" dirty="0" smtClean="0">
                <a:solidFill>
                  <a:schemeClr val="tx1"/>
                </a:solidFill>
                <a:latin typeface="+mn-lt"/>
                <a:ea typeface="+mn-ea"/>
                <a:cs typeface="+mn-cs"/>
              </a:rPr>
              <a:t>     = ' ' then delete;</a:t>
            </a:r>
          </a:p>
          <a:p>
            <a:pPr>
              <a:buNone/>
            </a:pPr>
            <a:r>
              <a:rPr lang="en-US" sz="1800" dirty="0" smtClean="0">
                <a:solidFill>
                  <a:schemeClr val="tx1"/>
                </a:solidFill>
                <a:latin typeface="+mn-lt"/>
                <a:ea typeface="+mn-ea"/>
                <a:cs typeface="+mn-cs"/>
              </a:rPr>
              <a:t>IF PVD             = ' ' then delete;</a:t>
            </a:r>
          </a:p>
          <a:p>
            <a:pPr>
              <a:buNone/>
            </a:pPr>
            <a:r>
              <a:rPr lang="en-US" sz="1800" dirty="0" smtClean="0">
                <a:solidFill>
                  <a:schemeClr val="tx1"/>
                </a:solidFill>
                <a:latin typeface="+mn-lt"/>
                <a:ea typeface="+mn-ea"/>
                <a:cs typeface="+mn-cs"/>
              </a:rPr>
              <a:t>IF </a:t>
            </a:r>
            <a:r>
              <a:rPr lang="en-US" sz="1800" dirty="0" err="1" smtClean="0">
                <a:solidFill>
                  <a:schemeClr val="tx1"/>
                </a:solidFill>
                <a:latin typeface="+mn-lt"/>
                <a:ea typeface="+mn-ea"/>
                <a:cs typeface="+mn-cs"/>
              </a:rPr>
              <a:t>Neurpthy</a:t>
            </a:r>
            <a:r>
              <a:rPr lang="en-US" sz="1800" dirty="0" smtClean="0">
                <a:solidFill>
                  <a:schemeClr val="tx1"/>
                </a:solidFill>
                <a:latin typeface="+mn-lt"/>
                <a:ea typeface="+mn-ea"/>
                <a:cs typeface="+mn-cs"/>
              </a:rPr>
              <a:t>      = ' ' then delete;</a:t>
            </a:r>
          </a:p>
          <a:p>
            <a:pPr>
              <a:buNone/>
            </a:pPr>
            <a:r>
              <a:rPr lang="en-US" sz="1800" dirty="0" smtClean="0">
                <a:solidFill>
                  <a:schemeClr val="tx1"/>
                </a:solidFill>
                <a:latin typeface="+mn-lt"/>
                <a:ea typeface="+mn-ea"/>
                <a:cs typeface="+mn-cs"/>
              </a:rPr>
              <a:t>IF </a:t>
            </a:r>
            <a:r>
              <a:rPr lang="en-US" sz="1800" dirty="0" err="1" smtClean="0">
                <a:solidFill>
                  <a:schemeClr val="tx1"/>
                </a:solidFill>
                <a:latin typeface="+mn-lt"/>
                <a:ea typeface="+mn-ea"/>
                <a:cs typeface="+mn-cs"/>
              </a:rPr>
              <a:t>RespProb</a:t>
            </a:r>
            <a:r>
              <a:rPr lang="en-US" sz="1800" dirty="0" smtClean="0">
                <a:solidFill>
                  <a:schemeClr val="tx1"/>
                </a:solidFill>
                <a:latin typeface="+mn-lt"/>
                <a:ea typeface="+mn-ea"/>
                <a:cs typeface="+mn-cs"/>
              </a:rPr>
              <a:t>     = ' ' then delete;</a:t>
            </a:r>
          </a:p>
          <a:p>
            <a:pPr>
              <a:buNone/>
            </a:pPr>
            <a:r>
              <a:rPr lang="en-US" sz="1800" dirty="0" smtClean="0">
                <a:solidFill>
                  <a:schemeClr val="tx1"/>
                </a:solidFill>
                <a:latin typeface="+mn-lt"/>
                <a:ea typeface="+mn-ea"/>
                <a:cs typeface="+mn-cs"/>
              </a:rPr>
              <a:t>IF </a:t>
            </a:r>
            <a:r>
              <a:rPr lang="en-US" sz="1800" dirty="0" err="1" smtClean="0">
                <a:solidFill>
                  <a:schemeClr val="tx1"/>
                </a:solidFill>
                <a:latin typeface="+mn-lt"/>
                <a:ea typeface="+mn-ea"/>
                <a:cs typeface="+mn-cs"/>
              </a:rPr>
              <a:t>CancrPre</a:t>
            </a:r>
            <a:r>
              <a:rPr lang="en-US" sz="1800" dirty="0" smtClean="0">
                <a:solidFill>
                  <a:schemeClr val="tx1"/>
                </a:solidFill>
                <a:latin typeface="+mn-lt"/>
                <a:ea typeface="+mn-ea"/>
                <a:cs typeface="+mn-cs"/>
              </a:rPr>
              <a:t>      = ' ' then delete;</a:t>
            </a:r>
          </a:p>
          <a:p>
            <a:pPr>
              <a:buNone/>
            </a:pPr>
            <a:r>
              <a:rPr lang="en-US" sz="1800" dirty="0" smtClean="0">
                <a:solidFill>
                  <a:schemeClr val="tx1"/>
                </a:solidFill>
                <a:latin typeface="+mn-lt"/>
                <a:ea typeface="+mn-ea"/>
                <a:cs typeface="+mn-cs"/>
              </a:rPr>
              <a:t>IF CBYPASS    = ' ' then delete;</a:t>
            </a:r>
          </a:p>
          <a:p>
            <a:pPr>
              <a:buNone/>
            </a:pPr>
            <a:r>
              <a:rPr lang="en-US" sz="1800" dirty="0" smtClean="0">
                <a:solidFill>
                  <a:schemeClr val="tx1"/>
                </a:solidFill>
                <a:latin typeface="+mn-lt"/>
                <a:ea typeface="+mn-ea"/>
                <a:cs typeface="+mn-cs"/>
              </a:rPr>
              <a:t>IF MI                 = ‘ ‘ then delete;</a:t>
            </a:r>
          </a:p>
          <a:p>
            <a:pPr>
              <a:buNone/>
            </a:pPr>
            <a:r>
              <a:rPr lang="en-US" sz="1800" dirty="0" smtClean="0"/>
              <a:t>…………………………………………………………………………………………</a:t>
            </a:r>
            <a:endParaRPr lang="en-US" sz="1800" dirty="0" smtClean="0">
              <a:solidFill>
                <a:schemeClr val="tx1"/>
              </a:solidFill>
              <a:latin typeface="+mn-lt"/>
              <a:ea typeface="+mn-ea"/>
              <a:cs typeface="+mn-cs"/>
            </a:endParaRPr>
          </a:p>
          <a:p>
            <a:pPr>
              <a:buNone/>
            </a:pPr>
            <a:endParaRPr lang="en-US" sz="1800" dirty="0"/>
          </a:p>
        </p:txBody>
      </p:sp>
      <p:sp>
        <p:nvSpPr>
          <p:cNvPr id="2" name="TextBox 1"/>
          <p:cNvSpPr txBox="1"/>
          <p:nvPr/>
        </p:nvSpPr>
        <p:spPr>
          <a:xfrm>
            <a:off x="2057400" y="762000"/>
            <a:ext cx="4951355" cy="830997"/>
          </a:xfrm>
          <a:prstGeom prst="rect">
            <a:avLst/>
          </a:prstGeom>
          <a:noFill/>
        </p:spPr>
        <p:txBody>
          <a:bodyPr wrap="none" rtlCol="0">
            <a:spAutoFit/>
          </a:bodyPr>
          <a:lstStyle/>
          <a:p>
            <a:r>
              <a:rPr lang="en-US" sz="4800" dirty="0" smtClean="0">
                <a:latin typeface="Arial Black" pitchFamily="34" charset="0"/>
              </a:rPr>
              <a:t>Why ARRAYS?</a:t>
            </a:r>
            <a:endParaRPr lang="en-US" sz="4800" dirty="0">
              <a:latin typeface="Arial Black" pitchFamily="34" charset="0"/>
            </a:endParaRPr>
          </a:p>
        </p:txBody>
      </p:sp>
    </p:spTree>
    <p:extLst>
      <p:ext uri="{BB962C8B-B14F-4D97-AF65-F5344CB8AC3E}">
        <p14:creationId xmlns:p14="http://schemas.microsoft.com/office/powerpoint/2010/main" val="3786052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57400"/>
            <a:ext cx="8229600" cy="3840163"/>
          </a:xfrm>
        </p:spPr>
        <p:txBody>
          <a:bodyPr/>
          <a:lstStyle/>
          <a:p>
            <a:pPr>
              <a:buNone/>
            </a:pPr>
            <a:r>
              <a:rPr lang="en-US" sz="2000" dirty="0" smtClean="0">
                <a:solidFill>
                  <a:schemeClr val="tx1"/>
                </a:solidFill>
                <a:latin typeface="+mn-lt"/>
                <a:ea typeface="+mn-ea"/>
                <a:cs typeface="+mn-cs"/>
              </a:rPr>
              <a:t>/*……………………………………………………………………………….*/</a:t>
            </a:r>
          </a:p>
          <a:p>
            <a:pPr>
              <a:buNone/>
            </a:pPr>
            <a:r>
              <a:rPr lang="en-US" sz="1800" dirty="0" smtClean="0">
                <a:solidFill>
                  <a:schemeClr val="tx1"/>
                </a:solidFill>
                <a:latin typeface="+mn-lt"/>
                <a:ea typeface="+mn-ea"/>
                <a:cs typeface="+mn-cs"/>
              </a:rPr>
              <a:t>IF </a:t>
            </a:r>
            <a:r>
              <a:rPr lang="en-US" sz="1800" dirty="0" err="1" smtClean="0">
                <a:solidFill>
                  <a:schemeClr val="tx1"/>
                </a:solidFill>
                <a:latin typeface="+mn-lt"/>
                <a:ea typeface="+mn-ea"/>
                <a:cs typeface="+mn-cs"/>
              </a:rPr>
              <a:t>DialAtTx</a:t>
            </a:r>
            <a:r>
              <a:rPr lang="en-US" sz="1800" dirty="0" smtClean="0">
                <a:solidFill>
                  <a:schemeClr val="tx1"/>
                </a:solidFill>
                <a:latin typeface="+mn-lt"/>
                <a:ea typeface="+mn-ea"/>
                <a:cs typeface="+mn-cs"/>
              </a:rPr>
              <a:t>     = ' ' or</a:t>
            </a:r>
          </a:p>
          <a:p>
            <a:pPr>
              <a:buNone/>
            </a:pPr>
            <a:r>
              <a:rPr lang="en-US" sz="1800" dirty="0" smtClean="0">
                <a:solidFill>
                  <a:schemeClr val="tx1"/>
                </a:solidFill>
                <a:latin typeface="+mn-lt"/>
                <a:ea typeface="+mn-ea"/>
                <a:cs typeface="+mn-cs"/>
              </a:rPr>
              <a:t>  DIAGNOSIS = ' ' </a:t>
            </a:r>
            <a:r>
              <a:rPr lang="en-US" sz="1800" dirty="0"/>
              <a:t>or</a:t>
            </a:r>
          </a:p>
          <a:p>
            <a:pPr>
              <a:buNone/>
            </a:pPr>
            <a:r>
              <a:rPr lang="en-US" sz="1800" dirty="0" smtClean="0">
                <a:solidFill>
                  <a:schemeClr val="tx1"/>
                </a:solidFill>
                <a:latin typeface="+mn-lt"/>
                <a:ea typeface="+mn-ea"/>
                <a:cs typeface="+mn-cs"/>
              </a:rPr>
              <a:t>  </a:t>
            </a:r>
            <a:r>
              <a:rPr lang="en-US" sz="1800" dirty="0" err="1" smtClean="0">
                <a:solidFill>
                  <a:schemeClr val="tx1"/>
                </a:solidFill>
                <a:latin typeface="+mn-lt"/>
                <a:ea typeface="+mn-ea"/>
                <a:cs typeface="+mn-cs"/>
              </a:rPr>
              <a:t>LipidDis</a:t>
            </a:r>
            <a:r>
              <a:rPr lang="en-US" sz="1800" dirty="0" smtClean="0">
                <a:solidFill>
                  <a:schemeClr val="tx1"/>
                </a:solidFill>
                <a:latin typeface="+mn-lt"/>
                <a:ea typeface="+mn-ea"/>
                <a:cs typeface="+mn-cs"/>
              </a:rPr>
              <a:t>        = ' ' </a:t>
            </a:r>
            <a:r>
              <a:rPr lang="en-US" sz="1800" dirty="0"/>
              <a:t>or</a:t>
            </a:r>
          </a:p>
          <a:p>
            <a:pPr>
              <a:buNone/>
            </a:pPr>
            <a:r>
              <a:rPr lang="en-US" sz="1800" dirty="0" smtClean="0">
                <a:solidFill>
                  <a:schemeClr val="tx1"/>
                </a:solidFill>
                <a:latin typeface="+mn-lt"/>
                <a:ea typeface="+mn-ea"/>
                <a:cs typeface="+mn-cs"/>
              </a:rPr>
              <a:t>  </a:t>
            </a:r>
            <a:r>
              <a:rPr lang="en-US" sz="1800" dirty="0" err="1" smtClean="0">
                <a:solidFill>
                  <a:schemeClr val="tx1"/>
                </a:solidFill>
                <a:latin typeface="+mn-lt"/>
                <a:ea typeface="+mn-ea"/>
                <a:cs typeface="+mn-cs"/>
              </a:rPr>
              <a:t>LCbV_DS</a:t>
            </a:r>
            <a:r>
              <a:rPr lang="en-US" sz="1800" dirty="0" smtClean="0">
                <a:solidFill>
                  <a:schemeClr val="tx1"/>
                </a:solidFill>
                <a:latin typeface="+mn-lt"/>
                <a:ea typeface="+mn-ea"/>
                <a:cs typeface="+mn-cs"/>
              </a:rPr>
              <a:t>     = ' ' </a:t>
            </a:r>
            <a:r>
              <a:rPr lang="en-US" sz="1800" dirty="0"/>
              <a:t>or</a:t>
            </a:r>
          </a:p>
          <a:p>
            <a:pPr>
              <a:buNone/>
            </a:pPr>
            <a:r>
              <a:rPr lang="en-US" sz="1800" dirty="0" smtClean="0">
                <a:solidFill>
                  <a:schemeClr val="tx1"/>
                </a:solidFill>
                <a:latin typeface="+mn-lt"/>
                <a:ea typeface="+mn-ea"/>
                <a:cs typeface="+mn-cs"/>
              </a:rPr>
              <a:t>  PVD             = ' ' </a:t>
            </a:r>
            <a:r>
              <a:rPr lang="en-US" sz="1800" dirty="0"/>
              <a:t>or</a:t>
            </a:r>
          </a:p>
          <a:p>
            <a:pPr>
              <a:buNone/>
            </a:pPr>
            <a:r>
              <a:rPr lang="en-US" sz="1800" dirty="0" smtClean="0">
                <a:solidFill>
                  <a:schemeClr val="tx1"/>
                </a:solidFill>
                <a:latin typeface="+mn-lt"/>
                <a:ea typeface="+mn-ea"/>
                <a:cs typeface="+mn-cs"/>
              </a:rPr>
              <a:t>  </a:t>
            </a:r>
            <a:r>
              <a:rPr lang="en-US" sz="1800" dirty="0" err="1" smtClean="0">
                <a:solidFill>
                  <a:schemeClr val="tx1"/>
                </a:solidFill>
                <a:latin typeface="+mn-lt"/>
                <a:ea typeface="+mn-ea"/>
                <a:cs typeface="+mn-cs"/>
              </a:rPr>
              <a:t>Neurpthy</a:t>
            </a:r>
            <a:r>
              <a:rPr lang="en-US" sz="1800" dirty="0" smtClean="0">
                <a:solidFill>
                  <a:schemeClr val="tx1"/>
                </a:solidFill>
                <a:latin typeface="+mn-lt"/>
                <a:ea typeface="+mn-ea"/>
                <a:cs typeface="+mn-cs"/>
              </a:rPr>
              <a:t>      = ' ' </a:t>
            </a:r>
            <a:r>
              <a:rPr lang="en-US" sz="1800" dirty="0"/>
              <a:t>or</a:t>
            </a:r>
          </a:p>
          <a:p>
            <a:pPr>
              <a:buNone/>
            </a:pPr>
            <a:r>
              <a:rPr lang="en-US" sz="1800" dirty="0" smtClean="0">
                <a:solidFill>
                  <a:schemeClr val="tx1"/>
                </a:solidFill>
                <a:latin typeface="+mn-lt"/>
                <a:ea typeface="+mn-ea"/>
                <a:cs typeface="+mn-cs"/>
              </a:rPr>
              <a:t>  </a:t>
            </a:r>
            <a:r>
              <a:rPr lang="en-US" sz="1800" dirty="0" err="1" smtClean="0">
                <a:solidFill>
                  <a:schemeClr val="tx1"/>
                </a:solidFill>
                <a:latin typeface="+mn-lt"/>
                <a:ea typeface="+mn-ea"/>
                <a:cs typeface="+mn-cs"/>
              </a:rPr>
              <a:t>RespProb</a:t>
            </a:r>
            <a:r>
              <a:rPr lang="en-US" sz="1800" dirty="0" smtClean="0">
                <a:solidFill>
                  <a:schemeClr val="tx1"/>
                </a:solidFill>
                <a:latin typeface="+mn-lt"/>
                <a:ea typeface="+mn-ea"/>
                <a:cs typeface="+mn-cs"/>
              </a:rPr>
              <a:t>     = ' ' </a:t>
            </a:r>
            <a:r>
              <a:rPr lang="en-US" sz="1800" dirty="0"/>
              <a:t>or</a:t>
            </a:r>
          </a:p>
          <a:p>
            <a:pPr>
              <a:buNone/>
            </a:pPr>
            <a:r>
              <a:rPr lang="en-US" sz="1800" dirty="0" smtClean="0">
                <a:solidFill>
                  <a:schemeClr val="tx1"/>
                </a:solidFill>
                <a:latin typeface="+mn-lt"/>
                <a:ea typeface="+mn-ea"/>
                <a:cs typeface="+mn-cs"/>
              </a:rPr>
              <a:t>  </a:t>
            </a:r>
            <a:r>
              <a:rPr lang="en-US" sz="1800" dirty="0" err="1" smtClean="0">
                <a:solidFill>
                  <a:schemeClr val="tx1"/>
                </a:solidFill>
                <a:latin typeface="+mn-lt"/>
                <a:ea typeface="+mn-ea"/>
                <a:cs typeface="+mn-cs"/>
              </a:rPr>
              <a:t>CancrPre</a:t>
            </a:r>
            <a:r>
              <a:rPr lang="en-US" sz="1800" dirty="0" smtClean="0">
                <a:solidFill>
                  <a:schemeClr val="tx1"/>
                </a:solidFill>
                <a:latin typeface="+mn-lt"/>
                <a:ea typeface="+mn-ea"/>
                <a:cs typeface="+mn-cs"/>
              </a:rPr>
              <a:t>      = ' ' </a:t>
            </a:r>
            <a:r>
              <a:rPr lang="en-US" sz="1800" dirty="0"/>
              <a:t>or</a:t>
            </a:r>
          </a:p>
          <a:p>
            <a:pPr>
              <a:buNone/>
            </a:pPr>
            <a:r>
              <a:rPr lang="en-US" sz="1800" dirty="0" smtClean="0">
                <a:solidFill>
                  <a:schemeClr val="tx1"/>
                </a:solidFill>
                <a:latin typeface="+mn-lt"/>
                <a:ea typeface="+mn-ea"/>
                <a:cs typeface="+mn-cs"/>
              </a:rPr>
              <a:t>  CBYPASS    = ' ' </a:t>
            </a:r>
            <a:r>
              <a:rPr lang="en-US" sz="1800" dirty="0"/>
              <a:t>or</a:t>
            </a:r>
          </a:p>
          <a:p>
            <a:pPr>
              <a:buNone/>
            </a:pPr>
            <a:r>
              <a:rPr lang="en-US" sz="1800" dirty="0" smtClean="0">
                <a:solidFill>
                  <a:schemeClr val="tx1"/>
                </a:solidFill>
                <a:latin typeface="+mn-lt"/>
                <a:ea typeface="+mn-ea"/>
                <a:cs typeface="+mn-cs"/>
              </a:rPr>
              <a:t>  MI                 = ‘ ‘ then delete;</a:t>
            </a:r>
          </a:p>
          <a:p>
            <a:pPr>
              <a:buNone/>
            </a:pPr>
            <a:r>
              <a:rPr lang="en-US" sz="1800" dirty="0" smtClean="0"/>
              <a:t>…………………………………………………………………………………………</a:t>
            </a:r>
            <a:endParaRPr lang="en-US" sz="1800" dirty="0" smtClean="0">
              <a:solidFill>
                <a:schemeClr val="tx1"/>
              </a:solidFill>
              <a:latin typeface="+mn-lt"/>
              <a:ea typeface="+mn-ea"/>
              <a:cs typeface="+mn-cs"/>
            </a:endParaRPr>
          </a:p>
          <a:p>
            <a:pPr>
              <a:buNone/>
            </a:pPr>
            <a:endParaRPr lang="en-US" sz="1800" dirty="0"/>
          </a:p>
        </p:txBody>
      </p:sp>
      <p:sp>
        <p:nvSpPr>
          <p:cNvPr id="2" name="TextBox 1"/>
          <p:cNvSpPr txBox="1"/>
          <p:nvPr/>
        </p:nvSpPr>
        <p:spPr>
          <a:xfrm>
            <a:off x="2057400" y="762000"/>
            <a:ext cx="4951355" cy="830997"/>
          </a:xfrm>
          <a:prstGeom prst="rect">
            <a:avLst/>
          </a:prstGeom>
          <a:noFill/>
        </p:spPr>
        <p:txBody>
          <a:bodyPr wrap="none" rtlCol="0">
            <a:spAutoFit/>
          </a:bodyPr>
          <a:lstStyle/>
          <a:p>
            <a:r>
              <a:rPr lang="en-US" sz="4800" dirty="0" smtClean="0">
                <a:latin typeface="Arial Black" pitchFamily="34" charset="0"/>
              </a:rPr>
              <a:t>Why ARRAYS?</a:t>
            </a:r>
            <a:endParaRPr lang="en-US" sz="4800" dirty="0">
              <a:latin typeface="Arial Black" pitchFamily="34" charset="0"/>
            </a:endParaRPr>
          </a:p>
        </p:txBody>
      </p:sp>
    </p:spTree>
    <p:extLst>
      <p:ext uri="{BB962C8B-B14F-4D97-AF65-F5344CB8AC3E}">
        <p14:creationId xmlns:p14="http://schemas.microsoft.com/office/powerpoint/2010/main" val="2194774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5400" b="1" smtClean="0">
                <a:latin typeface="Arial Black" pitchFamily="34" charset="0"/>
              </a:rPr>
              <a:t>Why ARRAYs?</a:t>
            </a:r>
          </a:p>
        </p:txBody>
      </p:sp>
      <p:sp>
        <p:nvSpPr>
          <p:cNvPr id="8195" name="Rectangle 3"/>
          <p:cNvSpPr>
            <a:spLocks noGrp="1" noChangeArrowheads="1"/>
          </p:cNvSpPr>
          <p:nvPr>
            <p:ph type="body" idx="1"/>
          </p:nvPr>
        </p:nvSpPr>
        <p:spPr/>
        <p:txBody>
          <a:bodyPr/>
          <a:lstStyle/>
          <a:p>
            <a:pPr eaLnBrk="1" hangingPunct="1">
              <a:lnSpc>
                <a:spcPct val="90000"/>
              </a:lnSpc>
              <a:buFontTx/>
              <a:buNone/>
            </a:pPr>
            <a:r>
              <a:rPr lang="en-US" dirty="0" smtClean="0"/>
              <a:t>Very often you have repetitive tasks:</a:t>
            </a:r>
          </a:p>
          <a:p>
            <a:pPr eaLnBrk="1" hangingPunct="1">
              <a:lnSpc>
                <a:spcPct val="90000"/>
              </a:lnSpc>
              <a:buFontTx/>
              <a:buNone/>
            </a:pPr>
            <a:endParaRPr lang="en-US" dirty="0" smtClean="0"/>
          </a:p>
          <a:p>
            <a:pPr eaLnBrk="1" hangingPunct="1">
              <a:lnSpc>
                <a:spcPct val="90000"/>
              </a:lnSpc>
              <a:buFontTx/>
              <a:buNone/>
            </a:pPr>
            <a:r>
              <a:rPr lang="en-US" dirty="0" smtClean="0"/>
              <a:t>	If height  = 999 then height =.;</a:t>
            </a:r>
          </a:p>
          <a:p>
            <a:pPr eaLnBrk="1" hangingPunct="1">
              <a:lnSpc>
                <a:spcPct val="90000"/>
              </a:lnSpc>
              <a:buFontTx/>
              <a:buNone/>
            </a:pPr>
            <a:r>
              <a:rPr lang="en-US" dirty="0" smtClean="0"/>
              <a:t>	If weight = 999 then weight =.;</a:t>
            </a:r>
          </a:p>
          <a:p>
            <a:pPr eaLnBrk="1" hangingPunct="1">
              <a:lnSpc>
                <a:spcPct val="90000"/>
              </a:lnSpc>
              <a:buFontTx/>
              <a:buNone/>
            </a:pPr>
            <a:r>
              <a:rPr lang="en-US" dirty="0" smtClean="0"/>
              <a:t>	If BMI     = 999 then BMI     =.;</a:t>
            </a:r>
          </a:p>
          <a:p>
            <a:pPr eaLnBrk="1" hangingPunct="1">
              <a:lnSpc>
                <a:spcPct val="90000"/>
              </a:lnSpc>
              <a:buFontTx/>
              <a:buNone/>
            </a:pPr>
            <a:endParaRPr lang="en-US" dirty="0" smtClean="0"/>
          </a:p>
          <a:p>
            <a:pPr eaLnBrk="1" hangingPunct="1">
              <a:lnSpc>
                <a:spcPct val="90000"/>
              </a:lnSpc>
              <a:buFontTx/>
              <a:buNone/>
            </a:pPr>
            <a:r>
              <a:rPr lang="en-US" dirty="0" smtClean="0"/>
              <a:t>SAS offers </a:t>
            </a:r>
            <a:r>
              <a:rPr lang="en-US" b="1" dirty="0" smtClean="0">
                <a:solidFill>
                  <a:srgbClr val="FF0000"/>
                </a:solidFill>
              </a:rPr>
              <a:t>ARRAY</a:t>
            </a:r>
            <a:r>
              <a:rPr lang="en-US" dirty="0" smtClean="0"/>
              <a:t>s to streamline your programming;</a:t>
            </a:r>
          </a:p>
          <a:p>
            <a:pPr eaLnBrk="1" hangingPunct="1">
              <a:lnSpc>
                <a:spcPct val="90000"/>
              </a:lnSpc>
              <a:buFontTx/>
              <a:buNone/>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304800" y="533400"/>
            <a:ext cx="8229600" cy="4525963"/>
          </a:xfrm>
        </p:spPr>
        <p:txBody>
          <a:bodyPr>
            <a:noAutofit/>
          </a:bodyPr>
          <a:lstStyle/>
          <a:p>
            <a:pPr>
              <a:buFontTx/>
              <a:buNone/>
            </a:pPr>
            <a:r>
              <a:rPr lang="en-US" sz="2200" dirty="0" smtClean="0"/>
              <a:t>title1 '-- Computation of the Body Mass Index BMI --';</a:t>
            </a:r>
          </a:p>
          <a:p>
            <a:pPr>
              <a:buFontTx/>
              <a:buNone/>
            </a:pPr>
            <a:r>
              <a:rPr lang="en-US" sz="2200" b="1" dirty="0" smtClean="0"/>
              <a:t>data BMI12;</a:t>
            </a:r>
          </a:p>
          <a:p>
            <a:pPr>
              <a:buFontTx/>
              <a:buNone/>
            </a:pPr>
            <a:r>
              <a:rPr lang="en-US" sz="2200" dirty="0" smtClean="0"/>
              <a:t>set    </a:t>
            </a:r>
            <a:r>
              <a:rPr lang="en-US" sz="2200" b="1" dirty="0" smtClean="0"/>
              <a:t>BMI11;</a:t>
            </a:r>
          </a:p>
          <a:p>
            <a:pPr>
              <a:buFontTx/>
              <a:buNone/>
            </a:pPr>
            <a:r>
              <a:rPr lang="en-US" sz="2200" dirty="0" smtClean="0"/>
              <a:t>/* delete younger patients  */</a:t>
            </a:r>
          </a:p>
          <a:p>
            <a:pPr>
              <a:buFontTx/>
              <a:buNone/>
            </a:pPr>
            <a:r>
              <a:rPr lang="en-US" sz="2200" dirty="0" smtClean="0"/>
              <a:t>if age &lt; </a:t>
            </a:r>
            <a:r>
              <a:rPr lang="en-US" sz="2200" b="1" dirty="0" smtClean="0"/>
              <a:t>21 then delete;</a:t>
            </a:r>
          </a:p>
          <a:p>
            <a:pPr>
              <a:buNone/>
            </a:pPr>
            <a:r>
              <a:rPr lang="en-US" sz="2200" dirty="0"/>
              <a:t>/* categorize the BMI       </a:t>
            </a:r>
            <a:r>
              <a:rPr lang="en-US" sz="2200" dirty="0" smtClean="0"/>
              <a:t>*/</a:t>
            </a:r>
            <a:endParaRPr lang="en-US" sz="2200" b="1" dirty="0" smtClean="0"/>
          </a:p>
          <a:p>
            <a:pPr>
              <a:buFontTx/>
              <a:buNone/>
            </a:pPr>
            <a:r>
              <a:rPr lang="en-US" sz="2200" dirty="0" smtClean="0"/>
              <a:t>/*__________________________*/</a:t>
            </a:r>
          </a:p>
          <a:p>
            <a:pPr>
              <a:buFontTx/>
              <a:buNone/>
            </a:pPr>
            <a:r>
              <a:rPr lang="en-US" sz="2200" dirty="0" smtClean="0"/>
              <a:t>If 0 &lt; </a:t>
            </a:r>
            <a:r>
              <a:rPr lang="en-US" sz="2200" dirty="0" err="1" smtClean="0"/>
              <a:t>bmi</a:t>
            </a:r>
            <a:r>
              <a:rPr lang="en-US" sz="2200" dirty="0" smtClean="0"/>
              <a:t> &lt; </a:t>
            </a:r>
            <a:r>
              <a:rPr lang="en-US" sz="2200" b="1" dirty="0" smtClean="0"/>
              <a:t>18.5 then weight="Underweight";</a:t>
            </a:r>
          </a:p>
          <a:p>
            <a:pPr>
              <a:buFontTx/>
              <a:buNone/>
            </a:pPr>
            <a:r>
              <a:rPr lang="en-US" sz="2200" dirty="0" smtClean="0"/>
              <a:t>	Else If </a:t>
            </a:r>
            <a:r>
              <a:rPr lang="en-US" sz="2200" b="1" dirty="0" smtClean="0"/>
              <a:t>18.5 le </a:t>
            </a:r>
            <a:r>
              <a:rPr lang="en-US" sz="2200" b="1" dirty="0" err="1" smtClean="0"/>
              <a:t>bmi</a:t>
            </a:r>
            <a:r>
              <a:rPr lang="en-US" sz="2200" b="1" dirty="0" smtClean="0"/>
              <a:t> &lt; 25 then weight="Normal";</a:t>
            </a:r>
          </a:p>
          <a:p>
            <a:pPr>
              <a:buFontTx/>
              <a:buNone/>
            </a:pPr>
            <a:r>
              <a:rPr lang="en-US" sz="2200" dirty="0" smtClean="0"/>
              <a:t>	Else If </a:t>
            </a:r>
            <a:r>
              <a:rPr lang="en-US" sz="2200" b="1" dirty="0" smtClean="0"/>
              <a:t>25.0 le </a:t>
            </a:r>
            <a:r>
              <a:rPr lang="en-US" sz="2200" b="1" dirty="0" err="1" smtClean="0"/>
              <a:t>bmi</a:t>
            </a:r>
            <a:r>
              <a:rPr lang="en-US" sz="2200" b="1" dirty="0" smtClean="0"/>
              <a:t> &lt; 30 then weight="Overweight";</a:t>
            </a:r>
          </a:p>
          <a:p>
            <a:pPr>
              <a:buFontTx/>
              <a:buNone/>
            </a:pPr>
            <a:r>
              <a:rPr lang="en-US" sz="2200" dirty="0" smtClean="0"/>
              <a:t>	Else if </a:t>
            </a:r>
            <a:r>
              <a:rPr lang="en-US" sz="2200" dirty="0" err="1" smtClean="0"/>
              <a:t>bmi</a:t>
            </a:r>
            <a:r>
              <a:rPr lang="en-US" sz="2200" dirty="0" smtClean="0"/>
              <a:t> </a:t>
            </a:r>
            <a:r>
              <a:rPr lang="en-US" sz="2200" dirty="0" err="1" smtClean="0"/>
              <a:t>ge</a:t>
            </a:r>
            <a:r>
              <a:rPr lang="en-US" sz="2200" dirty="0" smtClean="0"/>
              <a:t> </a:t>
            </a:r>
            <a:r>
              <a:rPr lang="en-US" sz="2200" b="1" dirty="0" smtClean="0"/>
              <a:t>30.0 then weight="Obese";</a:t>
            </a:r>
          </a:p>
          <a:p>
            <a:pPr>
              <a:buFontTx/>
              <a:buNone/>
            </a:pPr>
            <a:r>
              <a:rPr lang="en-US" sz="2200" b="1" dirty="0" smtClean="0"/>
              <a:t>run;</a:t>
            </a:r>
          </a:p>
          <a:p>
            <a:pPr>
              <a:buFontTx/>
              <a:buNone/>
            </a:pPr>
            <a:r>
              <a:rPr lang="pl-PL" sz="2200" b="1" dirty="0" smtClean="0"/>
              <a:t>proc print data =bmi12 (obs=20);</a:t>
            </a:r>
          </a:p>
          <a:p>
            <a:pPr>
              <a:buFontTx/>
              <a:buNone/>
            </a:pPr>
            <a:r>
              <a:rPr lang="en-US" sz="2200" dirty="0" err="1" smtClean="0"/>
              <a:t>var</a:t>
            </a:r>
            <a:r>
              <a:rPr lang="en-US" sz="2200" dirty="0" smtClean="0"/>
              <a:t> </a:t>
            </a:r>
            <a:r>
              <a:rPr lang="en-US" sz="2200" dirty="0" err="1" smtClean="0"/>
              <a:t>px_id</a:t>
            </a:r>
            <a:r>
              <a:rPr lang="en-US" sz="2200" dirty="0" smtClean="0"/>
              <a:t> </a:t>
            </a:r>
            <a:r>
              <a:rPr lang="en-US" sz="2200" dirty="0" err="1" smtClean="0"/>
              <a:t>hgt_cm</a:t>
            </a:r>
            <a:r>
              <a:rPr lang="en-US" sz="2200" dirty="0" smtClean="0"/>
              <a:t> </a:t>
            </a:r>
            <a:r>
              <a:rPr lang="en-US" sz="2200" dirty="0" err="1" smtClean="0"/>
              <a:t>wgt_kg</a:t>
            </a:r>
            <a:r>
              <a:rPr lang="en-US" sz="2200" dirty="0" smtClean="0"/>
              <a:t> </a:t>
            </a:r>
            <a:r>
              <a:rPr lang="en-US" sz="2200" dirty="0" err="1" smtClean="0"/>
              <a:t>bmi</a:t>
            </a:r>
            <a:r>
              <a:rPr lang="en-US" sz="2200" dirty="0" smtClean="0"/>
              <a:t> weight;</a:t>
            </a:r>
          </a:p>
          <a:p>
            <a:pPr>
              <a:buFontTx/>
              <a:buNone/>
            </a:pPr>
            <a:r>
              <a:rPr lang="en-US" sz="2200" b="1" dirty="0" smtClean="0"/>
              <a:t>run;</a:t>
            </a:r>
          </a:p>
          <a:p>
            <a:pPr>
              <a:buFontTx/>
              <a:buNone/>
            </a:pPr>
            <a:endParaRPr lang="en-US" sz="2200" dirty="0" smtClean="0"/>
          </a:p>
        </p:txBody>
      </p:sp>
    </p:spTree>
    <p:extLst>
      <p:ext uri="{BB962C8B-B14F-4D97-AF65-F5344CB8AC3E}">
        <p14:creationId xmlns:p14="http://schemas.microsoft.com/office/powerpoint/2010/main" val="1831734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5400" b="1" smtClean="0">
                <a:latin typeface="Arial Black" pitchFamily="34" charset="0"/>
              </a:rPr>
              <a:t>Why ARRAYs?</a:t>
            </a:r>
          </a:p>
        </p:txBody>
      </p:sp>
      <p:sp>
        <p:nvSpPr>
          <p:cNvPr id="8195" name="Rectangle 3"/>
          <p:cNvSpPr>
            <a:spLocks noGrp="1" noChangeArrowheads="1"/>
          </p:cNvSpPr>
          <p:nvPr>
            <p:ph type="body" idx="1"/>
          </p:nvPr>
        </p:nvSpPr>
        <p:spPr>
          <a:xfrm>
            <a:off x="228600" y="1600200"/>
            <a:ext cx="8915400" cy="4525963"/>
          </a:xfrm>
        </p:spPr>
        <p:txBody>
          <a:bodyPr/>
          <a:lstStyle/>
          <a:p>
            <a:pPr eaLnBrk="1" hangingPunct="1">
              <a:lnSpc>
                <a:spcPct val="90000"/>
              </a:lnSpc>
              <a:buFontTx/>
              <a:buNone/>
            </a:pPr>
            <a:r>
              <a:rPr lang="en-US" i="1" dirty="0" smtClean="0"/>
              <a:t>You have 105 variables X1 – X100,A,B,C,D,E</a:t>
            </a:r>
          </a:p>
          <a:p>
            <a:pPr eaLnBrk="1" hangingPunct="1">
              <a:lnSpc>
                <a:spcPct val="90000"/>
              </a:lnSpc>
              <a:buFontTx/>
              <a:buNone/>
            </a:pPr>
            <a:endParaRPr lang="en-US" dirty="0" smtClean="0"/>
          </a:p>
          <a:p>
            <a:pPr eaLnBrk="1" hangingPunct="1">
              <a:lnSpc>
                <a:spcPct val="90000"/>
              </a:lnSpc>
              <a:buFontTx/>
              <a:buNone/>
            </a:pPr>
            <a:r>
              <a:rPr lang="en-US" dirty="0" smtClean="0"/>
              <a:t>	If X1 	=999 then X1 	=.;</a:t>
            </a:r>
          </a:p>
          <a:p>
            <a:pPr eaLnBrk="1" hangingPunct="1">
              <a:lnSpc>
                <a:spcPct val="90000"/>
              </a:lnSpc>
              <a:buFontTx/>
              <a:buNone/>
            </a:pPr>
            <a:r>
              <a:rPr lang="en-US" dirty="0" smtClean="0"/>
              <a:t>	If X2 	=999 then X2 	=.;</a:t>
            </a:r>
          </a:p>
          <a:p>
            <a:pPr eaLnBrk="1" hangingPunct="1">
              <a:lnSpc>
                <a:spcPct val="90000"/>
              </a:lnSpc>
              <a:buFontTx/>
              <a:buNone/>
            </a:pPr>
            <a:r>
              <a:rPr lang="en-US" dirty="0" smtClean="0"/>
              <a:t>	………………………..</a:t>
            </a:r>
          </a:p>
          <a:p>
            <a:pPr eaLnBrk="1" hangingPunct="1">
              <a:lnSpc>
                <a:spcPct val="90000"/>
              </a:lnSpc>
              <a:buFontTx/>
              <a:buNone/>
            </a:pPr>
            <a:r>
              <a:rPr lang="en-US" dirty="0" smtClean="0"/>
              <a:t>	If X100  =999 then X100 =.;</a:t>
            </a:r>
          </a:p>
          <a:p>
            <a:pPr eaLnBrk="1" hangingPunct="1">
              <a:lnSpc>
                <a:spcPct val="90000"/>
              </a:lnSpc>
              <a:buFontTx/>
              <a:buNone/>
            </a:pPr>
            <a:r>
              <a:rPr lang="en-US" dirty="0" smtClean="0"/>
              <a:t>	If A	=‘NA’ then A	  =‘ ‘;</a:t>
            </a:r>
          </a:p>
          <a:p>
            <a:pPr eaLnBrk="1" hangingPunct="1">
              <a:lnSpc>
                <a:spcPct val="90000"/>
              </a:lnSpc>
              <a:buFontTx/>
              <a:buNone/>
            </a:pPr>
            <a:r>
              <a:rPr lang="en-US" dirty="0" smtClean="0"/>
              <a:t>	…………………………….</a:t>
            </a:r>
          </a:p>
          <a:p>
            <a:pPr eaLnBrk="1" hangingPunct="1">
              <a:lnSpc>
                <a:spcPct val="90000"/>
              </a:lnSpc>
              <a:buFontTx/>
              <a:buNone/>
            </a:pPr>
            <a:r>
              <a:rPr lang="en-US" dirty="0" smtClean="0"/>
              <a:t>	If E	=‘NA’ then E	  =‘ ‘;</a:t>
            </a:r>
          </a:p>
          <a:p>
            <a:pPr eaLnBrk="1" hangingPunct="1">
              <a:lnSpc>
                <a:spcPct val="90000"/>
              </a:lnSpc>
              <a:buFontTx/>
              <a:buNone/>
            </a:pPr>
            <a:endParaRPr lang="en-US" dirty="0" smtClean="0"/>
          </a:p>
          <a:p>
            <a:pPr eaLnBrk="1" hangingPunct="1">
              <a:lnSpc>
                <a:spcPct val="90000"/>
              </a:lnSpc>
              <a:buFontTx/>
              <a:buNone/>
            </a:pPr>
            <a:endParaRPr lang="en-US" dirty="0" smtClean="0"/>
          </a:p>
        </p:txBody>
      </p:sp>
    </p:spTree>
    <p:extLst>
      <p:ext uri="{BB962C8B-B14F-4D97-AF65-F5344CB8AC3E}">
        <p14:creationId xmlns:p14="http://schemas.microsoft.com/office/powerpoint/2010/main" val="514538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5400" dirty="0" smtClean="0">
                <a:latin typeface="Arial Black" pitchFamily="34" charset="0"/>
              </a:rPr>
              <a:t>ARRAYs</a:t>
            </a:r>
          </a:p>
        </p:txBody>
      </p:sp>
      <p:sp>
        <p:nvSpPr>
          <p:cNvPr id="9219" name="Rectangle 3"/>
          <p:cNvSpPr>
            <a:spLocks noGrp="1" noChangeArrowheads="1"/>
          </p:cNvSpPr>
          <p:nvPr>
            <p:ph type="body" idx="1"/>
          </p:nvPr>
        </p:nvSpPr>
        <p:spPr>
          <a:xfrm>
            <a:off x="152400" y="1414528"/>
            <a:ext cx="8686800" cy="1600200"/>
          </a:xfrm>
        </p:spPr>
        <p:txBody>
          <a:bodyPr/>
          <a:lstStyle/>
          <a:p>
            <a:pPr eaLnBrk="1" hangingPunct="1">
              <a:buFontTx/>
              <a:buNone/>
            </a:pPr>
            <a:r>
              <a:rPr lang="en-US" b="1" dirty="0" smtClean="0">
                <a:solidFill>
                  <a:srgbClr val="FF0000"/>
                </a:solidFill>
              </a:rPr>
              <a:t>ARRAY</a:t>
            </a:r>
            <a:r>
              <a:rPr lang="en-US" dirty="0" smtClean="0"/>
              <a:t> </a:t>
            </a:r>
            <a:r>
              <a:rPr lang="en-US" b="1" dirty="0" smtClean="0"/>
              <a:t>X</a:t>
            </a:r>
            <a:r>
              <a:rPr lang="en-US" dirty="0" smtClean="0"/>
              <a:t>{N} A</a:t>
            </a:r>
            <a:r>
              <a:rPr lang="en-US" baseline="-25000" dirty="0" smtClean="0"/>
              <a:t>1</a:t>
            </a:r>
            <a:r>
              <a:rPr lang="en-US" dirty="0" smtClean="0"/>
              <a:t>  A</a:t>
            </a:r>
            <a:r>
              <a:rPr lang="en-US" baseline="-25000" dirty="0" smtClean="0"/>
              <a:t>2</a:t>
            </a:r>
            <a:r>
              <a:rPr lang="en-US" dirty="0" smtClean="0"/>
              <a:t>  ……A</a:t>
            </a:r>
            <a:r>
              <a:rPr lang="en-US" baseline="-25000" dirty="0" smtClean="0"/>
              <a:t>N;		</a:t>
            </a:r>
            <a:r>
              <a:rPr lang="en-US" i="1" baseline="-25000" dirty="0" smtClean="0">
                <a:solidFill>
                  <a:srgbClr val="FF0000"/>
                </a:solidFill>
              </a:rPr>
              <a:t>Numeric</a:t>
            </a:r>
            <a:endParaRPr lang="en-US" sz="2800" i="1" baseline="-25000" dirty="0" smtClean="0">
              <a:solidFill>
                <a:srgbClr val="FF0000"/>
              </a:solidFill>
            </a:endParaRPr>
          </a:p>
          <a:p>
            <a:pPr eaLnBrk="1" hangingPunct="1">
              <a:buFontTx/>
              <a:buNone/>
            </a:pPr>
            <a:r>
              <a:rPr lang="en-US" b="1" dirty="0" smtClean="0">
                <a:solidFill>
                  <a:srgbClr val="FF0000"/>
                </a:solidFill>
              </a:rPr>
              <a:t>ARRAY</a:t>
            </a:r>
            <a:r>
              <a:rPr lang="en-US" dirty="0" smtClean="0"/>
              <a:t> </a:t>
            </a:r>
            <a:r>
              <a:rPr lang="en-US" b="1" dirty="0" smtClean="0"/>
              <a:t>Y</a:t>
            </a:r>
            <a:r>
              <a:rPr lang="en-US" dirty="0" smtClean="0"/>
              <a:t>{C} $ 8</a:t>
            </a:r>
            <a:r>
              <a:rPr lang="en-US" b="1" dirty="0" smtClean="0">
                <a:solidFill>
                  <a:srgbClr val="00B050"/>
                </a:solidFill>
              </a:rPr>
              <a:t>.</a:t>
            </a:r>
            <a:r>
              <a:rPr lang="en-US" dirty="0" smtClean="0"/>
              <a:t> B</a:t>
            </a:r>
            <a:r>
              <a:rPr lang="en-US" baseline="-25000" dirty="0" smtClean="0"/>
              <a:t>1</a:t>
            </a:r>
            <a:r>
              <a:rPr lang="en-US" dirty="0" smtClean="0"/>
              <a:t>  B</a:t>
            </a:r>
            <a:r>
              <a:rPr lang="en-US" baseline="-25000" dirty="0" smtClean="0"/>
              <a:t>2</a:t>
            </a:r>
            <a:r>
              <a:rPr lang="en-US" dirty="0" smtClean="0"/>
              <a:t>  ……B</a:t>
            </a:r>
            <a:r>
              <a:rPr lang="en-US" baseline="-25000" dirty="0" smtClean="0"/>
              <a:t>C;	</a:t>
            </a:r>
            <a:r>
              <a:rPr lang="en-US" sz="2800" i="1" baseline="-25000" dirty="0" smtClean="0">
                <a:solidFill>
                  <a:srgbClr val="FF0000"/>
                </a:solidFill>
              </a:rPr>
              <a:t>Character with 									length 8</a:t>
            </a:r>
            <a:endParaRPr lang="en-US" sz="2400" i="1" baseline="-25000" dirty="0" smtClean="0">
              <a:solidFill>
                <a:srgbClr val="FF0000"/>
              </a:solidFill>
            </a:endParaRPr>
          </a:p>
          <a:p>
            <a:pPr eaLnBrk="1" hangingPunct="1">
              <a:buFontTx/>
              <a:buNone/>
            </a:pPr>
            <a:endParaRPr lang="en-US" baseline="-25000" dirty="0" smtClean="0"/>
          </a:p>
          <a:p>
            <a:pPr eaLnBrk="1" hangingPunct="1">
              <a:buFontTx/>
              <a:buNone/>
            </a:pPr>
            <a:endParaRPr lang="en-US" baseline="-25000" dirty="0" smtClean="0"/>
          </a:p>
          <a:p>
            <a:pPr eaLnBrk="1" hangingPunct="1">
              <a:buFontTx/>
              <a:buNone/>
            </a:pPr>
            <a:endParaRPr lang="en-US" baseline="-25000" dirty="0" smtClean="0"/>
          </a:p>
          <a:p>
            <a:pPr eaLnBrk="1" hangingPunct="1">
              <a:buFontTx/>
              <a:buNone/>
            </a:pPr>
            <a:endParaRPr lang="en-US" baseline="-25000" dirty="0" smtClean="0"/>
          </a:p>
        </p:txBody>
      </p:sp>
      <p:sp>
        <p:nvSpPr>
          <p:cNvPr id="9220" name="Text Box 4"/>
          <p:cNvSpPr txBox="1">
            <a:spLocks noChangeArrowheads="1"/>
          </p:cNvSpPr>
          <p:nvPr/>
        </p:nvSpPr>
        <p:spPr bwMode="auto">
          <a:xfrm>
            <a:off x="381000" y="2895600"/>
            <a:ext cx="8077200" cy="3970318"/>
          </a:xfrm>
          <a:prstGeom prst="rect">
            <a:avLst/>
          </a:prstGeom>
          <a:noFill/>
          <a:ln w="9525">
            <a:noFill/>
            <a:miter lim="800000"/>
            <a:headEnd/>
            <a:tailEnd/>
          </a:ln>
        </p:spPr>
        <p:txBody>
          <a:bodyPr>
            <a:spAutoFit/>
          </a:bodyPr>
          <a:lstStyle/>
          <a:p>
            <a:pPr marL="233363" indent="-233363">
              <a:lnSpc>
                <a:spcPct val="150000"/>
              </a:lnSpc>
              <a:buFont typeface="Arial" charset="0"/>
              <a:buChar char="•"/>
            </a:pPr>
            <a:r>
              <a:rPr lang="en-US" sz="2400" dirty="0"/>
              <a:t>X and Y are the  names of the arrays and N and C is the number of </a:t>
            </a:r>
            <a:r>
              <a:rPr lang="en-US" sz="2400" dirty="0" smtClean="0"/>
              <a:t>variables </a:t>
            </a:r>
            <a:r>
              <a:rPr lang="en-US" sz="2400" dirty="0"/>
              <a:t>in the array.</a:t>
            </a:r>
          </a:p>
          <a:p>
            <a:pPr marL="233363" indent="-233363">
              <a:lnSpc>
                <a:spcPct val="150000"/>
              </a:lnSpc>
              <a:buFont typeface="Arial" charset="0"/>
              <a:buChar char="•"/>
            </a:pPr>
            <a:r>
              <a:rPr lang="en-US" sz="2400" dirty="0"/>
              <a:t>Instead of { } or [ ] ( ) may be used.</a:t>
            </a:r>
          </a:p>
          <a:p>
            <a:pPr marL="233363" indent="-233363">
              <a:lnSpc>
                <a:spcPct val="150000"/>
              </a:lnSpc>
              <a:buFont typeface="Arial" charset="0"/>
              <a:buChar char="•"/>
            </a:pPr>
            <a:r>
              <a:rPr lang="en-US" sz="2400" dirty="0"/>
              <a:t>The arrays are not stored with the data set; they are </a:t>
            </a:r>
            <a:r>
              <a:rPr lang="en-US" sz="2400" dirty="0" smtClean="0"/>
              <a:t>defined temporarily </a:t>
            </a:r>
            <a:r>
              <a:rPr lang="en-US" sz="2400" b="1" dirty="0" smtClean="0"/>
              <a:t>only</a:t>
            </a:r>
            <a:r>
              <a:rPr lang="en-US" sz="2400" dirty="0" smtClean="0"/>
              <a:t> during </a:t>
            </a:r>
            <a:r>
              <a:rPr lang="en-US" sz="2400" dirty="0"/>
              <a:t>the data step.</a:t>
            </a:r>
          </a:p>
          <a:p>
            <a:pPr marL="233363" indent="-233363">
              <a:lnSpc>
                <a:spcPct val="150000"/>
              </a:lnSpc>
              <a:buFont typeface="Arial" charset="0"/>
              <a:buChar char="•"/>
            </a:pPr>
            <a:r>
              <a:rPr lang="en-US" sz="2400" dirty="0"/>
              <a:t>The </a:t>
            </a:r>
            <a:r>
              <a:rPr lang="en-US" sz="2400" b="1" dirty="0"/>
              <a:t>array name </a:t>
            </a:r>
            <a:r>
              <a:rPr lang="en-US" sz="2400" dirty="0"/>
              <a:t>must be </a:t>
            </a:r>
            <a:r>
              <a:rPr lang="en-US" sz="2400" b="1" dirty="0"/>
              <a:t>different</a:t>
            </a:r>
            <a:r>
              <a:rPr lang="en-US" sz="2400" dirty="0"/>
              <a:t> from all other variable names in </a:t>
            </a:r>
            <a:r>
              <a:rPr lang="en-US" sz="2400" dirty="0" smtClean="0"/>
              <a:t>your </a:t>
            </a:r>
            <a:r>
              <a:rPr lang="en-US" sz="2400" dirty="0"/>
              <a:t>data step.</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5400" smtClean="0">
                <a:latin typeface="Arial Black" pitchFamily="34" charset="0"/>
              </a:rPr>
              <a:t>ARRAY and DO loop</a:t>
            </a:r>
          </a:p>
        </p:txBody>
      </p:sp>
      <p:sp>
        <p:nvSpPr>
          <p:cNvPr id="10243" name="Rectangle 3"/>
          <p:cNvSpPr>
            <a:spLocks noGrp="1" noChangeArrowheads="1"/>
          </p:cNvSpPr>
          <p:nvPr>
            <p:ph type="body" idx="1"/>
          </p:nvPr>
        </p:nvSpPr>
        <p:spPr>
          <a:xfrm>
            <a:off x="457200" y="1600200"/>
            <a:ext cx="8229600" cy="1600200"/>
          </a:xfrm>
        </p:spPr>
        <p:txBody>
          <a:bodyPr/>
          <a:lstStyle/>
          <a:p>
            <a:pPr eaLnBrk="1" hangingPunct="1">
              <a:buFontTx/>
              <a:buNone/>
            </a:pPr>
            <a:r>
              <a:rPr lang="en-US" smtClean="0"/>
              <a:t>ARRAY X{N} A</a:t>
            </a:r>
            <a:r>
              <a:rPr lang="en-US" baseline="-25000" smtClean="0"/>
              <a:t>1</a:t>
            </a:r>
            <a:r>
              <a:rPr lang="en-US" smtClean="0"/>
              <a:t>  A</a:t>
            </a:r>
            <a:r>
              <a:rPr lang="en-US" baseline="-25000" smtClean="0"/>
              <a:t>2</a:t>
            </a:r>
            <a:r>
              <a:rPr lang="en-US" smtClean="0"/>
              <a:t>  ……A</a:t>
            </a:r>
            <a:r>
              <a:rPr lang="en-US" baseline="-25000" smtClean="0"/>
              <a:t>N;</a:t>
            </a:r>
          </a:p>
          <a:p>
            <a:pPr eaLnBrk="1" hangingPunct="1">
              <a:buFontTx/>
              <a:buNone/>
            </a:pPr>
            <a:r>
              <a:rPr lang="en-US" smtClean="0"/>
              <a:t>ARRAY Y{C} $ 8. B</a:t>
            </a:r>
            <a:r>
              <a:rPr lang="en-US" baseline="-25000" smtClean="0"/>
              <a:t>1</a:t>
            </a:r>
            <a:r>
              <a:rPr lang="en-US" smtClean="0"/>
              <a:t>  B</a:t>
            </a:r>
            <a:r>
              <a:rPr lang="en-US" baseline="-25000" smtClean="0"/>
              <a:t>2</a:t>
            </a:r>
            <a:r>
              <a:rPr lang="en-US" smtClean="0"/>
              <a:t>  ……B</a:t>
            </a:r>
            <a:r>
              <a:rPr lang="en-US" baseline="-25000" smtClean="0"/>
              <a:t>C;</a:t>
            </a:r>
          </a:p>
          <a:p>
            <a:pPr eaLnBrk="1" hangingPunct="1">
              <a:buFontTx/>
              <a:buNone/>
            </a:pPr>
            <a:endParaRPr lang="en-US" baseline="-25000" smtClean="0"/>
          </a:p>
          <a:p>
            <a:pPr eaLnBrk="1" hangingPunct="1">
              <a:buFontTx/>
              <a:buNone/>
            </a:pPr>
            <a:endParaRPr lang="en-US" baseline="-25000" smtClean="0"/>
          </a:p>
          <a:p>
            <a:pPr eaLnBrk="1" hangingPunct="1">
              <a:buFontTx/>
              <a:buNone/>
            </a:pPr>
            <a:endParaRPr lang="en-US" baseline="-25000" smtClean="0"/>
          </a:p>
          <a:p>
            <a:pPr eaLnBrk="1" hangingPunct="1">
              <a:buFontTx/>
              <a:buNone/>
            </a:pPr>
            <a:endParaRPr lang="en-US" baseline="-25000" smtClean="0"/>
          </a:p>
        </p:txBody>
      </p:sp>
      <p:sp>
        <p:nvSpPr>
          <p:cNvPr id="10244" name="Text Box 4"/>
          <p:cNvSpPr txBox="1">
            <a:spLocks noChangeArrowheads="1"/>
          </p:cNvSpPr>
          <p:nvPr/>
        </p:nvSpPr>
        <p:spPr bwMode="auto">
          <a:xfrm>
            <a:off x="609600" y="3429000"/>
            <a:ext cx="6781800" cy="2554545"/>
          </a:xfrm>
          <a:prstGeom prst="rect">
            <a:avLst/>
          </a:prstGeom>
          <a:noFill/>
          <a:ln w="9525">
            <a:noFill/>
            <a:miter lim="800000"/>
            <a:headEnd/>
            <a:tailEnd/>
          </a:ln>
        </p:spPr>
        <p:txBody>
          <a:bodyPr>
            <a:spAutoFit/>
          </a:bodyPr>
          <a:lstStyle/>
          <a:p>
            <a:r>
              <a:rPr lang="en-US" sz="3200" dirty="0"/>
              <a:t>Do i=1 to N</a:t>
            </a:r>
            <a:r>
              <a:rPr lang="en-US" sz="3200" dirty="0" smtClean="0"/>
              <a:t>;</a:t>
            </a:r>
          </a:p>
          <a:p>
            <a:r>
              <a:rPr lang="en-US" sz="3200" dirty="0"/>
              <a:t>	</a:t>
            </a:r>
            <a:r>
              <a:rPr lang="en-US" sz="3200" dirty="0" smtClean="0"/>
              <a:t>………………………….</a:t>
            </a:r>
            <a:endParaRPr lang="en-US" sz="3200" dirty="0"/>
          </a:p>
          <a:p>
            <a:r>
              <a:rPr lang="en-US" sz="3200" dirty="0"/>
              <a:t>	&lt;</a:t>
            </a:r>
            <a:r>
              <a:rPr lang="en-US" sz="3200" dirty="0" smtClean="0"/>
              <a:t>expression(s)  </a:t>
            </a:r>
            <a:r>
              <a:rPr lang="en-US" sz="3200" dirty="0"/>
              <a:t>for X{i}	 </a:t>
            </a:r>
            <a:r>
              <a:rPr lang="en-US" sz="3200" dirty="0" smtClean="0"/>
              <a:t>&gt;;</a:t>
            </a:r>
          </a:p>
          <a:p>
            <a:r>
              <a:rPr lang="en-US" sz="3200" dirty="0" smtClean="0"/>
              <a:t>	………………………….</a:t>
            </a:r>
            <a:endParaRPr lang="en-US" sz="3200" dirty="0"/>
          </a:p>
          <a:p>
            <a:r>
              <a:rPr lang="en-US" sz="3200" dirty="0"/>
              <a:t>	end;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latin typeface="Arial Black" pitchFamily="34" charset="0"/>
              </a:rPr>
              <a:t>ARRAYs and DO loops</a:t>
            </a:r>
          </a:p>
        </p:txBody>
      </p:sp>
      <p:sp>
        <p:nvSpPr>
          <p:cNvPr id="11267" name="Rectangle 3"/>
          <p:cNvSpPr>
            <a:spLocks noGrp="1" noChangeArrowheads="1"/>
          </p:cNvSpPr>
          <p:nvPr>
            <p:ph type="body" idx="1"/>
          </p:nvPr>
        </p:nvSpPr>
        <p:spPr>
          <a:xfrm>
            <a:off x="152400" y="1600200"/>
            <a:ext cx="8991600" cy="1600200"/>
          </a:xfrm>
        </p:spPr>
        <p:txBody>
          <a:bodyPr/>
          <a:lstStyle/>
          <a:p>
            <a:pPr eaLnBrk="1" hangingPunct="1">
              <a:buFontTx/>
              <a:buNone/>
            </a:pPr>
            <a:r>
              <a:rPr lang="en-US" dirty="0" smtClean="0"/>
              <a:t>ARRAY X{3} Weight  Height Age;</a:t>
            </a:r>
            <a:endParaRPr lang="en-US" baseline="-25000" dirty="0" smtClean="0"/>
          </a:p>
          <a:p>
            <a:pPr eaLnBrk="1" hangingPunct="1">
              <a:buFontTx/>
              <a:buNone/>
            </a:pPr>
            <a:r>
              <a:rPr lang="en-US" dirty="0" smtClean="0"/>
              <a:t>ARRAY Y{5} $ 8. Res1 Res2 Res3 Res4 Res5;</a:t>
            </a:r>
            <a:endParaRPr lang="en-US" baseline="-25000" dirty="0" smtClean="0"/>
          </a:p>
          <a:p>
            <a:pPr eaLnBrk="1" hangingPunct="1">
              <a:buFontTx/>
              <a:buNone/>
            </a:pPr>
            <a:endParaRPr lang="en-US" baseline="-25000" dirty="0" smtClean="0"/>
          </a:p>
          <a:p>
            <a:pPr eaLnBrk="1" hangingPunct="1">
              <a:buFontTx/>
              <a:buNone/>
            </a:pPr>
            <a:endParaRPr lang="en-US" baseline="-25000" dirty="0" smtClean="0"/>
          </a:p>
          <a:p>
            <a:pPr eaLnBrk="1" hangingPunct="1">
              <a:buFontTx/>
              <a:buNone/>
            </a:pPr>
            <a:endParaRPr lang="en-US" baseline="-25000" dirty="0" smtClean="0"/>
          </a:p>
          <a:p>
            <a:pPr eaLnBrk="1" hangingPunct="1">
              <a:buFontTx/>
              <a:buNone/>
            </a:pPr>
            <a:endParaRPr lang="en-US" baseline="-25000" dirty="0" smtClean="0"/>
          </a:p>
        </p:txBody>
      </p:sp>
      <p:sp>
        <p:nvSpPr>
          <p:cNvPr id="11268" name="Text Box 4"/>
          <p:cNvSpPr txBox="1">
            <a:spLocks noChangeArrowheads="1"/>
          </p:cNvSpPr>
          <p:nvPr/>
        </p:nvSpPr>
        <p:spPr bwMode="auto">
          <a:xfrm>
            <a:off x="609600" y="2819400"/>
            <a:ext cx="6781800" cy="1570038"/>
          </a:xfrm>
          <a:prstGeom prst="rect">
            <a:avLst/>
          </a:prstGeom>
          <a:noFill/>
          <a:ln w="9525">
            <a:noFill/>
            <a:miter lim="800000"/>
            <a:headEnd/>
            <a:tailEnd/>
          </a:ln>
        </p:spPr>
        <p:txBody>
          <a:bodyPr>
            <a:spAutoFit/>
          </a:bodyPr>
          <a:lstStyle/>
          <a:p>
            <a:r>
              <a:rPr lang="en-US" sz="3200" dirty="0"/>
              <a:t>Do i=1 to </a:t>
            </a:r>
            <a:r>
              <a:rPr lang="en-US" sz="3200" b="1" dirty="0"/>
              <a:t>3</a:t>
            </a:r>
            <a:r>
              <a:rPr lang="en-US" sz="3200" dirty="0"/>
              <a:t>;</a:t>
            </a:r>
          </a:p>
          <a:p>
            <a:r>
              <a:rPr lang="en-US" sz="3200" dirty="0"/>
              <a:t>	if X{i}=999 then X{i}=.;</a:t>
            </a:r>
          </a:p>
          <a:p>
            <a:r>
              <a:rPr lang="en-US" sz="3200" dirty="0"/>
              <a:t>	end;</a:t>
            </a:r>
          </a:p>
        </p:txBody>
      </p:sp>
      <p:sp>
        <p:nvSpPr>
          <p:cNvPr id="11269" name="Text Box 5"/>
          <p:cNvSpPr txBox="1">
            <a:spLocks noChangeArrowheads="1"/>
          </p:cNvSpPr>
          <p:nvPr/>
        </p:nvSpPr>
        <p:spPr bwMode="auto">
          <a:xfrm>
            <a:off x="609600" y="4343400"/>
            <a:ext cx="6781800" cy="1570038"/>
          </a:xfrm>
          <a:prstGeom prst="rect">
            <a:avLst/>
          </a:prstGeom>
          <a:noFill/>
          <a:ln w="9525">
            <a:noFill/>
            <a:miter lim="800000"/>
            <a:headEnd/>
            <a:tailEnd/>
          </a:ln>
        </p:spPr>
        <p:txBody>
          <a:bodyPr>
            <a:spAutoFit/>
          </a:bodyPr>
          <a:lstStyle/>
          <a:p>
            <a:r>
              <a:rPr lang="en-US" sz="3200" dirty="0"/>
              <a:t>Do i=1 to </a:t>
            </a:r>
            <a:r>
              <a:rPr lang="en-US" sz="3200" b="1" dirty="0"/>
              <a:t>5</a:t>
            </a:r>
            <a:r>
              <a:rPr lang="en-US" sz="3200" dirty="0"/>
              <a:t>;</a:t>
            </a:r>
          </a:p>
          <a:p>
            <a:r>
              <a:rPr lang="en-US" sz="3200" dirty="0"/>
              <a:t>	if Y{i}=“NA”  then Y{i}=“ </a:t>
            </a:r>
            <a:r>
              <a:rPr lang="en-US" sz="3200" dirty="0" smtClean="0"/>
              <a:t>“;</a:t>
            </a:r>
            <a:endParaRPr lang="en-US" sz="3200" dirty="0"/>
          </a:p>
          <a:p>
            <a:r>
              <a:rPr lang="en-US" sz="3200" dirty="0"/>
              <a:t>	end;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610600" cy="1143000"/>
          </a:xfrm>
        </p:spPr>
        <p:txBody>
          <a:bodyPr/>
          <a:lstStyle/>
          <a:p>
            <a:pPr eaLnBrk="1" hangingPunct="1"/>
            <a:r>
              <a:rPr lang="en-US" sz="5400" dirty="0" smtClean="0">
                <a:latin typeface="Arial Black" pitchFamily="34" charset="0"/>
              </a:rPr>
              <a:t>ARRAYs and DO loops</a:t>
            </a:r>
          </a:p>
        </p:txBody>
      </p:sp>
      <p:sp>
        <p:nvSpPr>
          <p:cNvPr id="10243" name="Rectangle 3"/>
          <p:cNvSpPr>
            <a:spLocks noGrp="1" noChangeArrowheads="1"/>
          </p:cNvSpPr>
          <p:nvPr>
            <p:ph type="body" idx="1"/>
          </p:nvPr>
        </p:nvSpPr>
        <p:spPr>
          <a:xfrm>
            <a:off x="457200" y="1600200"/>
            <a:ext cx="8229600" cy="1600200"/>
          </a:xfrm>
        </p:spPr>
        <p:txBody>
          <a:bodyPr/>
          <a:lstStyle/>
          <a:p>
            <a:pPr eaLnBrk="1" hangingPunct="1">
              <a:buFontTx/>
              <a:buNone/>
            </a:pPr>
            <a:r>
              <a:rPr lang="en-US" dirty="0" smtClean="0"/>
              <a:t>ARRAY X{N}        A</a:t>
            </a:r>
            <a:r>
              <a:rPr lang="en-US" baseline="-25000" dirty="0" smtClean="0"/>
              <a:t>1</a:t>
            </a:r>
            <a:r>
              <a:rPr lang="en-US" dirty="0" smtClean="0"/>
              <a:t>  A</a:t>
            </a:r>
            <a:r>
              <a:rPr lang="en-US" baseline="-25000" dirty="0" smtClean="0"/>
              <a:t>2</a:t>
            </a:r>
            <a:r>
              <a:rPr lang="en-US" dirty="0" smtClean="0"/>
              <a:t>  ……A</a:t>
            </a:r>
            <a:r>
              <a:rPr lang="en-US" baseline="-25000" dirty="0" smtClean="0">
                <a:solidFill>
                  <a:srgbClr val="FF0000"/>
                </a:solidFill>
              </a:rPr>
              <a:t>N</a:t>
            </a:r>
            <a:r>
              <a:rPr lang="en-US" baseline="-25000" dirty="0" smtClean="0"/>
              <a:t>;</a:t>
            </a:r>
          </a:p>
          <a:p>
            <a:pPr eaLnBrk="1" hangingPunct="1">
              <a:buFontTx/>
              <a:buNone/>
            </a:pPr>
            <a:r>
              <a:rPr lang="en-US" dirty="0" smtClean="0"/>
              <a:t>ARRAY Y{C} $ 8. B</a:t>
            </a:r>
            <a:r>
              <a:rPr lang="en-US" baseline="-25000" dirty="0" smtClean="0"/>
              <a:t>1</a:t>
            </a:r>
            <a:r>
              <a:rPr lang="en-US" dirty="0" smtClean="0"/>
              <a:t>  B</a:t>
            </a:r>
            <a:r>
              <a:rPr lang="en-US" baseline="-25000" dirty="0" smtClean="0"/>
              <a:t>2</a:t>
            </a:r>
            <a:r>
              <a:rPr lang="en-US" dirty="0" smtClean="0"/>
              <a:t>  ……B</a:t>
            </a:r>
            <a:r>
              <a:rPr lang="en-US" baseline="-25000" dirty="0" smtClean="0">
                <a:solidFill>
                  <a:srgbClr val="00B050"/>
                </a:solidFill>
              </a:rPr>
              <a:t>N</a:t>
            </a:r>
            <a:r>
              <a:rPr lang="en-US" baseline="-25000" dirty="0" smtClean="0"/>
              <a:t>;</a:t>
            </a:r>
          </a:p>
          <a:p>
            <a:pPr eaLnBrk="1" hangingPunct="1">
              <a:buFontTx/>
              <a:buNone/>
            </a:pPr>
            <a:r>
              <a:rPr lang="en-US" sz="4000" b="1" baseline="-25000" dirty="0" smtClean="0">
                <a:solidFill>
                  <a:srgbClr val="C00000"/>
                </a:solidFill>
              </a:rPr>
              <a:t>/* if  number is equal in both arrays         */</a:t>
            </a:r>
          </a:p>
          <a:p>
            <a:pPr eaLnBrk="1" hangingPunct="1">
              <a:buFontTx/>
              <a:buNone/>
            </a:pPr>
            <a:endParaRPr lang="en-US" baseline="-25000" dirty="0" smtClean="0"/>
          </a:p>
          <a:p>
            <a:pPr eaLnBrk="1" hangingPunct="1">
              <a:buFontTx/>
              <a:buNone/>
            </a:pPr>
            <a:endParaRPr lang="en-US" baseline="-25000" dirty="0" smtClean="0"/>
          </a:p>
          <a:p>
            <a:pPr eaLnBrk="1" hangingPunct="1">
              <a:buFontTx/>
              <a:buNone/>
            </a:pPr>
            <a:endParaRPr lang="en-US" baseline="-25000" dirty="0" smtClean="0"/>
          </a:p>
        </p:txBody>
      </p:sp>
      <p:sp>
        <p:nvSpPr>
          <p:cNvPr id="10244" name="Text Box 4"/>
          <p:cNvSpPr txBox="1">
            <a:spLocks noChangeArrowheads="1"/>
          </p:cNvSpPr>
          <p:nvPr/>
        </p:nvSpPr>
        <p:spPr bwMode="auto">
          <a:xfrm>
            <a:off x="533400" y="3505200"/>
            <a:ext cx="6781800" cy="4031873"/>
          </a:xfrm>
          <a:prstGeom prst="rect">
            <a:avLst/>
          </a:prstGeom>
          <a:noFill/>
          <a:ln w="9525">
            <a:noFill/>
            <a:miter lim="800000"/>
            <a:headEnd/>
            <a:tailEnd/>
          </a:ln>
        </p:spPr>
        <p:txBody>
          <a:bodyPr wrap="square">
            <a:spAutoFit/>
          </a:bodyPr>
          <a:lstStyle/>
          <a:p>
            <a:r>
              <a:rPr lang="en-US" sz="3200" dirty="0"/>
              <a:t>Do </a:t>
            </a:r>
            <a:r>
              <a:rPr lang="en-US" sz="3200" dirty="0" err="1"/>
              <a:t>i</a:t>
            </a:r>
            <a:r>
              <a:rPr lang="en-US" sz="3200" dirty="0"/>
              <a:t>=1 to </a:t>
            </a:r>
            <a:r>
              <a:rPr lang="en-US" sz="3200" dirty="0">
                <a:solidFill>
                  <a:srgbClr val="FF0000"/>
                </a:solidFill>
              </a:rPr>
              <a:t>N</a:t>
            </a:r>
            <a:r>
              <a:rPr lang="en-US" sz="3200" dirty="0"/>
              <a:t>;</a:t>
            </a:r>
          </a:p>
          <a:p>
            <a:r>
              <a:rPr lang="en-US" sz="3200" dirty="0"/>
              <a:t>	&lt;expression  for X{</a:t>
            </a:r>
            <a:r>
              <a:rPr lang="en-US" sz="3200" dirty="0" err="1"/>
              <a:t>i</a:t>
            </a:r>
            <a:r>
              <a:rPr lang="en-US" sz="3200" dirty="0"/>
              <a:t>}	 &gt;;</a:t>
            </a:r>
          </a:p>
          <a:p>
            <a:r>
              <a:rPr lang="en-US" sz="3200" dirty="0" smtClean="0"/>
              <a:t>	&lt;expression  for Y{</a:t>
            </a:r>
            <a:r>
              <a:rPr lang="en-US" sz="3200" dirty="0" err="1" smtClean="0"/>
              <a:t>i</a:t>
            </a:r>
            <a:r>
              <a:rPr lang="en-US" sz="3200" dirty="0" smtClean="0"/>
              <a:t>}	 &gt;;</a:t>
            </a:r>
          </a:p>
          <a:p>
            <a:r>
              <a:rPr lang="en-US" sz="3200" dirty="0" smtClean="0"/>
              <a:t>	end;</a:t>
            </a:r>
          </a:p>
          <a:p>
            <a:r>
              <a:rPr lang="en-US" sz="3200" dirty="0" smtClean="0"/>
              <a:t>Drop i;</a:t>
            </a:r>
          </a:p>
          <a:p>
            <a:endParaRPr lang="en-US" sz="3200" dirty="0" smtClean="0"/>
          </a:p>
          <a:p>
            <a:endParaRPr lang="en-US" sz="3200" dirty="0" smtClean="0"/>
          </a:p>
          <a:p>
            <a:endParaRPr lang="en-US" sz="3200" dirty="0"/>
          </a:p>
        </p:txBody>
      </p:sp>
    </p:spTree>
    <p:extLst>
      <p:ext uri="{BB962C8B-B14F-4D97-AF65-F5344CB8AC3E}">
        <p14:creationId xmlns:p14="http://schemas.microsoft.com/office/powerpoint/2010/main" val="1891063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6164" y="533400"/>
            <a:ext cx="9220200" cy="1143000"/>
          </a:xfrm>
        </p:spPr>
        <p:txBody>
          <a:bodyPr/>
          <a:lstStyle/>
          <a:p>
            <a:r>
              <a:rPr lang="en-US" sz="5400" dirty="0" smtClean="0">
                <a:latin typeface="Arial Black" pitchFamily="34" charset="0"/>
              </a:rPr>
              <a:t>Lists of Variable Names</a:t>
            </a:r>
          </a:p>
        </p:txBody>
      </p:sp>
      <p:sp>
        <p:nvSpPr>
          <p:cNvPr id="12291" name="Content Placeholder 2"/>
          <p:cNvSpPr>
            <a:spLocks noGrp="1"/>
          </p:cNvSpPr>
          <p:nvPr>
            <p:ph idx="1"/>
          </p:nvPr>
        </p:nvSpPr>
        <p:spPr>
          <a:xfrm>
            <a:off x="457200" y="1905000"/>
            <a:ext cx="8229600" cy="4800600"/>
          </a:xfrm>
        </p:spPr>
        <p:txBody>
          <a:bodyPr/>
          <a:lstStyle/>
          <a:p>
            <a:pPr>
              <a:buFontTx/>
              <a:buNone/>
            </a:pPr>
            <a:r>
              <a:rPr lang="en-US" dirty="0" smtClean="0"/>
              <a:t>While writing SAS programs you will often need to write a list of variable names.</a:t>
            </a:r>
          </a:p>
          <a:p>
            <a:pPr>
              <a:buFontTx/>
              <a:buNone/>
            </a:pPr>
            <a:r>
              <a:rPr lang="en-US" i="1" dirty="0" smtClean="0">
                <a:solidFill>
                  <a:srgbClr val="00B050"/>
                </a:solidFill>
              </a:rPr>
              <a:t>	Numbered Variable list</a:t>
            </a:r>
            <a:r>
              <a:rPr lang="en-US" dirty="0" smtClean="0">
                <a:solidFill>
                  <a:srgbClr val="00B050"/>
                </a:solidFill>
              </a:rPr>
              <a:t>:</a:t>
            </a:r>
          </a:p>
          <a:p>
            <a:pPr>
              <a:buFontTx/>
              <a:buNone/>
            </a:pPr>
            <a:r>
              <a:rPr lang="en-US" dirty="0" smtClean="0"/>
              <a:t>    INPUT Var2 Var3 Var4 Var5 Var6 Var7;</a:t>
            </a:r>
          </a:p>
          <a:p>
            <a:pPr>
              <a:buFontTx/>
              <a:buNone/>
            </a:pPr>
            <a:r>
              <a:rPr lang="en-US" dirty="0" smtClean="0"/>
              <a:t>	 Abbreviated list:</a:t>
            </a:r>
          </a:p>
          <a:p>
            <a:pPr>
              <a:buFontTx/>
              <a:buNone/>
            </a:pPr>
            <a:r>
              <a:rPr lang="en-US" dirty="0" smtClean="0">
                <a:solidFill>
                  <a:srgbClr val="FF0000"/>
                </a:solidFill>
              </a:rPr>
              <a:t>    INPUT Var2 – Var7;</a:t>
            </a:r>
          </a:p>
          <a:p>
            <a:pPr>
              <a:buFontTx/>
              <a:buNone/>
            </a:pPr>
            <a:endParaRPr lang="en-US" dirty="0" smtClean="0">
              <a:solidFill>
                <a:srgbClr val="FF0000"/>
              </a:solidFill>
            </a:endParaRPr>
          </a:p>
          <a:p>
            <a:pPr>
              <a:buFontTx/>
              <a:buNone/>
            </a:pPr>
            <a:r>
              <a:rPr lang="en-US" sz="2000" dirty="0" smtClean="0"/>
              <a:t>The numbers can start and stop anywhere as long as the number sequence in between is complete</a:t>
            </a:r>
          </a:p>
        </p:txBody>
      </p:sp>
      <p:sp>
        <p:nvSpPr>
          <p:cNvPr id="4" name="Right Arrow 3"/>
          <p:cNvSpPr/>
          <p:nvPr/>
        </p:nvSpPr>
        <p:spPr>
          <a:xfrm>
            <a:off x="152400" y="4191000"/>
            <a:ext cx="685800" cy="407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latin typeface="Arial Black" pitchFamily="34" charset="0"/>
              </a:rPr>
              <a:t>Lists of Variable Names</a:t>
            </a:r>
          </a:p>
        </p:txBody>
      </p:sp>
      <p:sp>
        <p:nvSpPr>
          <p:cNvPr id="13315" name="Content Placeholder 2"/>
          <p:cNvSpPr>
            <a:spLocks noGrp="1"/>
          </p:cNvSpPr>
          <p:nvPr>
            <p:ph idx="1"/>
          </p:nvPr>
        </p:nvSpPr>
        <p:spPr>
          <a:xfrm>
            <a:off x="457200" y="1295400"/>
            <a:ext cx="8229600" cy="5410200"/>
          </a:xfrm>
        </p:spPr>
        <p:txBody>
          <a:bodyPr/>
          <a:lstStyle/>
          <a:p>
            <a:pPr>
              <a:buFontTx/>
              <a:buNone/>
            </a:pPr>
            <a:r>
              <a:rPr lang="en-US" smtClean="0"/>
              <a:t>While writing SAS programs you will often need to write a list of variable names.</a:t>
            </a:r>
          </a:p>
          <a:p>
            <a:pPr>
              <a:buFontTx/>
              <a:buNone/>
            </a:pPr>
            <a:endParaRPr lang="en-US" smtClean="0"/>
          </a:p>
          <a:p>
            <a:pPr>
              <a:buFontTx/>
              <a:buNone/>
            </a:pPr>
            <a:r>
              <a:rPr lang="en-US" i="1" smtClean="0">
                <a:solidFill>
                  <a:srgbClr val="00B050"/>
                </a:solidFill>
              </a:rPr>
              <a:t>Name Ranged  Variable list</a:t>
            </a:r>
            <a:r>
              <a:rPr lang="en-US" smtClean="0">
                <a:solidFill>
                  <a:srgbClr val="00B050"/>
                </a:solidFill>
              </a:rPr>
              <a:t>:</a:t>
            </a:r>
          </a:p>
          <a:p>
            <a:pPr>
              <a:buFontTx/>
              <a:buNone/>
            </a:pPr>
            <a:r>
              <a:rPr lang="en-US" smtClean="0"/>
              <a:t>INPUT  Px_id age gender wght_kg hgt_cm;</a:t>
            </a:r>
          </a:p>
          <a:p>
            <a:pPr>
              <a:buFontTx/>
              <a:buNone/>
            </a:pPr>
            <a:r>
              <a:rPr lang="en-US" smtClean="0"/>
              <a:t>	Abbreviated list:</a:t>
            </a:r>
          </a:p>
          <a:p>
            <a:pPr>
              <a:buFontTx/>
              <a:buNone/>
            </a:pPr>
            <a:r>
              <a:rPr lang="en-US" smtClean="0">
                <a:solidFill>
                  <a:srgbClr val="FF0000"/>
                </a:solidFill>
              </a:rPr>
              <a:t>Proc print; var age -- hgt_cm;</a:t>
            </a:r>
          </a:p>
          <a:p>
            <a:pPr>
              <a:buFontTx/>
              <a:buNone/>
            </a:pPr>
            <a:endParaRPr lang="en-US" smtClean="0">
              <a:solidFill>
                <a:srgbClr val="FF0000"/>
              </a:solidFill>
            </a:endParaRPr>
          </a:p>
          <a:p>
            <a:pPr>
              <a:buFontTx/>
              <a:buNone/>
            </a:pPr>
            <a:r>
              <a:rPr lang="en-US" sz="2000" smtClean="0"/>
              <a:t>The name range lists depend on the internal order, or position, of the variable in the SAS data set. This is determined by the order of appearance of the variables in the data step. </a:t>
            </a:r>
          </a:p>
        </p:txBody>
      </p:sp>
      <p:sp>
        <p:nvSpPr>
          <p:cNvPr id="4" name="Right Arrow 3"/>
          <p:cNvSpPr/>
          <p:nvPr/>
        </p:nvSpPr>
        <p:spPr>
          <a:xfrm>
            <a:off x="152400" y="4191000"/>
            <a:ext cx="685800" cy="407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latin typeface="Arial Black" pitchFamily="34" charset="0"/>
              </a:rPr>
              <a:t>Example</a:t>
            </a:r>
            <a:endParaRPr lang="en-US" sz="6600" dirty="0">
              <a:latin typeface="Arial Black" pitchFamily="34" charset="0"/>
            </a:endParaRPr>
          </a:p>
        </p:txBody>
      </p:sp>
      <p:sp>
        <p:nvSpPr>
          <p:cNvPr id="3" name="Content Placeholder 2"/>
          <p:cNvSpPr>
            <a:spLocks noGrp="1"/>
          </p:cNvSpPr>
          <p:nvPr>
            <p:ph idx="1"/>
          </p:nvPr>
        </p:nvSpPr>
        <p:spPr>
          <a:xfrm>
            <a:off x="457200" y="2133600"/>
            <a:ext cx="8534400" cy="3992563"/>
          </a:xfrm>
        </p:spPr>
        <p:txBody>
          <a:bodyPr/>
          <a:lstStyle/>
          <a:p>
            <a:pPr marL="0" indent="0">
              <a:buNone/>
            </a:pPr>
            <a:r>
              <a:rPr lang="en-US" b="1" dirty="0" smtClean="0"/>
              <a:t>ARRAY MM{10} $ Diagnosis Dialysis --  MI;</a:t>
            </a:r>
          </a:p>
          <a:p>
            <a:pPr marL="0" indent="0">
              <a:buNone/>
            </a:pPr>
            <a:endParaRPr lang="en-US" b="1" dirty="0"/>
          </a:p>
          <a:p>
            <a:pPr marL="0" indent="0">
              <a:buNone/>
            </a:pPr>
            <a:r>
              <a:rPr lang="en-US" b="1" i="1" dirty="0" smtClean="0"/>
              <a:t>OR </a:t>
            </a:r>
          </a:p>
          <a:p>
            <a:pPr marL="0" indent="0">
              <a:buNone/>
            </a:pPr>
            <a:endParaRPr lang="en-US" b="1" dirty="0"/>
          </a:p>
          <a:p>
            <a:pPr marL="0" indent="0">
              <a:buNone/>
            </a:pPr>
            <a:r>
              <a:rPr lang="en-US" b="1" dirty="0" smtClean="0"/>
              <a:t>ARRAY MM{10} $ Diagnosis -character-MI;</a:t>
            </a:r>
            <a:endParaRPr lang="en-US" b="1" dirty="0"/>
          </a:p>
        </p:txBody>
      </p:sp>
    </p:spTree>
    <p:extLst>
      <p:ext uri="{BB962C8B-B14F-4D97-AF65-F5344CB8AC3E}">
        <p14:creationId xmlns:p14="http://schemas.microsoft.com/office/powerpoint/2010/main" val="3530355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Black" pitchFamily="34" charset="0"/>
              </a:rPr>
              <a:t>ARRAYs and Variable lists</a:t>
            </a:r>
          </a:p>
        </p:txBody>
      </p:sp>
      <p:sp>
        <p:nvSpPr>
          <p:cNvPr id="15363" name="Content Placeholder 2"/>
          <p:cNvSpPr>
            <a:spLocks noGrp="1"/>
          </p:cNvSpPr>
          <p:nvPr>
            <p:ph idx="1"/>
          </p:nvPr>
        </p:nvSpPr>
        <p:spPr/>
        <p:txBody>
          <a:bodyPr/>
          <a:lstStyle/>
          <a:p>
            <a:pPr>
              <a:buFontTx/>
              <a:buNone/>
            </a:pPr>
            <a:r>
              <a:rPr lang="en-US" dirty="0" smtClean="0"/>
              <a:t>INPUT </a:t>
            </a:r>
            <a:r>
              <a:rPr lang="en-US" dirty="0" err="1" smtClean="0"/>
              <a:t>px_id</a:t>
            </a:r>
            <a:r>
              <a:rPr lang="en-US" dirty="0" smtClean="0"/>
              <a:t> cr1 cr2 cr3 cr4 cr5;</a:t>
            </a:r>
          </a:p>
          <a:p>
            <a:pPr>
              <a:buFontTx/>
              <a:buNone/>
            </a:pPr>
            <a:endParaRPr lang="en-US" dirty="0" smtClean="0"/>
          </a:p>
          <a:p>
            <a:pPr>
              <a:buFontTx/>
              <a:buNone/>
            </a:pPr>
            <a:r>
              <a:rPr lang="en-US" dirty="0" smtClean="0"/>
              <a:t>ARRAY </a:t>
            </a:r>
            <a:r>
              <a:rPr lang="en-US" dirty="0" err="1" smtClean="0"/>
              <a:t>cr</a:t>
            </a:r>
            <a:r>
              <a:rPr lang="en-US" dirty="0" smtClean="0"/>
              <a:t>{5} cr1 – cr5;</a:t>
            </a:r>
          </a:p>
          <a:p>
            <a:pPr>
              <a:buFontTx/>
              <a:buNone/>
            </a:pPr>
            <a:endParaRPr lang="en-US" dirty="0" smtClean="0"/>
          </a:p>
          <a:p>
            <a:pPr>
              <a:buFontTx/>
              <a:buNone/>
            </a:pPr>
            <a:r>
              <a:rPr lang="en-US" dirty="0" smtClean="0"/>
              <a:t>Do I=1 to 5;</a:t>
            </a:r>
          </a:p>
          <a:p>
            <a:pPr>
              <a:buFontTx/>
              <a:buNone/>
            </a:pPr>
            <a:r>
              <a:rPr lang="en-US" dirty="0" smtClean="0"/>
              <a:t>		if </a:t>
            </a:r>
            <a:r>
              <a:rPr lang="en-US" dirty="0" err="1" smtClean="0"/>
              <a:t>cr</a:t>
            </a:r>
            <a:r>
              <a:rPr lang="en-US" dirty="0" smtClean="0"/>
              <a:t>{</a:t>
            </a:r>
            <a:r>
              <a:rPr lang="en-US" dirty="0" err="1" smtClean="0"/>
              <a:t>i</a:t>
            </a:r>
            <a:r>
              <a:rPr lang="en-US" dirty="0" smtClean="0"/>
              <a:t>}=99.9 then </a:t>
            </a:r>
            <a:r>
              <a:rPr lang="en-US" dirty="0" err="1" smtClean="0"/>
              <a:t>cr</a:t>
            </a:r>
            <a:r>
              <a:rPr lang="en-US" dirty="0" smtClean="0"/>
              <a:t>{</a:t>
            </a:r>
            <a:r>
              <a:rPr lang="en-US" dirty="0" err="1" smtClean="0"/>
              <a:t>i</a:t>
            </a:r>
            <a:r>
              <a:rPr lang="en-US" dirty="0" smtClean="0"/>
              <a:t>}=.;</a:t>
            </a:r>
          </a:p>
          <a:p>
            <a:pPr>
              <a:buFontTx/>
              <a:buNone/>
            </a:pPr>
            <a:r>
              <a:rPr lang="en-US" dirty="0" smtClean="0"/>
              <a:t>		end;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latin typeface="Arial Black" pitchFamily="34" charset="0"/>
              </a:rPr>
              <a:t>Lists of Variable Names</a:t>
            </a:r>
          </a:p>
        </p:txBody>
      </p:sp>
      <p:sp>
        <p:nvSpPr>
          <p:cNvPr id="12291" name="Content Placeholder 2"/>
          <p:cNvSpPr>
            <a:spLocks noGrp="1"/>
          </p:cNvSpPr>
          <p:nvPr>
            <p:ph idx="1"/>
          </p:nvPr>
        </p:nvSpPr>
        <p:spPr>
          <a:xfrm>
            <a:off x="457200" y="1295400"/>
            <a:ext cx="8229600" cy="5410200"/>
          </a:xfrm>
        </p:spPr>
        <p:txBody>
          <a:bodyPr/>
          <a:lstStyle/>
          <a:p>
            <a:pPr>
              <a:buFontTx/>
              <a:buNone/>
            </a:pPr>
            <a:r>
              <a:rPr lang="en-US" dirty="0" smtClean="0"/>
              <a:t>While writing SAS programs you will often need to write a list of variable names.</a:t>
            </a:r>
          </a:p>
          <a:p>
            <a:pPr>
              <a:buFontTx/>
              <a:buNone/>
            </a:pPr>
            <a:endParaRPr lang="en-US" dirty="0" smtClean="0"/>
          </a:p>
          <a:p>
            <a:pPr>
              <a:buFontTx/>
              <a:buNone/>
            </a:pPr>
            <a:r>
              <a:rPr lang="en-US" i="1" dirty="0" smtClean="0">
                <a:solidFill>
                  <a:srgbClr val="00B050"/>
                </a:solidFill>
              </a:rPr>
              <a:t>Numbered Variable list</a:t>
            </a:r>
            <a:r>
              <a:rPr lang="en-US" dirty="0" smtClean="0">
                <a:solidFill>
                  <a:srgbClr val="00B050"/>
                </a:solidFill>
              </a:rPr>
              <a:t>:</a:t>
            </a:r>
          </a:p>
          <a:p>
            <a:pPr>
              <a:buFontTx/>
              <a:buNone/>
            </a:pPr>
            <a:r>
              <a:rPr lang="en-US" dirty="0" smtClean="0"/>
              <a:t>INPUT Var2 Var3 Var4 Var5 Var6 Var7;</a:t>
            </a:r>
          </a:p>
          <a:p>
            <a:pPr>
              <a:buFontTx/>
              <a:buNone/>
            </a:pPr>
            <a:r>
              <a:rPr lang="en-US" dirty="0" smtClean="0"/>
              <a:t>	  Abbreviated list:</a:t>
            </a:r>
          </a:p>
          <a:p>
            <a:pPr>
              <a:buFontTx/>
              <a:buNone/>
            </a:pPr>
            <a:r>
              <a:rPr lang="en-US" dirty="0" smtClean="0">
                <a:solidFill>
                  <a:srgbClr val="FF0000"/>
                </a:solidFill>
              </a:rPr>
              <a:t>     INPUT Var2 – Var7;</a:t>
            </a:r>
          </a:p>
          <a:p>
            <a:pPr>
              <a:buFontTx/>
              <a:buNone/>
            </a:pPr>
            <a:endParaRPr lang="en-US" dirty="0" smtClean="0">
              <a:solidFill>
                <a:srgbClr val="FF0000"/>
              </a:solidFill>
            </a:endParaRPr>
          </a:p>
          <a:p>
            <a:pPr>
              <a:buFontTx/>
              <a:buNone/>
            </a:pPr>
            <a:r>
              <a:rPr lang="en-US" sz="2000" dirty="0" smtClean="0"/>
              <a:t>The numbers can start and stop anywhere as long as the number sequence in between is complete</a:t>
            </a:r>
          </a:p>
        </p:txBody>
      </p:sp>
      <p:sp>
        <p:nvSpPr>
          <p:cNvPr id="4" name="Right Arrow 3"/>
          <p:cNvSpPr/>
          <p:nvPr/>
        </p:nvSpPr>
        <p:spPr>
          <a:xfrm>
            <a:off x="152400" y="4191000"/>
            <a:ext cx="685800" cy="407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530596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304800" y="685800"/>
            <a:ext cx="8229600" cy="4525963"/>
          </a:xfrm>
        </p:spPr>
        <p:txBody>
          <a:bodyPr>
            <a:noAutofit/>
          </a:bodyPr>
          <a:lstStyle/>
          <a:p>
            <a:pPr>
              <a:buFontTx/>
              <a:buNone/>
            </a:pPr>
            <a:r>
              <a:rPr lang="en-US" sz="2200" dirty="0" smtClean="0"/>
              <a:t>title1 '-- Computation of the Body Mass Index BMI --';</a:t>
            </a:r>
          </a:p>
          <a:p>
            <a:pPr>
              <a:buFontTx/>
              <a:buNone/>
            </a:pPr>
            <a:r>
              <a:rPr lang="en-US" sz="2200" b="1" dirty="0" smtClean="0"/>
              <a:t>data BMI13;</a:t>
            </a:r>
          </a:p>
          <a:p>
            <a:pPr>
              <a:buFontTx/>
              <a:buNone/>
            </a:pPr>
            <a:r>
              <a:rPr lang="en-US" sz="2200" dirty="0" smtClean="0"/>
              <a:t>set    </a:t>
            </a:r>
            <a:r>
              <a:rPr lang="en-US" sz="2200" b="1" dirty="0" smtClean="0"/>
              <a:t>BMI11</a:t>
            </a:r>
            <a:r>
              <a:rPr lang="en-US" sz="2200" dirty="0" smtClean="0"/>
              <a:t>;</a:t>
            </a:r>
          </a:p>
          <a:p>
            <a:pPr>
              <a:buFontTx/>
              <a:buNone/>
            </a:pPr>
            <a:r>
              <a:rPr lang="en-US" sz="2200" dirty="0" smtClean="0"/>
              <a:t>/* categorize the BMI       */</a:t>
            </a:r>
          </a:p>
          <a:p>
            <a:pPr>
              <a:buFontTx/>
              <a:buNone/>
            </a:pPr>
            <a:r>
              <a:rPr lang="en-US" sz="2200" dirty="0" smtClean="0"/>
              <a:t>/* delete younger patients  */</a:t>
            </a:r>
          </a:p>
          <a:p>
            <a:pPr>
              <a:buFontTx/>
              <a:buNone/>
            </a:pPr>
            <a:r>
              <a:rPr lang="en-US" sz="2200" dirty="0" smtClean="0"/>
              <a:t>if age &lt; </a:t>
            </a:r>
            <a:r>
              <a:rPr lang="en-US" sz="2200" b="1" dirty="0" smtClean="0"/>
              <a:t>21 then delete;</a:t>
            </a:r>
          </a:p>
          <a:p>
            <a:pPr>
              <a:buFontTx/>
              <a:buNone/>
            </a:pPr>
            <a:r>
              <a:rPr lang="en-US" sz="2200" dirty="0" smtClean="0"/>
              <a:t>/*__________________________*/</a:t>
            </a:r>
          </a:p>
          <a:p>
            <a:pPr>
              <a:buFontTx/>
              <a:buNone/>
            </a:pPr>
            <a:r>
              <a:rPr lang="en-US" sz="2200" dirty="0" smtClean="0"/>
              <a:t>If </a:t>
            </a:r>
            <a:r>
              <a:rPr lang="en-US" sz="2200" dirty="0" err="1" smtClean="0"/>
              <a:t>bmi</a:t>
            </a:r>
            <a:r>
              <a:rPr lang="en-US" sz="2200" dirty="0" smtClean="0"/>
              <a:t> </a:t>
            </a:r>
            <a:r>
              <a:rPr lang="en-US" sz="2200" dirty="0" err="1" smtClean="0"/>
              <a:t>gt</a:t>
            </a:r>
            <a:r>
              <a:rPr lang="en-US" sz="2200" dirty="0" smtClean="0"/>
              <a:t>  </a:t>
            </a:r>
            <a:r>
              <a:rPr lang="en-US" sz="2200" b="1" dirty="0" smtClean="0"/>
              <a:t>0       then weight = "Underweight";</a:t>
            </a:r>
          </a:p>
          <a:p>
            <a:pPr>
              <a:buFontTx/>
              <a:buNone/>
            </a:pPr>
            <a:r>
              <a:rPr lang="en-US" sz="2200" dirty="0" smtClean="0"/>
              <a:t>if </a:t>
            </a:r>
            <a:r>
              <a:rPr lang="en-US" sz="2200" dirty="0" err="1" smtClean="0"/>
              <a:t>bmi</a:t>
            </a:r>
            <a:r>
              <a:rPr lang="en-US" sz="2200" dirty="0" smtClean="0"/>
              <a:t> </a:t>
            </a:r>
            <a:r>
              <a:rPr lang="en-US" sz="2200" dirty="0" err="1" smtClean="0"/>
              <a:t>ge</a:t>
            </a:r>
            <a:r>
              <a:rPr lang="en-US" sz="2200" dirty="0" smtClean="0"/>
              <a:t> </a:t>
            </a:r>
            <a:r>
              <a:rPr lang="en-US" sz="2200" b="1" dirty="0" smtClean="0"/>
              <a:t>18.5  then weight = "Normal";</a:t>
            </a:r>
          </a:p>
          <a:p>
            <a:pPr>
              <a:buFontTx/>
              <a:buNone/>
            </a:pPr>
            <a:r>
              <a:rPr lang="en-US" sz="2200" dirty="0" smtClean="0"/>
              <a:t>if </a:t>
            </a:r>
            <a:r>
              <a:rPr lang="en-US" sz="2200" dirty="0" err="1" smtClean="0"/>
              <a:t>bmi</a:t>
            </a:r>
            <a:r>
              <a:rPr lang="en-US" sz="2200" dirty="0" smtClean="0"/>
              <a:t> </a:t>
            </a:r>
            <a:r>
              <a:rPr lang="en-US" sz="2200" dirty="0" err="1" smtClean="0"/>
              <a:t>ge</a:t>
            </a:r>
            <a:r>
              <a:rPr lang="en-US" sz="2200" dirty="0" smtClean="0"/>
              <a:t> </a:t>
            </a:r>
            <a:r>
              <a:rPr lang="en-US" sz="2200" b="1" dirty="0" smtClean="0"/>
              <a:t>25.0  then weight = "Overweight";</a:t>
            </a:r>
          </a:p>
          <a:p>
            <a:pPr>
              <a:buFontTx/>
              <a:buNone/>
            </a:pPr>
            <a:r>
              <a:rPr lang="en-US" sz="2200" dirty="0" smtClean="0"/>
              <a:t>if </a:t>
            </a:r>
            <a:r>
              <a:rPr lang="en-US" sz="2200" dirty="0" err="1" smtClean="0"/>
              <a:t>bmi</a:t>
            </a:r>
            <a:r>
              <a:rPr lang="en-US" sz="2200" dirty="0" smtClean="0"/>
              <a:t> </a:t>
            </a:r>
            <a:r>
              <a:rPr lang="en-US" sz="2200" dirty="0" err="1" smtClean="0"/>
              <a:t>ge</a:t>
            </a:r>
            <a:r>
              <a:rPr lang="en-US" sz="2200" dirty="0" smtClean="0"/>
              <a:t> </a:t>
            </a:r>
            <a:r>
              <a:rPr lang="en-US" sz="2200" b="1" dirty="0" smtClean="0"/>
              <a:t>30.0  then weight = "Obese";</a:t>
            </a:r>
          </a:p>
          <a:p>
            <a:pPr>
              <a:buFontTx/>
              <a:buNone/>
            </a:pPr>
            <a:r>
              <a:rPr lang="en-US" sz="2200" b="1" dirty="0" smtClean="0"/>
              <a:t>run;</a:t>
            </a:r>
          </a:p>
          <a:p>
            <a:pPr>
              <a:buFontTx/>
              <a:buNone/>
            </a:pPr>
            <a:r>
              <a:rPr lang="pl-PL" sz="2200" b="1" dirty="0" smtClean="0"/>
              <a:t>proc print data =bmi1</a:t>
            </a:r>
            <a:r>
              <a:rPr lang="en-US" sz="2200" b="1" dirty="0" smtClean="0"/>
              <a:t>3</a:t>
            </a:r>
            <a:r>
              <a:rPr lang="pl-PL" sz="2200" b="1" dirty="0" smtClean="0"/>
              <a:t> (obs=20);</a:t>
            </a:r>
          </a:p>
          <a:p>
            <a:pPr>
              <a:buFontTx/>
              <a:buNone/>
            </a:pPr>
            <a:r>
              <a:rPr lang="en-US" sz="2200" dirty="0" err="1" smtClean="0"/>
              <a:t>var</a:t>
            </a:r>
            <a:r>
              <a:rPr lang="en-US" sz="2200" dirty="0" smtClean="0"/>
              <a:t> </a:t>
            </a:r>
            <a:r>
              <a:rPr lang="en-US" sz="2200" dirty="0" err="1" smtClean="0"/>
              <a:t>px_id</a:t>
            </a:r>
            <a:r>
              <a:rPr lang="en-US" sz="2200" dirty="0" smtClean="0"/>
              <a:t> </a:t>
            </a:r>
            <a:r>
              <a:rPr lang="en-US" sz="2200" dirty="0" err="1" smtClean="0"/>
              <a:t>hgt_cm</a:t>
            </a:r>
            <a:r>
              <a:rPr lang="en-US" sz="2200" dirty="0" smtClean="0"/>
              <a:t> </a:t>
            </a:r>
            <a:r>
              <a:rPr lang="en-US" sz="2200" dirty="0" err="1" smtClean="0"/>
              <a:t>wgt_kg</a:t>
            </a:r>
            <a:r>
              <a:rPr lang="en-US" sz="2200" dirty="0" smtClean="0"/>
              <a:t> </a:t>
            </a:r>
            <a:r>
              <a:rPr lang="en-US" sz="2200" dirty="0" err="1" smtClean="0"/>
              <a:t>bmi</a:t>
            </a:r>
            <a:r>
              <a:rPr lang="en-US" sz="2200" dirty="0" smtClean="0"/>
              <a:t> weight;</a:t>
            </a:r>
          </a:p>
          <a:p>
            <a:pPr>
              <a:buFontTx/>
              <a:buNone/>
            </a:pPr>
            <a:r>
              <a:rPr lang="en-US" sz="2200" b="1" dirty="0" smtClean="0"/>
              <a:t>run;</a:t>
            </a:r>
          </a:p>
          <a:p>
            <a:pPr>
              <a:buFontTx/>
              <a:buNone/>
            </a:pPr>
            <a:endParaRPr lang="en-US" sz="2200" dirty="0" smtClean="0"/>
          </a:p>
        </p:txBody>
      </p:sp>
    </p:spTree>
    <p:extLst>
      <p:ext uri="{BB962C8B-B14F-4D97-AF65-F5344CB8AC3E}">
        <p14:creationId xmlns:p14="http://schemas.microsoft.com/office/powerpoint/2010/main" val="2340078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latin typeface="Arial Black" pitchFamily="34" charset="0"/>
              </a:rPr>
              <a:t>Lists of Variable Names</a:t>
            </a:r>
          </a:p>
        </p:txBody>
      </p:sp>
      <p:sp>
        <p:nvSpPr>
          <p:cNvPr id="13315" name="Content Placeholder 2"/>
          <p:cNvSpPr>
            <a:spLocks noGrp="1"/>
          </p:cNvSpPr>
          <p:nvPr>
            <p:ph idx="1"/>
          </p:nvPr>
        </p:nvSpPr>
        <p:spPr>
          <a:xfrm>
            <a:off x="457200" y="1295400"/>
            <a:ext cx="8229600" cy="5410200"/>
          </a:xfrm>
        </p:spPr>
        <p:txBody>
          <a:bodyPr/>
          <a:lstStyle/>
          <a:p>
            <a:pPr>
              <a:buFontTx/>
              <a:buNone/>
            </a:pPr>
            <a:r>
              <a:rPr lang="en-US" smtClean="0"/>
              <a:t>While writing SAS programs you will often need to write a list of variable names.</a:t>
            </a:r>
          </a:p>
          <a:p>
            <a:pPr>
              <a:buFontTx/>
              <a:buNone/>
            </a:pPr>
            <a:endParaRPr lang="en-US" smtClean="0"/>
          </a:p>
          <a:p>
            <a:pPr>
              <a:buFontTx/>
              <a:buNone/>
            </a:pPr>
            <a:r>
              <a:rPr lang="en-US" i="1" smtClean="0">
                <a:solidFill>
                  <a:srgbClr val="00B050"/>
                </a:solidFill>
              </a:rPr>
              <a:t>Name Ranged  Variable list</a:t>
            </a:r>
            <a:r>
              <a:rPr lang="en-US" smtClean="0">
                <a:solidFill>
                  <a:srgbClr val="00B050"/>
                </a:solidFill>
              </a:rPr>
              <a:t>:</a:t>
            </a:r>
          </a:p>
          <a:p>
            <a:pPr>
              <a:buFontTx/>
              <a:buNone/>
            </a:pPr>
            <a:r>
              <a:rPr lang="en-US" smtClean="0"/>
              <a:t>INPUT  Px_id age gender wght_kg hgt_cm;</a:t>
            </a:r>
          </a:p>
          <a:p>
            <a:pPr>
              <a:buFontTx/>
              <a:buNone/>
            </a:pPr>
            <a:r>
              <a:rPr lang="en-US" smtClean="0"/>
              <a:t>	Abbreviated list:</a:t>
            </a:r>
          </a:p>
          <a:p>
            <a:pPr>
              <a:buFontTx/>
              <a:buNone/>
            </a:pPr>
            <a:r>
              <a:rPr lang="en-US" smtClean="0">
                <a:solidFill>
                  <a:srgbClr val="FF0000"/>
                </a:solidFill>
              </a:rPr>
              <a:t>Proc print; var age -- hgt_cm;</a:t>
            </a:r>
          </a:p>
          <a:p>
            <a:pPr>
              <a:buFontTx/>
              <a:buNone/>
            </a:pPr>
            <a:endParaRPr lang="en-US" smtClean="0">
              <a:solidFill>
                <a:srgbClr val="FF0000"/>
              </a:solidFill>
            </a:endParaRPr>
          </a:p>
          <a:p>
            <a:pPr>
              <a:buFontTx/>
              <a:buNone/>
            </a:pPr>
            <a:r>
              <a:rPr lang="en-US" sz="2000" smtClean="0"/>
              <a:t>The name range lists depend on the internal order, or position, of the variable in the SAS data set. This is determined by the order of appearance of the variables in the data step. </a:t>
            </a:r>
          </a:p>
        </p:txBody>
      </p:sp>
      <p:sp>
        <p:nvSpPr>
          <p:cNvPr id="4" name="Right Arrow 3"/>
          <p:cNvSpPr/>
          <p:nvPr/>
        </p:nvSpPr>
        <p:spPr>
          <a:xfrm>
            <a:off x="152400" y="4191000"/>
            <a:ext cx="685800" cy="407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3998519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latin typeface="Arial Black" pitchFamily="34" charset="0"/>
              </a:rPr>
              <a:t>Example</a:t>
            </a:r>
            <a:endParaRPr lang="en-US" sz="5400" dirty="0">
              <a:latin typeface="Arial Black" pitchFamily="34" charset="0"/>
            </a:endParaRPr>
          </a:p>
        </p:txBody>
      </p:sp>
      <p:sp>
        <p:nvSpPr>
          <p:cNvPr id="3" name="Content Placeholder 2"/>
          <p:cNvSpPr>
            <a:spLocks noGrp="1"/>
          </p:cNvSpPr>
          <p:nvPr>
            <p:ph idx="1"/>
          </p:nvPr>
        </p:nvSpPr>
        <p:spPr>
          <a:xfrm>
            <a:off x="457200" y="1600200"/>
            <a:ext cx="8686800" cy="4525963"/>
          </a:xfrm>
        </p:spPr>
        <p:txBody>
          <a:bodyPr/>
          <a:lstStyle/>
          <a:p>
            <a:pPr marL="0" indent="0">
              <a:buNone/>
            </a:pPr>
            <a:r>
              <a:rPr lang="en-US" b="1" dirty="0"/>
              <a:t>ARRAY MM{10} $ Diagnosis –</a:t>
            </a:r>
            <a:r>
              <a:rPr lang="en-US" b="1" dirty="0" smtClean="0"/>
              <a:t>character- MI;</a:t>
            </a:r>
          </a:p>
          <a:p>
            <a:pPr marL="0" indent="0">
              <a:buNone/>
            </a:pPr>
            <a:r>
              <a:rPr lang="en-US" b="1" dirty="0" smtClean="0"/>
              <a:t>/*  Initialize CCI */</a:t>
            </a:r>
          </a:p>
          <a:p>
            <a:pPr marL="0" indent="0">
              <a:buNone/>
            </a:pPr>
            <a:r>
              <a:rPr lang="en-US" b="1" dirty="0" smtClean="0"/>
              <a:t>CCI=0;</a:t>
            </a:r>
          </a:p>
          <a:p>
            <a:pPr marL="0" indent="0">
              <a:buNone/>
            </a:pPr>
            <a:r>
              <a:rPr lang="en-US" b="1" dirty="0" smtClean="0"/>
              <a:t>Do ii = 1 to 10;</a:t>
            </a:r>
          </a:p>
          <a:p>
            <a:pPr marL="0" indent="0">
              <a:buNone/>
            </a:pPr>
            <a:r>
              <a:rPr lang="en-US" b="1" dirty="0"/>
              <a:t>	</a:t>
            </a:r>
            <a:r>
              <a:rPr lang="en-US" b="1" dirty="0" smtClean="0"/>
              <a:t>if MM{ii} = “ “  then CCI=.;</a:t>
            </a:r>
          </a:p>
          <a:p>
            <a:pPr marL="0" indent="0">
              <a:buNone/>
            </a:pPr>
            <a:r>
              <a:rPr lang="en-US" b="1" dirty="0" smtClean="0"/>
              <a:t>	if </a:t>
            </a:r>
            <a:r>
              <a:rPr lang="en-US" b="1" dirty="0"/>
              <a:t>MM{ii} = </a:t>
            </a:r>
            <a:r>
              <a:rPr lang="en-US" b="1" dirty="0" smtClean="0"/>
              <a:t>“U“ </a:t>
            </a:r>
            <a:r>
              <a:rPr lang="en-US" b="1" dirty="0"/>
              <a:t>then CCI</a:t>
            </a:r>
            <a:r>
              <a:rPr lang="en-US" b="1" dirty="0" smtClean="0"/>
              <a:t>=.;</a:t>
            </a:r>
          </a:p>
          <a:p>
            <a:pPr marL="0" indent="0">
              <a:buNone/>
            </a:pPr>
            <a:r>
              <a:rPr lang="en-US" b="1" dirty="0"/>
              <a:t>	</a:t>
            </a:r>
            <a:r>
              <a:rPr lang="en-US" b="1" dirty="0" smtClean="0"/>
              <a:t>end;</a:t>
            </a:r>
          </a:p>
          <a:p>
            <a:pPr marL="0" indent="0">
              <a:buNone/>
            </a:pPr>
            <a:r>
              <a:rPr lang="en-US" b="1" dirty="0" smtClean="0"/>
              <a:t>Drop ii;</a:t>
            </a:r>
            <a:endParaRPr lang="en-US" b="1" dirty="0"/>
          </a:p>
          <a:p>
            <a:pPr marL="0" indent="0">
              <a:buNone/>
            </a:pPr>
            <a:endParaRPr lang="en-US" dirty="0"/>
          </a:p>
        </p:txBody>
      </p:sp>
    </p:spTree>
    <p:extLst>
      <p:ext uri="{BB962C8B-B14F-4D97-AF65-F5344CB8AC3E}">
        <p14:creationId xmlns:p14="http://schemas.microsoft.com/office/powerpoint/2010/main" val="1173252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4800" b="1" dirty="0" smtClean="0"/>
              <a:t>ARRAYs and Variable lists</a:t>
            </a:r>
          </a:p>
        </p:txBody>
      </p:sp>
      <p:sp>
        <p:nvSpPr>
          <p:cNvPr id="15363" name="Content Placeholder 2"/>
          <p:cNvSpPr>
            <a:spLocks noGrp="1"/>
          </p:cNvSpPr>
          <p:nvPr>
            <p:ph idx="1"/>
          </p:nvPr>
        </p:nvSpPr>
        <p:spPr/>
        <p:txBody>
          <a:bodyPr/>
          <a:lstStyle/>
          <a:p>
            <a:pPr>
              <a:buFontTx/>
              <a:buNone/>
            </a:pPr>
            <a:r>
              <a:rPr lang="en-US" dirty="0" smtClean="0"/>
              <a:t>SAS can count the number of elements in the array for you</a:t>
            </a:r>
          </a:p>
          <a:p>
            <a:pPr>
              <a:buFontTx/>
              <a:buNone/>
            </a:pPr>
            <a:endParaRPr lang="en-US" dirty="0" smtClean="0"/>
          </a:p>
          <a:p>
            <a:pPr>
              <a:buFontTx/>
              <a:buNone/>
            </a:pPr>
            <a:r>
              <a:rPr lang="en-US" dirty="0" smtClean="0"/>
              <a:t>ARRAY </a:t>
            </a:r>
            <a:r>
              <a:rPr lang="en-US" dirty="0" err="1" smtClean="0"/>
              <a:t>cr</a:t>
            </a:r>
            <a:r>
              <a:rPr lang="en-US" dirty="0" smtClean="0"/>
              <a:t>{</a:t>
            </a:r>
            <a:r>
              <a:rPr lang="en-US" sz="4000" dirty="0" smtClean="0">
                <a:solidFill>
                  <a:srgbClr val="FF0000"/>
                </a:solidFill>
              </a:rPr>
              <a:t>*</a:t>
            </a:r>
            <a:r>
              <a:rPr lang="en-US" dirty="0" smtClean="0"/>
              <a:t>} scr1 – scr5;</a:t>
            </a:r>
          </a:p>
          <a:p>
            <a:pPr>
              <a:buFontTx/>
              <a:buNone/>
            </a:pPr>
            <a:r>
              <a:rPr lang="en-US" b="1" dirty="0" smtClean="0"/>
              <a:t>Do</a:t>
            </a:r>
            <a:r>
              <a:rPr lang="en-US" dirty="0" smtClean="0"/>
              <a:t> </a:t>
            </a:r>
            <a:r>
              <a:rPr lang="en-US" dirty="0" err="1" smtClean="0"/>
              <a:t>i</a:t>
            </a:r>
            <a:r>
              <a:rPr lang="en-US" dirty="0" smtClean="0"/>
              <a:t>=1 to </a:t>
            </a:r>
            <a:r>
              <a:rPr lang="en-US" dirty="0" smtClean="0">
                <a:solidFill>
                  <a:srgbClr val="FF0000"/>
                </a:solidFill>
              </a:rPr>
              <a:t>dim(</a:t>
            </a:r>
            <a:r>
              <a:rPr lang="en-US" dirty="0" err="1" smtClean="0">
                <a:solidFill>
                  <a:srgbClr val="FF0000"/>
                </a:solidFill>
              </a:rPr>
              <a:t>cr</a:t>
            </a:r>
            <a:r>
              <a:rPr lang="en-US" dirty="0" smtClean="0">
                <a:solidFill>
                  <a:srgbClr val="FF0000"/>
                </a:solidFill>
              </a:rPr>
              <a:t>)</a:t>
            </a:r>
            <a:r>
              <a:rPr lang="en-US" dirty="0" smtClean="0"/>
              <a:t>;   </a:t>
            </a:r>
            <a:r>
              <a:rPr lang="en-US" sz="2400" i="1" dirty="0" smtClean="0"/>
              <a:t>/* dim is a dimension function */</a:t>
            </a:r>
            <a:endParaRPr lang="en-US" i="1" dirty="0" smtClean="0"/>
          </a:p>
          <a:p>
            <a:pPr>
              <a:buFontTx/>
              <a:buNone/>
            </a:pPr>
            <a:r>
              <a:rPr lang="en-US" dirty="0" smtClean="0"/>
              <a:t>		if </a:t>
            </a:r>
            <a:r>
              <a:rPr lang="en-US" dirty="0" err="1" smtClean="0"/>
              <a:t>cr</a:t>
            </a:r>
            <a:r>
              <a:rPr lang="en-US" dirty="0" smtClean="0"/>
              <a:t>{</a:t>
            </a:r>
            <a:r>
              <a:rPr lang="en-US" dirty="0" err="1" smtClean="0"/>
              <a:t>i</a:t>
            </a:r>
            <a:r>
              <a:rPr lang="en-US" dirty="0" smtClean="0"/>
              <a:t>}=99.9 then </a:t>
            </a:r>
            <a:r>
              <a:rPr lang="en-US" dirty="0" err="1" smtClean="0"/>
              <a:t>cr</a:t>
            </a:r>
            <a:r>
              <a:rPr lang="en-US" dirty="0" smtClean="0"/>
              <a:t>{</a:t>
            </a:r>
            <a:r>
              <a:rPr lang="en-US" dirty="0" err="1" smtClean="0"/>
              <a:t>i</a:t>
            </a:r>
            <a:r>
              <a:rPr lang="en-US" dirty="0" smtClean="0"/>
              <a:t>}=.;</a:t>
            </a:r>
          </a:p>
          <a:p>
            <a:pPr>
              <a:buFontTx/>
              <a:buNone/>
            </a:pPr>
            <a:r>
              <a:rPr lang="en-US" dirty="0" smtClean="0"/>
              <a:t>		</a:t>
            </a:r>
            <a:r>
              <a:rPr lang="en-US" b="1" dirty="0" smtClean="0"/>
              <a:t>end</a:t>
            </a:r>
            <a:r>
              <a:rPr lang="en-US" dirty="0" smtClean="0"/>
              <a:t>;</a:t>
            </a:r>
          </a:p>
        </p:txBody>
      </p:sp>
    </p:spTree>
    <p:extLst>
      <p:ext uri="{BB962C8B-B14F-4D97-AF65-F5344CB8AC3E}">
        <p14:creationId xmlns:p14="http://schemas.microsoft.com/office/powerpoint/2010/main" val="26047030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t>Arrays can substitute</a:t>
            </a:r>
            <a:endParaRPr lang="en-US" sz="6000" b="1" dirty="0"/>
          </a:p>
        </p:txBody>
      </p:sp>
      <p:sp>
        <p:nvSpPr>
          <p:cNvPr id="3" name="Content Placeholder 2"/>
          <p:cNvSpPr>
            <a:spLocks noGrp="1"/>
          </p:cNvSpPr>
          <p:nvPr>
            <p:ph idx="1"/>
          </p:nvPr>
        </p:nvSpPr>
        <p:spPr>
          <a:xfrm>
            <a:off x="457200" y="1447800"/>
            <a:ext cx="8229600" cy="4525963"/>
          </a:xfrm>
        </p:spPr>
        <p:txBody>
          <a:bodyPr/>
          <a:lstStyle/>
          <a:p>
            <a:pPr>
              <a:buNone/>
            </a:pPr>
            <a:r>
              <a:rPr lang="en-US" dirty="0" smtClean="0"/>
              <a:t>Data </a:t>
            </a:r>
            <a:r>
              <a:rPr lang="en-US" dirty="0" err="1" smtClean="0"/>
              <a:t>my.test_clean</a:t>
            </a:r>
            <a:r>
              <a:rPr lang="en-US" dirty="0" smtClean="0"/>
              <a:t>;</a:t>
            </a:r>
          </a:p>
          <a:p>
            <a:pPr>
              <a:buNone/>
            </a:pPr>
            <a:r>
              <a:rPr lang="en-US" dirty="0" smtClean="0"/>
              <a:t>Set my.test1;</a:t>
            </a:r>
          </a:p>
          <a:p>
            <a:pPr>
              <a:buFontTx/>
              <a:buNone/>
            </a:pPr>
            <a:r>
              <a:rPr lang="en-US" dirty="0" smtClean="0"/>
              <a:t>ARRAY xxx{</a:t>
            </a:r>
            <a:r>
              <a:rPr lang="en-US" sz="4000" dirty="0" smtClean="0">
                <a:solidFill>
                  <a:srgbClr val="FF0000"/>
                </a:solidFill>
              </a:rPr>
              <a:t>*</a:t>
            </a:r>
            <a:r>
              <a:rPr lang="en-US" dirty="0" smtClean="0"/>
              <a:t>} _numeric_;</a:t>
            </a:r>
          </a:p>
          <a:p>
            <a:pPr>
              <a:buFontTx/>
              <a:buNone/>
            </a:pPr>
            <a:r>
              <a:rPr lang="en-US" dirty="0" smtClean="0"/>
              <a:t>Do </a:t>
            </a:r>
            <a:r>
              <a:rPr lang="en-US" dirty="0" err="1" smtClean="0"/>
              <a:t>i</a:t>
            </a:r>
            <a:r>
              <a:rPr lang="en-US" dirty="0" smtClean="0"/>
              <a:t>=1 to </a:t>
            </a:r>
            <a:r>
              <a:rPr lang="en-US" dirty="0" smtClean="0">
                <a:solidFill>
                  <a:srgbClr val="FF0000"/>
                </a:solidFill>
              </a:rPr>
              <a:t>dim(xxx)</a:t>
            </a:r>
            <a:r>
              <a:rPr lang="en-US" dirty="0" smtClean="0"/>
              <a:t>;   </a:t>
            </a:r>
            <a:r>
              <a:rPr lang="en-US" sz="2400" i="1" dirty="0" smtClean="0"/>
              <a:t>/* dim is a dimension function */</a:t>
            </a:r>
            <a:endParaRPr lang="en-US" i="1" dirty="0" smtClean="0"/>
          </a:p>
          <a:p>
            <a:pPr>
              <a:buFontTx/>
              <a:buNone/>
            </a:pPr>
            <a:r>
              <a:rPr lang="en-US" dirty="0" smtClean="0"/>
              <a:t>		if xxx{</a:t>
            </a:r>
            <a:r>
              <a:rPr lang="en-US" dirty="0" err="1" smtClean="0"/>
              <a:t>i</a:t>
            </a:r>
            <a:r>
              <a:rPr lang="en-US" dirty="0" smtClean="0"/>
              <a:t>}=0 then xxx{</a:t>
            </a:r>
            <a:r>
              <a:rPr lang="en-US" dirty="0" err="1" smtClean="0"/>
              <a:t>i</a:t>
            </a:r>
            <a:r>
              <a:rPr lang="en-US" dirty="0" smtClean="0"/>
              <a:t>}=.;</a:t>
            </a:r>
          </a:p>
          <a:p>
            <a:pPr>
              <a:buFontTx/>
              <a:buNone/>
            </a:pPr>
            <a:r>
              <a:rPr lang="en-US" dirty="0" smtClean="0"/>
              <a:t>		end;</a:t>
            </a:r>
          </a:p>
          <a:p>
            <a:pPr>
              <a:buFontTx/>
              <a:buNone/>
            </a:pPr>
            <a:r>
              <a:rPr lang="en-US" b="1" dirty="0" smtClean="0">
                <a:solidFill>
                  <a:srgbClr val="00B050"/>
                </a:solidFill>
              </a:rPr>
              <a:t>Drop</a:t>
            </a:r>
            <a:r>
              <a:rPr lang="en-US" dirty="0" smtClean="0"/>
              <a:t> </a:t>
            </a:r>
            <a:r>
              <a:rPr lang="en-US" dirty="0" err="1" smtClean="0"/>
              <a:t>i</a:t>
            </a:r>
            <a:r>
              <a:rPr lang="en-US" dirty="0" smtClean="0"/>
              <a:t>;</a:t>
            </a:r>
          </a:p>
          <a:p>
            <a:pPr>
              <a:buFontTx/>
              <a:buNone/>
            </a:pPr>
            <a:r>
              <a:rPr lang="en-US" dirty="0" smtClean="0"/>
              <a:t>Run;</a:t>
            </a:r>
          </a:p>
          <a:p>
            <a:pPr>
              <a:buNone/>
            </a:pPr>
            <a:r>
              <a:rPr lang="en-US" sz="2000" i="1" dirty="0"/>
              <a:t>The command drop drops (deletes) variables in the data set!</a:t>
            </a:r>
          </a:p>
          <a:p>
            <a:pPr>
              <a:buFontTx/>
              <a:buNone/>
            </a:pPr>
            <a:endParaRPr lang="en-US" dirty="0" smtClean="0"/>
          </a:p>
          <a:p>
            <a:endParaRPr lang="en-US" dirty="0"/>
          </a:p>
        </p:txBody>
      </p:sp>
    </p:spTree>
    <p:extLst>
      <p:ext uri="{BB962C8B-B14F-4D97-AF65-F5344CB8AC3E}">
        <p14:creationId xmlns:p14="http://schemas.microsoft.com/office/powerpoint/2010/main" val="20043925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Arrays can substitute</a:t>
            </a:r>
            <a:endParaRPr lang="en-US" sz="5400" b="1" dirty="0"/>
          </a:p>
        </p:txBody>
      </p:sp>
      <p:sp>
        <p:nvSpPr>
          <p:cNvPr id="3" name="Content Placeholder 2"/>
          <p:cNvSpPr>
            <a:spLocks noGrp="1"/>
          </p:cNvSpPr>
          <p:nvPr>
            <p:ph idx="1"/>
          </p:nvPr>
        </p:nvSpPr>
        <p:spPr>
          <a:xfrm>
            <a:off x="457200" y="1447800"/>
            <a:ext cx="8229600" cy="4525963"/>
          </a:xfrm>
        </p:spPr>
        <p:txBody>
          <a:bodyPr/>
          <a:lstStyle/>
          <a:p>
            <a:pPr>
              <a:buNone/>
            </a:pPr>
            <a:r>
              <a:rPr lang="en-US" dirty="0" smtClean="0"/>
              <a:t>Data </a:t>
            </a:r>
            <a:r>
              <a:rPr lang="en-US" dirty="0" err="1" smtClean="0"/>
              <a:t>my.test_clean</a:t>
            </a:r>
            <a:r>
              <a:rPr lang="en-US" dirty="0" smtClean="0"/>
              <a:t>;</a:t>
            </a:r>
          </a:p>
          <a:p>
            <a:pPr>
              <a:buNone/>
            </a:pPr>
            <a:r>
              <a:rPr lang="en-US" dirty="0" smtClean="0"/>
              <a:t>Set my.test1;</a:t>
            </a:r>
          </a:p>
          <a:p>
            <a:pPr>
              <a:buFontTx/>
              <a:buNone/>
            </a:pPr>
            <a:r>
              <a:rPr lang="en-US" dirty="0" smtClean="0"/>
              <a:t>ARRAY </a:t>
            </a:r>
            <a:r>
              <a:rPr lang="en-US" dirty="0" err="1" smtClean="0"/>
              <a:t>yyy</a:t>
            </a:r>
            <a:r>
              <a:rPr lang="en-US" dirty="0" smtClean="0"/>
              <a:t>{</a:t>
            </a:r>
            <a:r>
              <a:rPr lang="en-US" sz="4000" dirty="0" smtClean="0">
                <a:solidFill>
                  <a:srgbClr val="FF0000"/>
                </a:solidFill>
              </a:rPr>
              <a:t>*</a:t>
            </a:r>
            <a:r>
              <a:rPr lang="en-US" dirty="0" smtClean="0"/>
              <a:t>} </a:t>
            </a:r>
            <a:r>
              <a:rPr lang="en-US" b="1" dirty="0" smtClean="0">
                <a:solidFill>
                  <a:srgbClr val="00B050"/>
                </a:solidFill>
              </a:rPr>
              <a:t>$</a:t>
            </a:r>
            <a:r>
              <a:rPr lang="en-US" dirty="0" smtClean="0"/>
              <a:t> _Character_;</a:t>
            </a:r>
          </a:p>
          <a:p>
            <a:pPr>
              <a:buFontTx/>
              <a:buNone/>
            </a:pPr>
            <a:r>
              <a:rPr lang="en-US" dirty="0" smtClean="0"/>
              <a:t>Do </a:t>
            </a:r>
            <a:r>
              <a:rPr lang="en-US" dirty="0" err="1" smtClean="0"/>
              <a:t>i</a:t>
            </a:r>
            <a:r>
              <a:rPr lang="en-US" dirty="0" smtClean="0"/>
              <a:t>=1 to </a:t>
            </a:r>
            <a:r>
              <a:rPr lang="en-US" dirty="0" smtClean="0">
                <a:solidFill>
                  <a:srgbClr val="FF0000"/>
                </a:solidFill>
              </a:rPr>
              <a:t>dim(</a:t>
            </a:r>
            <a:r>
              <a:rPr lang="en-US" dirty="0" err="1" smtClean="0"/>
              <a:t>yyy</a:t>
            </a:r>
            <a:r>
              <a:rPr lang="en-US" dirty="0" smtClean="0">
                <a:solidFill>
                  <a:srgbClr val="FF0000"/>
                </a:solidFill>
              </a:rPr>
              <a:t>)</a:t>
            </a:r>
            <a:r>
              <a:rPr lang="en-US" dirty="0" smtClean="0"/>
              <a:t>;   </a:t>
            </a:r>
            <a:r>
              <a:rPr lang="en-US" sz="2400" i="1" dirty="0" smtClean="0"/>
              <a:t>/* dim is a dimension function */</a:t>
            </a:r>
            <a:endParaRPr lang="en-US" i="1" dirty="0" smtClean="0"/>
          </a:p>
          <a:p>
            <a:pPr>
              <a:buFontTx/>
              <a:buNone/>
            </a:pPr>
            <a:r>
              <a:rPr lang="en-US" dirty="0" smtClean="0"/>
              <a:t>		if </a:t>
            </a:r>
            <a:r>
              <a:rPr lang="en-US" dirty="0" err="1" smtClean="0"/>
              <a:t>yyy</a:t>
            </a:r>
            <a:r>
              <a:rPr lang="en-US" dirty="0" smtClean="0"/>
              <a:t>{</a:t>
            </a:r>
            <a:r>
              <a:rPr lang="en-US" dirty="0" err="1" smtClean="0"/>
              <a:t>i</a:t>
            </a:r>
            <a:r>
              <a:rPr lang="en-US" dirty="0" smtClean="0"/>
              <a:t>}=“NA” then </a:t>
            </a:r>
            <a:r>
              <a:rPr lang="en-US" dirty="0" err="1" smtClean="0"/>
              <a:t>yyy</a:t>
            </a:r>
            <a:r>
              <a:rPr lang="en-US" dirty="0" smtClean="0"/>
              <a:t>{</a:t>
            </a:r>
            <a:r>
              <a:rPr lang="en-US" dirty="0" err="1" smtClean="0"/>
              <a:t>i</a:t>
            </a:r>
            <a:r>
              <a:rPr lang="en-US" dirty="0" smtClean="0"/>
              <a:t>}=“ “;</a:t>
            </a:r>
          </a:p>
          <a:p>
            <a:pPr>
              <a:buFontTx/>
              <a:buNone/>
            </a:pPr>
            <a:r>
              <a:rPr lang="en-US" dirty="0" smtClean="0"/>
              <a:t>		end;</a:t>
            </a:r>
          </a:p>
          <a:p>
            <a:pPr>
              <a:buFontTx/>
              <a:buNone/>
            </a:pPr>
            <a:r>
              <a:rPr lang="en-US" dirty="0" smtClean="0"/>
              <a:t>Drop </a:t>
            </a:r>
            <a:r>
              <a:rPr lang="en-US" dirty="0" err="1" smtClean="0"/>
              <a:t>i</a:t>
            </a:r>
            <a:r>
              <a:rPr lang="en-US" dirty="0" smtClean="0"/>
              <a:t>;</a:t>
            </a:r>
          </a:p>
          <a:p>
            <a:pPr>
              <a:buFontTx/>
              <a:buNone/>
            </a:pPr>
            <a:r>
              <a:rPr lang="en-US" dirty="0" smtClean="0"/>
              <a:t>Run;</a:t>
            </a:r>
          </a:p>
          <a:p>
            <a:endParaRPr lang="en-US" dirty="0"/>
          </a:p>
        </p:txBody>
      </p:sp>
    </p:spTree>
    <p:extLst>
      <p:ext uri="{BB962C8B-B14F-4D97-AF65-F5344CB8AC3E}">
        <p14:creationId xmlns:p14="http://schemas.microsoft.com/office/powerpoint/2010/main" val="13675660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67200" y="2133600"/>
            <a:ext cx="3200400" cy="426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2133600"/>
            <a:ext cx="32766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Rectangle 2"/>
          <p:cNvSpPr>
            <a:spLocks noGrp="1" noChangeArrowheads="1"/>
          </p:cNvSpPr>
          <p:nvPr>
            <p:ph type="title"/>
          </p:nvPr>
        </p:nvSpPr>
        <p:spPr/>
        <p:txBody>
          <a:bodyPr/>
          <a:lstStyle/>
          <a:p>
            <a:pPr eaLnBrk="1" hangingPunct="1"/>
            <a:r>
              <a:rPr lang="en-US" sz="4800" b="1" dirty="0" smtClean="0"/>
              <a:t>Restructuring data sets</a:t>
            </a:r>
          </a:p>
        </p:txBody>
      </p:sp>
      <p:sp>
        <p:nvSpPr>
          <p:cNvPr id="16387" name="Rectangle 3"/>
          <p:cNvSpPr>
            <a:spLocks noGrp="1" noChangeArrowheads="1"/>
          </p:cNvSpPr>
          <p:nvPr>
            <p:ph type="body" idx="1"/>
          </p:nvPr>
        </p:nvSpPr>
        <p:spPr>
          <a:xfrm>
            <a:off x="457200" y="1600200"/>
            <a:ext cx="3352800" cy="4525963"/>
          </a:xfrm>
        </p:spPr>
        <p:txBody>
          <a:bodyPr/>
          <a:lstStyle/>
          <a:p>
            <a:pPr eaLnBrk="1" hangingPunct="1">
              <a:buNone/>
            </a:pPr>
            <a:r>
              <a:rPr lang="en-US" b="1" i="1" dirty="0" smtClean="0"/>
              <a:t>Data set old:</a:t>
            </a:r>
          </a:p>
          <a:p>
            <a:pPr eaLnBrk="1" hangingPunct="1">
              <a:buNone/>
            </a:pPr>
            <a:r>
              <a:rPr lang="en-US" dirty="0" smtClean="0"/>
              <a:t>Subject  x1 x2 x3</a:t>
            </a:r>
          </a:p>
          <a:p>
            <a:pPr eaLnBrk="1" hangingPunct="1">
              <a:buNone/>
            </a:pPr>
            <a:r>
              <a:rPr lang="en-US" dirty="0" smtClean="0"/>
              <a:t>	1	      4	   5	6</a:t>
            </a:r>
          </a:p>
          <a:p>
            <a:pPr eaLnBrk="1" hangingPunct="1">
              <a:buNone/>
            </a:pPr>
            <a:r>
              <a:rPr lang="en-US" dirty="0" smtClean="0"/>
              <a:t>	2	      7	   8	8</a:t>
            </a:r>
          </a:p>
          <a:p>
            <a:pPr eaLnBrk="1" hangingPunct="1">
              <a:buNone/>
            </a:pPr>
            <a:endParaRPr lang="en-US" dirty="0" smtClean="0"/>
          </a:p>
        </p:txBody>
      </p:sp>
      <p:sp>
        <p:nvSpPr>
          <p:cNvPr id="4" name="Rectangle 3"/>
          <p:cNvSpPr txBox="1">
            <a:spLocks noChangeArrowheads="1"/>
          </p:cNvSpPr>
          <p:nvPr/>
        </p:nvSpPr>
        <p:spPr bwMode="auto">
          <a:xfrm>
            <a:off x="4267200" y="1600200"/>
            <a:ext cx="4495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3200" b="1" i="1" u="none" strike="noStrike" kern="0" cap="none" spc="0" normalizeH="0" baseline="0" noProof="0" dirty="0" smtClean="0">
                <a:ln>
                  <a:noFill/>
                </a:ln>
                <a:solidFill>
                  <a:schemeClr val="tx1"/>
                </a:solidFill>
                <a:effectLst/>
                <a:uLnTx/>
                <a:uFillTx/>
                <a:latin typeface="+mn-lt"/>
                <a:ea typeface="+mn-ea"/>
                <a:cs typeface="+mn-cs"/>
              </a:rPr>
              <a:t>Data set new:</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Subject  time x</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	 1	      1	     4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3200" kern="0" dirty="0" smtClean="0">
                <a:latin typeface="+mn-lt"/>
              </a:rPr>
              <a:t>    1        2     5</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3200" kern="0" dirty="0" smtClean="0">
                <a:latin typeface="+mn-lt"/>
              </a:rPr>
              <a:t>    1        3     6</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3200" kern="0" dirty="0" smtClean="0">
                <a:latin typeface="+mn-lt"/>
              </a:rPr>
              <a:t>    2        1     7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3200" kern="0" dirty="0" smtClean="0">
                <a:latin typeface="+mn-lt"/>
              </a:rPr>
              <a:t>    2        2     8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3200" kern="0" dirty="0" smtClean="0">
                <a:latin typeface="+mn-lt"/>
              </a:rPr>
              <a:t>    2        3     8</a:t>
            </a:r>
          </a:p>
        </p:txBody>
      </p:sp>
    </p:spTree>
    <p:extLst>
      <p:ext uri="{BB962C8B-B14F-4D97-AF65-F5344CB8AC3E}">
        <p14:creationId xmlns:p14="http://schemas.microsoft.com/office/powerpoint/2010/main" val="41531900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b="1" dirty="0" smtClean="0">
                <a:latin typeface="Arial Black" pitchFamily="34" charset="0"/>
              </a:rPr>
              <a:t>Restructuring with Arrays</a:t>
            </a:r>
          </a:p>
        </p:txBody>
      </p:sp>
      <p:sp>
        <p:nvSpPr>
          <p:cNvPr id="17411" name="TextBox 4"/>
          <p:cNvSpPr txBox="1">
            <a:spLocks noChangeArrowheads="1"/>
          </p:cNvSpPr>
          <p:nvPr/>
        </p:nvSpPr>
        <p:spPr bwMode="auto">
          <a:xfrm>
            <a:off x="293914" y="1295400"/>
            <a:ext cx="8534400" cy="5632311"/>
          </a:xfrm>
          <a:prstGeom prst="rect">
            <a:avLst/>
          </a:prstGeom>
          <a:noFill/>
          <a:ln w="9525">
            <a:noFill/>
            <a:miter lim="800000"/>
            <a:headEnd/>
            <a:tailEnd/>
          </a:ln>
        </p:spPr>
        <p:txBody>
          <a:bodyPr>
            <a:spAutoFit/>
          </a:bodyPr>
          <a:lstStyle/>
          <a:p>
            <a:r>
              <a:rPr lang="en-US" sz="3600" dirty="0" smtClean="0"/>
              <a:t>Data new;</a:t>
            </a:r>
          </a:p>
          <a:p>
            <a:r>
              <a:rPr lang="en-US" sz="3600" dirty="0" smtClean="0"/>
              <a:t>Set old;</a:t>
            </a:r>
          </a:p>
          <a:p>
            <a:r>
              <a:rPr lang="en-US" sz="3600" dirty="0" smtClean="0"/>
              <a:t>Array xx {3} x1-x3;</a:t>
            </a:r>
          </a:p>
          <a:p>
            <a:r>
              <a:rPr lang="en-US" sz="3600" dirty="0" smtClean="0"/>
              <a:t>Do </a:t>
            </a:r>
            <a:r>
              <a:rPr lang="en-US" sz="3600" b="1" dirty="0" smtClean="0">
                <a:solidFill>
                  <a:srgbClr val="FF0000"/>
                </a:solidFill>
              </a:rPr>
              <a:t>time</a:t>
            </a:r>
            <a:r>
              <a:rPr lang="en-US" sz="3600" dirty="0" smtClean="0"/>
              <a:t>=1 to 3;</a:t>
            </a:r>
          </a:p>
          <a:p>
            <a:r>
              <a:rPr lang="en-US" sz="3600" dirty="0" smtClean="0"/>
              <a:t>	X=xx{</a:t>
            </a:r>
            <a:r>
              <a:rPr lang="en-US" sz="3600" dirty="0" smtClean="0">
                <a:solidFill>
                  <a:srgbClr val="FF0000"/>
                </a:solidFill>
              </a:rPr>
              <a:t>time</a:t>
            </a:r>
            <a:r>
              <a:rPr lang="en-US" sz="3600" dirty="0" smtClean="0"/>
              <a:t>};</a:t>
            </a:r>
          </a:p>
          <a:p>
            <a:r>
              <a:rPr lang="en-US" sz="3600" dirty="0" smtClean="0"/>
              <a:t>	</a:t>
            </a:r>
            <a:r>
              <a:rPr lang="en-US" sz="3600" b="1" dirty="0" smtClean="0">
                <a:solidFill>
                  <a:srgbClr val="FF0000"/>
                </a:solidFill>
              </a:rPr>
              <a:t>Output; </a:t>
            </a:r>
            <a:r>
              <a:rPr lang="en-US" sz="3600" dirty="0" smtClean="0">
                <a:solidFill>
                  <a:srgbClr val="FF0000"/>
                </a:solidFill>
              </a:rPr>
              <a:t>/* actively outputs to new*/</a:t>
            </a:r>
          </a:p>
          <a:p>
            <a:r>
              <a:rPr lang="en-US" sz="3600" dirty="0" smtClean="0"/>
              <a:t>	end;</a:t>
            </a:r>
          </a:p>
          <a:p>
            <a:r>
              <a:rPr lang="en-US" sz="3600" b="1" dirty="0" smtClean="0">
                <a:solidFill>
                  <a:srgbClr val="00B050"/>
                </a:solidFill>
              </a:rPr>
              <a:t>Drop</a:t>
            </a:r>
            <a:r>
              <a:rPr lang="en-US" sz="3600" dirty="0" smtClean="0"/>
              <a:t> x1-x3;</a:t>
            </a:r>
          </a:p>
          <a:p>
            <a:r>
              <a:rPr lang="en-US" sz="3600" dirty="0" smtClean="0"/>
              <a:t>Run;</a:t>
            </a:r>
          </a:p>
          <a:p>
            <a:r>
              <a:rPr lang="en-US" sz="2400" i="1" dirty="0" smtClean="0"/>
              <a:t>The command drop drops (deletes) variables in the data set!</a:t>
            </a:r>
            <a:endParaRPr lang="en-US" sz="2400" i="1" dirty="0"/>
          </a:p>
        </p:txBody>
      </p:sp>
    </p:spTree>
    <p:extLst>
      <p:ext uri="{BB962C8B-B14F-4D97-AF65-F5344CB8AC3E}">
        <p14:creationId xmlns:p14="http://schemas.microsoft.com/office/powerpoint/2010/main" val="36084173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en-US" smtClean="0"/>
          </a:p>
        </p:txBody>
      </p:sp>
      <p:sp>
        <p:nvSpPr>
          <p:cNvPr id="16387" name="Rectangle 3"/>
          <p:cNvSpPr>
            <a:spLocks noGrp="1" noChangeArrowheads="1"/>
          </p:cNvSpPr>
          <p:nvPr>
            <p:ph type="body"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304800" y="685800"/>
            <a:ext cx="8686800" cy="4525963"/>
          </a:xfrm>
        </p:spPr>
        <p:txBody>
          <a:bodyPr/>
          <a:lstStyle/>
          <a:p>
            <a:pPr>
              <a:buFontTx/>
              <a:buNone/>
            </a:pPr>
            <a:r>
              <a:rPr lang="en-US" sz="2000" dirty="0" smtClean="0"/>
              <a:t>title1 '-- Computation of the Body Mass Index BMI --';</a:t>
            </a:r>
          </a:p>
          <a:p>
            <a:pPr>
              <a:buFontTx/>
              <a:buNone/>
            </a:pPr>
            <a:r>
              <a:rPr lang="en-US" sz="2000" b="1" dirty="0" smtClean="0"/>
              <a:t>data BMI13;</a:t>
            </a:r>
          </a:p>
          <a:p>
            <a:pPr>
              <a:buFontTx/>
              <a:buNone/>
            </a:pPr>
            <a:r>
              <a:rPr lang="en-US" sz="2000" dirty="0" smtClean="0"/>
              <a:t>set    BMI11;</a:t>
            </a:r>
          </a:p>
          <a:p>
            <a:pPr>
              <a:buFontTx/>
              <a:buNone/>
            </a:pPr>
            <a:r>
              <a:rPr lang="en-US" sz="2000" dirty="0" smtClean="0"/>
              <a:t>/* categorize the BMI       */</a:t>
            </a:r>
          </a:p>
          <a:p>
            <a:pPr>
              <a:buFontTx/>
              <a:buNone/>
            </a:pPr>
            <a:r>
              <a:rPr lang="en-US" sz="2000" dirty="0" smtClean="0"/>
              <a:t>/* delete younger patients  */</a:t>
            </a:r>
          </a:p>
          <a:p>
            <a:pPr>
              <a:buFontTx/>
              <a:buNone/>
            </a:pPr>
            <a:r>
              <a:rPr lang="en-US" sz="2000" dirty="0" smtClean="0"/>
              <a:t>if age &lt; </a:t>
            </a:r>
            <a:r>
              <a:rPr lang="en-US" sz="2000" b="1" dirty="0" smtClean="0"/>
              <a:t>21 then delete;</a:t>
            </a:r>
          </a:p>
          <a:p>
            <a:pPr>
              <a:buFontTx/>
              <a:buNone/>
            </a:pPr>
            <a:r>
              <a:rPr lang="en-US" sz="2000" dirty="0" smtClean="0"/>
              <a:t>/*__________________________*/</a:t>
            </a:r>
          </a:p>
          <a:p>
            <a:pPr>
              <a:buFontTx/>
              <a:buNone/>
            </a:pPr>
            <a:r>
              <a:rPr lang="en-US" sz="2000" dirty="0" smtClean="0"/>
              <a:t>If </a:t>
            </a:r>
            <a:r>
              <a:rPr lang="en-US" sz="2000" dirty="0" err="1" smtClean="0"/>
              <a:t>bmi</a:t>
            </a:r>
            <a:r>
              <a:rPr lang="en-US" sz="2000" dirty="0" smtClean="0"/>
              <a:t> </a:t>
            </a:r>
            <a:r>
              <a:rPr lang="en-US" sz="2000" dirty="0" err="1" smtClean="0"/>
              <a:t>gt</a:t>
            </a:r>
            <a:r>
              <a:rPr lang="en-US" sz="2000" dirty="0" smtClean="0"/>
              <a:t> </a:t>
            </a:r>
            <a:r>
              <a:rPr lang="en-US" sz="2000" b="1" dirty="0" smtClean="0"/>
              <a:t>0       then weight = "Underweight";  </a:t>
            </a:r>
            <a:r>
              <a:rPr lang="en-US" sz="1800" i="1" dirty="0" smtClean="0"/>
              <a:t>/* excludes missing values*/</a:t>
            </a:r>
            <a:endParaRPr lang="en-US" sz="2000" i="1" dirty="0" smtClean="0"/>
          </a:p>
          <a:p>
            <a:pPr>
              <a:buFontTx/>
              <a:buNone/>
            </a:pPr>
            <a:r>
              <a:rPr lang="en-US" sz="2000" dirty="0" smtClean="0"/>
              <a:t>if </a:t>
            </a:r>
            <a:r>
              <a:rPr lang="en-US" sz="2000" dirty="0" err="1" smtClean="0"/>
              <a:t>bmi</a:t>
            </a:r>
            <a:r>
              <a:rPr lang="en-US" sz="2000" dirty="0" smtClean="0"/>
              <a:t> </a:t>
            </a:r>
            <a:r>
              <a:rPr lang="en-US" sz="2000" dirty="0" err="1" smtClean="0"/>
              <a:t>ge</a:t>
            </a:r>
            <a:r>
              <a:rPr lang="en-US" sz="2000" dirty="0" smtClean="0"/>
              <a:t> </a:t>
            </a:r>
            <a:r>
              <a:rPr lang="en-US" sz="2000" b="1" dirty="0" smtClean="0"/>
              <a:t>18.5 then weight = "Normal";</a:t>
            </a:r>
          </a:p>
          <a:p>
            <a:pPr>
              <a:buFontTx/>
              <a:buNone/>
            </a:pPr>
            <a:r>
              <a:rPr lang="en-US" sz="2000" dirty="0" smtClean="0"/>
              <a:t>if </a:t>
            </a:r>
            <a:r>
              <a:rPr lang="en-US" sz="2000" dirty="0" err="1" smtClean="0"/>
              <a:t>bmi</a:t>
            </a:r>
            <a:r>
              <a:rPr lang="en-US" sz="2000" dirty="0" smtClean="0"/>
              <a:t> </a:t>
            </a:r>
            <a:r>
              <a:rPr lang="en-US" sz="2000" dirty="0" err="1" smtClean="0"/>
              <a:t>ge</a:t>
            </a:r>
            <a:r>
              <a:rPr lang="en-US" sz="2000" dirty="0" smtClean="0"/>
              <a:t> </a:t>
            </a:r>
            <a:r>
              <a:rPr lang="en-US" sz="2000" b="1" dirty="0" smtClean="0"/>
              <a:t>25.0 then weight = "Overweight";</a:t>
            </a:r>
          </a:p>
          <a:p>
            <a:pPr>
              <a:buFontTx/>
              <a:buNone/>
            </a:pPr>
            <a:r>
              <a:rPr lang="en-US" sz="2000" dirty="0" smtClean="0"/>
              <a:t>if </a:t>
            </a:r>
            <a:r>
              <a:rPr lang="en-US" sz="2000" dirty="0" err="1" smtClean="0"/>
              <a:t>bmi</a:t>
            </a:r>
            <a:r>
              <a:rPr lang="en-US" sz="2000" dirty="0" smtClean="0"/>
              <a:t> </a:t>
            </a:r>
            <a:r>
              <a:rPr lang="en-US" sz="2000" dirty="0" err="1" smtClean="0"/>
              <a:t>ge</a:t>
            </a:r>
            <a:r>
              <a:rPr lang="en-US" sz="2000" dirty="0" smtClean="0"/>
              <a:t> </a:t>
            </a:r>
            <a:r>
              <a:rPr lang="en-US" sz="2000" b="1" dirty="0" smtClean="0"/>
              <a:t>30.0 then weight = "Obese";</a:t>
            </a:r>
          </a:p>
          <a:p>
            <a:pPr>
              <a:buFontTx/>
              <a:buNone/>
            </a:pPr>
            <a:r>
              <a:rPr lang="en-US" sz="2000" b="1" dirty="0" smtClean="0"/>
              <a:t>run;</a:t>
            </a:r>
          </a:p>
          <a:p>
            <a:pPr>
              <a:buFontTx/>
              <a:buNone/>
            </a:pPr>
            <a:r>
              <a:rPr lang="pl-PL" sz="2000" b="1" dirty="0" smtClean="0"/>
              <a:t>proc print data =bmi1</a:t>
            </a:r>
            <a:r>
              <a:rPr lang="en-US" sz="2000" b="1" dirty="0" smtClean="0"/>
              <a:t>3</a:t>
            </a:r>
            <a:r>
              <a:rPr lang="pl-PL" sz="2000" b="1" dirty="0" smtClean="0"/>
              <a:t> </a:t>
            </a:r>
            <a:r>
              <a:rPr lang="en-US" sz="2000" b="1" dirty="0" smtClean="0"/>
              <a:t> </a:t>
            </a:r>
            <a:r>
              <a:rPr lang="pl-PL" sz="2000" b="1" dirty="0" smtClean="0"/>
              <a:t>(obs=20);</a:t>
            </a:r>
          </a:p>
          <a:p>
            <a:pPr>
              <a:buFontTx/>
              <a:buNone/>
            </a:pPr>
            <a:r>
              <a:rPr lang="en-US" sz="2000" dirty="0" err="1" smtClean="0"/>
              <a:t>var</a:t>
            </a:r>
            <a:r>
              <a:rPr lang="en-US" sz="2000" dirty="0" smtClean="0"/>
              <a:t> </a:t>
            </a:r>
            <a:r>
              <a:rPr lang="en-US" sz="2000" dirty="0" err="1" smtClean="0"/>
              <a:t>px_id</a:t>
            </a:r>
            <a:r>
              <a:rPr lang="en-US" sz="2000" dirty="0" smtClean="0"/>
              <a:t> </a:t>
            </a:r>
            <a:r>
              <a:rPr lang="en-US" sz="2000" dirty="0" err="1" smtClean="0"/>
              <a:t>hgt_cm</a:t>
            </a:r>
            <a:r>
              <a:rPr lang="en-US" sz="2000" dirty="0" smtClean="0"/>
              <a:t> </a:t>
            </a:r>
            <a:r>
              <a:rPr lang="en-US" sz="2000" dirty="0" err="1" smtClean="0"/>
              <a:t>wgt_kg</a:t>
            </a:r>
            <a:r>
              <a:rPr lang="en-US" sz="2000" dirty="0" smtClean="0"/>
              <a:t> </a:t>
            </a:r>
            <a:r>
              <a:rPr lang="en-US" sz="2000" dirty="0" err="1" smtClean="0"/>
              <a:t>bmi</a:t>
            </a:r>
            <a:r>
              <a:rPr lang="en-US" sz="2000" dirty="0" smtClean="0"/>
              <a:t> weight;</a:t>
            </a:r>
          </a:p>
          <a:p>
            <a:pPr>
              <a:buFontTx/>
              <a:buNone/>
            </a:pPr>
            <a:r>
              <a:rPr lang="en-US" sz="2000" b="1" dirty="0" smtClean="0"/>
              <a:t>run;</a:t>
            </a:r>
          </a:p>
          <a:p>
            <a:pPr>
              <a:buFontTx/>
              <a:buNone/>
            </a:pP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49424" y="15551"/>
            <a:ext cx="8229600" cy="1143000"/>
          </a:xfrm>
        </p:spPr>
        <p:txBody>
          <a:bodyPr/>
          <a:lstStyle/>
          <a:p>
            <a:pPr eaLnBrk="1" hangingPunct="1"/>
            <a:r>
              <a:rPr lang="en-US" dirty="0" smtClean="0">
                <a:solidFill>
                  <a:srgbClr val="FF0000"/>
                </a:solidFill>
                <a:latin typeface="Arial Black" pitchFamily="34" charset="0"/>
              </a:rPr>
              <a:t>IF</a:t>
            </a:r>
            <a:r>
              <a:rPr lang="en-US" dirty="0" smtClean="0">
                <a:latin typeface="Arial Black" pitchFamily="34" charset="0"/>
              </a:rPr>
              <a:t> in combination with </a:t>
            </a:r>
            <a:r>
              <a:rPr lang="en-US" dirty="0" smtClean="0">
                <a:solidFill>
                  <a:srgbClr val="FF0000"/>
                </a:solidFill>
                <a:latin typeface="Arial Black" pitchFamily="34" charset="0"/>
              </a:rPr>
              <a:t>DO</a:t>
            </a:r>
          </a:p>
        </p:txBody>
      </p:sp>
      <p:sp>
        <p:nvSpPr>
          <p:cNvPr id="4099" name="Content Placeholder 2"/>
          <p:cNvSpPr>
            <a:spLocks noGrp="1"/>
          </p:cNvSpPr>
          <p:nvPr>
            <p:ph idx="1"/>
          </p:nvPr>
        </p:nvSpPr>
        <p:spPr>
          <a:xfrm>
            <a:off x="449424" y="1158551"/>
            <a:ext cx="8229600" cy="5410200"/>
          </a:xfrm>
        </p:spPr>
        <p:txBody>
          <a:bodyPr/>
          <a:lstStyle/>
          <a:p>
            <a:pPr eaLnBrk="1" hangingPunct="1">
              <a:buFontTx/>
              <a:buNone/>
            </a:pPr>
            <a:r>
              <a:rPr lang="en-US" sz="2800" b="1" dirty="0" smtClean="0">
                <a:solidFill>
                  <a:srgbClr val="FF0000"/>
                </a:solidFill>
              </a:rPr>
              <a:t>IF</a:t>
            </a:r>
            <a:r>
              <a:rPr lang="en-US" sz="2800" dirty="0" smtClean="0"/>
              <a:t> &lt;expression&gt; </a:t>
            </a:r>
            <a:r>
              <a:rPr lang="en-US" sz="2800" b="1" dirty="0" smtClean="0">
                <a:solidFill>
                  <a:srgbClr val="FF0000"/>
                </a:solidFill>
              </a:rPr>
              <a:t>THEN</a:t>
            </a:r>
            <a:r>
              <a:rPr lang="en-US" sz="2800" b="1" dirty="0" smtClean="0"/>
              <a:t> </a:t>
            </a:r>
            <a:r>
              <a:rPr lang="en-US" sz="2800" b="1" dirty="0" smtClean="0">
                <a:solidFill>
                  <a:srgbClr val="FF0000"/>
                </a:solidFill>
              </a:rPr>
              <a:t>DO</a:t>
            </a:r>
            <a:r>
              <a:rPr lang="en-US" sz="2800" dirty="0" smtClean="0"/>
              <a:t>;</a:t>
            </a:r>
          </a:p>
          <a:p>
            <a:pPr eaLnBrk="1" hangingPunct="1">
              <a:buFontTx/>
              <a:buNone/>
            </a:pPr>
            <a:r>
              <a:rPr lang="en-US" sz="2800" dirty="0" smtClean="0"/>
              <a:t>	………action(s)…………;</a:t>
            </a:r>
          </a:p>
          <a:p>
            <a:pPr eaLnBrk="1" hangingPunct="1">
              <a:buFontTx/>
              <a:buNone/>
            </a:pPr>
            <a:r>
              <a:rPr lang="en-US" sz="2800" dirty="0" smtClean="0">
                <a:solidFill>
                  <a:srgbClr val="FF0000"/>
                </a:solidFill>
              </a:rPr>
              <a:t>	</a:t>
            </a:r>
            <a:r>
              <a:rPr lang="en-US" sz="2800" b="1" dirty="0" smtClean="0">
                <a:solidFill>
                  <a:srgbClr val="FF0000"/>
                </a:solidFill>
              </a:rPr>
              <a:t>END</a:t>
            </a:r>
            <a:r>
              <a:rPr lang="en-US" sz="2800" dirty="0" smtClean="0"/>
              <a:t>;</a:t>
            </a:r>
            <a:br>
              <a:rPr lang="en-US" sz="2800" dirty="0" smtClean="0"/>
            </a:br>
            <a:endParaRPr lang="en-US" sz="2800" dirty="0" smtClean="0"/>
          </a:p>
          <a:p>
            <a:pPr eaLnBrk="1" hangingPunct="1">
              <a:buFontTx/>
              <a:buNone/>
            </a:pPr>
            <a:r>
              <a:rPr lang="en-US" sz="2800" i="1" dirty="0" smtClean="0"/>
              <a:t>Example:</a:t>
            </a:r>
          </a:p>
          <a:p>
            <a:pPr eaLnBrk="1" hangingPunct="1">
              <a:buFontTx/>
              <a:buNone/>
            </a:pPr>
            <a:r>
              <a:rPr lang="en-US" sz="2400" b="1" dirty="0" smtClean="0">
                <a:solidFill>
                  <a:srgbClr val="00B050"/>
                </a:solidFill>
              </a:rPr>
              <a:t>If </a:t>
            </a:r>
            <a:r>
              <a:rPr lang="en-US" sz="2400" dirty="0" smtClean="0"/>
              <a:t> </a:t>
            </a:r>
            <a:r>
              <a:rPr lang="en-US" sz="2400" dirty="0" err="1" smtClean="0"/>
              <a:t>tx_year</a:t>
            </a:r>
            <a:r>
              <a:rPr lang="en-US" sz="2400" dirty="0" smtClean="0"/>
              <a:t> &lt; 2000 </a:t>
            </a:r>
            <a:r>
              <a:rPr lang="en-US" sz="2400" b="1" dirty="0" smtClean="0">
                <a:solidFill>
                  <a:srgbClr val="00B050"/>
                </a:solidFill>
              </a:rPr>
              <a:t>then do</a:t>
            </a:r>
            <a:r>
              <a:rPr lang="en-US" sz="2400" dirty="0" smtClean="0"/>
              <a:t>;</a:t>
            </a:r>
          </a:p>
          <a:p>
            <a:pPr eaLnBrk="1" hangingPunct="1">
              <a:buFontTx/>
              <a:buNone/>
            </a:pPr>
            <a:r>
              <a:rPr lang="en-US" sz="2400" dirty="0" smtClean="0"/>
              <a:t>		period=0;</a:t>
            </a:r>
          </a:p>
          <a:p>
            <a:pPr eaLnBrk="1" hangingPunct="1">
              <a:buFontTx/>
              <a:buNone/>
            </a:pPr>
            <a:r>
              <a:rPr lang="en-US" sz="2400" dirty="0" smtClean="0"/>
              <a:t>		therapy=0;</a:t>
            </a:r>
          </a:p>
          <a:p>
            <a:pPr eaLnBrk="1" hangingPunct="1">
              <a:buFontTx/>
              <a:buNone/>
            </a:pPr>
            <a:r>
              <a:rPr lang="en-US" sz="2400" dirty="0" smtClean="0"/>
              <a:t>		</a:t>
            </a:r>
            <a:r>
              <a:rPr lang="en-US" sz="2400" dirty="0" smtClean="0">
                <a:solidFill>
                  <a:srgbClr val="00B050"/>
                </a:solidFill>
              </a:rPr>
              <a:t>end</a:t>
            </a:r>
            <a:r>
              <a:rPr lang="en-US" sz="2400" dirty="0" smtClean="0"/>
              <a:t>;</a:t>
            </a:r>
          </a:p>
          <a:p>
            <a:pPr eaLnBrk="1" hangingPunct="1">
              <a:buFontTx/>
              <a:buNone/>
            </a:pPr>
            <a:r>
              <a:rPr lang="en-US" sz="2400" dirty="0" smtClean="0"/>
              <a:t>Else if </a:t>
            </a:r>
            <a:r>
              <a:rPr lang="en-US" sz="2400" dirty="0" err="1" smtClean="0"/>
              <a:t>tx_year</a:t>
            </a:r>
            <a:r>
              <a:rPr lang="en-US" sz="2400" dirty="0" smtClean="0"/>
              <a:t> </a:t>
            </a:r>
            <a:r>
              <a:rPr lang="en-US" sz="2400" dirty="0" err="1" smtClean="0"/>
              <a:t>ge</a:t>
            </a:r>
            <a:r>
              <a:rPr lang="en-US" sz="2400" dirty="0" smtClean="0"/>
              <a:t> 2000 then do;</a:t>
            </a:r>
          </a:p>
          <a:p>
            <a:pPr eaLnBrk="1" hangingPunct="1">
              <a:buFontTx/>
              <a:buNone/>
            </a:pPr>
            <a:r>
              <a:rPr lang="en-US" sz="2400" dirty="0"/>
              <a:t> </a:t>
            </a:r>
            <a:r>
              <a:rPr lang="en-US" sz="2400" dirty="0" smtClean="0"/>
              <a:t>          period=1;</a:t>
            </a:r>
          </a:p>
          <a:p>
            <a:pPr eaLnBrk="1" hangingPunct="1">
              <a:buFontTx/>
              <a:buNone/>
            </a:pPr>
            <a:r>
              <a:rPr lang="en-US" sz="2400" dirty="0"/>
              <a:t>	</a:t>
            </a:r>
            <a:r>
              <a:rPr lang="en-US" sz="2400" dirty="0" smtClean="0"/>
              <a:t>        ………………….</a:t>
            </a:r>
          </a:p>
          <a:p>
            <a:pPr eaLnBrk="1" hangingPunct="1">
              <a:buFontTx/>
              <a:buNone/>
            </a:pP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6000" smtClean="0">
                <a:latin typeface="Arial Black" pitchFamily="34" charset="0"/>
              </a:rPr>
              <a:t>Subsetting IF</a:t>
            </a:r>
          </a:p>
        </p:txBody>
      </p:sp>
      <p:sp>
        <p:nvSpPr>
          <p:cNvPr id="5123" name="Rectangle 3"/>
          <p:cNvSpPr>
            <a:spLocks noGrp="1" noChangeArrowheads="1"/>
          </p:cNvSpPr>
          <p:nvPr>
            <p:ph type="body" idx="1"/>
          </p:nvPr>
        </p:nvSpPr>
        <p:spPr>
          <a:xfrm>
            <a:off x="152400" y="2057400"/>
            <a:ext cx="8991600" cy="3429000"/>
          </a:xfrm>
        </p:spPr>
        <p:txBody>
          <a:bodyPr/>
          <a:lstStyle/>
          <a:p>
            <a:pPr algn="ctr" eaLnBrk="1" hangingPunct="1">
              <a:lnSpc>
                <a:spcPct val="90000"/>
              </a:lnSpc>
              <a:buFontTx/>
              <a:buNone/>
            </a:pPr>
            <a:r>
              <a:rPr lang="en-US" sz="4000" b="1" dirty="0" smtClean="0">
                <a:solidFill>
                  <a:srgbClr val="FF0066"/>
                </a:solidFill>
                <a:latin typeface="Arial Black" pitchFamily="34" charset="0"/>
              </a:rPr>
              <a:t>IF</a:t>
            </a:r>
            <a:r>
              <a:rPr lang="en-US" sz="4000" b="1" dirty="0" smtClean="0">
                <a:latin typeface="Arial Black" pitchFamily="34" charset="0"/>
              </a:rPr>
              <a:t> expression;</a:t>
            </a:r>
          </a:p>
          <a:p>
            <a:pPr algn="ctr" eaLnBrk="1" hangingPunct="1">
              <a:lnSpc>
                <a:spcPct val="90000"/>
              </a:lnSpc>
              <a:buFontTx/>
              <a:buNone/>
            </a:pPr>
            <a:endParaRPr lang="en-US" sz="4000" b="1" dirty="0" smtClean="0">
              <a:latin typeface="Arial Black" pitchFamily="34" charset="0"/>
            </a:endParaRPr>
          </a:p>
          <a:p>
            <a:pPr lvl="1" eaLnBrk="1" hangingPunct="1">
              <a:lnSpc>
                <a:spcPct val="90000"/>
              </a:lnSpc>
              <a:buFontTx/>
              <a:buNone/>
            </a:pPr>
            <a:r>
              <a:rPr lang="en-US" sz="3200" i="1" dirty="0" smtClean="0">
                <a:solidFill>
                  <a:srgbClr val="00B050"/>
                </a:solidFill>
              </a:rPr>
              <a:t>Example : </a:t>
            </a:r>
            <a:endParaRPr lang="en-US" sz="3200" dirty="0" smtClean="0"/>
          </a:p>
          <a:p>
            <a:pPr lvl="1" eaLnBrk="1" hangingPunct="1">
              <a:lnSpc>
                <a:spcPct val="90000"/>
              </a:lnSpc>
              <a:buFontTx/>
              <a:buNone/>
            </a:pPr>
            <a:r>
              <a:rPr lang="en-US" sz="3200" dirty="0" smtClean="0"/>
              <a:t>If gender=‘F’;</a:t>
            </a:r>
          </a:p>
          <a:p>
            <a:pPr lvl="1" eaLnBrk="1" hangingPunct="1">
              <a:lnSpc>
                <a:spcPct val="90000"/>
              </a:lnSpc>
              <a:buFontTx/>
              <a:buNone/>
            </a:pPr>
            <a:r>
              <a:rPr lang="en-US" sz="3200" dirty="0" smtClean="0"/>
              <a:t>If age </a:t>
            </a:r>
            <a:r>
              <a:rPr lang="en-US" sz="3200" dirty="0" err="1" smtClean="0"/>
              <a:t>ge</a:t>
            </a:r>
            <a:r>
              <a:rPr lang="en-US" sz="3200" dirty="0" smtClean="0"/>
              <a:t> 21;</a:t>
            </a:r>
          </a:p>
          <a:p>
            <a:pPr lvl="1" eaLnBrk="1" hangingPunct="1">
              <a:lnSpc>
                <a:spcPct val="90000"/>
              </a:lnSpc>
              <a:buFontTx/>
              <a:buNone/>
            </a:pPr>
            <a:r>
              <a:rPr lang="en-US" sz="3200" dirty="0" smtClean="0"/>
              <a:t>If </a:t>
            </a:r>
            <a:r>
              <a:rPr lang="en-US" sz="3200" dirty="0" err="1" smtClean="0"/>
              <a:t>age_category</a:t>
            </a:r>
            <a:r>
              <a:rPr lang="en-US" sz="3200" dirty="0" smtClean="0"/>
              <a:t> ne .;</a:t>
            </a:r>
          </a:p>
          <a:p>
            <a:pPr lvl="1" eaLnBrk="1" hangingPunct="1">
              <a:lnSpc>
                <a:spcPct val="90000"/>
              </a:lnSpc>
              <a:buFontTx/>
              <a:buNone/>
            </a:pPr>
            <a:r>
              <a:rPr lang="en-US" sz="3200" dirty="0" smtClean="0"/>
              <a:t>If dialysis=‘Y’ and </a:t>
            </a:r>
            <a:r>
              <a:rPr lang="en-US" sz="3200" dirty="0" err="1" smtClean="0"/>
              <a:t>age_category</a:t>
            </a:r>
            <a:r>
              <a:rPr lang="en-US" sz="3200" dirty="0" smtClean="0"/>
              <a:t>=“Pediatric”;</a:t>
            </a:r>
          </a:p>
          <a:p>
            <a:pPr lvl="1" eaLnBrk="1" hangingPunct="1">
              <a:lnSpc>
                <a:spcPct val="90000"/>
              </a:lnSpc>
              <a:buFontTx/>
              <a:buNone/>
            </a:pPr>
            <a:endParaRPr lang="en-US" sz="3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latin typeface="Arial Black" pitchFamily="34" charset="0"/>
              </a:rPr>
              <a:t>Subsetting IF</a:t>
            </a:r>
          </a:p>
        </p:txBody>
      </p:sp>
      <p:sp>
        <p:nvSpPr>
          <p:cNvPr id="6147" name="Rectangle 3"/>
          <p:cNvSpPr>
            <a:spLocks noGrp="1" noChangeArrowheads="1"/>
          </p:cNvSpPr>
          <p:nvPr>
            <p:ph type="body" idx="1"/>
          </p:nvPr>
        </p:nvSpPr>
        <p:spPr>
          <a:xfrm>
            <a:off x="152400" y="1447800"/>
            <a:ext cx="8991600" cy="3429000"/>
          </a:xfrm>
        </p:spPr>
        <p:txBody>
          <a:bodyPr/>
          <a:lstStyle/>
          <a:p>
            <a:pPr algn="ctr" eaLnBrk="1" hangingPunct="1">
              <a:lnSpc>
                <a:spcPct val="80000"/>
              </a:lnSpc>
              <a:buFontTx/>
              <a:buNone/>
            </a:pPr>
            <a:endParaRPr lang="en-US" sz="2400" b="1" dirty="0" smtClean="0">
              <a:latin typeface="Arial Black" pitchFamily="34" charset="0"/>
            </a:endParaRPr>
          </a:p>
          <a:p>
            <a:pPr lvl="1" eaLnBrk="1" hangingPunct="1">
              <a:lnSpc>
                <a:spcPct val="80000"/>
              </a:lnSpc>
              <a:buFontTx/>
              <a:buNone/>
            </a:pPr>
            <a:r>
              <a:rPr lang="en-US" sz="2400" dirty="0" smtClean="0"/>
              <a:t>/* Create a temporary SAS data set with only female patients*/</a:t>
            </a:r>
          </a:p>
          <a:p>
            <a:pPr lvl="1" eaLnBrk="1" hangingPunct="1">
              <a:lnSpc>
                <a:spcPct val="80000"/>
              </a:lnSpc>
              <a:buFontTx/>
              <a:buNone/>
            </a:pPr>
            <a:endParaRPr lang="en-US" sz="2400" dirty="0" smtClean="0"/>
          </a:p>
          <a:p>
            <a:pPr lvl="1" eaLnBrk="1" hangingPunct="1">
              <a:lnSpc>
                <a:spcPct val="80000"/>
              </a:lnSpc>
              <a:buFontTx/>
              <a:buNone/>
            </a:pPr>
            <a:r>
              <a:rPr lang="en-US" sz="2400" dirty="0" smtClean="0"/>
              <a:t>Data </a:t>
            </a:r>
            <a:r>
              <a:rPr lang="en-US" sz="2400" dirty="0" err="1" smtClean="0"/>
              <a:t>test_female</a:t>
            </a:r>
            <a:r>
              <a:rPr lang="en-US" sz="2400" dirty="0" smtClean="0"/>
              <a:t>;</a:t>
            </a:r>
          </a:p>
          <a:p>
            <a:pPr lvl="1" eaLnBrk="1" hangingPunct="1">
              <a:lnSpc>
                <a:spcPct val="80000"/>
              </a:lnSpc>
              <a:buFontTx/>
              <a:buNone/>
            </a:pPr>
            <a:r>
              <a:rPr lang="en-US" sz="2400" dirty="0" smtClean="0"/>
              <a:t>Set My.test_sample_3b;</a:t>
            </a:r>
          </a:p>
          <a:p>
            <a:pPr lvl="1" eaLnBrk="1" hangingPunct="1">
              <a:lnSpc>
                <a:spcPct val="80000"/>
              </a:lnSpc>
              <a:buFontTx/>
              <a:buNone/>
            </a:pPr>
            <a:endParaRPr lang="en-US" sz="2400" dirty="0" smtClean="0"/>
          </a:p>
          <a:p>
            <a:pPr lvl="1" eaLnBrk="1" hangingPunct="1">
              <a:lnSpc>
                <a:spcPct val="80000"/>
              </a:lnSpc>
              <a:buFontTx/>
              <a:buNone/>
            </a:pPr>
            <a:r>
              <a:rPr lang="en-US" sz="2400" dirty="0" smtClean="0"/>
              <a:t>/* select all female patients */</a:t>
            </a:r>
          </a:p>
          <a:p>
            <a:pPr lvl="1" eaLnBrk="1" hangingPunct="1">
              <a:lnSpc>
                <a:spcPct val="80000"/>
              </a:lnSpc>
              <a:buFontTx/>
              <a:buNone/>
            </a:pPr>
            <a:r>
              <a:rPr lang="en-US" sz="2400" dirty="0" smtClean="0"/>
              <a:t>If gender=‘F’;</a:t>
            </a:r>
          </a:p>
          <a:p>
            <a:pPr lvl="1" eaLnBrk="1" hangingPunct="1">
              <a:lnSpc>
                <a:spcPct val="80000"/>
              </a:lnSpc>
              <a:buFontTx/>
              <a:buNone/>
            </a:pPr>
            <a:r>
              <a:rPr lang="en-US" sz="2400" dirty="0" smtClean="0"/>
              <a:t>………………….</a:t>
            </a:r>
          </a:p>
          <a:p>
            <a:pPr lvl="1" eaLnBrk="1" hangingPunct="1">
              <a:lnSpc>
                <a:spcPct val="80000"/>
              </a:lnSpc>
              <a:buFontTx/>
              <a:buNone/>
            </a:pPr>
            <a:r>
              <a:rPr lang="en-US" sz="2400" dirty="0" smtClean="0"/>
              <a:t>Run;</a:t>
            </a:r>
          </a:p>
          <a:p>
            <a:pPr lvl="1" eaLnBrk="1" hangingPunct="1">
              <a:lnSpc>
                <a:spcPct val="80000"/>
              </a:lnSpc>
              <a:buFontTx/>
              <a:buNone/>
            </a:pPr>
            <a:r>
              <a:rPr lang="en-US" sz="2400" dirty="0" smtClean="0"/>
              <a:t>PROC print;</a:t>
            </a:r>
          </a:p>
          <a:p>
            <a:pPr lvl="1" eaLnBrk="1" hangingPunct="1">
              <a:lnSpc>
                <a:spcPct val="80000"/>
              </a:lnSpc>
              <a:buFontTx/>
              <a:buNone/>
            </a:pPr>
            <a:r>
              <a:rPr lang="en-US" sz="2400" dirty="0" smtClean="0"/>
              <a:t>Run;</a:t>
            </a:r>
          </a:p>
          <a:p>
            <a:pPr lvl="1" eaLnBrk="1" hangingPunct="1">
              <a:lnSpc>
                <a:spcPct val="80000"/>
              </a:lnSpc>
              <a:buFontTx/>
              <a:buNone/>
            </a:pP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304800" y="533400"/>
            <a:ext cx="8229600" cy="4525963"/>
          </a:xfrm>
        </p:spPr>
        <p:txBody>
          <a:bodyPr/>
          <a:lstStyle/>
          <a:p>
            <a:pPr>
              <a:buFontTx/>
              <a:buNone/>
            </a:pPr>
            <a:r>
              <a:rPr lang="en-US" sz="2000" dirty="0" smtClean="0"/>
              <a:t>title1 '-- Computation of the Body Mass Index BMI --';</a:t>
            </a:r>
          </a:p>
          <a:p>
            <a:pPr>
              <a:buFontTx/>
              <a:buNone/>
            </a:pPr>
            <a:r>
              <a:rPr lang="en-US" sz="2000" b="1" dirty="0" smtClean="0"/>
              <a:t>data BMI12;</a:t>
            </a:r>
          </a:p>
          <a:p>
            <a:pPr>
              <a:buFontTx/>
              <a:buNone/>
            </a:pPr>
            <a:r>
              <a:rPr lang="en-US" sz="2000" dirty="0" smtClean="0"/>
              <a:t>set  BMI11;</a:t>
            </a:r>
          </a:p>
          <a:p>
            <a:pPr>
              <a:buFontTx/>
              <a:buNone/>
            </a:pPr>
            <a:r>
              <a:rPr lang="en-US" sz="2000" dirty="0" smtClean="0"/>
              <a:t>/* categorize the BMI       */</a:t>
            </a:r>
          </a:p>
          <a:p>
            <a:pPr>
              <a:buFontTx/>
              <a:buNone/>
            </a:pPr>
            <a:r>
              <a:rPr lang="en-US" sz="2000" dirty="0" smtClean="0"/>
              <a:t>/* delete younger patients  */</a:t>
            </a:r>
          </a:p>
          <a:p>
            <a:pPr>
              <a:buFontTx/>
              <a:buNone/>
            </a:pPr>
            <a:r>
              <a:rPr lang="en-US" sz="2000" b="1" dirty="0" smtClean="0">
                <a:solidFill>
                  <a:srgbClr val="FF0000"/>
                </a:solidFill>
              </a:rPr>
              <a:t>if age </a:t>
            </a:r>
            <a:r>
              <a:rPr lang="en-US" sz="2000" b="1" dirty="0" err="1" smtClean="0">
                <a:solidFill>
                  <a:srgbClr val="FF0000"/>
                </a:solidFill>
              </a:rPr>
              <a:t>ge</a:t>
            </a:r>
            <a:r>
              <a:rPr lang="en-US" sz="2000" b="1" dirty="0" smtClean="0">
                <a:solidFill>
                  <a:srgbClr val="FF0000"/>
                </a:solidFill>
              </a:rPr>
              <a:t> 21;</a:t>
            </a:r>
          </a:p>
          <a:p>
            <a:pPr>
              <a:buFontTx/>
              <a:buNone/>
            </a:pPr>
            <a:r>
              <a:rPr lang="en-US" sz="2000" dirty="0" smtClean="0"/>
              <a:t>/*__________________________*/</a:t>
            </a:r>
          </a:p>
          <a:p>
            <a:pPr>
              <a:buFontTx/>
              <a:buNone/>
            </a:pPr>
            <a:r>
              <a:rPr lang="en-US" sz="2000" dirty="0" smtClean="0"/>
              <a:t>If </a:t>
            </a:r>
            <a:r>
              <a:rPr lang="en-US" sz="2000" dirty="0" err="1" smtClean="0"/>
              <a:t>bmi</a:t>
            </a:r>
            <a:r>
              <a:rPr lang="en-US" sz="2000" dirty="0" smtClean="0"/>
              <a:t> &gt; </a:t>
            </a:r>
            <a:r>
              <a:rPr lang="en-US" sz="2000" b="1" dirty="0" smtClean="0"/>
              <a:t>0</a:t>
            </a:r>
            <a:r>
              <a:rPr lang="en-US" sz="2000" dirty="0" smtClean="0"/>
              <a:t> and </a:t>
            </a:r>
            <a:r>
              <a:rPr lang="en-US" sz="2000" dirty="0" err="1" smtClean="0"/>
              <a:t>bmi</a:t>
            </a:r>
            <a:r>
              <a:rPr lang="en-US" sz="2000" dirty="0" smtClean="0"/>
              <a:t> &lt; </a:t>
            </a:r>
            <a:r>
              <a:rPr lang="en-US" sz="2000" b="1" dirty="0" smtClean="0"/>
              <a:t>18.5      then weight="Underweight";</a:t>
            </a:r>
          </a:p>
          <a:p>
            <a:pPr>
              <a:buFontTx/>
              <a:buNone/>
            </a:pPr>
            <a:r>
              <a:rPr lang="en-US" sz="2000" dirty="0" smtClean="0"/>
              <a:t>if </a:t>
            </a:r>
            <a:r>
              <a:rPr lang="en-US" sz="2000" dirty="0" err="1" smtClean="0"/>
              <a:t>bmi</a:t>
            </a:r>
            <a:r>
              <a:rPr lang="en-US" sz="2000" dirty="0" smtClean="0"/>
              <a:t> </a:t>
            </a:r>
            <a:r>
              <a:rPr lang="en-US" sz="2000" dirty="0" err="1" smtClean="0"/>
              <a:t>ge</a:t>
            </a:r>
            <a:r>
              <a:rPr lang="en-US" sz="2000" dirty="0" smtClean="0"/>
              <a:t> </a:t>
            </a:r>
            <a:r>
              <a:rPr lang="en-US" sz="2000" b="1" dirty="0" smtClean="0"/>
              <a:t>18.5 and </a:t>
            </a:r>
            <a:r>
              <a:rPr lang="en-US" sz="2000" b="1" dirty="0" err="1" smtClean="0"/>
              <a:t>bmi</a:t>
            </a:r>
            <a:r>
              <a:rPr lang="en-US" sz="2000" b="1" dirty="0" smtClean="0"/>
              <a:t> &lt; 25 then weight="Normal";</a:t>
            </a:r>
          </a:p>
          <a:p>
            <a:pPr>
              <a:buFontTx/>
              <a:buNone/>
            </a:pPr>
            <a:r>
              <a:rPr lang="en-US" sz="2000" dirty="0" smtClean="0"/>
              <a:t>if </a:t>
            </a:r>
            <a:r>
              <a:rPr lang="en-US" sz="2000" dirty="0" err="1" smtClean="0"/>
              <a:t>bmi</a:t>
            </a:r>
            <a:r>
              <a:rPr lang="en-US" sz="2000" dirty="0" smtClean="0"/>
              <a:t> </a:t>
            </a:r>
            <a:r>
              <a:rPr lang="en-US" sz="2000" dirty="0" err="1" smtClean="0"/>
              <a:t>ge</a:t>
            </a:r>
            <a:r>
              <a:rPr lang="en-US" sz="2000" dirty="0" smtClean="0"/>
              <a:t> </a:t>
            </a:r>
            <a:r>
              <a:rPr lang="en-US" sz="2000" b="1" dirty="0" smtClean="0"/>
              <a:t>25.0 and </a:t>
            </a:r>
            <a:r>
              <a:rPr lang="en-US" sz="2000" b="1" dirty="0" err="1" smtClean="0"/>
              <a:t>bmi</a:t>
            </a:r>
            <a:r>
              <a:rPr lang="en-US" sz="2000" b="1" dirty="0" smtClean="0"/>
              <a:t> &lt; 30 then weight="Overweight";</a:t>
            </a:r>
          </a:p>
          <a:p>
            <a:pPr>
              <a:buFontTx/>
              <a:buNone/>
            </a:pPr>
            <a:r>
              <a:rPr lang="en-US" sz="2000" dirty="0" smtClean="0"/>
              <a:t>if </a:t>
            </a:r>
            <a:r>
              <a:rPr lang="en-US" sz="2000" dirty="0" err="1" smtClean="0"/>
              <a:t>bmi</a:t>
            </a:r>
            <a:r>
              <a:rPr lang="en-US" sz="2000" dirty="0" smtClean="0"/>
              <a:t> </a:t>
            </a:r>
            <a:r>
              <a:rPr lang="en-US" sz="2000" dirty="0" err="1" smtClean="0"/>
              <a:t>ge</a:t>
            </a:r>
            <a:r>
              <a:rPr lang="en-US" sz="2000" dirty="0" smtClean="0"/>
              <a:t> </a:t>
            </a:r>
            <a:r>
              <a:rPr lang="en-US" sz="2000" b="1" dirty="0" smtClean="0"/>
              <a:t>30.0                        then weight="Obese";</a:t>
            </a:r>
          </a:p>
          <a:p>
            <a:pPr>
              <a:buFontTx/>
              <a:buNone/>
            </a:pPr>
            <a:r>
              <a:rPr lang="en-US" sz="2000" b="1" dirty="0" smtClean="0"/>
              <a:t>run;</a:t>
            </a:r>
          </a:p>
          <a:p>
            <a:pPr>
              <a:buFontTx/>
              <a:buNone/>
            </a:pPr>
            <a:r>
              <a:rPr lang="pl-PL" sz="2000" b="1" dirty="0" smtClean="0"/>
              <a:t>proc print data =bmi12 (obs=20);</a:t>
            </a:r>
          </a:p>
          <a:p>
            <a:pPr>
              <a:buFontTx/>
              <a:buNone/>
            </a:pPr>
            <a:r>
              <a:rPr lang="en-US" sz="2000" dirty="0" err="1" smtClean="0"/>
              <a:t>var</a:t>
            </a:r>
            <a:r>
              <a:rPr lang="en-US" sz="2000" dirty="0" smtClean="0"/>
              <a:t> </a:t>
            </a:r>
            <a:r>
              <a:rPr lang="en-US" sz="2000" dirty="0" err="1" smtClean="0"/>
              <a:t>px_id</a:t>
            </a:r>
            <a:r>
              <a:rPr lang="en-US" sz="2000" dirty="0" smtClean="0"/>
              <a:t> </a:t>
            </a:r>
            <a:r>
              <a:rPr lang="en-US" sz="2000" dirty="0" err="1" smtClean="0"/>
              <a:t>hgt_cm</a:t>
            </a:r>
            <a:r>
              <a:rPr lang="en-US" sz="2000" dirty="0" smtClean="0"/>
              <a:t> </a:t>
            </a:r>
            <a:r>
              <a:rPr lang="en-US" sz="2000" dirty="0" err="1" smtClean="0"/>
              <a:t>wgt_kg</a:t>
            </a:r>
            <a:r>
              <a:rPr lang="en-US" sz="2000" dirty="0" smtClean="0"/>
              <a:t> </a:t>
            </a:r>
            <a:r>
              <a:rPr lang="en-US" sz="2000" dirty="0" err="1" smtClean="0"/>
              <a:t>bmi</a:t>
            </a:r>
            <a:r>
              <a:rPr lang="en-US" sz="2000" dirty="0" smtClean="0"/>
              <a:t> weight;</a:t>
            </a:r>
          </a:p>
          <a:p>
            <a:pPr>
              <a:buFontTx/>
              <a:buNone/>
            </a:pPr>
            <a:r>
              <a:rPr lang="en-US" sz="2000" b="1" dirty="0" smtClean="0"/>
              <a:t>run;</a:t>
            </a:r>
          </a:p>
          <a:p>
            <a:pPr>
              <a:buFontTx/>
              <a:buNone/>
            </a:pPr>
            <a:endParaRPr lang="en-US"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t>In Operator</a:t>
            </a:r>
            <a:endParaRPr lang="en-US" sz="6000" b="1" dirty="0"/>
          </a:p>
        </p:txBody>
      </p:sp>
      <p:sp>
        <p:nvSpPr>
          <p:cNvPr id="3" name="Content Placeholder 2"/>
          <p:cNvSpPr>
            <a:spLocks noGrp="1"/>
          </p:cNvSpPr>
          <p:nvPr>
            <p:ph idx="1"/>
          </p:nvPr>
        </p:nvSpPr>
        <p:spPr>
          <a:xfrm>
            <a:off x="533400" y="1371600"/>
            <a:ext cx="8229600" cy="4525963"/>
          </a:xfrm>
        </p:spPr>
        <p:txBody>
          <a:bodyPr/>
          <a:lstStyle/>
          <a:p>
            <a:pPr>
              <a:buNone/>
            </a:pPr>
            <a:r>
              <a:rPr lang="en-US" sz="2800" i="1" dirty="0" smtClean="0"/>
              <a:t>You want to test if a value is one of several choices: </a:t>
            </a:r>
          </a:p>
          <a:p>
            <a:pPr>
              <a:buNone/>
            </a:pPr>
            <a:endParaRPr lang="en-US" sz="2800" i="1" dirty="0" smtClean="0"/>
          </a:p>
          <a:p>
            <a:pPr>
              <a:buNone/>
            </a:pPr>
            <a:r>
              <a:rPr lang="en-US" sz="2800" dirty="0" smtClean="0"/>
              <a:t>If Quiz=“A+” or Quiz=“A” or Quiz=“B+”</a:t>
            </a:r>
          </a:p>
          <a:p>
            <a:pPr>
              <a:buNone/>
            </a:pPr>
            <a:r>
              <a:rPr lang="en-US" sz="2800" dirty="0" smtClean="0"/>
              <a:t>	then outcome=“Excellent”;</a:t>
            </a:r>
          </a:p>
          <a:p>
            <a:pPr>
              <a:buNone/>
            </a:pPr>
            <a:endParaRPr lang="en-US" sz="2800" dirty="0" smtClean="0"/>
          </a:p>
          <a:p>
            <a:pPr>
              <a:buNone/>
            </a:pPr>
            <a:r>
              <a:rPr lang="en-US" sz="2800" dirty="0" smtClean="0"/>
              <a:t>If Quiz in(“A+”,”A”,”B+”) then outcome=“Excellent”;</a:t>
            </a:r>
          </a:p>
          <a:p>
            <a:pPr>
              <a:buNone/>
            </a:pPr>
            <a:endParaRPr lang="en-US" sz="2800" dirty="0" smtClean="0"/>
          </a:p>
          <a:p>
            <a:pPr>
              <a:buNone/>
            </a:pPr>
            <a:r>
              <a:rPr lang="en-US" sz="2800" dirty="0" smtClean="0"/>
              <a:t>If </a:t>
            </a:r>
            <a:r>
              <a:rPr lang="en-US" sz="2800" dirty="0" err="1" smtClean="0"/>
              <a:t>PatID</a:t>
            </a:r>
            <a:r>
              <a:rPr lang="en-US" sz="2800" dirty="0" smtClean="0"/>
              <a:t> in (12, 33, 46, 56) then delete;</a:t>
            </a:r>
          </a:p>
          <a:p>
            <a:pPr>
              <a:buNone/>
            </a:pPr>
            <a:r>
              <a:rPr lang="en-US" sz="2800" dirty="0" smtClean="0"/>
              <a:t>If age in (18</a:t>
            </a:r>
            <a:r>
              <a:rPr lang="en-US" sz="2800" b="1" dirty="0" smtClean="0"/>
              <a:t>:</a:t>
            </a:r>
            <a:r>
              <a:rPr lang="en-US" sz="2800" dirty="0" smtClean="0"/>
              <a:t>99) the </a:t>
            </a:r>
            <a:r>
              <a:rPr lang="en-US" sz="2800" dirty="0" err="1" smtClean="0"/>
              <a:t>age_cat</a:t>
            </a:r>
            <a:r>
              <a:rPr lang="en-US" sz="2800" dirty="0" smtClean="0"/>
              <a:t> =“Adult”;</a:t>
            </a:r>
          </a:p>
          <a:p>
            <a:pPr>
              <a:buNone/>
            </a:pPr>
            <a:endParaRPr lang="en-US" sz="28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SAVEMESSAGETIMESTAMP" val="RXP"/>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2089</TotalTime>
  <Words>1248</Words>
  <Application>Microsoft Office PowerPoint</Application>
  <PresentationFormat>On-screen Show (4:3)</PresentationFormat>
  <Paragraphs>363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Default Design</vt:lpstr>
      <vt:lpstr>Example BMI</vt:lpstr>
      <vt:lpstr>PowerPoint Presentation</vt:lpstr>
      <vt:lpstr>PowerPoint Presentation</vt:lpstr>
      <vt:lpstr>PowerPoint Presentation</vt:lpstr>
      <vt:lpstr>IF in combination with DO</vt:lpstr>
      <vt:lpstr>Subsetting IF</vt:lpstr>
      <vt:lpstr>Subsetting IF</vt:lpstr>
      <vt:lpstr>PowerPoint Presentation</vt:lpstr>
      <vt:lpstr>In Operator</vt:lpstr>
      <vt:lpstr>And / Or Hierachy</vt:lpstr>
      <vt:lpstr>AND/OR</vt:lpstr>
      <vt:lpstr>Select </vt:lpstr>
      <vt:lpstr>Select </vt:lpstr>
      <vt:lpstr>Select</vt:lpstr>
      <vt:lpstr>Where</vt:lpstr>
      <vt:lpstr>ARRAYS</vt:lpstr>
      <vt:lpstr>PowerPoint Presentation</vt:lpstr>
      <vt:lpstr>PowerPoint Presentation</vt:lpstr>
      <vt:lpstr>Why ARRAYs?</vt:lpstr>
      <vt:lpstr>Why ARRAYs?</vt:lpstr>
      <vt:lpstr>ARRAYs</vt:lpstr>
      <vt:lpstr>ARRAY and DO loop</vt:lpstr>
      <vt:lpstr>ARRAYs and DO loops</vt:lpstr>
      <vt:lpstr>ARRAYs and DO loops</vt:lpstr>
      <vt:lpstr>Lists of Variable Names</vt:lpstr>
      <vt:lpstr>Lists of Variable Names</vt:lpstr>
      <vt:lpstr>Example</vt:lpstr>
      <vt:lpstr>ARRAYs and Variable lists</vt:lpstr>
      <vt:lpstr>Lists of Variable Names</vt:lpstr>
      <vt:lpstr>Lists of Variable Names</vt:lpstr>
      <vt:lpstr>Example</vt:lpstr>
      <vt:lpstr>ARRAYs and Variable lists</vt:lpstr>
      <vt:lpstr>Arrays can substitute</vt:lpstr>
      <vt:lpstr>Arrays can substitute</vt:lpstr>
      <vt:lpstr>Restructuring data sets</vt:lpstr>
      <vt:lpstr>Restructuring with Arrays</vt:lpstr>
      <vt:lpstr>PowerPoint Presentation</vt:lpstr>
    </vt:vector>
  </TitlesOfParts>
  <Company>AZCC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THEN  ELSE</dc:title>
  <dc:creator>agruessner</dc:creator>
  <cp:lastModifiedBy>LaRoche, Dominic {DTIO~Tucson}</cp:lastModifiedBy>
  <cp:revision>81</cp:revision>
  <dcterms:created xsi:type="dcterms:W3CDTF">2008-09-08T23:06:33Z</dcterms:created>
  <dcterms:modified xsi:type="dcterms:W3CDTF">2014-09-09T18:15:31Z</dcterms:modified>
</cp:coreProperties>
</file>