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25" r:id="rId2"/>
    <p:sldId id="296" r:id="rId3"/>
    <p:sldId id="270" r:id="rId4"/>
    <p:sldId id="271" r:id="rId5"/>
    <p:sldId id="299" r:id="rId6"/>
    <p:sldId id="273" r:id="rId7"/>
    <p:sldId id="274" r:id="rId8"/>
    <p:sldId id="328" r:id="rId9"/>
    <p:sldId id="295" r:id="rId10"/>
    <p:sldId id="300" r:id="rId11"/>
    <p:sldId id="301" r:id="rId12"/>
    <p:sldId id="302" r:id="rId13"/>
    <p:sldId id="297" r:id="rId14"/>
    <p:sldId id="327" r:id="rId15"/>
    <p:sldId id="275" r:id="rId16"/>
    <p:sldId id="304" r:id="rId17"/>
    <p:sldId id="313" r:id="rId18"/>
    <p:sldId id="314" r:id="rId19"/>
    <p:sldId id="315" r:id="rId20"/>
    <p:sldId id="316" r:id="rId21"/>
    <p:sldId id="317" r:id="rId22"/>
    <p:sldId id="318" r:id="rId23"/>
    <p:sldId id="272" r:id="rId24"/>
    <p:sldId id="292" r:id="rId25"/>
    <p:sldId id="319" r:id="rId26"/>
    <p:sldId id="322" r:id="rId27"/>
    <p:sldId id="291" r:id="rId28"/>
    <p:sldId id="278" r:id="rId29"/>
    <p:sldId id="288" r:id="rId30"/>
    <p:sldId id="280" r:id="rId31"/>
    <p:sldId id="306" r:id="rId32"/>
    <p:sldId id="293" r:id="rId33"/>
    <p:sldId id="281" r:id="rId34"/>
    <p:sldId id="294" r:id="rId35"/>
    <p:sldId id="326" r:id="rId36"/>
    <p:sldId id="282" r:id="rId37"/>
    <p:sldId id="290" r:id="rId38"/>
    <p:sldId id="321" r:id="rId39"/>
    <p:sldId id="320" r:id="rId40"/>
    <p:sldId id="308" r:id="rId41"/>
    <p:sldId id="289" r:id="rId42"/>
    <p:sldId id="283" r:id="rId43"/>
    <p:sldId id="284" r:id="rId44"/>
    <p:sldId id="285" r:id="rId45"/>
    <p:sldId id="269" r:id="rId46"/>
    <p:sldId id="324" r:id="rId47"/>
    <p:sldId id="268" r:id="rId48"/>
    <p:sldId id="323" r:id="rId49"/>
    <p:sldId id="307" r:id="rId50"/>
    <p:sldId id="309" r:id="rId51"/>
    <p:sldId id="310" r:id="rId52"/>
    <p:sldId id="276" r:id="rId53"/>
    <p:sldId id="287" r:id="rId54"/>
    <p:sldId id="311" r:id="rId55"/>
    <p:sldId id="312" r:id="rId56"/>
    <p:sldId id="277" r:id="rId57"/>
    <p:sldId id="329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2E15CE-00BD-431D-B002-D32FAD7B7A63}" type="datetimeFigureOut">
              <a:rPr lang="en-US"/>
              <a:pPr>
                <a:defRPr/>
              </a:pPr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B216E7-6C2A-4513-9837-BB2E14DA9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3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62DDFF-43AB-4D1E-A0AD-FD7542E48BAE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3C2E8-564C-438F-8DCD-BACC8196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9311F-DC0A-4850-A47C-46BCB5D54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D3A50-2118-49C1-9C20-F14E623E2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9F3A5-6808-44B6-85C8-AB6D10AB7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2527E-37F9-4578-9F1E-91527C0CE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A8079-CC47-4EF1-A438-A03160832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E5D95-6A57-49EF-905B-EB552A85E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93A3C-ED76-49DC-8A6D-C32BF1800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1E525-184C-4E68-B3A7-64519C18D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CAC26-DD17-46FE-9B64-E31590BD7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70953-54EF-478E-9723-D7142F2F2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A306A-57AD-4A73-9A6C-6D02A8064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BBFE0226-56D4-45C4-B939-5D5633A49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SAS Built-in functions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SAS functions, you can</a:t>
            </a:r>
          </a:p>
          <a:p>
            <a:pPr lvl="1"/>
            <a:r>
              <a:rPr lang="en-US" dirty="0" smtClean="0"/>
              <a:t>Convert data from one data type to another</a:t>
            </a:r>
          </a:p>
          <a:p>
            <a:pPr lvl="1"/>
            <a:r>
              <a:rPr lang="en-US" dirty="0" smtClean="0"/>
              <a:t>Calculate descriptive statistics</a:t>
            </a:r>
          </a:p>
          <a:p>
            <a:pPr lvl="1"/>
            <a:r>
              <a:rPr lang="en-US" dirty="0" smtClean="0"/>
              <a:t>Create SAS date values</a:t>
            </a:r>
          </a:p>
          <a:p>
            <a:pPr lvl="1"/>
            <a:r>
              <a:rPr lang="en-US" dirty="0" smtClean="0"/>
              <a:t>Convert ZIP codes to state postal code</a:t>
            </a:r>
          </a:p>
          <a:p>
            <a:pPr lvl="1"/>
            <a:r>
              <a:rPr lang="en-US" dirty="0" smtClean="0"/>
              <a:t>Round values</a:t>
            </a:r>
          </a:p>
          <a:p>
            <a:pPr lvl="1"/>
            <a:r>
              <a:rPr lang="en-US" dirty="0" smtClean="0"/>
              <a:t>Generate random numbers</a:t>
            </a:r>
          </a:p>
          <a:p>
            <a:pPr lvl="1"/>
            <a:r>
              <a:rPr lang="en-US" dirty="0" smtClean="0"/>
              <a:t>Analyze and extract text</a:t>
            </a:r>
          </a:p>
          <a:p>
            <a:pPr lvl="1"/>
            <a:r>
              <a:rPr lang="en-US" dirty="0" smtClean="0"/>
              <a:t>Macro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Descriptive Statistical Functions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>
              <a:spcBef>
                <a:spcPct val="0"/>
              </a:spcBef>
              <a:tabLst>
                <a:tab pos="2233613" algn="l"/>
              </a:tabLst>
            </a:pPr>
            <a:r>
              <a:rPr lang="en-US" sz="2400" dirty="0" smtClean="0"/>
              <a:t>NMISS	- number of missing arguments                       </a:t>
            </a:r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r>
              <a:rPr lang="en-US" sz="2400" dirty="0" smtClean="0"/>
              <a:t>MIN	- minimum</a:t>
            </a:r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r>
              <a:rPr lang="en-US" sz="2400" dirty="0" smtClean="0"/>
              <a:t>MAX 	- maximum</a:t>
            </a:r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r>
              <a:rPr lang="en-US" sz="2400" dirty="0" smtClean="0"/>
              <a:t>MEAN	- mean</a:t>
            </a:r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r>
              <a:rPr lang="en-US" sz="2400" dirty="0" smtClean="0"/>
              <a:t>SUM	- sum</a:t>
            </a:r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r>
              <a:rPr lang="en-US" sz="2400" dirty="0" smtClean="0"/>
              <a:t>SMALLEST	- </a:t>
            </a:r>
            <a:r>
              <a:rPr lang="en-US" sz="2400" dirty="0" err="1" smtClean="0"/>
              <a:t>i</a:t>
            </a:r>
            <a:r>
              <a:rPr lang="en-US" sz="2400" dirty="0" smtClean="0"/>
              <a:t> smallest value</a:t>
            </a:r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r>
              <a:rPr lang="en-US" sz="2400" dirty="0" smtClean="0"/>
              <a:t>LARGEST	- j largest value</a:t>
            </a:r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r>
              <a:rPr lang="en-US" sz="2400" dirty="0" smtClean="0"/>
              <a:t>STD	- standard deviation</a:t>
            </a:r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r>
              <a:rPr lang="en-US" sz="2400" dirty="0" smtClean="0"/>
              <a:t>VAR	- variance</a:t>
            </a:r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r>
              <a:rPr lang="en-US" sz="2400" dirty="0" smtClean="0"/>
              <a:t>MEDIAN	- Median</a:t>
            </a:r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r>
              <a:rPr lang="en-US" sz="2400" dirty="0" smtClean="0"/>
              <a:t>RANGE	- Range</a:t>
            </a:r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endParaRPr lang="en-US" sz="2400" dirty="0" smtClean="0"/>
          </a:p>
          <a:p>
            <a:pPr marL="182563">
              <a:spcBef>
                <a:spcPct val="0"/>
              </a:spcBef>
              <a:tabLst>
                <a:tab pos="2233613" algn="l"/>
              </a:tabLst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10200"/>
          </a:xfrm>
        </p:spPr>
        <p:txBody>
          <a:bodyPr/>
          <a:lstStyle/>
          <a:p>
            <a:pPr marL="90488">
              <a:spcBef>
                <a:spcPct val="0"/>
              </a:spcBef>
              <a:buFontTx/>
              <a:buNone/>
            </a:pPr>
            <a:r>
              <a:rPr lang="en-US" dirty="0" smtClean="0"/>
              <a:t>Data survey;</a:t>
            </a:r>
          </a:p>
          <a:p>
            <a:pPr marL="90488">
              <a:spcBef>
                <a:spcPct val="0"/>
              </a:spcBef>
              <a:buFontTx/>
              <a:buNone/>
            </a:pPr>
            <a:r>
              <a:rPr lang="en-US" dirty="0" smtClean="0"/>
              <a:t>Input ID $ Q1 – Q7;</a:t>
            </a:r>
          </a:p>
          <a:p>
            <a:pPr marL="90488">
              <a:spcBef>
                <a:spcPct val="0"/>
              </a:spcBef>
              <a:buFontTx/>
              <a:buNone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(of Q1 – Q7) </a:t>
            </a:r>
            <a:r>
              <a:rPr lang="en-US" dirty="0" err="1" smtClean="0"/>
              <a:t>ge</a:t>
            </a:r>
            <a:r>
              <a:rPr lang="en-US" dirty="0" smtClean="0"/>
              <a:t> 5 then do;</a:t>
            </a:r>
          </a:p>
          <a:p>
            <a:pPr marL="90488">
              <a:spcBef>
                <a:spcPct val="0"/>
              </a:spcBef>
              <a:buFontTx/>
              <a:buNone/>
            </a:pPr>
            <a:r>
              <a:rPr lang="en-US" dirty="0" smtClean="0"/>
              <a:t>		score  =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(of Q1 – Q7);</a:t>
            </a:r>
          </a:p>
          <a:p>
            <a:pPr marL="90488">
              <a:spcBef>
                <a:spcPct val="0"/>
              </a:spcBef>
              <a:buFontTx/>
              <a:buNone/>
            </a:pPr>
            <a:r>
              <a:rPr lang="en-US" dirty="0" err="1" smtClean="0"/>
              <a:t>MAXscore</a:t>
            </a:r>
            <a:r>
              <a:rPr lang="en-US" dirty="0" smtClean="0"/>
              <a:t>  = </a:t>
            </a:r>
            <a:r>
              <a:rPr lang="en-US" dirty="0" smtClean="0">
                <a:solidFill>
                  <a:srgbClr val="FF0000"/>
                </a:solidFill>
              </a:rPr>
              <a:t>MAX   </a:t>
            </a:r>
            <a:r>
              <a:rPr lang="en-US" dirty="0" smtClean="0"/>
              <a:t>(of Q1 – Q7);</a:t>
            </a:r>
          </a:p>
          <a:p>
            <a:pPr marL="90488">
              <a:spcBef>
                <a:spcPct val="0"/>
              </a:spcBef>
              <a:buFontTx/>
              <a:buNone/>
            </a:pPr>
            <a:r>
              <a:rPr lang="en-US" dirty="0" err="1" smtClean="0"/>
              <a:t>MINscore</a:t>
            </a:r>
            <a:r>
              <a:rPr lang="en-US" dirty="0" smtClean="0"/>
              <a:t>   = </a:t>
            </a:r>
            <a:r>
              <a:rPr lang="en-US" dirty="0" smtClean="0">
                <a:solidFill>
                  <a:srgbClr val="FF0000"/>
                </a:solidFill>
              </a:rPr>
              <a:t>MIN   </a:t>
            </a:r>
            <a:r>
              <a:rPr lang="en-US" dirty="0" smtClean="0"/>
              <a:t>(of Q1 – Q7);</a:t>
            </a:r>
          </a:p>
          <a:p>
            <a:pPr marL="90488">
              <a:spcBef>
                <a:spcPct val="0"/>
              </a:spcBef>
              <a:buFontTx/>
              <a:buNone/>
            </a:pPr>
            <a:r>
              <a:rPr lang="en-US" dirty="0" smtClean="0"/>
              <a:t>End;</a:t>
            </a:r>
          </a:p>
          <a:p>
            <a:pPr marL="90488">
              <a:spcBef>
                <a:spcPct val="0"/>
              </a:spcBef>
              <a:buFontTx/>
              <a:buNone/>
            </a:pPr>
            <a:r>
              <a:rPr lang="en-US" dirty="0" err="1" smtClean="0"/>
              <a:t>Datalines</a:t>
            </a:r>
            <a:r>
              <a:rPr lang="en-US" dirty="0" smtClean="0"/>
              <a:t>;</a:t>
            </a:r>
          </a:p>
          <a:p>
            <a:pPr marL="90488">
              <a:spcBef>
                <a:spcPct val="0"/>
              </a:spcBef>
              <a:buFontTx/>
              <a:buNone/>
            </a:pPr>
            <a:r>
              <a:rPr lang="en-US" dirty="0" smtClean="0"/>
              <a:t>001 4 4 3 4 3 2 1 </a:t>
            </a:r>
          </a:p>
          <a:p>
            <a:pPr marL="90488">
              <a:spcBef>
                <a:spcPct val="0"/>
              </a:spcBef>
              <a:buFontTx/>
              <a:buNone/>
            </a:pPr>
            <a:r>
              <a:rPr lang="en-US" dirty="0" smtClean="0"/>
              <a:t>002 . . 4 . 4. 4</a:t>
            </a:r>
          </a:p>
          <a:p>
            <a:pPr marL="90488">
              <a:spcBef>
                <a:spcPct val="0"/>
              </a:spcBef>
              <a:buFontTx/>
              <a:buNone/>
            </a:pPr>
            <a:r>
              <a:rPr lang="en-US" dirty="0" smtClean="0"/>
              <a:t>003 2 2 3 3 4 1 1 </a:t>
            </a:r>
          </a:p>
          <a:p>
            <a:pPr marL="90488">
              <a:spcBef>
                <a:spcPct val="0"/>
              </a:spcBef>
              <a:buFontTx/>
              <a:buNone/>
            </a:pPr>
            <a:endParaRPr lang="en-US" dirty="0" smtClean="0"/>
          </a:p>
          <a:p>
            <a:pPr marL="90488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 marL="274320">
              <a:spcBef>
                <a:spcPts val="600"/>
              </a:spcBef>
              <a:buFontTx/>
              <a:buNone/>
            </a:pPr>
            <a:r>
              <a:rPr lang="en-US" dirty="0" smtClean="0"/>
              <a:t>Data survey;</a:t>
            </a:r>
          </a:p>
          <a:p>
            <a:pPr marL="274320">
              <a:spcBef>
                <a:spcPts val="600"/>
              </a:spcBef>
              <a:buFontTx/>
              <a:buNone/>
            </a:pPr>
            <a:r>
              <a:rPr lang="en-US" dirty="0" smtClean="0"/>
              <a:t>Input ID $ Q1 – Q7;</a:t>
            </a:r>
          </a:p>
          <a:p>
            <a:pPr marL="274320">
              <a:spcBef>
                <a:spcPts val="600"/>
              </a:spcBef>
              <a:buFontTx/>
              <a:buNone/>
            </a:pPr>
            <a:r>
              <a:rPr lang="en-US" dirty="0" smtClean="0"/>
              <a:t>If N(of Q1 – Q7) &gt; 4 then do;</a:t>
            </a:r>
          </a:p>
          <a:p>
            <a:pPr marL="274320">
              <a:spcBef>
                <a:spcPts val="600"/>
              </a:spcBef>
              <a:buFontTx/>
              <a:buNone/>
            </a:pPr>
            <a:r>
              <a:rPr lang="en-US" dirty="0" err="1" smtClean="0"/>
              <a:t>SUMThree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 Largest</a:t>
            </a:r>
            <a:r>
              <a:rPr lang="en-US" dirty="0" smtClean="0"/>
              <a:t>(1,of Q1 – Q7),</a:t>
            </a:r>
          </a:p>
          <a:p>
            <a:pPr marL="274320">
              <a:spcBef>
                <a:spcPts val="600"/>
              </a:spcBef>
              <a:buFontTx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 		      Largest</a:t>
            </a:r>
            <a:r>
              <a:rPr lang="en-US" dirty="0" smtClean="0"/>
              <a:t>(2,of Q1 – Q7),</a:t>
            </a:r>
          </a:p>
          <a:p>
            <a:pPr marL="274320">
              <a:spcBef>
                <a:spcPts val="600"/>
              </a:spcBef>
              <a:buFontTx/>
              <a:buNone/>
            </a:pPr>
            <a:r>
              <a:rPr lang="en-US" dirty="0" smtClean="0"/>
              <a:t>		 		      </a:t>
            </a:r>
            <a:r>
              <a:rPr lang="en-US" dirty="0" smtClean="0">
                <a:solidFill>
                  <a:srgbClr val="FF0000"/>
                </a:solidFill>
              </a:rPr>
              <a:t>Largest</a:t>
            </a:r>
            <a:r>
              <a:rPr lang="en-US" dirty="0" smtClean="0"/>
              <a:t>(3,of Q1 – Q7)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;</a:t>
            </a:r>
          </a:p>
          <a:p>
            <a:pPr marL="274320">
              <a:spcBef>
                <a:spcPts val="600"/>
              </a:spcBef>
              <a:buFontTx/>
              <a:buNone/>
            </a:pPr>
            <a:r>
              <a:rPr lang="en-US" dirty="0" smtClean="0"/>
              <a:t>		End;</a:t>
            </a:r>
          </a:p>
          <a:p>
            <a:pPr marL="274320">
              <a:spcBef>
                <a:spcPts val="600"/>
              </a:spcBef>
              <a:buFontTx/>
              <a:buNone/>
            </a:pPr>
            <a:r>
              <a:rPr lang="en-US" dirty="0" smtClean="0"/>
              <a:t>RUN;</a:t>
            </a:r>
          </a:p>
          <a:p>
            <a:pPr marL="274320">
              <a:spcBef>
                <a:spcPts val="600"/>
              </a:spcBef>
              <a:buFontTx/>
              <a:buNone/>
            </a:pPr>
            <a:endParaRPr lang="en-US" dirty="0" smtClean="0"/>
          </a:p>
          <a:p>
            <a:pPr marL="27432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smtClean="0"/>
              <a:t>Descriptive Statistical Functions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/>
              <a:t>	CSS		Returns the corrected sum of squares. </a:t>
            </a:r>
            <a:br>
              <a:rPr lang="en-US" sz="1800" smtClean="0"/>
            </a:br>
            <a:r>
              <a:rPr lang="en-US" sz="1800" smtClean="0"/>
              <a:t>CV		Returns the coefficient of variation. </a:t>
            </a:r>
          </a:p>
          <a:p>
            <a:pPr>
              <a:buFontTx/>
              <a:buNone/>
            </a:pPr>
            <a:endParaRPr lang="en-US" sz="1800" smtClean="0"/>
          </a:p>
          <a:p>
            <a:pPr>
              <a:buFontTx/>
              <a:buNone/>
            </a:pPr>
            <a:r>
              <a:rPr lang="en-US" sz="1800" smtClean="0"/>
              <a:t>	LPNORM	Returns the Lp norm of the second argument and subsequent non-		missing arguments. </a:t>
            </a:r>
            <a:br>
              <a:rPr lang="en-US" sz="1800" smtClean="0"/>
            </a:br>
            <a:r>
              <a:rPr lang="en-US" sz="1800" smtClean="0"/>
              <a:t>EUCLID	Returns the Euclidean norm of the non-missing arguments. </a:t>
            </a:r>
          </a:p>
          <a:p>
            <a:pPr>
              <a:buFontTx/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GEOMEAN	Returns the geometric mean. </a:t>
            </a:r>
            <a:br>
              <a:rPr lang="en-US" sz="1800" smtClean="0"/>
            </a:br>
            <a:r>
              <a:rPr lang="en-US" sz="1800" smtClean="0"/>
              <a:t>HARMEAN	Returns the harmonic mean. 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IQR		Returns the interquartile range. </a:t>
            </a:r>
            <a:br>
              <a:rPr lang="en-US" sz="1800" smtClean="0"/>
            </a:br>
            <a:r>
              <a:rPr lang="en-US" sz="1800" smtClean="0"/>
              <a:t>KURTOSIS	Returns the kurtosis. 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B050"/>
                </a:solidFill>
              </a:rPr>
              <a:t>	</a:t>
            </a:r>
            <a:r>
              <a:rPr lang="en-US" sz="1800" smtClean="0"/>
              <a:t>SKEWNESS	Returns the skewness of the nonmissing arguments. 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Arial Black" pitchFamily="34" charset="0"/>
              </a:rPr>
              <a:t>IQR</a:t>
            </a:r>
            <a:endParaRPr lang="en-US" sz="72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IQR(&lt;of&gt; </a:t>
            </a:r>
            <a:r>
              <a:rPr lang="en-US" dirty="0" smtClean="0"/>
              <a:t>numeric-variables);</a:t>
            </a:r>
            <a:endParaRPr lang="en-US" dirty="0"/>
          </a:p>
          <a:p>
            <a:r>
              <a:rPr lang="en-US" dirty="0" smtClean="0"/>
              <a:t>Computes </a:t>
            </a:r>
            <a:r>
              <a:rPr lang="en-US" dirty="0"/>
              <a:t>the </a:t>
            </a:r>
            <a:r>
              <a:rPr lang="en-US" dirty="0" smtClean="0"/>
              <a:t>interquartile range ( 25</a:t>
            </a:r>
            <a:r>
              <a:rPr lang="en-US" baseline="30000" dirty="0" smtClean="0"/>
              <a:t>th</a:t>
            </a:r>
            <a:r>
              <a:rPr lang="en-US" dirty="0" smtClean="0"/>
              <a:t> percentile </a:t>
            </a:r>
            <a:r>
              <a:rPr lang="en-US" dirty="0"/>
              <a:t>and </a:t>
            </a:r>
            <a:r>
              <a:rPr lang="en-US" dirty="0" smtClean="0"/>
              <a:t>75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  <a:r>
              <a:rPr lang="en-US" dirty="0"/>
              <a:t>) in a list of </a:t>
            </a:r>
            <a:r>
              <a:rPr lang="en-US" dirty="0" smtClean="0"/>
              <a:t>values) </a:t>
            </a:r>
          </a:p>
          <a:p>
            <a:pPr marL="0" indent="0">
              <a:buNone/>
            </a:pPr>
            <a:r>
              <a:rPr lang="en-US" i="1" dirty="0" smtClean="0"/>
              <a:t>Examples</a:t>
            </a:r>
            <a:endParaRPr lang="en-US" i="1" dirty="0"/>
          </a:p>
          <a:p>
            <a:r>
              <a:rPr lang="en-US" dirty="0" smtClean="0"/>
              <a:t>X1=1,X2=2,X3=3,X4</a:t>
            </a:r>
            <a:r>
              <a:rPr lang="en-US" dirty="0"/>
              <a:t>=.</a:t>
            </a:r>
          </a:p>
          <a:p>
            <a:r>
              <a:rPr lang="en-US" dirty="0" smtClean="0"/>
              <a:t>IQR(of X1-X4=2;</a:t>
            </a:r>
            <a:endParaRPr lang="en-US" dirty="0"/>
          </a:p>
          <a:p>
            <a:r>
              <a:rPr lang="en-US" dirty="0" smtClean="0"/>
              <a:t>IQR(X1,X2,X3,X4)=2;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5400" smtClean="0">
                <a:latin typeface="Arial Black" pitchFamily="34" charset="0"/>
              </a:rPr>
              <a:t>Easy 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Mod</a:t>
            </a:r>
            <a:r>
              <a:rPr lang="en-US" sz="2800" b="1" dirty="0" smtClean="0"/>
              <a:t> </a:t>
            </a:r>
            <a:r>
              <a:rPr lang="en-US" sz="2800" dirty="0" smtClean="0"/>
              <a:t>  </a:t>
            </a:r>
            <a:br>
              <a:rPr lang="en-US" sz="2800" dirty="0" smtClean="0"/>
            </a:br>
            <a:r>
              <a:rPr lang="en-US" sz="2800" dirty="0" smtClean="0"/>
              <a:t>calculates the </a:t>
            </a:r>
            <a:r>
              <a:rPr lang="en-US" sz="2800" dirty="0" smtClean="0">
                <a:solidFill>
                  <a:srgbClr val="FF0000"/>
                </a:solidFill>
              </a:rPr>
              <a:t>remainder after a division</a:t>
            </a:r>
            <a:r>
              <a:rPr lang="en-US" sz="2800" dirty="0" smtClean="0"/>
              <a:t>: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Y = Mod(31,7) ;        	Y=3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X = Mod(1987,2) ;        	x=1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You want to calculate the outcome for two year </a:t>
            </a:r>
            <a:r>
              <a:rPr lang="en-US" sz="2400" dirty="0" err="1" smtClean="0"/>
              <a:t>intervalls</a:t>
            </a:r>
            <a:r>
              <a:rPr lang="en-US" sz="2400" dirty="0" smtClean="0"/>
              <a:t>: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time=</a:t>
            </a:r>
            <a:r>
              <a:rPr lang="en-US" sz="2400" dirty="0" err="1" smtClean="0">
                <a:solidFill>
                  <a:srgbClr val="00B050"/>
                </a:solidFill>
              </a:rPr>
              <a:t>tx_year</a:t>
            </a:r>
            <a:r>
              <a:rPr lang="en-US" sz="2400" dirty="0" smtClean="0">
                <a:solidFill>
                  <a:srgbClr val="00B050"/>
                </a:solidFill>
              </a:rPr>
              <a:t>;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If mod(tx_year,2)=1 then time=time-1;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/>
              <a:t>Tx_year</a:t>
            </a:r>
            <a:r>
              <a:rPr lang="en-US" sz="2400" dirty="0" smtClean="0"/>
              <a:t>=2000;			</a:t>
            </a:r>
            <a:r>
              <a:rPr lang="en-US" sz="2400" dirty="0" err="1" smtClean="0"/>
              <a:t>tx_year</a:t>
            </a:r>
            <a:r>
              <a:rPr lang="en-US" sz="2400" dirty="0" smtClean="0"/>
              <a:t>=2001;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Time=2000;			time=2001;		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Time=2000;			time=2000;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=&gt; 2000/01, 2002/03, 2004/05 ………………….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6600" dirty="0" smtClean="0">
                <a:latin typeface="Arial Black" pitchFamily="34" charset="0"/>
              </a:rPr>
              <a:t>Easy 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839200" cy="5181600"/>
          </a:xfrm>
        </p:spPr>
        <p:txBody>
          <a:bodyPr/>
          <a:lstStyle/>
          <a:p>
            <a:pPr indent="4763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/>
              <a:t>Problem: You want to use only every second record of your data set:</a:t>
            </a:r>
          </a:p>
          <a:p>
            <a:pPr indent="4763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	Use the Mod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Function in combination with _N_: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800" dirty="0" smtClean="0"/>
              <a:t>if mod(_N_,2) = 1 then delete</a:t>
            </a:r>
            <a:r>
              <a:rPr lang="en-US" sz="28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	_N_ is an internal SAS variable which is automatically created by the data step statement. It is initially set to 1. The value of _N_ represents then number of times the DATA step has been iterated (Record counter)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MOD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Data new;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My.old_data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i="1" dirty="0" smtClean="0"/>
              <a:t>/* keep every second observation */</a:t>
            </a:r>
          </a:p>
          <a:p>
            <a:pPr>
              <a:buNone/>
            </a:pPr>
            <a:r>
              <a:rPr lang="en-US" dirty="0" smtClean="0"/>
              <a:t>If MOD(_n_,2)=1 then delete;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_1_  =&gt; mod=1 =&gt; delete record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_2_  =&gt; mod=0 =&gt; keep record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_3_  =&gt; mod=1 =&gt; delete record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 smtClean="0"/>
              <a:t>MOD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Data new;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My.old_data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i="1" dirty="0" smtClean="0"/>
              <a:t>/* keep the first of 2 observation */</a:t>
            </a:r>
          </a:p>
          <a:p>
            <a:pPr>
              <a:buNone/>
            </a:pPr>
            <a:r>
              <a:rPr lang="en-US" dirty="0" smtClean="0"/>
              <a:t>If MOD(_n_,2)=0 then delete;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_1_  =&gt; mod=1 =&gt; keep record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_2_  =&gt; mod=0 =&gt; delete record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_3_  =&gt; mod=1 =&gt; keep record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Truncation Functions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</a:t>
            </a:r>
          </a:p>
          <a:p>
            <a:r>
              <a:rPr lang="en-US" dirty="0" smtClean="0"/>
              <a:t>Ceil</a:t>
            </a:r>
          </a:p>
          <a:p>
            <a:r>
              <a:rPr lang="en-US" dirty="0" smtClean="0"/>
              <a:t>Floor</a:t>
            </a:r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Trunc</a:t>
            </a:r>
            <a:r>
              <a:rPr lang="en-US" dirty="0" smtClean="0"/>
              <a:t> (for numerical values stored in less than 8 bytes)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SAS  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 Function-name</a:t>
            </a:r>
            <a:r>
              <a:rPr lang="en-US" sz="2400" dirty="0" smtClean="0">
                <a:latin typeface="Arial Black" pitchFamily="34" charset="0"/>
              </a:rPr>
              <a:t> (argument-1&lt;</a:t>
            </a:r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,</a:t>
            </a:r>
            <a:r>
              <a:rPr lang="en-US" sz="2400" dirty="0" smtClean="0">
                <a:latin typeface="Arial Black" pitchFamily="34" charset="0"/>
              </a:rPr>
              <a:t> ...</a:t>
            </a:r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 ,</a:t>
            </a:r>
            <a:r>
              <a:rPr lang="en-US" sz="2400" dirty="0" smtClean="0">
                <a:latin typeface="Arial Black" pitchFamily="34" charset="0"/>
              </a:rPr>
              <a:t>argument-n&gt;) ;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 Function-name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dirty="0" smtClean="0">
                <a:latin typeface="Arial Black" pitchFamily="34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Arial Black" pitchFamily="34" charset="0"/>
              </a:rPr>
              <a:t>OF</a:t>
            </a:r>
            <a:r>
              <a:rPr lang="en-US" sz="2400" dirty="0" smtClean="0">
                <a:latin typeface="Arial Black" pitchFamily="34" charset="0"/>
              </a:rPr>
              <a:t> variable-list);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argument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can be a variable name, constant, or any SAS expression, including another function. The number and kind of arguments that SAS allows are described with individual  functions. Multiple arguments are separated by a comma.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Tip: If the value of an argument is invalid (for example, missing or outside the prescribed range), SAS writes a note to the log indicating that the argument is invalid, sets _ERROR_ to 1, and sets the result to a missing value.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Ceil (numeric-value)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Rounds up </a:t>
            </a:r>
            <a:r>
              <a:rPr lang="en-US" dirty="0" smtClean="0"/>
              <a:t>to the next largest integer</a:t>
            </a:r>
          </a:p>
          <a:p>
            <a:pPr>
              <a:buNone/>
            </a:pPr>
            <a:r>
              <a:rPr lang="en-US" dirty="0" smtClean="0"/>
              <a:t>                            Result</a:t>
            </a:r>
          </a:p>
          <a:p>
            <a:pPr lvl="1">
              <a:buNone/>
            </a:pPr>
            <a:r>
              <a:rPr lang="en-US" dirty="0" smtClean="0"/>
              <a:t>X=Ceil (1.2) 		</a:t>
            </a:r>
            <a:r>
              <a:rPr lang="en-US" dirty="0"/>
              <a:t>X</a:t>
            </a:r>
            <a:r>
              <a:rPr lang="en-US" dirty="0" smtClean="0"/>
              <a:t>= 2</a:t>
            </a:r>
          </a:p>
          <a:p>
            <a:pPr lvl="1">
              <a:buNone/>
            </a:pPr>
            <a:r>
              <a:rPr lang="en-US" dirty="0"/>
              <a:t>X=Ceil </a:t>
            </a:r>
            <a:r>
              <a:rPr lang="en-US" dirty="0" smtClean="0"/>
              <a:t>(1.8)		</a:t>
            </a:r>
            <a:r>
              <a:rPr lang="en-US" dirty="0"/>
              <a:t>X</a:t>
            </a:r>
            <a:r>
              <a:rPr lang="en-US" dirty="0" smtClean="0"/>
              <a:t>= 2</a:t>
            </a:r>
          </a:p>
          <a:p>
            <a:pPr lvl="1">
              <a:buNone/>
            </a:pPr>
            <a:r>
              <a:rPr lang="en-US" dirty="0"/>
              <a:t>X=Ceil </a:t>
            </a:r>
            <a:r>
              <a:rPr lang="en-US" dirty="0" smtClean="0"/>
              <a:t>(-1.2)		</a:t>
            </a:r>
            <a:r>
              <a:rPr lang="en-US" dirty="0"/>
              <a:t>X</a:t>
            </a:r>
            <a:r>
              <a:rPr lang="en-US" dirty="0" smtClean="0"/>
              <a:t>= -1</a:t>
            </a:r>
          </a:p>
          <a:p>
            <a:pPr lvl="1">
              <a:buNone/>
            </a:pPr>
            <a:r>
              <a:rPr lang="en-US" dirty="0"/>
              <a:t>X=Ceil </a:t>
            </a:r>
            <a:r>
              <a:rPr lang="en-US" dirty="0" smtClean="0"/>
              <a:t>(-1.8)		</a:t>
            </a:r>
            <a:r>
              <a:rPr lang="en-US" dirty="0"/>
              <a:t>X</a:t>
            </a:r>
            <a:r>
              <a:rPr lang="en-US" dirty="0" smtClean="0"/>
              <a:t>= -1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Floor (numeric-value)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Rounds down </a:t>
            </a:r>
            <a:r>
              <a:rPr lang="en-US" dirty="0" smtClean="0"/>
              <a:t>to the next largest integer</a:t>
            </a:r>
          </a:p>
          <a:p>
            <a:pPr>
              <a:buNone/>
            </a:pPr>
            <a:r>
              <a:rPr lang="en-US" dirty="0" smtClean="0"/>
              <a:t>                            </a:t>
            </a:r>
            <a:r>
              <a:rPr lang="en-US" i="1" dirty="0" smtClean="0"/>
              <a:t>Result</a:t>
            </a:r>
          </a:p>
          <a:p>
            <a:pPr lvl="1">
              <a:buNone/>
            </a:pPr>
            <a:r>
              <a:rPr lang="en-US" dirty="0"/>
              <a:t>X=Floor </a:t>
            </a:r>
            <a:r>
              <a:rPr lang="en-US" dirty="0" smtClean="0"/>
              <a:t>(1.2) 		</a:t>
            </a:r>
            <a:r>
              <a:rPr lang="en-US" dirty="0"/>
              <a:t>X</a:t>
            </a:r>
            <a:r>
              <a:rPr lang="en-US" dirty="0" smtClean="0"/>
              <a:t>= 1</a:t>
            </a:r>
          </a:p>
          <a:p>
            <a:pPr lvl="1">
              <a:buNone/>
            </a:pPr>
            <a:r>
              <a:rPr lang="en-US" dirty="0"/>
              <a:t>X=Floor </a:t>
            </a:r>
            <a:r>
              <a:rPr lang="en-US" dirty="0" smtClean="0"/>
              <a:t>(1.8)		</a:t>
            </a:r>
            <a:r>
              <a:rPr lang="en-US" dirty="0"/>
              <a:t>X</a:t>
            </a:r>
            <a:r>
              <a:rPr lang="en-US" dirty="0" smtClean="0"/>
              <a:t>= 1</a:t>
            </a:r>
          </a:p>
          <a:p>
            <a:pPr lvl="1">
              <a:buNone/>
            </a:pPr>
            <a:r>
              <a:rPr lang="en-US" dirty="0"/>
              <a:t>X=Floor </a:t>
            </a:r>
            <a:r>
              <a:rPr lang="en-US" dirty="0" smtClean="0"/>
              <a:t>(-1.2)		</a:t>
            </a:r>
            <a:r>
              <a:rPr lang="en-US" dirty="0"/>
              <a:t>X</a:t>
            </a:r>
            <a:r>
              <a:rPr lang="en-US" dirty="0" smtClean="0"/>
              <a:t>= -2</a:t>
            </a:r>
          </a:p>
          <a:p>
            <a:pPr lvl="1">
              <a:buNone/>
            </a:pPr>
            <a:r>
              <a:rPr lang="en-US" dirty="0"/>
              <a:t>X=Floor</a:t>
            </a:r>
            <a:r>
              <a:rPr lang="en-US" dirty="0" smtClean="0"/>
              <a:t>(-1.8)		</a:t>
            </a:r>
            <a:r>
              <a:rPr lang="en-US" dirty="0"/>
              <a:t>X</a:t>
            </a:r>
            <a:r>
              <a:rPr lang="en-US" dirty="0" smtClean="0"/>
              <a:t>= -2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err="1" smtClean="0"/>
              <a:t>Int</a:t>
            </a:r>
            <a:r>
              <a:rPr lang="en-US" sz="6000" b="1" dirty="0" smtClean="0"/>
              <a:t>(numeric-value)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Removes the fractional part of a number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</a:t>
            </a:r>
            <a:r>
              <a:rPr lang="en-US" i="1" dirty="0" smtClean="0"/>
              <a:t>Result</a:t>
            </a:r>
          </a:p>
          <a:p>
            <a:pPr lvl="1">
              <a:buNone/>
            </a:pPr>
            <a:r>
              <a:rPr lang="en-US" dirty="0"/>
              <a:t>X=</a:t>
            </a:r>
            <a:r>
              <a:rPr lang="en-US" dirty="0" err="1"/>
              <a:t>Int</a:t>
            </a:r>
            <a:r>
              <a:rPr lang="en-US" dirty="0"/>
              <a:t>(1.2</a:t>
            </a:r>
            <a:r>
              <a:rPr lang="en-US" dirty="0" smtClean="0"/>
              <a:t>) 		</a:t>
            </a:r>
            <a:r>
              <a:rPr lang="en-US" dirty="0"/>
              <a:t>X</a:t>
            </a:r>
            <a:r>
              <a:rPr lang="en-US" dirty="0" smtClean="0"/>
              <a:t>= 1</a:t>
            </a:r>
          </a:p>
          <a:p>
            <a:pPr lvl="1">
              <a:buNone/>
            </a:pPr>
            <a:r>
              <a:rPr lang="en-US" dirty="0"/>
              <a:t>X=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(1.8)		</a:t>
            </a:r>
            <a:r>
              <a:rPr lang="en-US" dirty="0"/>
              <a:t>X</a:t>
            </a:r>
            <a:r>
              <a:rPr lang="en-US" dirty="0" smtClean="0"/>
              <a:t>= 1</a:t>
            </a:r>
          </a:p>
          <a:p>
            <a:pPr lvl="1">
              <a:buNone/>
            </a:pPr>
            <a:r>
              <a:rPr lang="en-US" dirty="0"/>
              <a:t>X=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(-1.2)		</a:t>
            </a:r>
            <a:r>
              <a:rPr lang="en-US" dirty="0"/>
              <a:t>X</a:t>
            </a:r>
            <a:r>
              <a:rPr lang="en-US" dirty="0" smtClean="0"/>
              <a:t>= -1</a:t>
            </a:r>
          </a:p>
          <a:p>
            <a:pPr lvl="1">
              <a:buNone/>
            </a:pPr>
            <a:r>
              <a:rPr lang="en-US" dirty="0"/>
              <a:t>X=</a:t>
            </a:r>
            <a:r>
              <a:rPr lang="en-US" dirty="0" err="1"/>
              <a:t>Int</a:t>
            </a:r>
            <a:r>
              <a:rPr lang="en-US" dirty="0" smtClean="0"/>
              <a:t>(-1.8)		</a:t>
            </a:r>
            <a:r>
              <a:rPr lang="en-US" dirty="0"/>
              <a:t>X</a:t>
            </a:r>
            <a:r>
              <a:rPr lang="en-US" dirty="0" smtClean="0"/>
              <a:t>= -1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Round (numeric value &lt;,round-off-unit</a:t>
            </a:r>
            <a:r>
              <a:rPr lang="en-US" b="1" dirty="0">
                <a:solidFill>
                  <a:srgbClr val="00B050"/>
                </a:solidFill>
              </a:rPr>
              <a:t>&gt;)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X = Round(2.4) ;        		x=2.0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X = Round(2.42, 0.1);       		x=2.4 </a:t>
            </a:r>
          </a:p>
          <a:p>
            <a:pPr lvl="1" eaLnBrk="1" hangingPunct="1">
              <a:buNone/>
            </a:pPr>
            <a:r>
              <a:rPr lang="en-US" dirty="0" smtClean="0"/>
              <a:t>X = Round(3.14159, 0.01);       	x=3.14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X = Round(24,10);        		x=20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X = Round(396,100);		x=400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X = Round(-1.2)			x=-1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Note: If the second argument is missing the   rounds to the nearest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 Rounding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Data truncation;</a:t>
            </a:r>
          </a:p>
          <a:p>
            <a:pPr>
              <a:buFontTx/>
              <a:buNone/>
            </a:pPr>
            <a:r>
              <a:rPr lang="en-US" dirty="0" smtClean="0"/>
              <a:t>Input age </a:t>
            </a:r>
            <a:r>
              <a:rPr lang="en-US" dirty="0" err="1" smtClean="0"/>
              <a:t>wght_pds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Age=</a:t>
            </a:r>
            <a:r>
              <a:rPr lang="en-US" dirty="0" err="1" smtClean="0"/>
              <a:t>int</a:t>
            </a:r>
            <a:r>
              <a:rPr lang="en-US" dirty="0" smtClean="0"/>
              <a:t>(age);</a:t>
            </a:r>
          </a:p>
          <a:p>
            <a:pPr>
              <a:buFontTx/>
              <a:buNone/>
            </a:pPr>
            <a:r>
              <a:rPr lang="en-US" dirty="0" err="1" smtClean="0"/>
              <a:t>Wght_kg</a:t>
            </a:r>
            <a:r>
              <a:rPr lang="en-US" dirty="0" smtClean="0"/>
              <a:t>=round(2.2*wght_pds,0.1);</a:t>
            </a:r>
          </a:p>
          <a:p>
            <a:pPr>
              <a:buFontTx/>
              <a:buNone/>
            </a:pPr>
            <a:r>
              <a:rPr lang="en-US" dirty="0" err="1" smtClean="0"/>
              <a:t>Wght_pds</a:t>
            </a:r>
            <a:r>
              <a:rPr lang="en-US" dirty="0" smtClean="0"/>
              <a:t>=round(</a:t>
            </a:r>
            <a:r>
              <a:rPr lang="en-US" dirty="0" err="1" smtClean="0"/>
              <a:t>wght_pds</a:t>
            </a:r>
            <a:r>
              <a:rPr lang="en-US" dirty="0" smtClean="0"/>
              <a:t>);</a:t>
            </a:r>
          </a:p>
          <a:p>
            <a:pPr>
              <a:buFontTx/>
              <a:buNone/>
            </a:pPr>
            <a:r>
              <a:rPr lang="en-US" dirty="0" smtClean="0"/>
              <a:t>Run;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5200" b="1" dirty="0" smtClean="0"/>
              <a:t>Group into 10 year intervals</a:t>
            </a:r>
            <a:endParaRPr lang="en-US" sz="5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Decade = round (age+5,10);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Age    Decade</a:t>
            </a:r>
          </a:p>
          <a:p>
            <a:pPr>
              <a:buNone/>
            </a:pPr>
            <a:r>
              <a:rPr lang="en-US" dirty="0" smtClean="0"/>
              <a:t> 4			 10</a:t>
            </a:r>
          </a:p>
          <a:p>
            <a:pPr marL="514350" indent="-514350">
              <a:buNone/>
            </a:pPr>
            <a:r>
              <a:rPr lang="en-US" dirty="0" smtClean="0"/>
              <a:t> 12             20</a:t>
            </a:r>
          </a:p>
          <a:p>
            <a:pPr marL="514350" indent="-514350">
              <a:buNone/>
            </a:pPr>
            <a:r>
              <a:rPr lang="en-US" dirty="0" smtClean="0"/>
              <a:t> 23		  30</a:t>
            </a:r>
          </a:p>
          <a:p>
            <a:pPr marL="514350" indent="-514350">
              <a:buNone/>
            </a:pPr>
            <a:r>
              <a:rPr lang="en-US" dirty="0" smtClean="0"/>
              <a:t> 56		  60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sz="7200" dirty="0" smtClean="0">
                <a:latin typeface="Arial Black" pitchFamily="34" charset="0"/>
              </a:rPr>
              <a:t>Character Function</a:t>
            </a:r>
            <a:endParaRPr lang="en-US" sz="7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60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0"/>
            <a:ext cx="2133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3048000"/>
            <a:ext cx="571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1828800"/>
            <a:ext cx="815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Examples for the need of Character  Functions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 smtClean="0"/>
              <a:t>SEX</a:t>
            </a:r>
            <a:r>
              <a:rPr lang="en-US" sz="1600" dirty="0" smtClean="0"/>
              <a:t> </a:t>
            </a:r>
            <a:r>
              <a:rPr lang="en-US" sz="1600" b="1" dirty="0" smtClean="0"/>
              <a:t>RACE</a:t>
            </a:r>
            <a:r>
              <a:rPr lang="en-US" sz="1600" dirty="0" smtClean="0"/>
              <a:t> 	</a:t>
            </a:r>
            <a:r>
              <a:rPr lang="en-US" sz="1600" b="1" dirty="0" smtClean="0"/>
              <a:t>ISS</a:t>
            </a:r>
            <a:r>
              <a:rPr lang="en-US" sz="1600" dirty="0" smtClean="0"/>
              <a:t> 	</a:t>
            </a:r>
            <a:r>
              <a:rPr lang="en-US" sz="1600" b="1" dirty="0" smtClean="0"/>
              <a:t>AIS_CODE</a:t>
            </a:r>
            <a:r>
              <a:rPr lang="en-US" sz="1600" dirty="0" smtClean="0"/>
              <a:t> </a:t>
            </a:r>
          </a:p>
          <a:p>
            <a:pPr>
              <a:buFontTx/>
              <a:buNone/>
            </a:pPr>
            <a:r>
              <a:rPr lang="en-US" sz="1600" dirty="0" smtClean="0"/>
              <a:t>M 	 OTHER 	16	 820208 FEMORAL ARTERY MAJOR LACERATION			 820406 FEMORAL VEIN MAJOR LACERATION</a:t>
            </a:r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en-US" sz="1600" b="1" dirty="0" smtClean="0"/>
              <a:t>Age		Time	Status	Node</a:t>
            </a:r>
          </a:p>
          <a:p>
            <a:pPr>
              <a:buFontTx/>
              <a:buNone/>
            </a:pPr>
            <a:r>
              <a:rPr lang="en-US" sz="1600" dirty="0" smtClean="0"/>
              <a:t>15-19 years	 9 	Dead 	Blank(s) </a:t>
            </a:r>
          </a:p>
          <a:p>
            <a:pPr>
              <a:buFontTx/>
              <a:buNone/>
            </a:pPr>
            <a:r>
              <a:rPr lang="en-US" sz="1600" dirty="0" smtClean="0"/>
              <a:t>20-24 years 	0 	Alive 	Blank(s) </a:t>
            </a:r>
          </a:p>
          <a:p>
            <a:pPr>
              <a:buFontTx/>
              <a:buNone/>
            </a:pPr>
            <a:r>
              <a:rPr lang="en-US" sz="1600" dirty="0" smtClean="0"/>
              <a:t>20-24 years 	10 	Dead 	Blank(s) </a:t>
            </a:r>
          </a:p>
          <a:p>
            <a:pPr>
              <a:buFontTx/>
              <a:buNone/>
            </a:pPr>
            <a:r>
              <a:rPr lang="en-US" sz="1600" dirty="0" smtClean="0"/>
              <a:t>20-24 years 	8 	Alive 	Blank(s) </a:t>
            </a:r>
          </a:p>
          <a:p>
            <a:pPr>
              <a:buFontTx/>
              <a:buNone/>
            </a:pPr>
            <a:r>
              <a:rPr lang="en-US" sz="1600" dirty="0" smtClean="0"/>
              <a:t>20-24 years 	8 	Dead 	Node NEGATIVE</a:t>
            </a:r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1600" b="1" dirty="0" err="1" smtClean="0"/>
              <a:t>Serum_Creatinine</a:t>
            </a:r>
            <a:endParaRPr lang="en-US" sz="1600" b="1" dirty="0" smtClean="0"/>
          </a:p>
          <a:p>
            <a:pPr>
              <a:buFontTx/>
              <a:buNone/>
            </a:pPr>
            <a:r>
              <a:rPr lang="en-US" sz="1600" dirty="0" smtClean="0"/>
              <a:t>0.4 mg/</a:t>
            </a:r>
            <a:r>
              <a:rPr lang="en-US" sz="1600" dirty="0" err="1" smtClean="0"/>
              <a:t>dL</a:t>
            </a:r>
            <a:endParaRPr lang="en-US" sz="1600" dirty="0" smtClean="0"/>
          </a:p>
          <a:p>
            <a:pPr>
              <a:buFontTx/>
              <a:buNone/>
            </a:pPr>
            <a:r>
              <a:rPr lang="en-US" sz="1600" dirty="0" smtClean="0"/>
              <a:t>1.3 mg/</a:t>
            </a:r>
            <a:r>
              <a:rPr lang="en-US" sz="1600" dirty="0" err="1" smtClean="0"/>
              <a:t>dL</a:t>
            </a:r>
            <a:endParaRPr lang="en-US" sz="1600" dirty="0" smtClean="0"/>
          </a:p>
          <a:p>
            <a:pPr>
              <a:buFontTx/>
              <a:buNone/>
            </a:pPr>
            <a:r>
              <a:rPr lang="en-US" sz="1600" dirty="0" smtClean="0"/>
              <a:t>70 </a:t>
            </a:r>
            <a:r>
              <a:rPr lang="en-US" sz="1600" dirty="0" smtClean="0">
                <a:latin typeface="Times New Roman"/>
                <a:cs typeface="Times New Roman"/>
              </a:rPr>
              <a:t>µ</a:t>
            </a:r>
            <a:r>
              <a:rPr lang="en-US" sz="1600" dirty="0" err="1" smtClean="0">
                <a:latin typeface="Times New Roman"/>
                <a:cs typeface="Times New Roman"/>
              </a:rPr>
              <a:t>mol</a:t>
            </a:r>
            <a:r>
              <a:rPr lang="en-US" sz="1600" dirty="0" smtClean="0">
                <a:latin typeface="Times New Roman"/>
                <a:cs typeface="Times New Roman"/>
              </a:rPr>
              <a:t>/L</a:t>
            </a:r>
            <a:endParaRPr lang="en-US" sz="1600" dirty="0"/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Character 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LENGTH</a:t>
            </a:r>
            <a:r>
              <a:rPr lang="en-US" sz="1800" dirty="0" smtClean="0"/>
              <a:t>(argument)     (LENGTHC(argument))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Returns the length of a character Argument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COMPRESS</a:t>
            </a:r>
            <a:r>
              <a:rPr lang="en-US" sz="1800" dirty="0" smtClean="0"/>
              <a:t> (argument1 &lt;, argument2&gt;)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removes specified character(s) from the source.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TRIM</a:t>
            </a:r>
            <a:r>
              <a:rPr lang="en-US" sz="1800" dirty="0" smtClean="0"/>
              <a:t>(argument)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Removes trailing blanks	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UPCASE</a:t>
            </a:r>
            <a:r>
              <a:rPr lang="en-US" sz="1800" dirty="0" smtClean="0"/>
              <a:t> (argument)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returns the source data in uppercase.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LOWCASE</a:t>
            </a:r>
            <a:r>
              <a:rPr lang="en-US" sz="1800" dirty="0" smtClean="0"/>
              <a:t> (argument)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converts all letters in an argument to lowercase.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RIGHT</a:t>
            </a:r>
            <a:r>
              <a:rPr lang="en-US" sz="1800" dirty="0" smtClean="0"/>
              <a:t>(argument)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right-aligns the source.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LEFT</a:t>
            </a:r>
            <a:r>
              <a:rPr lang="en-US" sz="1800" dirty="0" smtClean="0"/>
              <a:t> (argument)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left-aligns the source.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SUBSTR</a:t>
            </a:r>
            <a:r>
              <a:rPr lang="en-US" sz="1800" dirty="0" smtClean="0"/>
              <a:t> (argument, start position, 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extracts a group of characters.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INDEX</a:t>
            </a:r>
            <a:r>
              <a:rPr lang="en-US" sz="1800" dirty="0" smtClean="0"/>
              <a:t> (argument1, argument2)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searches the source data for a pattern of characters.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TRANSLATE</a:t>
            </a:r>
            <a:r>
              <a:rPr lang="en-US" sz="1800" dirty="0" smtClean="0"/>
              <a:t>(argument, to list, from list, ……, to list, from list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replaces specific characters in a character expression.	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1800" dirty="0" smtClean="0"/>
              <a:t>	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Character Function 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  <a:latin typeface="Arial Black" pitchFamily="34" charset="0"/>
              </a:rPr>
              <a:t>LEFT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Length x $ 10.;</a:t>
            </a:r>
          </a:p>
          <a:p>
            <a:pPr>
              <a:buFontTx/>
              <a:buNone/>
              <a:defRPr/>
            </a:pPr>
            <a:r>
              <a:rPr lang="en-US" dirty="0" smtClean="0"/>
              <a:t>	X=“      Test”;</a:t>
            </a:r>
          </a:p>
          <a:p>
            <a:pPr>
              <a:buFontTx/>
              <a:buNone/>
              <a:defRPr/>
            </a:pPr>
            <a:r>
              <a:rPr lang="en-US" dirty="0" smtClean="0"/>
              <a:t>	Y=LEFT(x);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Result: Y=“Test      “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SAS 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variable-list </a:t>
            </a:r>
          </a:p>
          <a:p>
            <a:pPr lvl="1" eaLnBrk="1" hangingPunct="1"/>
            <a:r>
              <a:rPr lang="en-US" sz="2400" dirty="0" smtClean="0"/>
              <a:t>can be any form of a SAS variable list, including individual variable names. If more than one variable list appears, separate them with a space or with a comma and another OF.</a:t>
            </a:r>
          </a:p>
          <a:p>
            <a:pPr lvl="1" eaLnBrk="1" hangingPunct="1"/>
            <a:r>
              <a:rPr lang="en-US" sz="2400" dirty="0" smtClean="0"/>
              <a:t>Examples:</a:t>
            </a:r>
          </a:p>
          <a:p>
            <a:pPr lvl="3" eaLnBrk="1" hangingPunct="1"/>
            <a:r>
              <a:rPr lang="en-US" dirty="0" smtClean="0"/>
              <a:t>a=sum(x, y, z); </a:t>
            </a:r>
          </a:p>
          <a:p>
            <a:pPr lvl="3" eaLnBrk="1" hangingPunct="1"/>
            <a:r>
              <a:rPr lang="en-US" dirty="0" smtClean="0"/>
              <a:t>The following two examples are equivalent. </a:t>
            </a:r>
            <a:br>
              <a:rPr lang="en-US" dirty="0" smtClean="0"/>
            </a:br>
            <a:endParaRPr lang="en-US" dirty="0" smtClean="0"/>
          </a:p>
          <a:p>
            <a:pPr marL="1828800" lvl="4" indent="0" eaLnBrk="1" hangingPunct="1">
              <a:buNone/>
            </a:pPr>
            <a:r>
              <a:rPr lang="en-US" dirty="0" smtClean="0"/>
              <a:t>a=sum(of x1-x10 y1-y10 z1-z10);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a=sum(of x1-x10, of y1-y10, of z1-z10);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sz="4800" b="1" dirty="0" smtClean="0"/>
              <a:t>Character Function 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i="1" smtClean="0">
                <a:solidFill>
                  <a:srgbClr val="FF0000"/>
                </a:solidFill>
                <a:latin typeface="Arial Black" pitchFamily="34" charset="0"/>
              </a:rPr>
              <a:t>UPCASE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x=‘This is an example’;</a:t>
            </a:r>
            <a:br>
              <a:rPr lang="en-US" sz="2800" smtClean="0"/>
            </a:br>
            <a:r>
              <a:rPr lang="en-US" sz="2800" smtClean="0"/>
              <a:t>x=upcase(x);</a:t>
            </a:r>
            <a:br>
              <a:rPr lang="en-US" sz="2800" smtClean="0"/>
            </a:br>
            <a:r>
              <a:rPr lang="en-US" sz="2800" smtClean="0">
                <a:solidFill>
                  <a:schemeClr val="hlink"/>
                </a:solidFill>
              </a:rPr>
              <a:t>Result: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hlink"/>
                </a:solidFill>
              </a:rPr>
              <a:t>x=‘THIS IS AN EXAMPLE’</a:t>
            </a:r>
          </a:p>
          <a:p>
            <a:pPr eaLnBrk="1" hangingPunct="1">
              <a:lnSpc>
                <a:spcPct val="80000"/>
              </a:lnSpc>
            </a:pPr>
            <a:endParaRPr lang="en-US" sz="28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i="1" smtClean="0">
                <a:solidFill>
                  <a:srgbClr val="FF0000"/>
                </a:solidFill>
                <a:latin typeface="Arial Black" pitchFamily="34" charset="0"/>
              </a:rPr>
              <a:t>Lowcase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x=lowcase(x);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chemeClr val="hlink"/>
                </a:solidFill>
              </a:rPr>
              <a:t>	Result: x=‘this is an example’;</a:t>
            </a:r>
            <a:br>
              <a:rPr lang="en-US" sz="2800" smtClean="0">
                <a:solidFill>
                  <a:schemeClr val="hlink"/>
                </a:solidFill>
              </a:rPr>
            </a:br>
            <a:endParaRPr lang="en-US" sz="28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i="1" smtClean="0">
                <a:solidFill>
                  <a:srgbClr val="FF0000"/>
                </a:solidFill>
                <a:latin typeface="Arial Black" pitchFamily="34" charset="0"/>
              </a:rPr>
              <a:t>Propcase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chemeClr val="hlink"/>
                </a:solidFill>
              </a:rPr>
              <a:t>	</a:t>
            </a:r>
            <a:r>
              <a:rPr lang="en-US" sz="2800" smtClean="0"/>
              <a:t>X=propcase(x);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chemeClr val="hlink"/>
                </a:solidFill>
              </a:rPr>
              <a:t>	Result: x=“This Is An Example”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 Black" pitchFamily="34" charset="0"/>
              </a:rPr>
              <a:t>Character Function 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i="1" dirty="0" smtClean="0">
                <a:solidFill>
                  <a:srgbClr val="FF0000"/>
                </a:solidFill>
                <a:latin typeface="Arial Black" pitchFamily="34" charset="0"/>
              </a:rPr>
              <a:t>LENGTHC  (</a:t>
            </a:r>
            <a:r>
              <a:rPr lang="en-US" sz="2800" i="1" dirty="0" smtClean="0">
                <a:solidFill>
                  <a:srgbClr val="FF0000"/>
                </a:solidFill>
                <a:latin typeface="Arial Black" pitchFamily="34" charset="0"/>
              </a:rPr>
              <a:t>old</a:t>
            </a:r>
            <a:r>
              <a:rPr lang="en-US" sz="2800" b="1" i="1" dirty="0" smtClean="0">
                <a:solidFill>
                  <a:srgbClr val="FF0000"/>
                </a:solidFill>
                <a:latin typeface="Arial Black" pitchFamily="34" charset="0"/>
              </a:rPr>
              <a:t> LENGTH)</a:t>
            </a:r>
            <a:r>
              <a:rPr lang="en-US" sz="2800" i="1" dirty="0" smtClean="0">
                <a:solidFill>
                  <a:srgbClr val="FF0000"/>
                </a:solidFill>
              </a:rPr>
              <a:t/>
            </a:r>
            <a:br>
              <a:rPr lang="en-US" sz="2800" i="1" dirty="0" smtClean="0">
                <a:solidFill>
                  <a:srgbClr val="FF0000"/>
                </a:solidFill>
              </a:rPr>
            </a:br>
            <a:r>
              <a:rPr lang="en-US" sz="2800" dirty="0" smtClean="0"/>
              <a:t>x=‘This is an example’;</a:t>
            </a:r>
            <a:br>
              <a:rPr lang="en-US" sz="2800" dirty="0" smtClean="0"/>
            </a:br>
            <a:r>
              <a:rPr lang="en-US" sz="2800" dirty="0" smtClean="0"/>
              <a:t>N=Length(x);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hlink"/>
                </a:solidFill>
              </a:rPr>
              <a:t>Result: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hlink"/>
                </a:solidFill>
              </a:rPr>
              <a:t>N=18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Y=“ “;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L=length(Y);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	Result: L=1;</a:t>
            </a:r>
            <a:br>
              <a:rPr lang="en-US" sz="2800" dirty="0" smtClean="0">
                <a:solidFill>
                  <a:schemeClr val="hlink"/>
                </a:solidFill>
              </a:rPr>
            </a:br>
            <a:endParaRPr lang="en-US" sz="2800" dirty="0" smtClean="0">
              <a:solidFill>
                <a:schemeClr val="hlink"/>
              </a:solidFill>
              <a:latin typeface="Arial Black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i="1" dirty="0" smtClean="0">
                <a:solidFill>
                  <a:srgbClr val="FF0000"/>
                </a:solidFill>
                <a:latin typeface="Arial Black" pitchFamily="34" charset="0"/>
              </a:rPr>
              <a:t>LENGTHN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 Y=“ “;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L=</a:t>
            </a:r>
            <a:r>
              <a:rPr lang="en-US" sz="2800" dirty="0" err="1" smtClean="0"/>
              <a:t>lengthn</a:t>
            </a:r>
            <a:r>
              <a:rPr lang="en-US" sz="2800" dirty="0" smtClean="0"/>
              <a:t>(Y);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	Result: L=0;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817696" y="6389132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Ending N stands for </a:t>
            </a:r>
            <a:r>
              <a:rPr lang="en-US" i="1" dirty="0" smtClean="0"/>
              <a:t>Null</a:t>
            </a:r>
            <a:r>
              <a:rPr lang="en-US" dirty="0" smtClean="0"/>
              <a:t>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i="1" dirty="0" smtClean="0">
                <a:solidFill>
                  <a:srgbClr val="FF0000"/>
                </a:solidFill>
                <a:latin typeface="Arial Black" pitchFamily="34" charset="0"/>
              </a:rPr>
              <a:t>COMPRESS (Character-value &lt;,characters to remove&gt;,&lt;optimal-modifiers&gt;)</a:t>
            </a:r>
            <a:endParaRPr lang="en-US" sz="2600" b="1" i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chemeClr val="tx2"/>
                </a:solidFill>
              </a:rPr>
              <a:t>length x $ 18.;</a:t>
            </a:r>
            <a:r>
              <a:rPr lang="en-US" sz="2800" i="1" dirty="0" smtClean="0">
                <a:solidFill>
                  <a:srgbClr val="FF0000"/>
                </a:solidFill>
              </a:rPr>
              <a:t/>
            </a:r>
            <a:br>
              <a:rPr lang="en-US" sz="2800" i="1" dirty="0" smtClean="0">
                <a:solidFill>
                  <a:srgbClr val="FF0000"/>
                </a:solidFill>
              </a:rPr>
            </a:br>
            <a:r>
              <a:rPr lang="en-US" sz="2800" dirty="0" smtClean="0"/>
              <a:t>x=‘This is an example’;</a:t>
            </a:r>
            <a:br>
              <a:rPr lang="en-US" sz="2800" dirty="0" smtClean="0"/>
            </a:br>
            <a:r>
              <a:rPr lang="en-US" sz="2800" dirty="0" smtClean="0"/>
              <a:t>y=compress(x);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hlink"/>
                </a:solidFill>
              </a:rPr>
              <a:t>Result: y =‘</a:t>
            </a:r>
            <a:r>
              <a:rPr lang="en-US" sz="2800" dirty="0" err="1" smtClean="0">
                <a:solidFill>
                  <a:schemeClr val="hlink"/>
                </a:solidFill>
              </a:rPr>
              <a:t>Thisisanexample</a:t>
            </a:r>
            <a:r>
              <a:rPr lang="en-US" sz="2800" dirty="0" smtClean="0">
                <a:solidFill>
                  <a:schemeClr val="hlink"/>
                </a:solidFill>
              </a:rPr>
              <a:t>’</a:t>
            </a:r>
            <a:br>
              <a:rPr lang="en-US" sz="2800" dirty="0" smtClean="0">
                <a:solidFill>
                  <a:schemeClr val="hlink"/>
                </a:solidFill>
              </a:rPr>
            </a:br>
            <a:endParaRPr lang="en-US" sz="2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Z=compress (x,’</a:t>
            </a:r>
            <a:r>
              <a:rPr lang="en-US" sz="2800" dirty="0" err="1" smtClean="0"/>
              <a:t>iae</a:t>
            </a:r>
            <a:r>
              <a:rPr lang="en-US" sz="2800" dirty="0" smtClean="0"/>
              <a:t>’);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	Result: z=‘</a:t>
            </a:r>
            <a:r>
              <a:rPr lang="en-US" sz="2800" dirty="0" err="1" smtClean="0">
                <a:solidFill>
                  <a:schemeClr val="hlink"/>
                </a:solidFill>
              </a:rPr>
              <a:t>Ths</a:t>
            </a:r>
            <a:r>
              <a:rPr lang="en-US" sz="2800" dirty="0" smtClean="0">
                <a:solidFill>
                  <a:schemeClr val="hlink"/>
                </a:solidFill>
              </a:rPr>
              <a:t> s n </a:t>
            </a:r>
            <a:r>
              <a:rPr lang="en-US" sz="2800" dirty="0" err="1" smtClean="0">
                <a:solidFill>
                  <a:schemeClr val="hlink"/>
                </a:solidFill>
              </a:rPr>
              <a:t>xmpl</a:t>
            </a:r>
            <a:r>
              <a:rPr lang="en-US" sz="2800" dirty="0" smtClean="0">
                <a:solidFill>
                  <a:schemeClr val="hlink"/>
                </a:solidFill>
              </a:rPr>
              <a:t>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chemeClr val="hlink"/>
                </a:solidFill>
              </a:rPr>
              <a:t> </a:t>
            </a:r>
            <a:r>
              <a:rPr lang="en-US" sz="2800" dirty="0" smtClean="0">
                <a:solidFill>
                  <a:schemeClr val="hlink"/>
                </a:solidFill>
              </a:rPr>
              <a:t>	</a:t>
            </a:r>
            <a:r>
              <a:rPr lang="en-US" sz="2800" dirty="0" smtClean="0"/>
              <a:t>X=compress(Phone,’ (-)’);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	</a:t>
            </a:r>
            <a:r>
              <a:rPr lang="en-US" sz="2800" dirty="0" smtClean="0"/>
              <a:t>A = “ABC123DEF456”;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F=compress (A,’0123456789’);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	Result: A = “ABCDEF”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i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i="1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TRIMN(character-value)</a:t>
            </a:r>
            <a:b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lang="en-US" sz="2800" i="1" dirty="0" smtClean="0">
                <a:solidFill>
                  <a:srgbClr val="FF0000"/>
                </a:solidFill>
                <a:latin typeface="Arial Black" pitchFamily="34" charset="0"/>
              </a:rPr>
              <a:t>(replaces TRIM)</a:t>
            </a:r>
            <a:br>
              <a:rPr lang="en-US" sz="2800" i="1" dirty="0" smtClean="0">
                <a:solidFill>
                  <a:srgbClr val="FF0000"/>
                </a:solidFill>
                <a:latin typeface="Arial Black" pitchFamily="34" charset="0"/>
              </a:rPr>
            </a:br>
            <a:endParaRPr lang="en-US" sz="28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Removes trailing blanks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Last_Name</a:t>
            </a:r>
            <a:r>
              <a:rPr lang="en-US" sz="2800" dirty="0" smtClean="0"/>
              <a:t>=‘  Smith          ‘;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First_Name</a:t>
            </a:r>
            <a:r>
              <a:rPr lang="en-US" sz="2800" dirty="0" smtClean="0"/>
              <a:t>=‘  Joe             ‘;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Length Name $ 25.;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Name=</a:t>
            </a:r>
            <a:r>
              <a:rPr lang="en-US" sz="2800" dirty="0" err="1" smtClean="0"/>
              <a:t>Last_name</a:t>
            </a:r>
            <a:r>
              <a:rPr lang="en-US" sz="2800" dirty="0" smtClean="0"/>
              <a:t>||</a:t>
            </a:r>
            <a:r>
              <a:rPr lang="en-US" sz="2800" dirty="0" err="1" smtClean="0"/>
              <a:t>First_Name</a:t>
            </a:r>
            <a:r>
              <a:rPr lang="en-US" sz="28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Result: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hlink"/>
                </a:solidFill>
              </a:rPr>
              <a:t>Name=‘ Smith          Joe            ‘;</a:t>
            </a:r>
            <a:br>
              <a:rPr lang="en-US" sz="2800" dirty="0" smtClean="0">
                <a:solidFill>
                  <a:schemeClr val="hlink"/>
                </a:solidFill>
              </a:rPr>
            </a:b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Name=</a:t>
            </a:r>
            <a:r>
              <a:rPr lang="en-US" sz="2800" dirty="0" err="1" smtClean="0"/>
              <a:t>Trimn</a:t>
            </a:r>
            <a:r>
              <a:rPr lang="en-US" sz="2800" dirty="0" smtClean="0"/>
              <a:t>(</a:t>
            </a:r>
            <a:r>
              <a:rPr lang="en-US" sz="2800" dirty="0" err="1" smtClean="0"/>
              <a:t>Last_Name</a:t>
            </a:r>
            <a:r>
              <a:rPr lang="en-US" sz="2800" dirty="0" smtClean="0"/>
              <a:t>)||’,’||</a:t>
            </a:r>
            <a:r>
              <a:rPr lang="en-US" sz="2800" dirty="0" err="1" smtClean="0"/>
              <a:t>Trimn</a:t>
            </a:r>
            <a:r>
              <a:rPr lang="en-US" sz="2800" dirty="0" smtClean="0"/>
              <a:t>(</a:t>
            </a:r>
            <a:r>
              <a:rPr lang="en-US" sz="2800" dirty="0" err="1" smtClean="0"/>
              <a:t>First_Name</a:t>
            </a:r>
            <a:r>
              <a:rPr lang="en-US" sz="2800" dirty="0" smtClean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Result: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hlink"/>
                </a:solidFill>
              </a:rPr>
              <a:t>Name=‘Smith         ,Joe            ‘;</a:t>
            </a:r>
            <a:endParaRPr lang="en-US" sz="2800" i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STRIP(Character-value)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dirty="0" smtClean="0">
                <a:solidFill>
                  <a:srgbClr val="00B050"/>
                </a:solidFill>
                <a:latin typeface="Arial Black" pitchFamily="34" charset="0"/>
              </a:rPr>
              <a:t> </a:t>
            </a:r>
            <a:r>
              <a:rPr lang="en-US" sz="2800" b="1" i="1" dirty="0" smtClean="0">
                <a:solidFill>
                  <a:srgbClr val="00B050"/>
                </a:solidFill>
              </a:rPr>
              <a:t>(</a:t>
            </a:r>
            <a:r>
              <a:rPr lang="en-US" sz="2800" b="1" i="1" dirty="0" err="1" smtClean="0">
                <a:solidFill>
                  <a:srgbClr val="00B050"/>
                </a:solidFill>
              </a:rPr>
              <a:t>Stips</a:t>
            </a:r>
            <a:r>
              <a:rPr lang="en-US" sz="2800" b="1" i="1" dirty="0" smtClean="0">
                <a:solidFill>
                  <a:srgbClr val="00B050"/>
                </a:solidFill>
              </a:rPr>
              <a:t> leading and trailing blanks)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Last_Name</a:t>
            </a:r>
            <a:r>
              <a:rPr lang="en-US" sz="2800" dirty="0" smtClean="0"/>
              <a:t>=‘Smith          ‘;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First_Name</a:t>
            </a:r>
            <a:r>
              <a:rPr lang="en-US" sz="2800" dirty="0" smtClean="0"/>
              <a:t>=‘Joe             ‘;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Length Name $ 25.;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Name=</a:t>
            </a:r>
            <a:r>
              <a:rPr lang="en-US" sz="2800" dirty="0" err="1" smtClean="0"/>
              <a:t>Last_name</a:t>
            </a:r>
            <a:r>
              <a:rPr lang="en-US" sz="2800" dirty="0" smtClean="0"/>
              <a:t>||</a:t>
            </a:r>
            <a:r>
              <a:rPr lang="en-US" sz="2800" dirty="0" err="1" smtClean="0"/>
              <a:t>First_Name</a:t>
            </a:r>
            <a:r>
              <a:rPr lang="en-US" sz="28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Result: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hlink"/>
                </a:solidFill>
              </a:rPr>
              <a:t>Name=‘Smith          Joe            ‘;</a:t>
            </a:r>
            <a:br>
              <a:rPr lang="en-US" sz="2800" dirty="0" smtClean="0">
                <a:solidFill>
                  <a:schemeClr val="hlink"/>
                </a:solidFill>
              </a:rPr>
            </a:b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Name=strip(</a:t>
            </a:r>
            <a:r>
              <a:rPr lang="en-US" sz="2800" dirty="0" err="1" smtClean="0"/>
              <a:t>Last_Name</a:t>
            </a:r>
            <a:r>
              <a:rPr lang="en-US" sz="2800" dirty="0" smtClean="0"/>
              <a:t>)||’,’||strip(</a:t>
            </a:r>
            <a:r>
              <a:rPr lang="en-US" sz="2800" dirty="0" err="1" smtClean="0"/>
              <a:t>First_Name</a:t>
            </a:r>
            <a:r>
              <a:rPr lang="en-US" sz="2800" dirty="0" smtClean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Result: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hlink"/>
                </a:solidFill>
              </a:rPr>
              <a:t>Name=‘</a:t>
            </a:r>
            <a:r>
              <a:rPr lang="en-US" sz="2800" dirty="0" err="1" smtClean="0">
                <a:solidFill>
                  <a:schemeClr val="hlink"/>
                </a:solidFill>
              </a:rPr>
              <a:t>Smith,Joe</a:t>
            </a:r>
            <a:r>
              <a:rPr lang="en-US" sz="2800" dirty="0" smtClean="0">
                <a:solidFill>
                  <a:schemeClr val="hlink"/>
                </a:solidFill>
              </a:rPr>
              <a:t>            ‘;</a:t>
            </a:r>
            <a:endParaRPr lang="en-US" sz="2800" i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Joining strings (||)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CATS</a:t>
            </a:r>
            <a:r>
              <a:rPr lang="en-US" sz="2400" b="1" dirty="0" smtClean="0"/>
              <a:t> (</a:t>
            </a:r>
            <a:r>
              <a:rPr lang="en-US" sz="2400" b="1" dirty="0"/>
              <a:t>string-1, </a:t>
            </a:r>
            <a:r>
              <a:rPr lang="en-US" sz="2400" b="1" dirty="0" smtClean="0"/>
              <a:t>string-2, …)</a:t>
            </a:r>
          </a:p>
          <a:p>
            <a:pPr lvl="1"/>
            <a:r>
              <a:rPr lang="en-US" sz="2000" dirty="0" smtClean="0"/>
              <a:t>Joins </a:t>
            </a:r>
            <a:r>
              <a:rPr lang="en-US" sz="2000" dirty="0"/>
              <a:t>strings, stripping both leading and trailing </a:t>
            </a:r>
            <a:r>
              <a:rPr lang="en-US" sz="2000" dirty="0" smtClean="0"/>
              <a:t>blanks</a:t>
            </a:r>
            <a:endParaRPr lang="en-US" sz="2000" dirty="0"/>
          </a:p>
          <a:p>
            <a:r>
              <a:rPr lang="en-US" sz="2400" b="1" dirty="0" smtClean="0">
                <a:solidFill>
                  <a:srgbClr val="00B050"/>
                </a:solidFill>
              </a:rPr>
              <a:t>CATX</a:t>
            </a:r>
            <a:r>
              <a:rPr lang="en-US" sz="2400" b="1" dirty="0" smtClean="0"/>
              <a:t>(string-1</a:t>
            </a:r>
            <a:r>
              <a:rPr lang="en-US" sz="2400" b="1" dirty="0"/>
              <a:t>, </a:t>
            </a:r>
            <a:r>
              <a:rPr lang="en-US" sz="2400" b="1" dirty="0" smtClean="0"/>
              <a:t>string-2, …)</a:t>
            </a:r>
          </a:p>
          <a:p>
            <a:pPr lvl="1"/>
            <a:r>
              <a:rPr lang="en-US" sz="2000" dirty="0" smtClean="0"/>
              <a:t>Joins </a:t>
            </a:r>
            <a:r>
              <a:rPr lang="en-US" sz="2000" dirty="0"/>
              <a:t>strings, stripping both leading and trailing blanks, and add a space in between </a:t>
            </a:r>
            <a:r>
              <a:rPr lang="en-US" sz="2000" dirty="0" smtClean="0"/>
              <a:t>them</a:t>
            </a:r>
            <a:endParaRPr lang="en-US" sz="2000" dirty="0"/>
          </a:p>
          <a:p>
            <a:r>
              <a:rPr lang="en-US" sz="2400" dirty="0" smtClean="0"/>
              <a:t>Example</a:t>
            </a:r>
            <a:endParaRPr lang="en-US" sz="2400" dirty="0"/>
          </a:p>
          <a:p>
            <a:pPr marL="0" indent="569913">
              <a:buNone/>
            </a:pPr>
            <a:r>
              <a:rPr lang="en-US" sz="2400" dirty="0"/>
              <a:t>A = </a:t>
            </a:r>
            <a:r>
              <a:rPr lang="en-US" sz="2400" dirty="0" smtClean="0"/>
              <a:t>“John       ”</a:t>
            </a:r>
            <a:endParaRPr lang="en-US" sz="2400" dirty="0"/>
          </a:p>
          <a:p>
            <a:pPr marL="0" indent="569913">
              <a:buNone/>
            </a:pPr>
            <a:r>
              <a:rPr lang="en-US" sz="2400" dirty="0"/>
              <a:t>B = </a:t>
            </a:r>
            <a:r>
              <a:rPr lang="en-US" sz="2400" dirty="0" smtClean="0"/>
              <a:t>“    Smith  ”</a:t>
            </a:r>
            <a:endParaRPr lang="en-US" sz="2400" dirty="0"/>
          </a:p>
          <a:p>
            <a:pPr marL="0" indent="569913">
              <a:buNone/>
            </a:pPr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CATS</a:t>
            </a:r>
            <a:r>
              <a:rPr lang="en-US" sz="2400" dirty="0"/>
              <a:t>(A, B) = </a:t>
            </a:r>
            <a:r>
              <a:rPr lang="en-US" sz="2400" dirty="0" smtClean="0"/>
              <a:t>“</a:t>
            </a:r>
            <a:r>
              <a:rPr lang="en-US" sz="2400" dirty="0" err="1" smtClean="0"/>
              <a:t>JohnSmith</a:t>
            </a:r>
            <a:r>
              <a:rPr lang="en-US" sz="2400" dirty="0" smtClean="0"/>
              <a:t>”</a:t>
            </a:r>
            <a:endParaRPr lang="en-US" sz="2400" dirty="0"/>
          </a:p>
          <a:p>
            <a:pPr marL="0" indent="569913">
              <a:buNone/>
            </a:pPr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CATX</a:t>
            </a:r>
            <a:r>
              <a:rPr lang="en-US" sz="2400" dirty="0"/>
              <a:t>(A, B) = </a:t>
            </a:r>
            <a:r>
              <a:rPr lang="en-US" sz="2400" dirty="0" smtClean="0"/>
              <a:t>“John Smith”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7200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FF0000"/>
                </a:solidFill>
                <a:latin typeface="Arial Black" pitchFamily="34" charset="0"/>
              </a:rPr>
              <a:t>Index(Character-value, find-string)</a:t>
            </a:r>
            <a:endParaRPr lang="en-US" sz="32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800" b="1" i="1" dirty="0" smtClean="0">
                <a:solidFill>
                  <a:srgbClr val="00B050"/>
                </a:solidFill>
              </a:rPr>
              <a:t>Searches</a:t>
            </a:r>
            <a:r>
              <a:rPr lang="en-US" sz="2800" i="1" dirty="0" smtClean="0"/>
              <a:t> the first argument for the character string specified by the second argument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 dirty="0" smtClean="0"/>
              <a:t>Diagnosis=‘Late Onset DM‘;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 dirty="0" smtClean="0"/>
              <a:t>J=index(</a:t>
            </a:r>
            <a:r>
              <a:rPr lang="en-US" sz="2000" dirty="0" err="1" smtClean="0"/>
              <a:t>diagnosis,’DM</a:t>
            </a:r>
            <a:r>
              <a:rPr lang="en-US" sz="2000" dirty="0" smtClean="0"/>
              <a:t>’);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Result: J = 12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Diagnosis</a:t>
            </a:r>
            <a:r>
              <a:rPr lang="en-US" sz="2000" dirty="0" smtClean="0"/>
              <a:t>=‘Diabetes Mellitus Type 1‘;</a:t>
            </a:r>
            <a:endParaRPr lang="en-US" sz="2000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J=index(</a:t>
            </a:r>
            <a:r>
              <a:rPr lang="en-US" sz="2000" dirty="0" err="1"/>
              <a:t>diagnosis,’DM</a:t>
            </a:r>
            <a:r>
              <a:rPr lang="en-US" sz="2000" dirty="0"/>
              <a:t>’);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solidFill>
                  <a:schemeClr val="hlink"/>
                </a:solidFill>
              </a:rPr>
              <a:t>Result: J = </a:t>
            </a:r>
            <a:r>
              <a:rPr lang="en-US" sz="2000" dirty="0" smtClean="0">
                <a:solidFill>
                  <a:schemeClr val="hlink"/>
                </a:solidFill>
              </a:rPr>
              <a:t>0</a:t>
            </a:r>
            <a:endParaRPr lang="en-US" sz="20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en-US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i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  <a:latin typeface="Arial Black" pitchFamily="34" charset="0"/>
              </a:rPr>
              <a:t>Indexc</a:t>
            </a:r>
            <a:r>
              <a:rPr lang="en-US" sz="3200" dirty="0" smtClean="0">
                <a:solidFill>
                  <a:srgbClr val="FF0000"/>
                </a:solidFill>
                <a:latin typeface="Arial Black" pitchFamily="34" charset="0"/>
              </a:rPr>
              <a:t>(Character-value</a:t>
            </a:r>
            <a:r>
              <a:rPr lang="en-US" sz="3200" dirty="0">
                <a:solidFill>
                  <a:srgbClr val="FF0000"/>
                </a:solidFill>
                <a:latin typeface="Arial Black" pitchFamily="34" charset="0"/>
              </a:rPr>
              <a:t>, find-string)</a:t>
            </a:r>
            <a:endParaRPr lang="en-US" sz="32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800" i="1" dirty="0" smtClean="0"/>
              <a:t>Finds the first occurrence in the first argument of any character present in any of the remaining arguments</a:t>
            </a:r>
          </a:p>
          <a:p>
            <a:pPr marL="0" indent="0" eaLnBrk="1" hangingPunct="1">
              <a:buFontTx/>
              <a:buNone/>
              <a:defRPr/>
            </a:pPr>
            <a:endParaRPr lang="en-US" sz="2800" i="1" dirty="0" smtClean="0"/>
          </a:p>
          <a:p>
            <a:pPr eaLnBrk="1" hangingPunct="1">
              <a:buFontTx/>
              <a:buNone/>
              <a:defRPr/>
            </a:pPr>
            <a:r>
              <a:rPr lang="en-US" sz="2800" dirty="0" smtClean="0"/>
              <a:t>Diagnosis=‘</a:t>
            </a:r>
            <a:r>
              <a:rPr lang="en-US" sz="2800" dirty="0" err="1" smtClean="0"/>
              <a:t>Late_Onset_DM</a:t>
            </a:r>
            <a:r>
              <a:rPr lang="en-US" sz="2800" dirty="0" smtClean="0"/>
              <a:t>‘;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/>
              <a:t>J=</a:t>
            </a:r>
            <a:r>
              <a:rPr lang="en-US" sz="2800" dirty="0" err="1" smtClean="0"/>
              <a:t>indexc</a:t>
            </a:r>
            <a:r>
              <a:rPr lang="en-US" sz="2800" dirty="0" smtClean="0"/>
              <a:t>(diagnosis,”_ .,;:“);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chemeClr val="hlink"/>
                </a:solidFill>
              </a:rPr>
              <a:t>Result: J = 5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/>
              <a:t>J=</a:t>
            </a:r>
            <a:r>
              <a:rPr lang="en-US" sz="2800" dirty="0" err="1"/>
              <a:t>indexc</a:t>
            </a:r>
            <a:r>
              <a:rPr lang="en-US" sz="2800" dirty="0"/>
              <a:t>(</a:t>
            </a:r>
            <a:r>
              <a:rPr lang="en-US" sz="2800" dirty="0" err="1"/>
              <a:t>diagnosis</a:t>
            </a:r>
            <a:r>
              <a:rPr lang="en-US" sz="2800" dirty="0" err="1" smtClean="0"/>
              <a:t>,”x</a:t>
            </a:r>
            <a:r>
              <a:rPr lang="en-US" sz="2800" dirty="0" smtClean="0"/>
              <a:t>“);</a:t>
            </a:r>
            <a:endParaRPr lang="en-US" sz="2800" dirty="0"/>
          </a:p>
          <a:p>
            <a:pPr eaLnBrk="1" hangingPunct="1">
              <a:buFontTx/>
              <a:buNone/>
              <a:defRPr/>
            </a:pPr>
            <a:r>
              <a:rPr lang="en-US" sz="2800" dirty="0">
                <a:solidFill>
                  <a:schemeClr val="hlink"/>
                </a:solidFill>
              </a:rPr>
              <a:t>Result: J = </a:t>
            </a:r>
            <a:r>
              <a:rPr lang="en-US" sz="2800" dirty="0" smtClean="0">
                <a:solidFill>
                  <a:schemeClr val="hlink"/>
                </a:solidFill>
              </a:rPr>
              <a:t>0</a:t>
            </a:r>
            <a:endParaRPr lang="en-US" sz="2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i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  <a:latin typeface="Arial Black" pitchFamily="34" charset="0"/>
              </a:rPr>
              <a:t>Indexw</a:t>
            </a:r>
            <a:r>
              <a:rPr lang="en-US" sz="3200" dirty="0" smtClean="0">
                <a:solidFill>
                  <a:srgbClr val="FF0000"/>
                </a:solidFill>
                <a:latin typeface="Arial Black" pitchFamily="34" charset="0"/>
              </a:rPr>
              <a:t>(Character-value</a:t>
            </a:r>
            <a:r>
              <a:rPr lang="en-US" sz="3200" dirty="0">
                <a:solidFill>
                  <a:srgbClr val="FF0000"/>
                </a:solidFill>
                <a:latin typeface="Arial Black" pitchFamily="34" charset="0"/>
              </a:rPr>
              <a:t>, </a:t>
            </a:r>
            <a:r>
              <a:rPr lang="en-US" sz="3200" dirty="0" smtClean="0">
                <a:solidFill>
                  <a:srgbClr val="FF0000"/>
                </a:solidFill>
                <a:latin typeface="Arial Black" pitchFamily="34" charset="0"/>
              </a:rPr>
              <a:t>find-word)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Indexw</a:t>
            </a:r>
            <a:r>
              <a:rPr lang="en-US" dirty="0" smtClean="0"/>
              <a:t> looks for a word defined as a character-string bounded by spaces or the beginning or end of a string while index simply searches for the defined substring.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6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Any Functions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a whole group of functions which find the </a:t>
            </a:r>
            <a:r>
              <a:rPr lang="en-US" dirty="0"/>
              <a:t>first occurrence in the first argument of specific character &lt; starting from position start&gt;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  <a:latin typeface="Arial Black" pitchFamily="34" charset="0"/>
              </a:rPr>
              <a:t>ANYfunctions</a:t>
            </a:r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(Char-value </a:t>
            </a:r>
            <a:r>
              <a:rPr lang="en-US" i="1" dirty="0">
                <a:solidFill>
                  <a:srgbClr val="FF0000"/>
                </a:solidFill>
                <a:latin typeface="Arial Black" pitchFamily="34" charset="0"/>
              </a:rPr>
              <a:t>&lt;,start&gt;)</a:t>
            </a:r>
          </a:p>
          <a:p>
            <a:pPr marL="0" indent="0">
              <a:buNone/>
            </a:pPr>
            <a:r>
              <a:rPr lang="en-US" dirty="0" smtClean="0"/>
              <a:t>  0 and a positive start value search from left to right. A negative start value </a:t>
            </a:r>
            <a:r>
              <a:rPr lang="en-US" dirty="0" err="1" smtClean="0"/>
              <a:t>searchs</a:t>
            </a:r>
            <a:r>
              <a:rPr lang="en-US" dirty="0" smtClean="0"/>
              <a:t> from right to left. A negative start value larger than the character string </a:t>
            </a:r>
            <a:r>
              <a:rPr lang="en-US" smtClean="0"/>
              <a:t>length automatically searches from right to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2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SAS  Function Examples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91600" cy="4525963"/>
          </a:xfrm>
        </p:spPr>
        <p:txBody>
          <a:bodyPr/>
          <a:lstStyle/>
          <a:p>
            <a:pPr marL="804863" lvl="3" indent="0" eaLnBrk="1" hangingPunct="1">
              <a:lnSpc>
                <a:spcPct val="150000"/>
              </a:lnSpc>
              <a:buFontTx/>
              <a:buNone/>
            </a:pPr>
            <a:r>
              <a:rPr lang="en-US" sz="2800" dirty="0" smtClean="0"/>
              <a:t>x=</a:t>
            </a:r>
            <a:r>
              <a:rPr lang="en-US" sz="2800" dirty="0" smtClean="0">
                <a:solidFill>
                  <a:srgbClr val="FF0000"/>
                </a:solidFill>
              </a:rPr>
              <a:t>max</a:t>
            </a:r>
            <a:r>
              <a:rPr lang="en-US" sz="2800" dirty="0" smtClean="0"/>
              <a:t>(</a:t>
            </a:r>
            <a:r>
              <a:rPr lang="en-US" sz="2800" dirty="0" err="1" smtClean="0"/>
              <a:t>cash,credit</a:t>
            </a:r>
            <a:r>
              <a:rPr lang="en-US" sz="2800" dirty="0" smtClean="0"/>
              <a:t>); </a:t>
            </a:r>
          </a:p>
          <a:p>
            <a:pPr marL="804863" lvl="3" indent="0" eaLnBrk="1" hangingPunct="1">
              <a:lnSpc>
                <a:spcPct val="150000"/>
              </a:lnSpc>
              <a:buFontTx/>
              <a:buNone/>
            </a:pPr>
            <a:r>
              <a:rPr lang="en-US" sz="2800" dirty="0" smtClean="0"/>
              <a:t>x=</a:t>
            </a:r>
            <a:r>
              <a:rPr lang="en-US" sz="2800" dirty="0" err="1" smtClean="0">
                <a:solidFill>
                  <a:srgbClr val="FF0000"/>
                </a:solidFill>
              </a:rPr>
              <a:t>sqrt</a:t>
            </a:r>
            <a:r>
              <a:rPr lang="en-US" sz="2800" dirty="0" smtClean="0"/>
              <a:t>(1500); </a:t>
            </a:r>
          </a:p>
          <a:p>
            <a:pPr marL="804863" lvl="3" indent="0" eaLnBrk="1" hangingPunct="1">
              <a:lnSpc>
                <a:spcPct val="150000"/>
              </a:lnSpc>
              <a:buFontTx/>
              <a:buNone/>
            </a:pPr>
            <a:r>
              <a:rPr lang="en-US" sz="2800" dirty="0" smtClean="0"/>
              <a:t>x=</a:t>
            </a:r>
            <a:r>
              <a:rPr lang="en-US" sz="2800" dirty="0" smtClean="0">
                <a:solidFill>
                  <a:srgbClr val="FF0000"/>
                </a:solidFill>
              </a:rPr>
              <a:t>min</a:t>
            </a:r>
            <a:r>
              <a:rPr lang="en-US" sz="2800" dirty="0" smtClean="0"/>
              <a:t>(Q1, Q2, Q3, Q4, Q5, Q6, Q8); </a:t>
            </a:r>
          </a:p>
          <a:p>
            <a:pPr marL="804863" lvl="3" indent="0" eaLnBrk="1" hangingPunct="1">
              <a:lnSpc>
                <a:spcPct val="150000"/>
              </a:lnSpc>
              <a:buFontTx/>
              <a:buNone/>
            </a:pPr>
            <a:r>
              <a:rPr lang="en-US" sz="2800" dirty="0" smtClean="0"/>
              <a:t>X=</a:t>
            </a:r>
            <a:r>
              <a:rPr lang="en-US" sz="2800" dirty="0" smtClean="0">
                <a:solidFill>
                  <a:srgbClr val="FF0000"/>
                </a:solidFill>
              </a:rPr>
              <a:t>min</a:t>
            </a:r>
            <a:r>
              <a:rPr lang="en-US" sz="2800" dirty="0" smtClean="0"/>
              <a:t>(of Q1 – Q8);</a:t>
            </a:r>
          </a:p>
          <a:p>
            <a:pPr marL="804863" lvl="3" indent="0" eaLnBrk="1" hangingPunct="1">
              <a:lnSpc>
                <a:spcPct val="150000"/>
              </a:lnSpc>
              <a:buFontTx/>
              <a:buNone/>
            </a:pPr>
            <a:r>
              <a:rPr lang="en-US" sz="2800" dirty="0" smtClean="0"/>
              <a:t>X=</a:t>
            </a:r>
            <a:r>
              <a:rPr lang="en-US" sz="2800" dirty="0" smtClean="0">
                <a:solidFill>
                  <a:srgbClr val="FF0000"/>
                </a:solidFill>
              </a:rPr>
              <a:t>min</a:t>
            </a:r>
            <a:r>
              <a:rPr lang="en-US" sz="2800" dirty="0" smtClean="0"/>
              <a:t>((enroll-drop),(enroll-fail)); </a:t>
            </a:r>
          </a:p>
          <a:p>
            <a:pPr marL="804863" lvl="3" indent="0" eaLnBrk="1" hangingPunct="1">
              <a:lnSpc>
                <a:spcPct val="150000"/>
              </a:lnSpc>
              <a:buFontTx/>
              <a:buNone/>
            </a:pPr>
            <a:r>
              <a:rPr lang="en-US" sz="2800" dirty="0" smtClean="0"/>
              <a:t>dollars=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(cash); </a:t>
            </a:r>
          </a:p>
          <a:p>
            <a:pPr marL="804863" lvl="3" indent="0" eaLnBrk="1" hangingPunct="1">
              <a:lnSpc>
                <a:spcPct val="150000"/>
              </a:lnSpc>
              <a:buFontTx/>
              <a:buNone/>
            </a:pPr>
            <a:r>
              <a:rPr lang="en-US" sz="2800" dirty="0" smtClean="0"/>
              <a:t>if </a:t>
            </a:r>
            <a:r>
              <a:rPr lang="en-US" sz="2800" dirty="0" smtClean="0">
                <a:solidFill>
                  <a:srgbClr val="FF0000"/>
                </a:solidFill>
              </a:rPr>
              <a:t>sum</a:t>
            </a:r>
            <a:r>
              <a:rPr lang="en-US" sz="2800" dirty="0" smtClean="0"/>
              <a:t>(</a:t>
            </a:r>
            <a:r>
              <a:rPr lang="en-US" sz="2800" dirty="0" err="1" smtClean="0"/>
              <a:t>cash,credit</a:t>
            </a:r>
            <a:r>
              <a:rPr lang="en-US" sz="2800" dirty="0" smtClean="0"/>
              <a:t>)&gt;1000 then put 'Goal reached‘;</a:t>
            </a:r>
          </a:p>
          <a:p>
            <a:pPr marL="804863" lvl="3" indent="0" eaLnBrk="1" hangingPunct="1">
              <a:lnSpc>
                <a:spcPct val="150000"/>
              </a:lnSpc>
              <a:buFontTx/>
              <a:buNone/>
            </a:pPr>
            <a:endParaRPr lang="en-US" sz="2800" dirty="0" smtClean="0"/>
          </a:p>
          <a:p>
            <a:pPr marL="804863" lvl="3" indent="0" eaLnBrk="1" hangingPunct="1">
              <a:lnSpc>
                <a:spcPct val="150000"/>
              </a:lnSpc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Character   Examples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sz="2800" i="1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800" i="1" dirty="0" smtClean="0"/>
              <a:t>X = “ABC  123?xyz_n_”</a:t>
            </a:r>
          </a:p>
          <a:p>
            <a:pPr marL="0" indent="0" eaLnBrk="1" hangingPunct="1">
              <a:buFontTx/>
              <a:buNone/>
              <a:defRPr/>
            </a:pPr>
            <a:endParaRPr lang="en-US" sz="2800" i="1" dirty="0" smtClean="0"/>
          </a:p>
          <a:p>
            <a:pPr eaLnBrk="1" hangingPunct="1">
              <a:buFontTx/>
              <a:buNone/>
              <a:defRPr/>
            </a:pPr>
            <a:endParaRPr lang="en-US" i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94835"/>
              </p:ext>
            </p:extLst>
          </p:nvPr>
        </p:nvGraphicFramePr>
        <p:xfrm>
          <a:off x="457200" y="2514600"/>
          <a:ext cx="7391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279237"/>
                <a:gridCol w="29117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ANYALNUM</a:t>
                      </a:r>
                      <a:r>
                        <a:rPr lang="en-US" baseline="0" dirty="0" smtClean="0"/>
                        <a:t> 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alpha-numerical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ANYALNUM (X,5)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ANYALPHA</a:t>
                      </a:r>
                      <a:r>
                        <a:rPr lang="en-US" baseline="0" dirty="0" smtClean="0"/>
                        <a:t> (X,-4)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ANYDIGIT(X)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numeric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ANYALNUM(“$%^&amp;*”)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ANYALPHA 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ANYPUNCT(X)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special character 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ANYDIGIT(X,-999)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ANYSPACE(X)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blank, tab, </a:t>
                      </a:r>
                      <a:r>
                        <a:rPr lang="en-US" dirty="0" err="1" smtClean="0"/>
                        <a:t>cr</a:t>
                      </a:r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067800" cy="55927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Scan (character-value,#word,”</a:t>
            </a:r>
            <a:r>
              <a:rPr lang="en-US" i="1" dirty="0" err="1" smtClean="0">
                <a:solidFill>
                  <a:srgbClr val="FF0000"/>
                </a:solidFill>
                <a:latin typeface="Arial Black" pitchFamily="34" charset="0"/>
              </a:rPr>
              <a:t>dlm</a:t>
            </a:r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-list”)</a:t>
            </a:r>
          </a:p>
          <a:p>
            <a:pPr eaLnBrk="1" hangingPunct="1">
              <a:buFontTx/>
              <a:buNone/>
              <a:defRPr/>
            </a:pPr>
            <a:endParaRPr lang="en-US" sz="2800" i="1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800" b="1" i="1" dirty="0" smtClean="0">
                <a:solidFill>
                  <a:srgbClr val="00B050"/>
                </a:solidFill>
              </a:rPr>
              <a:t>Returns the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i</a:t>
            </a:r>
            <a:r>
              <a:rPr lang="en-US" sz="2800" b="1" i="1" baseline="30000" dirty="0" err="1" smtClean="0">
                <a:solidFill>
                  <a:srgbClr val="00B050"/>
                </a:solidFill>
              </a:rPr>
              <a:t>th</a:t>
            </a:r>
            <a:r>
              <a:rPr lang="en-US" sz="2800" b="1" i="1" dirty="0" smtClean="0">
                <a:solidFill>
                  <a:srgbClr val="00B050"/>
                </a:solidFill>
              </a:rPr>
              <a:t> word from a character expression</a:t>
            </a:r>
          </a:p>
          <a:p>
            <a:pPr marL="0" indent="0" eaLnBrk="1" hangingPunct="1">
              <a:buFontTx/>
              <a:buNone/>
              <a:defRPr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Diagnosis=‘Late Onset DM type 1‘;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Word1=scan(diagnosis,1,” “);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word4=scan(diagnosis,4,” “);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solidFill>
                  <a:schemeClr val="hlink"/>
                </a:solidFill>
              </a:rPr>
              <a:t>Result: word1=“Late”;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solidFill>
                  <a:schemeClr val="hlink"/>
                </a:solidFill>
              </a:rPr>
              <a:t>	         word4=“type”;</a:t>
            </a:r>
          </a:p>
          <a:p>
            <a:pPr eaLnBrk="1" hangingPunct="1">
              <a:buFontTx/>
              <a:buNone/>
              <a:defRPr/>
            </a:pPr>
            <a:endParaRPr lang="en-US" i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 Function Examples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800600"/>
            <a:ext cx="7696200" cy="1401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Diagnosis=</a:t>
            </a:r>
            <a:r>
              <a:rPr lang="en-US" sz="2800" dirty="0" err="1" smtClean="0"/>
              <a:t>upcase</a:t>
            </a:r>
            <a:r>
              <a:rPr lang="en-US" sz="2800" dirty="0" smtClean="0"/>
              <a:t>(diagnosis);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If </a:t>
            </a:r>
            <a:r>
              <a:rPr lang="en-US" sz="2800" dirty="0" err="1" smtClean="0"/>
              <a:t>substr</a:t>
            </a:r>
            <a:r>
              <a:rPr lang="en-US" sz="2800" dirty="0" smtClean="0"/>
              <a:t> (diagnosis,1,4)=‘DIAB’ then diabetes=‘Y’;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i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</p:txBody>
      </p:sp>
      <p:graphicFrame>
        <p:nvGraphicFramePr>
          <p:cNvPr id="30774" name="Group 54"/>
          <p:cNvGraphicFramePr>
            <a:graphicFrameLocks noGrp="1"/>
          </p:cNvGraphicFramePr>
          <p:nvPr>
            <p:ph sz="half" idx="2"/>
          </p:nvPr>
        </p:nvGraphicFramePr>
        <p:xfrm>
          <a:off x="838200" y="1905000"/>
          <a:ext cx="6705600" cy="2414906"/>
        </p:xfrm>
        <a:graphic>
          <a:graphicData uri="http://schemas.openxmlformats.org/drawingml/2006/table">
            <a:tbl>
              <a:tblPr/>
              <a:tblGrid>
                <a:gridCol w="2667000"/>
                <a:gridCol w="2667000"/>
                <a:gridCol w="1371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_N_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Diagnosis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Black" pitchFamily="34" charset="0"/>
                        </a:rPr>
                        <a:t>Diabetes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Diabetes Mellitus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Diabetic Nephropathy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GlomeruloNephritis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Diabetes Type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DIABETES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8" name="Text Box 31"/>
          <p:cNvSpPr txBox="1">
            <a:spLocks noChangeArrowheads="1"/>
          </p:cNvSpPr>
          <p:nvPr/>
        </p:nvSpPr>
        <p:spPr bwMode="auto">
          <a:xfrm>
            <a:off x="685800" y="1295400"/>
            <a:ext cx="2514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 i="1">
                <a:solidFill>
                  <a:srgbClr val="FF0000"/>
                </a:solidFill>
              </a:rPr>
              <a:t>Substring</a:t>
            </a:r>
          </a:p>
          <a:p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b="1" i="1" dirty="0">
                <a:solidFill>
                  <a:srgbClr val="FF0000"/>
                </a:solidFill>
              </a:rPr>
              <a:t>Special cases for the use of </a:t>
            </a:r>
            <a:r>
              <a:rPr lang="en-US" sz="4000" b="1" i="1" dirty="0" err="1">
                <a:solidFill>
                  <a:srgbClr val="FF0000"/>
                </a:solidFill>
              </a:rPr>
              <a:t>Substr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7696200" cy="14017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/>
              <a:t>A=‘KIDNAP’;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err="1" smtClean="0"/>
              <a:t>substr</a:t>
            </a:r>
            <a:r>
              <a:rPr lang="en-US" dirty="0" smtClean="0"/>
              <a:t> (A,1,3)=‘Cat’;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Result: A=‘</a:t>
            </a:r>
            <a:r>
              <a:rPr lang="en-US" dirty="0" err="1" smtClean="0">
                <a:solidFill>
                  <a:schemeClr val="hlink"/>
                </a:solidFill>
              </a:rPr>
              <a:t>CatNAP</a:t>
            </a:r>
            <a:r>
              <a:rPr lang="en-US" dirty="0" smtClean="0">
                <a:solidFill>
                  <a:schemeClr val="hlink"/>
                </a:solidFill>
              </a:rPr>
              <a:t>’;</a:t>
            </a:r>
            <a:br>
              <a:rPr lang="en-US" dirty="0" smtClean="0">
                <a:solidFill>
                  <a:schemeClr val="hlink"/>
                </a:solidFill>
              </a:rPr>
            </a:br>
            <a:endParaRPr lang="en-US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Diagnosis=‘Diabetic </a:t>
            </a:r>
            <a:r>
              <a:rPr lang="en-US" dirty="0" err="1" smtClean="0"/>
              <a:t>Nephopathy</a:t>
            </a:r>
            <a:r>
              <a:rPr lang="en-US" dirty="0" smtClean="0"/>
              <a:t>’;</a:t>
            </a:r>
          </a:p>
          <a:p>
            <a:pPr eaLnBrk="1" hangingPunct="1">
              <a:buFontTx/>
              <a:buNone/>
            </a:pPr>
            <a:r>
              <a:rPr lang="en-US" dirty="0" err="1" smtClean="0"/>
              <a:t>Substr</a:t>
            </a:r>
            <a:r>
              <a:rPr lang="en-US" dirty="0" smtClean="0"/>
              <a:t> (diagnosis,7)=‘</a:t>
            </a:r>
            <a:r>
              <a:rPr lang="en-US" dirty="0" err="1" smtClean="0"/>
              <a:t>es</a:t>
            </a:r>
            <a:r>
              <a:rPr lang="en-US" dirty="0" smtClean="0"/>
              <a:t> Mellitus’;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Result: Diagnosis=‘Diabetes Mellitus’;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i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b="1" i="1" dirty="0" smtClean="0">
                <a:solidFill>
                  <a:srgbClr val="FF0000"/>
                </a:solidFill>
                <a:latin typeface="Arial Black" pitchFamily="34" charset="0"/>
              </a:rPr>
              <a:t>TRANSLATE(character- </a:t>
            </a:r>
            <a:r>
              <a:rPr lang="en-US" b="1" i="1" dirty="0" err="1" smtClean="0">
                <a:solidFill>
                  <a:srgbClr val="FF0000"/>
                </a:solidFill>
                <a:latin typeface="Arial Black" pitchFamily="34" charset="0"/>
              </a:rPr>
              <a:t>value,”To”,”From</a:t>
            </a:r>
            <a:r>
              <a:rPr lang="en-US" b="1" i="1" dirty="0" smtClean="0">
                <a:solidFill>
                  <a:srgbClr val="FF0000"/>
                </a:solidFill>
                <a:latin typeface="Arial Black" pitchFamily="34" charset="0"/>
              </a:rPr>
              <a:t>”)</a:t>
            </a:r>
            <a:endParaRPr lang="en-US" b="1" i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7696200" cy="14017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/>
              <a:t>SSN1=‘123-45-6789’;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 smtClean="0"/>
              <a:t>SSN2=‘479-88-5985’;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 smtClean="0"/>
              <a:t>SSN1_new= translate(ssn1,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 </a:t>
            </a:r>
            <a:r>
              <a:rPr lang="en-US" dirty="0" smtClean="0">
                <a:cs typeface="Courier New" pitchFamily="49" charset="0"/>
              </a:rPr>
              <a:t>’</a:t>
            </a:r>
            <a:r>
              <a:rPr lang="en-US" dirty="0" err="1" smtClean="0">
                <a:cs typeface="Courier New" pitchFamily="49" charset="0"/>
              </a:rPr>
              <a:t>kjmhialwx</a:t>
            </a:r>
            <a:r>
              <a:rPr lang="en-US" dirty="0" smtClean="0">
                <a:cs typeface="Courier New" pitchFamily="49" charset="0"/>
              </a:rPr>
              <a:t>’,</a:t>
            </a:r>
            <a:r>
              <a:rPr lang="en-US" dirty="0" smtClean="0"/>
              <a:t> </a:t>
            </a:r>
            <a:r>
              <a:rPr lang="en-US" dirty="0"/>
              <a:t>’</a:t>
            </a:r>
            <a:r>
              <a:rPr lang="en-US" dirty="0">
                <a:cs typeface="Courier New" pitchFamily="49" charset="0"/>
              </a:rPr>
              <a:t>123456789</a:t>
            </a:r>
            <a:r>
              <a:rPr lang="en-US" dirty="0"/>
              <a:t>’</a:t>
            </a:r>
            <a:r>
              <a:rPr lang="en-US" dirty="0" smtClean="0"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 smtClean="0">
                <a:solidFill>
                  <a:srgbClr val="00B050"/>
                </a:solidFill>
              </a:rPr>
              <a:t>Result: SSN1_new=‘</a:t>
            </a:r>
            <a:r>
              <a:rPr lang="en-US" dirty="0" err="1" smtClean="0">
                <a:solidFill>
                  <a:srgbClr val="00B050"/>
                </a:solidFill>
              </a:rPr>
              <a:t>kjm</a:t>
            </a:r>
            <a:r>
              <a:rPr lang="en-US" dirty="0" smtClean="0">
                <a:solidFill>
                  <a:srgbClr val="00B050"/>
                </a:solidFill>
              </a:rPr>
              <a:t>-hi-</a:t>
            </a:r>
            <a:r>
              <a:rPr lang="en-US" dirty="0" err="1" smtClean="0">
                <a:solidFill>
                  <a:srgbClr val="00B050"/>
                </a:solidFill>
              </a:rPr>
              <a:t>alwx</a:t>
            </a:r>
            <a:r>
              <a:rPr lang="en-US" dirty="0" smtClean="0">
                <a:solidFill>
                  <a:srgbClr val="00B050"/>
                </a:solidFill>
              </a:rPr>
              <a:t>’;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 smtClean="0">
                <a:solidFill>
                  <a:srgbClr val="00B050"/>
                </a:solidFill>
              </a:rPr>
              <a:t>	          SSN2_new=‘</a:t>
            </a:r>
            <a:r>
              <a:rPr lang="en-US" dirty="0" err="1" smtClean="0">
                <a:solidFill>
                  <a:srgbClr val="00B050"/>
                </a:solidFill>
              </a:rPr>
              <a:t>hlx-ww-ixwi</a:t>
            </a:r>
            <a:r>
              <a:rPr lang="en-US" dirty="0" smtClean="0">
                <a:solidFill>
                  <a:srgbClr val="00B050"/>
                </a:solidFill>
              </a:rPr>
              <a:t>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FF0000"/>
                </a:solidFill>
                <a:latin typeface="Arial Black" pitchFamily="34" charset="0"/>
              </a:rPr>
              <a:t>Conversion</a:t>
            </a:r>
            <a:r>
              <a:rPr lang="en-US" sz="4800" dirty="0" smtClean="0">
                <a:latin typeface="Arial Black" pitchFamily="34" charset="0"/>
              </a:rPr>
              <a:t> </a:t>
            </a:r>
            <a:r>
              <a:rPr lang="en-US" sz="4800" dirty="0" smtClean="0">
                <a:solidFill>
                  <a:srgbClr val="00B050"/>
                </a:solidFill>
                <a:latin typeface="Arial Black" pitchFamily="34" charset="0"/>
              </a:rPr>
              <a:t>Numeric</a:t>
            </a:r>
            <a:r>
              <a:rPr lang="en-US" sz="4800" dirty="0" smtClean="0">
                <a:latin typeface="Arial Black" pitchFamily="34" charset="0"/>
              </a:rPr>
              <a:t> -&gt; </a:t>
            </a:r>
            <a:r>
              <a:rPr lang="en-US" sz="4800" dirty="0" smtClean="0">
                <a:solidFill>
                  <a:srgbClr val="00B050"/>
                </a:solidFill>
                <a:latin typeface="Arial Black" pitchFamily="34" charset="0"/>
              </a:rPr>
              <a:t>Character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indent="3175" eaLnBrk="1" hangingPunct="1">
              <a:buFontTx/>
              <a:buNone/>
              <a:defRPr/>
            </a:pPr>
            <a:r>
              <a:rPr lang="en-US" dirty="0" smtClean="0"/>
              <a:t>SAS can convert numeric values into character strings by using the </a:t>
            </a: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put</a:t>
            </a:r>
            <a:r>
              <a:rPr lang="en-US" dirty="0" smtClean="0"/>
              <a:t> function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PUT</a:t>
            </a:r>
            <a:r>
              <a:rPr lang="en-US" b="1" dirty="0" smtClean="0">
                <a:solidFill>
                  <a:srgbClr val="FF0000"/>
                </a:solidFill>
              </a:rPr>
              <a:t>(variable, format)</a:t>
            </a:r>
          </a:p>
          <a:p>
            <a:pPr eaLnBrk="1" hangingPunct="1">
              <a:buFontTx/>
              <a:buNone/>
              <a:defRPr/>
            </a:pPr>
            <a:endParaRPr lang="en-US" b="1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b="1" i="1" dirty="0" smtClean="0"/>
              <a:t>Example</a:t>
            </a:r>
            <a:r>
              <a:rPr lang="en-US" i="1" dirty="0" smtClean="0"/>
              <a:t>:</a:t>
            </a:r>
          </a:p>
          <a:p>
            <a:pPr eaLnBrk="1" hangingPunct="1">
              <a:buFontTx/>
              <a:buNone/>
              <a:defRPr/>
            </a:pPr>
            <a:r>
              <a:rPr lang="en-US" dirty="0" err="1" smtClean="0"/>
              <a:t>Tx_year</a:t>
            </a:r>
            <a:r>
              <a:rPr lang="en-US" dirty="0" smtClean="0"/>
              <a:t>=2000;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Time=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put</a:t>
            </a:r>
            <a:r>
              <a:rPr lang="en-US" dirty="0" smtClean="0"/>
              <a:t>(</a:t>
            </a:r>
            <a:r>
              <a:rPr lang="en-US" dirty="0" err="1" smtClean="0"/>
              <a:t>tx_year</a:t>
            </a:r>
            <a:r>
              <a:rPr lang="en-US" dirty="0" smtClean="0"/>
              <a:t>, 4.0);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solidFill>
                  <a:srgbClr val="00B050"/>
                </a:solidFill>
              </a:rPr>
              <a:t>Time=“YEAR“||Time; =&gt; “YEAR2000”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854841"/>
              </p:ext>
            </p:extLst>
          </p:nvPr>
        </p:nvGraphicFramePr>
        <p:xfrm>
          <a:off x="304800" y="2590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Calories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914400"/>
            <a:ext cx="727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Example: EXCEL data set</a:t>
            </a:r>
            <a:endParaRPr lang="en-US" sz="4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16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</a:rPr>
              <a:t>Conversion </a:t>
            </a:r>
            <a:r>
              <a:rPr lang="en-US" sz="4000" smtClean="0">
                <a:solidFill>
                  <a:srgbClr val="00B050"/>
                </a:solidFill>
                <a:latin typeface="Arial Black" pitchFamily="34" charset="0"/>
              </a:rPr>
              <a:t>Character -&gt; Numeric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SAS can convert character strings into numeric values (if appropriate) by using the 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input </a:t>
            </a:r>
            <a:r>
              <a:rPr lang="en-US" dirty="0" smtClean="0"/>
              <a:t>function.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Weight=“120.9      “;</a:t>
            </a:r>
          </a:p>
          <a:p>
            <a:pPr eaLnBrk="1" hangingPunct="1">
              <a:buFontTx/>
              <a:buNone/>
            </a:pPr>
            <a:r>
              <a:rPr lang="en-US" dirty="0" err="1" smtClean="0"/>
              <a:t>Weight_new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input</a:t>
            </a:r>
            <a:r>
              <a:rPr lang="en-US" dirty="0" smtClean="0"/>
              <a:t>(weight, 6.1);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=&gt; </a:t>
            </a:r>
            <a:r>
              <a:rPr lang="en-US" dirty="0" err="1" smtClean="0">
                <a:solidFill>
                  <a:srgbClr val="00B050"/>
                </a:solidFill>
              </a:rPr>
              <a:t>weight_new</a:t>
            </a:r>
            <a:r>
              <a:rPr lang="en-US" dirty="0" smtClean="0">
                <a:solidFill>
                  <a:srgbClr val="00B050"/>
                </a:solidFill>
              </a:rPr>
              <a:t>=  120.9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data</a:t>
            </a:r>
            <a:r>
              <a:rPr lang="en-US" sz="1800" dirty="0"/>
              <a:t> </a:t>
            </a:r>
            <a:r>
              <a:rPr lang="en-US" sz="1800" dirty="0" err="1"/>
              <a:t>test_for_miss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set  </a:t>
            </a:r>
            <a:r>
              <a:rPr lang="en-US" sz="1800" dirty="0" err="1"/>
              <a:t>my.test_for_miss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/* Cleaning up data */</a:t>
            </a:r>
          </a:p>
          <a:p>
            <a:pPr marL="0" indent="0">
              <a:buNone/>
            </a:pPr>
            <a:r>
              <a:rPr lang="en-US" sz="1800" dirty="0"/>
              <a:t>/* Read data as character, clean it up and </a:t>
            </a:r>
            <a:r>
              <a:rPr lang="en-US" sz="1800" dirty="0" smtClean="0"/>
              <a:t>convert </a:t>
            </a:r>
            <a:r>
              <a:rPr lang="en-US" sz="1800" dirty="0"/>
              <a:t>to numeric */</a:t>
            </a:r>
          </a:p>
          <a:p>
            <a:pPr marL="0" indent="0">
              <a:buNone/>
            </a:pPr>
            <a:r>
              <a:rPr lang="en-US" sz="1800" dirty="0"/>
              <a:t>ARRAY Y{</a:t>
            </a:r>
            <a:r>
              <a:rPr lang="en-US" sz="1800" b="1" dirty="0"/>
              <a:t>3</a:t>
            </a:r>
            <a:r>
              <a:rPr lang="en-US" sz="1800" dirty="0"/>
              <a:t>} $ calories weight HTN;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do i=</a:t>
            </a:r>
            <a:r>
              <a:rPr lang="en-US" sz="1800" b="1" dirty="0"/>
              <a:t>1</a:t>
            </a:r>
            <a:r>
              <a:rPr lang="en-US" sz="1800" dirty="0"/>
              <a:t> to </a:t>
            </a:r>
            <a:r>
              <a:rPr lang="en-US" sz="1800" b="1" dirty="0"/>
              <a:t>3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Y{i}= </a:t>
            </a:r>
            <a:r>
              <a:rPr lang="en-US" sz="1800" dirty="0" err="1"/>
              <a:t>upcase</a:t>
            </a:r>
            <a:r>
              <a:rPr lang="en-US" sz="1800" dirty="0"/>
              <a:t>(Y{i</a:t>
            </a:r>
            <a:r>
              <a:rPr lang="en-US" sz="1800" dirty="0" smtClean="0"/>
              <a:t>});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if Y{i} in </a:t>
            </a:r>
            <a:r>
              <a:rPr lang="en-US" sz="1800" dirty="0" smtClean="0"/>
              <a:t>('?‘, 'NA‘, 'NR' </a:t>
            </a:r>
            <a:r>
              <a:rPr lang="en-US" sz="1800" dirty="0"/>
              <a:t>) then Y{i}='  ';</a:t>
            </a:r>
          </a:p>
          <a:p>
            <a:pPr marL="0" indent="0">
              <a:buNone/>
            </a:pPr>
            <a:r>
              <a:rPr lang="en-US" sz="1800" dirty="0"/>
              <a:t>	end;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 smtClean="0"/>
              <a:t>calories_new</a:t>
            </a:r>
            <a:r>
              <a:rPr lang="en-US" sz="1800" dirty="0" smtClean="0"/>
              <a:t> =</a:t>
            </a:r>
            <a:r>
              <a:rPr lang="en-US" sz="1800" dirty="0"/>
              <a:t>input(calories,</a:t>
            </a:r>
            <a:r>
              <a:rPr lang="en-US" sz="1800" b="1" dirty="0"/>
              <a:t>5.0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weight_new</a:t>
            </a:r>
            <a:r>
              <a:rPr lang="en-US" sz="1800" dirty="0"/>
              <a:t>  </a:t>
            </a:r>
            <a:r>
              <a:rPr lang="en-US" sz="1800" dirty="0" smtClean="0"/>
              <a:t> =</a:t>
            </a:r>
            <a:r>
              <a:rPr lang="en-US" sz="1800" dirty="0"/>
              <a:t>input(weight, </a:t>
            </a:r>
            <a:r>
              <a:rPr lang="en-US" sz="1800" b="1" dirty="0"/>
              <a:t>6.0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htn_new</a:t>
            </a:r>
            <a:r>
              <a:rPr lang="en-US" sz="1800" dirty="0"/>
              <a:t>     </a:t>
            </a:r>
            <a:r>
              <a:rPr lang="en-US" sz="1800" dirty="0" smtClean="0"/>
              <a:t>   =</a:t>
            </a:r>
            <a:r>
              <a:rPr lang="en-US" sz="1800" dirty="0"/>
              <a:t>input (htn,</a:t>
            </a:r>
            <a:r>
              <a:rPr lang="en-US" sz="1800" b="1" dirty="0"/>
              <a:t>3.0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run</a:t>
            </a:r>
            <a:r>
              <a:rPr lang="en-US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6014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Convert SSN into numeric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26581"/>
              </p:ext>
            </p:extLst>
          </p:nvPr>
        </p:nvGraphicFramePr>
        <p:xfrm>
          <a:off x="457200" y="1447800"/>
          <a:ext cx="20574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SSN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123-45-6789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443-76-9563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001-46-5896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879" name="TextBox 4"/>
          <p:cNvSpPr txBox="1">
            <a:spLocks noChangeArrowheads="1"/>
          </p:cNvSpPr>
          <p:nvPr/>
        </p:nvSpPr>
        <p:spPr bwMode="auto">
          <a:xfrm>
            <a:off x="457200" y="3505200"/>
            <a:ext cx="61722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Length SSN $ 11.;</a:t>
            </a:r>
          </a:p>
          <a:p>
            <a:endParaRPr lang="en-US" sz="2400" b="1"/>
          </a:p>
          <a:p>
            <a:r>
              <a:rPr lang="en-US" sz="2400" b="1"/>
              <a:t>SSN1 = Compress(SSN,’-’);</a:t>
            </a:r>
          </a:p>
          <a:p>
            <a:endParaRPr lang="en-US" sz="2400" b="1"/>
          </a:p>
          <a:p>
            <a:r>
              <a:rPr lang="en-US" sz="2400" b="1"/>
              <a:t>SSN_Num  = input (SSN1, 9.);</a:t>
            </a:r>
          </a:p>
          <a:p>
            <a:endParaRPr lang="en-US" sz="2400" b="1"/>
          </a:p>
          <a:p>
            <a:r>
              <a:rPr lang="en-US" sz="2400" b="1"/>
              <a:t>Drop SSN1;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</a:rPr>
              <a:t>MISSING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Instead of using separate values for missing numeric and character string variables you can use the MISSING function instead: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gender=“ “ or age= . THEN  DELETE;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MISSING</a:t>
            </a:r>
            <a:r>
              <a:rPr lang="en-US" dirty="0" smtClean="0"/>
              <a:t>(gender) or </a:t>
            </a:r>
            <a:r>
              <a:rPr lang="en-US" dirty="0" smtClean="0">
                <a:solidFill>
                  <a:srgbClr val="FF0000"/>
                </a:solidFill>
              </a:rPr>
              <a:t>MISSING</a:t>
            </a:r>
            <a:r>
              <a:rPr lang="en-US" dirty="0" smtClean="0"/>
              <a:t>(age) 	THEN DELETE;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(Pseudo-) Random Number Generator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Why do we need them?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/>
              <a:t>Create data sets for bench marking</a:t>
            </a:r>
          </a:p>
          <a:p>
            <a:r>
              <a:rPr lang="en-US" sz="3600" smtClean="0"/>
              <a:t>Select random samples</a:t>
            </a:r>
          </a:p>
          <a:p>
            <a:r>
              <a:rPr lang="en-US" sz="3600" smtClean="0"/>
              <a:t>Assign subjects randomly to treatments</a:t>
            </a:r>
          </a:p>
          <a:p>
            <a:r>
              <a:rPr lang="en-US" sz="3600" smtClean="0"/>
              <a:t>Test your algorithms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Random number 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defTabSz="568325" eaLnBrk="1" hangingPunct="1"/>
            <a:r>
              <a:rPr lang="en-US" sz="2400" dirty="0" smtClean="0"/>
              <a:t>RANNOR(seed) 		creates a normally distributed 								pseudo- random variable X~ N(0,1)</a:t>
            </a:r>
            <a:br>
              <a:rPr lang="en-US" sz="2400" dirty="0" smtClean="0"/>
            </a:br>
            <a:r>
              <a:rPr lang="en-US" sz="2400" dirty="0" smtClean="0"/>
              <a:t>						(mean=0, variance=1)</a:t>
            </a:r>
          </a:p>
          <a:p>
            <a:pPr lvl="1" defTabSz="568325" eaLnBrk="1" hangingPunct="1">
              <a:buFontTx/>
              <a:buNone/>
            </a:pPr>
            <a:endParaRPr lang="en-US" sz="2000" dirty="0" smtClean="0"/>
          </a:p>
          <a:p>
            <a:pPr defTabSz="568325" eaLnBrk="1" hangingPunct="1"/>
            <a:r>
              <a:rPr lang="en-US" sz="2400" dirty="0" smtClean="0"/>
              <a:t>RANBIN(</a:t>
            </a:r>
            <a:r>
              <a:rPr lang="en-US" sz="2400" dirty="0" err="1" smtClean="0"/>
              <a:t>seed,n,p</a:t>
            </a:r>
            <a:r>
              <a:rPr lang="en-US" sz="2400" dirty="0" smtClean="0"/>
              <a:t>)	creates an observation from a 								binomial distribution with parameters n</a:t>
            </a:r>
            <a:br>
              <a:rPr lang="en-US" sz="2400" dirty="0" smtClean="0"/>
            </a:br>
            <a:r>
              <a:rPr lang="en-US" sz="2400" dirty="0" smtClean="0"/>
              <a:t>						and p</a:t>
            </a:r>
          </a:p>
          <a:p>
            <a:pPr defTabSz="568325" eaLnBrk="1" hangingPunct="1"/>
            <a:r>
              <a:rPr lang="en-US" sz="2400" dirty="0" smtClean="0"/>
              <a:t>RANUNI(seed)		creates a uniformly distributed 								variable between 0 and 1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85800" y="5257800"/>
            <a:ext cx="65516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Seed is either 0 or a five, six or seven digit integer. If seed = 0 </a:t>
            </a:r>
          </a:p>
          <a:p>
            <a:pPr>
              <a:spcBef>
                <a:spcPct val="20000"/>
              </a:spcBef>
            </a:pPr>
            <a:r>
              <a:rPr lang="en-US" dirty="0"/>
              <a:t>the system takes the actual computer time as seed.</a:t>
            </a:r>
          </a:p>
          <a:p>
            <a:pPr>
              <a:spcBef>
                <a:spcPct val="20000"/>
              </a:spcBef>
            </a:pPr>
            <a:r>
              <a:rPr lang="en-US" dirty="0"/>
              <a:t>It is only the </a:t>
            </a:r>
            <a:r>
              <a:rPr lang="en-US" b="1" dirty="0">
                <a:solidFill>
                  <a:srgbClr val="FF0000"/>
                </a:solidFill>
              </a:rPr>
              <a:t>first seed </a:t>
            </a:r>
            <a:r>
              <a:rPr lang="en-US" dirty="0"/>
              <a:t>that matters.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 smtClean="0">
                <a:latin typeface="Arial Black" pitchFamily="34" charset="0"/>
              </a:rPr>
              <a:t>Simple Randomization List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smtClean="0"/>
              <a:t>Title1 ' create randomization list for 2 groups with equal probability';</a:t>
            </a:r>
          </a:p>
          <a:p>
            <a:pPr>
              <a:buFontTx/>
              <a:buNone/>
            </a:pPr>
            <a:r>
              <a:rPr lang="en-US" sz="1800" b="1" smtClean="0"/>
              <a:t>data my.rand;</a:t>
            </a:r>
          </a:p>
          <a:p>
            <a:pPr>
              <a:buFontTx/>
              <a:buNone/>
            </a:pPr>
            <a:r>
              <a:rPr lang="en-US" sz="1800" smtClean="0"/>
              <a:t>Seed=534745213;</a:t>
            </a:r>
            <a:endParaRPr lang="en-US" sz="1800" b="1" smtClean="0"/>
          </a:p>
          <a:p>
            <a:pPr>
              <a:buFontTx/>
              <a:buNone/>
            </a:pPr>
            <a:endParaRPr lang="en-US" sz="1800" smtClean="0"/>
          </a:p>
          <a:p>
            <a:pPr>
              <a:buFontTx/>
              <a:buNone/>
            </a:pPr>
            <a:r>
              <a:rPr lang="en-US" sz="1800" smtClean="0"/>
              <a:t>do i=</a:t>
            </a:r>
            <a:r>
              <a:rPr lang="en-US" sz="1800" b="1" smtClean="0"/>
              <a:t>1 to 100;</a:t>
            </a:r>
          </a:p>
          <a:p>
            <a:pPr>
              <a:buFontTx/>
              <a:buNone/>
            </a:pPr>
            <a:r>
              <a:rPr lang="en-US" sz="1800" smtClean="0"/>
              <a:t>	r=ranuni(seed);</a:t>
            </a:r>
          </a:p>
          <a:p>
            <a:pPr>
              <a:buFontTx/>
              <a:buNone/>
            </a:pPr>
            <a:r>
              <a:rPr lang="en-US" sz="1800" smtClean="0"/>
              <a:t>	if r &lt; </a:t>
            </a:r>
            <a:r>
              <a:rPr lang="en-US" sz="1800" b="1" smtClean="0"/>
              <a:t>.5 then group='Control';</a:t>
            </a:r>
          </a:p>
          <a:p>
            <a:pPr>
              <a:buFontTx/>
              <a:buNone/>
            </a:pPr>
            <a:r>
              <a:rPr lang="en-US" sz="1800" smtClean="0"/>
              <a:t>		else group="Test";</a:t>
            </a:r>
          </a:p>
          <a:p>
            <a:pPr>
              <a:buFontTx/>
              <a:buNone/>
            </a:pPr>
            <a:r>
              <a:rPr lang="en-US" sz="1800" smtClean="0"/>
              <a:t>	output;</a:t>
            </a:r>
          </a:p>
          <a:p>
            <a:pPr>
              <a:buFontTx/>
              <a:buNone/>
            </a:pPr>
            <a:r>
              <a:rPr lang="en-US" sz="1800" smtClean="0"/>
              <a:t>	end;</a:t>
            </a:r>
          </a:p>
          <a:p>
            <a:pPr>
              <a:buFontTx/>
              <a:buNone/>
            </a:pPr>
            <a:r>
              <a:rPr lang="en-US" sz="1800" b="1" smtClean="0"/>
              <a:t>run;</a:t>
            </a:r>
          </a:p>
          <a:p>
            <a:pPr>
              <a:buFontTx/>
              <a:buNone/>
            </a:pPr>
            <a:r>
              <a:rPr lang="en-US" sz="1800" b="1" smtClean="0"/>
              <a:t>proc freq;</a:t>
            </a:r>
          </a:p>
          <a:p>
            <a:pPr>
              <a:buFontTx/>
              <a:buNone/>
            </a:pPr>
            <a:r>
              <a:rPr lang="en-US" sz="1800" smtClean="0"/>
              <a:t>table group;</a:t>
            </a:r>
          </a:p>
          <a:p>
            <a:pPr>
              <a:buFontTx/>
              <a:buNone/>
            </a:pPr>
            <a:r>
              <a:rPr lang="en-US" sz="1800" b="1" smtClean="0"/>
              <a:t>run;</a:t>
            </a:r>
            <a:endParaRPr lang="en-US" sz="180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Random Sample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Data Sample_10_percent;</a:t>
            </a:r>
          </a:p>
          <a:p>
            <a:pPr>
              <a:buFontTx/>
              <a:buNone/>
            </a:pPr>
            <a:r>
              <a:rPr lang="en-US" smtClean="0"/>
              <a:t>Set my.test_sample_3b;</a:t>
            </a:r>
          </a:p>
          <a:p>
            <a:pPr>
              <a:buFontTx/>
              <a:buNone/>
            </a:pPr>
            <a:r>
              <a:rPr lang="en-US" smtClean="0"/>
              <a:t>/* keep only 10% of all observations */</a:t>
            </a:r>
          </a:p>
          <a:p>
            <a:pPr>
              <a:buFontTx/>
              <a:buNone/>
            </a:pPr>
            <a:r>
              <a:rPr lang="en-US" smtClean="0"/>
              <a:t>	if </a:t>
            </a:r>
            <a:r>
              <a:rPr lang="en-US" smtClean="0">
                <a:solidFill>
                  <a:srgbClr val="FF0000"/>
                </a:solidFill>
              </a:rPr>
              <a:t>ranuni</a:t>
            </a:r>
            <a:r>
              <a:rPr lang="en-US" smtClean="0"/>
              <a:t>(0) le 0.1;</a:t>
            </a:r>
          </a:p>
          <a:p>
            <a:pPr>
              <a:buFontTx/>
              <a:buNone/>
            </a:pPr>
            <a:r>
              <a:rPr lang="en-US" smtClean="0"/>
              <a:t>Run;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Transformation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Generate random uniformly distributed integer values between 1 and 10: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RandomNumber=int(ranuni(0)*10 +1);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Normal distribution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 = </a:t>
            </a:r>
            <a:r>
              <a:rPr lang="en-US" smtClean="0">
                <a:solidFill>
                  <a:srgbClr val="FF0000"/>
                </a:solidFill>
              </a:rPr>
              <a:t>RANNOR</a:t>
            </a:r>
            <a:r>
              <a:rPr lang="en-US" smtClean="0"/>
              <a:t> (seed);</a:t>
            </a:r>
          </a:p>
          <a:p>
            <a:pPr eaLnBrk="1" hangingPunct="1"/>
            <a:r>
              <a:rPr lang="en-US" smtClean="0"/>
              <a:t>Seed is either 0 or a five, six or seven digit integer</a:t>
            </a:r>
          </a:p>
          <a:p>
            <a:pPr eaLnBrk="1" hangingPunct="1"/>
            <a:r>
              <a:rPr lang="en-US" smtClean="0"/>
              <a:t>It creates a N(0,1) distributed variable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z = M + S*</a:t>
            </a:r>
            <a:r>
              <a:rPr lang="en-US" smtClean="0">
                <a:solidFill>
                  <a:srgbClr val="FF0000"/>
                </a:solidFill>
              </a:rPr>
              <a:t>RANNOR</a:t>
            </a:r>
            <a:r>
              <a:rPr lang="en-US" smtClean="0"/>
              <a:t>(seed);</a:t>
            </a:r>
          </a:p>
          <a:p>
            <a:pPr eaLnBrk="1" hangingPunct="1"/>
            <a:r>
              <a:rPr lang="en-US" smtClean="0"/>
              <a:t>=&gt; N(M,S</a:t>
            </a:r>
            <a:r>
              <a:rPr lang="en-US" baseline="30000" smtClean="0"/>
              <a:t>2</a:t>
            </a:r>
            <a:r>
              <a:rPr lang="en-US" smtClean="0"/>
              <a:t>) distributed deviate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Binomial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 = RANBIN ( seed, N, P)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N is </a:t>
            </a:r>
            <a:r>
              <a:rPr lang="en-US" sz="2400" dirty="0"/>
              <a:t>a numeric constant, variable, or expression with an integer value that specifies the number of independent Bernoulli trials </a:t>
            </a:r>
            <a:r>
              <a:rPr lang="en-US" sz="2400" dirty="0" smtClean="0"/>
              <a:t>parameter (Range: n</a:t>
            </a:r>
            <a:r>
              <a:rPr lang="en-US" sz="2400" dirty="0"/>
              <a:t>&gt; </a:t>
            </a:r>
            <a:r>
              <a:rPr lang="en-US" sz="2400" dirty="0" smtClean="0"/>
              <a:t>0)</a:t>
            </a:r>
          </a:p>
          <a:p>
            <a:pPr marL="0" indent="0">
              <a:buNone/>
            </a:pPr>
            <a:r>
              <a:rPr lang="en-US" sz="2400" dirty="0" smtClean="0"/>
              <a:t>P is </a:t>
            </a:r>
            <a:r>
              <a:rPr lang="en-US" sz="2400" dirty="0"/>
              <a:t>a numeric constant, variable, or expression that specifies the probability of </a:t>
            </a:r>
            <a:r>
              <a:rPr lang="en-US" sz="2400" dirty="0" smtClean="0"/>
              <a:t>success (Range</a:t>
            </a:r>
            <a:r>
              <a:rPr lang="en-US" sz="2400" dirty="0"/>
              <a:t>: 0 &lt; p &lt; 1 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Y is an integer with the values 0 ≤ Y ≤ N (number of 	successful outcomes for N trials)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8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 Black" pitchFamily="34" charset="0"/>
              </a:rPr>
              <a:t>Arithmetic and Mathematical 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LOG 	Base e log (natural log)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EXP	Raises e to a specific power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LOG10	Base 10 log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SIN		Sine of the argument (in radians)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COS	Cosine (in radians)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TAN	Tangent (in radians)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INT	</a:t>
            </a:r>
            <a:r>
              <a:rPr lang="en-US" sz="2400" dirty="0" smtClean="0"/>
              <a:t>	Drops the fractional part of a number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SQRT	Square root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ABS</a:t>
            </a:r>
            <a:r>
              <a:rPr lang="en-US" sz="2400" dirty="0" smtClean="0"/>
              <a:t>	Absolute value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MOD </a:t>
            </a:r>
            <a:r>
              <a:rPr lang="en-US" sz="2400" dirty="0" smtClean="0"/>
              <a:t>	Calculates the remainder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SUM	</a:t>
            </a:r>
            <a:r>
              <a:rPr lang="en-US" sz="2400" dirty="0" err="1" smtClean="0"/>
              <a:t>Sum</a:t>
            </a:r>
            <a:r>
              <a:rPr lang="en-US" sz="2400" dirty="0" smtClean="0"/>
              <a:t> of </a:t>
            </a:r>
            <a:r>
              <a:rPr lang="en-US" sz="2400" b="1" dirty="0" smtClean="0"/>
              <a:t>non-missing</a:t>
            </a:r>
            <a:r>
              <a:rPr lang="en-US" sz="2400" dirty="0" smtClean="0"/>
              <a:t> values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NMISS	Number of missing values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		Number of non-missing arguments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DEVIDE</a:t>
            </a:r>
            <a:r>
              <a:rPr lang="en-US" sz="2400" dirty="0" smtClean="0"/>
              <a:t>	Division of 2 numbers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Examples for 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Y= 9;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X = SQRT (Y);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X= SQRT(Y*Z);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X= SQRT(Y/Z);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Y=3.999;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Y=INT(Y);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Y=3.;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X = ABS(-3);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X = 3.;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Arial Black" pitchFamily="34" charset="0"/>
              </a:rPr>
              <a:t>DEVIDE</a:t>
            </a:r>
            <a:endParaRPr lang="en-US" sz="54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times you observe problems with simple divisions</a:t>
            </a:r>
          </a:p>
          <a:p>
            <a:r>
              <a:rPr lang="en-US" b="1" dirty="0" smtClean="0"/>
              <a:t>Y = (a/b);</a:t>
            </a:r>
          </a:p>
          <a:p>
            <a:pPr marL="0" indent="631825">
              <a:buNone/>
            </a:pPr>
            <a:r>
              <a:rPr lang="en-US" dirty="0" smtClean="0"/>
              <a:t>If b ne 0 then Y=(a/b);</a:t>
            </a:r>
          </a:p>
          <a:p>
            <a:pPr marL="0" indent="631825">
              <a:buNone/>
            </a:pPr>
            <a:r>
              <a:rPr lang="en-US" dirty="0" smtClean="0"/>
              <a:t>ELSE Y=.;</a:t>
            </a:r>
          </a:p>
          <a:p>
            <a:pPr marL="0" indent="631825">
              <a:buNone/>
            </a:pPr>
            <a:endParaRPr lang="en-US" dirty="0"/>
          </a:p>
          <a:p>
            <a:r>
              <a:rPr lang="en-US" b="1" smtClean="0">
                <a:solidFill>
                  <a:srgbClr val="00B050"/>
                </a:solidFill>
              </a:rPr>
              <a:t>Y=DIVIDE(</a:t>
            </a:r>
            <a:r>
              <a:rPr lang="en-US" b="1" dirty="0" err="1" smtClean="0">
                <a:solidFill>
                  <a:srgbClr val="00B050"/>
                </a:solidFill>
              </a:rPr>
              <a:t>a,b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dirty="0" smtClean="0">
                <a:solidFill>
                  <a:srgbClr val="00B050"/>
                </a:solidFill>
              </a:rPr>
              <a:t>Examples for  Functions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CR_1m=0.4;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CR_6m=.;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CR_1Y=1.4;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CR_max</a:t>
            </a:r>
            <a:r>
              <a:rPr lang="en-US" sz="2800" dirty="0" smtClean="0"/>
              <a:t> = max (cr_1m, cr_6m, cr_1y);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=&gt; </a:t>
            </a:r>
            <a:r>
              <a:rPr lang="en-US" sz="2800" dirty="0" err="1" smtClean="0">
                <a:solidFill>
                  <a:srgbClr val="00B050"/>
                </a:solidFill>
              </a:rPr>
              <a:t>CR_max</a:t>
            </a:r>
            <a:r>
              <a:rPr lang="en-US" sz="2800" dirty="0" smtClean="0">
                <a:solidFill>
                  <a:srgbClr val="00B050"/>
                </a:solidFill>
              </a:rPr>
              <a:t>=1.4;</a:t>
            </a:r>
            <a:br>
              <a:rPr lang="en-US" sz="2800" dirty="0" smtClean="0">
                <a:solidFill>
                  <a:srgbClr val="00B050"/>
                </a:solidFill>
              </a:rPr>
            </a:br>
            <a:endParaRPr lang="en-US" sz="28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CR_min</a:t>
            </a:r>
            <a:r>
              <a:rPr lang="en-US" sz="2800" dirty="0" smtClean="0"/>
              <a:t>= min (cr_1m, cr_6m, cr_1y);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=&gt; </a:t>
            </a:r>
            <a:r>
              <a:rPr lang="en-US" sz="2800" dirty="0" err="1" smtClean="0">
                <a:solidFill>
                  <a:srgbClr val="00B050"/>
                </a:solidFill>
              </a:rPr>
              <a:t>CR_min</a:t>
            </a:r>
            <a:r>
              <a:rPr lang="en-US" sz="2800" dirty="0" smtClean="0">
                <a:solidFill>
                  <a:srgbClr val="00B050"/>
                </a:solidFill>
              </a:rPr>
              <a:t>=0.4;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9122</TotalTime>
  <Words>1677</Words>
  <Application>Microsoft Office PowerPoint</Application>
  <PresentationFormat>On-screen Show (4:3)</PresentationFormat>
  <Paragraphs>563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Design</vt:lpstr>
      <vt:lpstr>SAS Built-in functions</vt:lpstr>
      <vt:lpstr>SAS  Functions</vt:lpstr>
      <vt:lpstr>SAS  Functions</vt:lpstr>
      <vt:lpstr>SAS  Function Examples</vt:lpstr>
      <vt:lpstr>MISSING FUNCTION</vt:lpstr>
      <vt:lpstr>Arithmetic and Mathematical  Functions</vt:lpstr>
      <vt:lpstr>Examples for  Functions</vt:lpstr>
      <vt:lpstr>DEVIDE</vt:lpstr>
      <vt:lpstr>Examples for  Functions</vt:lpstr>
      <vt:lpstr>Descriptive Statistical Functions</vt:lpstr>
      <vt:lpstr>EXAMPLE</vt:lpstr>
      <vt:lpstr>EXAMPLE</vt:lpstr>
      <vt:lpstr>Descriptive Statistical Functions</vt:lpstr>
      <vt:lpstr>IQR</vt:lpstr>
      <vt:lpstr>Easy  Functions</vt:lpstr>
      <vt:lpstr>Easy  Functions</vt:lpstr>
      <vt:lpstr>MOD</vt:lpstr>
      <vt:lpstr>MOD</vt:lpstr>
      <vt:lpstr>Truncation Functions</vt:lpstr>
      <vt:lpstr>Ceil (numeric-value)</vt:lpstr>
      <vt:lpstr>Floor (numeric-value)</vt:lpstr>
      <vt:lpstr>Int(numeric-value)</vt:lpstr>
      <vt:lpstr>Round (numeric value &lt;,round-off-unit&gt;)</vt:lpstr>
      <vt:lpstr>Example Rounding</vt:lpstr>
      <vt:lpstr>Group into 10 year intervals</vt:lpstr>
      <vt:lpstr>Character Function</vt:lpstr>
      <vt:lpstr>Examples for the need of Character  Functions</vt:lpstr>
      <vt:lpstr>Character  Functions</vt:lpstr>
      <vt:lpstr>Character Function  Examples</vt:lpstr>
      <vt:lpstr>Character Function Examples</vt:lpstr>
      <vt:lpstr>Character Function Examples</vt:lpstr>
      <vt:lpstr>COMPRESS (Character-value &lt;,characters to remove&gt;,&lt;optimal-modifiers&gt;)</vt:lpstr>
      <vt:lpstr>TRIMN(character-value) (replaces TRIM) </vt:lpstr>
      <vt:lpstr>STRIP(Character-value)</vt:lpstr>
      <vt:lpstr>Joining strings (||)</vt:lpstr>
      <vt:lpstr>Index(Character-value, find-string)</vt:lpstr>
      <vt:lpstr>Indexc(Character-value, find-string)</vt:lpstr>
      <vt:lpstr>Indexw(Character-value, find-word)</vt:lpstr>
      <vt:lpstr>Any Functions</vt:lpstr>
      <vt:lpstr>Character   Examples</vt:lpstr>
      <vt:lpstr>PowerPoint Presentation</vt:lpstr>
      <vt:lpstr>Character  Function Examples</vt:lpstr>
      <vt:lpstr>Special cases for the use of Substr</vt:lpstr>
      <vt:lpstr>TRANSLATE(character- value,”To”,”From”)</vt:lpstr>
      <vt:lpstr>Conversion Numeric -&gt; Character</vt:lpstr>
      <vt:lpstr>PowerPoint Presentation</vt:lpstr>
      <vt:lpstr>Conversion Character -&gt; Numeric</vt:lpstr>
      <vt:lpstr>PowerPoint Presentation</vt:lpstr>
      <vt:lpstr>Convert SSN into numeric Variables</vt:lpstr>
      <vt:lpstr>(Pseudo-) Random Number Generator</vt:lpstr>
      <vt:lpstr>Why do we need them?</vt:lpstr>
      <vt:lpstr>Random number  Functions</vt:lpstr>
      <vt:lpstr>Simple Randomization List</vt:lpstr>
      <vt:lpstr>Random Sample</vt:lpstr>
      <vt:lpstr>Transformation</vt:lpstr>
      <vt:lpstr>Normal distribution</vt:lpstr>
      <vt:lpstr>Binomial Distribution</vt:lpstr>
    </vt:vector>
  </TitlesOfParts>
  <Company>AZCC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 THEN  ELSE</dc:title>
  <dc:creator>agruessner</dc:creator>
  <cp:lastModifiedBy>LaRoche, Dominic {DTIO~Tucson}</cp:lastModifiedBy>
  <cp:revision>239</cp:revision>
  <dcterms:created xsi:type="dcterms:W3CDTF">2008-09-08T23:06:33Z</dcterms:created>
  <dcterms:modified xsi:type="dcterms:W3CDTF">2014-09-11T18:20:52Z</dcterms:modified>
</cp:coreProperties>
</file>