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2" r:id="rId3"/>
    <p:sldId id="297" r:id="rId4"/>
    <p:sldId id="280" r:id="rId5"/>
    <p:sldId id="295" r:id="rId6"/>
    <p:sldId id="279" r:id="rId7"/>
    <p:sldId id="291" r:id="rId8"/>
    <p:sldId id="301" r:id="rId9"/>
    <p:sldId id="284" r:id="rId10"/>
    <p:sldId id="281" r:id="rId11"/>
    <p:sldId id="282" r:id="rId12"/>
    <p:sldId id="283" r:id="rId13"/>
    <p:sldId id="302" r:id="rId14"/>
    <p:sldId id="303" r:id="rId15"/>
    <p:sldId id="296" r:id="rId16"/>
    <p:sldId id="298" r:id="rId17"/>
    <p:sldId id="285" r:id="rId18"/>
    <p:sldId id="287" r:id="rId19"/>
    <p:sldId id="294" r:id="rId20"/>
    <p:sldId id="286" r:id="rId21"/>
    <p:sldId id="290" r:id="rId22"/>
    <p:sldId id="289" r:id="rId23"/>
    <p:sldId id="293" r:id="rId24"/>
    <p:sldId id="29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D4F8A-E0D0-47DB-A6EE-7A0B76F68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292A-76A0-4FB5-95B1-E7108FAB0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E938B-E968-4EA6-B53E-B359C4162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EFFB-0818-45B3-8B1A-AFA4919B3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ACDE8-BB77-4F30-83DB-B6CDC30DC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410B3-7DD8-4FBF-B87E-78451A4BC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6B6B-CF76-4DB6-AAD4-1A04EA440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2F5E-1178-44BC-93B9-F389425C2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4A6F-D327-4B90-A921-CC3C4ADE4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CE1D4-2D6B-412D-91FD-3490A6EF0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0FE2-D9BE-45E6-97EE-A0D672DA3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71A419-268C-4FBD-AE1C-56A4D03EA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Dates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every data set contains dates</a:t>
            </a:r>
          </a:p>
          <a:p>
            <a:pPr eaLnBrk="1" hangingPunct="1"/>
            <a:r>
              <a:rPr lang="en-US" dirty="0" smtClean="0"/>
              <a:t>Compute the number of days, months or years between 2 dates</a:t>
            </a:r>
          </a:p>
          <a:p>
            <a:pPr eaLnBrk="1" hangingPunct="1"/>
            <a:r>
              <a:rPr lang="en-US" dirty="0" smtClean="0"/>
              <a:t>Analyze longitudinal data</a:t>
            </a:r>
          </a:p>
          <a:p>
            <a:pPr eaLnBrk="1" hangingPunct="1"/>
            <a:r>
              <a:rPr lang="en-US" dirty="0" smtClean="0"/>
              <a:t>Sorting data sets by dates </a:t>
            </a:r>
          </a:p>
          <a:p>
            <a:pPr lvl="1" eaLnBrk="1" hangingPunct="1"/>
            <a:r>
              <a:rPr lang="en-US" dirty="0" smtClean="0"/>
              <a:t>(last visit, first visit, </a:t>
            </a:r>
            <a:r>
              <a:rPr lang="en-US" dirty="0" smtClean="0"/>
              <a:t>etc.)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Formats for Dates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Date				(In)Format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09/25/2012			MMDDYY10.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09/25/12				MMDDYY8.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09-25-12				MMDDYY8.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9-25-2012			MMDDYY10.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25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SEP</a:t>
            </a:r>
            <a:r>
              <a:rPr lang="en-US" sz="2400" dirty="0" smtClean="0"/>
              <a:t>2012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DATE</a:t>
            </a:r>
            <a:r>
              <a:rPr lang="en-US" sz="2400" dirty="0" smtClean="0"/>
              <a:t>9.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25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SEP</a:t>
            </a:r>
            <a:r>
              <a:rPr lang="en-US" sz="2400" dirty="0" smtClean="0"/>
              <a:t>12	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DATE</a:t>
            </a:r>
            <a:r>
              <a:rPr lang="en-US" sz="2400" dirty="0" smtClean="0"/>
              <a:t>7.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25/9/2012				DDMMYY10.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09252012				MMDDYY8.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September</a:t>
            </a:r>
            <a:r>
              <a:rPr lang="en-US" sz="2400" dirty="0" smtClean="0"/>
              <a:t> 25, 2012		</a:t>
            </a:r>
            <a:r>
              <a:rPr lang="en-US" sz="2400" dirty="0" err="1" smtClean="0"/>
              <a:t>Worddate</a:t>
            </a:r>
            <a:r>
              <a:rPr lang="en-US" sz="2400" dirty="0" smtClean="0"/>
              <a:t>.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data</a:t>
            </a:r>
            <a:r>
              <a:rPr lang="en-US" sz="2400" dirty="0" smtClean="0"/>
              <a:t> test_dates1;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/* defining INPUT AND OUTPUT  formats for dates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informat admit  </a:t>
            </a:r>
            <a:r>
              <a:rPr lang="en-US" sz="2400" dirty="0" err="1" smtClean="0"/>
              <a:t>dischrg</a:t>
            </a:r>
            <a:r>
              <a:rPr lang="en-US" sz="2400" dirty="0" smtClean="0"/>
              <a:t> MMDDYY8. dob MMDDYY10.;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format    admit  </a:t>
            </a:r>
            <a:r>
              <a:rPr lang="en-US" sz="2400" dirty="0" err="1" smtClean="0"/>
              <a:t>dischrg</a:t>
            </a:r>
            <a:r>
              <a:rPr lang="en-US" sz="2400" dirty="0" smtClean="0"/>
              <a:t> dob date7.;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/* Reading dates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Infile datalines DSD </a:t>
            </a:r>
            <a:r>
              <a:rPr lang="en-US" sz="2400" dirty="0" err="1" smtClean="0"/>
              <a:t>dlm</a:t>
            </a:r>
            <a:r>
              <a:rPr lang="en-US" sz="2400" dirty="0"/>
              <a:t>=“ “ ;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input </a:t>
            </a:r>
            <a:r>
              <a:rPr lang="en-US" sz="2400" dirty="0" err="1" smtClean="0"/>
              <a:t>mr_nr</a:t>
            </a:r>
            <a:r>
              <a:rPr lang="en-US" sz="2400" dirty="0" smtClean="0"/>
              <a:t> admit </a:t>
            </a:r>
            <a:r>
              <a:rPr lang="en-US" sz="2400" dirty="0" err="1" smtClean="0"/>
              <a:t>dischrg</a:t>
            </a:r>
            <a:r>
              <a:rPr lang="en-US" sz="2400" dirty="0" smtClean="0"/>
              <a:t> dob;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datalines;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128120   10/9/08  10/24/08   09/15/1954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157673   9/20/88  10/17/08   09/25/1908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run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proc</a:t>
            </a:r>
            <a:r>
              <a:rPr lang="en-US" sz="2400" dirty="0" smtClean="0"/>
              <a:t> </a:t>
            </a:r>
            <a:r>
              <a:rPr lang="en-US" sz="2400" b="1" dirty="0" smtClean="0"/>
              <a:t>print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run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SAS Functions for Dates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TODAY() or DATE ()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MDY(</a:t>
            </a:r>
            <a:r>
              <a:rPr lang="en-US" dirty="0" err="1" smtClean="0"/>
              <a:t>month,day,year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DATEPART (</a:t>
            </a:r>
            <a:r>
              <a:rPr lang="en-US" dirty="0" err="1" smtClean="0"/>
              <a:t>date&amp;time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DAY (date)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WEEKDAY (date)  </a:t>
            </a:r>
            <a:r>
              <a:rPr lang="en-US" sz="2800" i="1" dirty="0" smtClean="0"/>
              <a:t>1=Sunday, 2= Monday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MONTH (date)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YEAR (date)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QTR (date)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YRDIF (</a:t>
            </a:r>
            <a:r>
              <a:rPr lang="en-US" dirty="0" err="1" smtClean="0"/>
              <a:t>sdate,edate,’Actual</a:t>
            </a:r>
            <a:r>
              <a:rPr lang="en-US" dirty="0" smtClean="0"/>
              <a:t>’)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Arial Black" pitchFamily="34" charset="0"/>
              </a:rPr>
              <a:t>Example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data</a:t>
            </a:r>
            <a:r>
              <a:rPr lang="en-US" sz="1800" dirty="0"/>
              <a:t> </a:t>
            </a:r>
            <a:r>
              <a:rPr lang="en-US" sz="1800" dirty="0" err="1"/>
              <a:t>usa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set </a:t>
            </a:r>
            <a:r>
              <a:rPr lang="en-US" sz="1800" dirty="0" smtClean="0"/>
              <a:t>u.usa2014;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/>
              <a:t>tx_year</a:t>
            </a:r>
            <a:r>
              <a:rPr lang="en-US" sz="1800" dirty="0"/>
              <a:t> &lt; </a:t>
            </a:r>
            <a:r>
              <a:rPr lang="en-US" sz="1800" b="1" dirty="0" smtClean="0"/>
              <a:t>2010</a:t>
            </a:r>
            <a:r>
              <a:rPr lang="en-US" sz="1800" dirty="0" smtClean="0"/>
              <a:t> </a:t>
            </a:r>
            <a:r>
              <a:rPr lang="en-US" sz="1800" dirty="0"/>
              <a:t>then delete;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/>
              <a:t>tx_year</a:t>
            </a:r>
            <a:r>
              <a:rPr lang="en-US" sz="1800" dirty="0"/>
              <a:t> </a:t>
            </a:r>
            <a:r>
              <a:rPr lang="en-US" sz="1800" dirty="0" smtClean="0"/>
              <a:t>= </a:t>
            </a:r>
            <a:r>
              <a:rPr lang="en-US" sz="1800" b="1" dirty="0" smtClean="0"/>
              <a:t>2014</a:t>
            </a:r>
            <a:r>
              <a:rPr lang="en-US" sz="1800" dirty="0" smtClean="0"/>
              <a:t> </a:t>
            </a:r>
            <a:r>
              <a:rPr lang="en-US" sz="1800" dirty="0"/>
              <a:t>then delete;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/>
              <a:t>dtype</a:t>
            </a:r>
            <a:r>
              <a:rPr lang="en-US" sz="1800" dirty="0"/>
              <a:t>="L" then delete;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 smtClean="0"/>
              <a:t>Tx_numbr</a:t>
            </a:r>
            <a:r>
              <a:rPr lang="en-US" sz="1800" dirty="0" smtClean="0"/>
              <a:t> </a:t>
            </a:r>
            <a:r>
              <a:rPr lang="en-US" sz="1800" dirty="0"/>
              <a:t>&gt; </a:t>
            </a:r>
            <a:r>
              <a:rPr lang="en-US" sz="1800" b="1" dirty="0"/>
              <a:t>1</a:t>
            </a:r>
            <a:r>
              <a:rPr lang="en-US" sz="1800" dirty="0"/>
              <a:t> then delete;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tx_day</a:t>
            </a:r>
            <a:r>
              <a:rPr lang="en-US" sz="1800" dirty="0"/>
              <a:t>=weekday(</a:t>
            </a:r>
            <a:r>
              <a:rPr lang="en-US" sz="1800" dirty="0" err="1"/>
              <a:t>tx_dt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run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dirty="0"/>
              <a:t> </a:t>
            </a:r>
            <a:r>
              <a:rPr lang="en-US" sz="1800" b="1" dirty="0" err="1"/>
              <a:t>freq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table </a:t>
            </a:r>
            <a:r>
              <a:rPr lang="en-US" sz="1800" dirty="0" err="1"/>
              <a:t>tx_day</a:t>
            </a:r>
            <a:r>
              <a:rPr lang="en-US" sz="1800" dirty="0"/>
              <a:t>/</a:t>
            </a:r>
            <a:r>
              <a:rPr lang="en-US" sz="1800" dirty="0" err="1"/>
              <a:t>chisq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/>
              <a:t>run</a:t>
            </a:r>
            <a:r>
              <a:rPr lang="en-US" sz="1800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44156"/>
              </p:ext>
            </p:extLst>
          </p:nvPr>
        </p:nvGraphicFramePr>
        <p:xfrm>
          <a:off x="4495800" y="2057398"/>
          <a:ext cx="3810000" cy="2295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36"/>
                <a:gridCol w="1067172"/>
                <a:gridCol w="853179"/>
                <a:gridCol w="1160213"/>
              </a:tblGrid>
              <a:tr h="527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tx_day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Frequency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Percent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Cumulative</a:t>
                      </a:r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Frequency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636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12.23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636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771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14.82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1407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804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15.46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2211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791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15.21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3002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812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15.61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3814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6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708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13.61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4522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2526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680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</a:rPr>
                        <a:t>13.07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</a:rPr>
                        <a:t>5202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8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11430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Day of the week when transplanted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you have a defined date you can perform any mathematical operation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Tomorrow   = today() + 1;</a:t>
            </a:r>
          </a:p>
          <a:p>
            <a:pPr>
              <a:buNone/>
            </a:pPr>
            <a:r>
              <a:rPr lang="en-US" dirty="0" smtClean="0"/>
              <a:t>Yesterday   = today() -1;</a:t>
            </a:r>
          </a:p>
          <a:p>
            <a:pPr>
              <a:buNone/>
            </a:pPr>
            <a:r>
              <a:rPr lang="en-US" dirty="0" smtClean="0"/>
              <a:t>Time           = Tomorrow – Yesterday;</a:t>
            </a:r>
          </a:p>
          <a:p>
            <a:pPr>
              <a:buNone/>
            </a:pPr>
            <a:r>
              <a:rPr lang="en-US" dirty="0" err="1" smtClean="0"/>
              <a:t>Duedate</a:t>
            </a:r>
            <a:r>
              <a:rPr lang="en-US" dirty="0" smtClean="0"/>
              <a:t>     = </a:t>
            </a:r>
            <a:r>
              <a:rPr lang="en-US" dirty="0" err="1" smtClean="0"/>
              <a:t>Checkdate</a:t>
            </a:r>
            <a:r>
              <a:rPr lang="en-US" dirty="0" smtClean="0"/>
              <a:t> + 21;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test;</a:t>
            </a:r>
          </a:p>
          <a:p>
            <a:pPr marL="0" indent="0">
              <a:buNone/>
            </a:pPr>
            <a:r>
              <a:rPr lang="en-US" dirty="0" smtClean="0"/>
              <a:t>Format  </a:t>
            </a:r>
            <a:r>
              <a:rPr lang="en-US" dirty="0" err="1" smtClean="0"/>
              <a:t>Mydate</a:t>
            </a:r>
            <a:r>
              <a:rPr lang="en-US" dirty="0" smtClean="0"/>
              <a:t> date7</a:t>
            </a:r>
            <a:r>
              <a:rPr lang="en-US" sz="3600" b="1" dirty="0" smtClean="0"/>
              <a:t>.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Mydate</a:t>
            </a:r>
            <a:r>
              <a:rPr lang="en-US" dirty="0" smtClean="0"/>
              <a:t>=today();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MyDay</a:t>
            </a:r>
            <a:r>
              <a:rPr lang="en-US" dirty="0" smtClean="0"/>
              <a:t>=DAY (</a:t>
            </a:r>
            <a:r>
              <a:rPr lang="en-US" dirty="0" err="1" smtClean="0"/>
              <a:t>MYdate</a:t>
            </a:r>
            <a:r>
              <a:rPr lang="en-US" dirty="0" smtClean="0"/>
              <a:t>);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Myweekday</a:t>
            </a:r>
            <a:r>
              <a:rPr lang="en-US" dirty="0" smtClean="0"/>
              <a:t>=WEEKDAY (</a:t>
            </a:r>
            <a:r>
              <a:rPr lang="en-US" dirty="0" err="1"/>
              <a:t>MY</a:t>
            </a:r>
            <a:r>
              <a:rPr lang="en-US" dirty="0" err="1" smtClean="0"/>
              <a:t>date</a:t>
            </a:r>
            <a:r>
              <a:rPr lang="en-US" dirty="0" smtClean="0"/>
              <a:t>);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MyMonth</a:t>
            </a:r>
            <a:r>
              <a:rPr lang="en-US" dirty="0" smtClean="0"/>
              <a:t>=MONTH (</a:t>
            </a:r>
            <a:r>
              <a:rPr lang="en-US" dirty="0" err="1"/>
              <a:t>MY</a:t>
            </a:r>
            <a:r>
              <a:rPr lang="en-US" dirty="0" err="1" smtClean="0"/>
              <a:t>date</a:t>
            </a:r>
            <a:r>
              <a:rPr lang="en-US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MyWeek</a:t>
            </a:r>
            <a:r>
              <a:rPr lang="en-US" dirty="0" smtClean="0"/>
              <a:t>=Week (</a:t>
            </a:r>
            <a:r>
              <a:rPr lang="en-US" dirty="0" err="1" smtClean="0"/>
              <a:t>Mydate</a:t>
            </a:r>
            <a:r>
              <a:rPr lang="en-US" dirty="0" smtClean="0"/>
              <a:t>);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MyYear</a:t>
            </a:r>
            <a:r>
              <a:rPr lang="en-US" dirty="0" smtClean="0"/>
              <a:t>=YEAR (</a:t>
            </a:r>
            <a:r>
              <a:rPr lang="en-US" dirty="0" err="1"/>
              <a:t>MY</a:t>
            </a:r>
            <a:r>
              <a:rPr lang="en-US" dirty="0" err="1" smtClean="0"/>
              <a:t>date</a:t>
            </a:r>
            <a:r>
              <a:rPr lang="en-US" dirty="0" smtClean="0"/>
              <a:t>);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/>
              <a:t>MyQtr</a:t>
            </a:r>
            <a:r>
              <a:rPr lang="en-US" dirty="0" smtClean="0"/>
              <a:t>=QTR (</a:t>
            </a:r>
            <a:r>
              <a:rPr lang="en-US" dirty="0" err="1"/>
              <a:t>MY</a:t>
            </a:r>
            <a:r>
              <a:rPr lang="en-US" dirty="0" err="1" smtClean="0"/>
              <a:t>date</a:t>
            </a:r>
            <a:r>
              <a:rPr lang="en-US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Run;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Date Constants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1.) Constant				</a:t>
            </a:r>
            <a:r>
              <a:rPr lang="en-US" i="1" dirty="0" smtClean="0">
                <a:solidFill>
                  <a:srgbClr val="00B050"/>
                </a:solidFill>
              </a:rPr>
              <a:t>Example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‘</a:t>
            </a:r>
            <a:r>
              <a:rPr lang="en-US" dirty="0" err="1" smtClean="0"/>
              <a:t>dd</a:t>
            </a:r>
            <a:r>
              <a:rPr lang="en-US" dirty="0" err="1" smtClean="0">
                <a:solidFill>
                  <a:srgbClr val="FF0000"/>
                </a:solidFill>
              </a:rPr>
              <a:t>mmm</a:t>
            </a:r>
            <a:r>
              <a:rPr lang="en-US" dirty="0" err="1" smtClean="0"/>
              <a:t>yy’d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’25SEP12’d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‘</a:t>
            </a:r>
            <a:r>
              <a:rPr lang="en-US" dirty="0" err="1" smtClean="0"/>
              <a:t>dd</a:t>
            </a:r>
            <a:r>
              <a:rPr lang="en-US" dirty="0" err="1" smtClean="0">
                <a:solidFill>
                  <a:srgbClr val="FF0000"/>
                </a:solidFill>
              </a:rPr>
              <a:t>mmm</a:t>
            </a:r>
            <a:r>
              <a:rPr lang="en-US" dirty="0" err="1" smtClean="0"/>
              <a:t>yyyy’d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’25SEP2012’d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2.) With the </a:t>
            </a:r>
            <a:r>
              <a:rPr lang="en-US" dirty="0" err="1" smtClean="0">
                <a:latin typeface="Arial Black" pitchFamily="34" charset="0"/>
              </a:rPr>
              <a:t>mdy</a:t>
            </a:r>
            <a:r>
              <a:rPr lang="en-US" dirty="0" smtClean="0"/>
              <a:t> function:</a:t>
            </a:r>
          </a:p>
          <a:p>
            <a:pPr marL="568325" indent="-568325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today_dt</a:t>
            </a:r>
            <a:r>
              <a:rPr lang="en-US" dirty="0" smtClean="0"/>
              <a:t>  =</a:t>
            </a:r>
            <a:r>
              <a:rPr lang="en-US" dirty="0" err="1" smtClean="0"/>
              <a:t>mdy</a:t>
            </a:r>
            <a:r>
              <a:rPr lang="en-US" dirty="0" smtClean="0"/>
              <a:t>(10, 4,2013);	</a:t>
            </a:r>
          </a:p>
          <a:p>
            <a:pPr marL="568325" indent="-568325" eaLnBrk="1" hangingPunct="1">
              <a:buFontTx/>
              <a:buNone/>
              <a:defRPr/>
            </a:pPr>
            <a:r>
              <a:rPr lang="en-US" dirty="0" smtClean="0"/>
              <a:t>	Christmas=</a:t>
            </a:r>
            <a:r>
              <a:rPr lang="en-US" dirty="0" err="1" smtClean="0"/>
              <a:t>mdy</a:t>
            </a:r>
            <a:r>
              <a:rPr lang="en-US" dirty="0" smtClean="0"/>
              <a:t>(12,25,2013);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Computing Length of Stay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Incorrect:</a:t>
            </a:r>
          </a:p>
          <a:p>
            <a:pPr eaLnBrk="1" hangingPunct="1"/>
            <a:r>
              <a:rPr lang="en-US" b="1" dirty="0" smtClean="0"/>
              <a:t>LOS= </a:t>
            </a:r>
            <a:r>
              <a:rPr lang="en-US" b="1" dirty="0" err="1" smtClean="0"/>
              <a:t>Dt_discharge</a:t>
            </a:r>
            <a:r>
              <a:rPr lang="en-US" b="1" dirty="0" smtClean="0"/>
              <a:t> – </a:t>
            </a:r>
            <a:r>
              <a:rPr lang="en-US" b="1" dirty="0" err="1" smtClean="0"/>
              <a:t>dt_admission</a:t>
            </a:r>
            <a:r>
              <a:rPr lang="en-US" dirty="0" smtClean="0"/>
              <a:t>;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Correct:</a:t>
            </a:r>
          </a:p>
          <a:p>
            <a:pPr eaLnBrk="1" hangingPunct="1"/>
            <a:r>
              <a:rPr lang="en-US" b="1" dirty="0" smtClean="0"/>
              <a:t>LOS= </a:t>
            </a:r>
            <a:r>
              <a:rPr lang="en-US" b="1" dirty="0" err="1" smtClean="0"/>
              <a:t>Dt_discharge</a:t>
            </a:r>
            <a:r>
              <a:rPr lang="en-US" b="1" dirty="0" smtClean="0"/>
              <a:t> – </a:t>
            </a:r>
            <a:r>
              <a:rPr lang="en-US" b="1" dirty="0" err="1" smtClean="0"/>
              <a:t>dt_admission</a:t>
            </a:r>
            <a:r>
              <a:rPr lang="en-US" b="1" dirty="0" smtClean="0"/>
              <a:t> + 1;</a:t>
            </a:r>
          </a:p>
          <a:p>
            <a:pPr eaLnBrk="1" hangingPunct="1">
              <a:buNone/>
            </a:pPr>
            <a:r>
              <a:rPr lang="en-US" dirty="0" smtClean="0"/>
              <a:t>	</a:t>
            </a:r>
            <a:r>
              <a:rPr lang="en-US" i="1" dirty="0" smtClean="0"/>
              <a:t>Computes length of stay in days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for date differences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YRDIF</a:t>
            </a:r>
            <a:r>
              <a:rPr lang="en-US" dirty="0" smtClean="0"/>
              <a:t> (</a:t>
            </a:r>
            <a:r>
              <a:rPr lang="en-US" dirty="0" err="1" smtClean="0"/>
              <a:t>start_dt</a:t>
            </a:r>
            <a:r>
              <a:rPr lang="en-US" dirty="0" smtClean="0"/>
              <a:t>, </a:t>
            </a:r>
            <a:r>
              <a:rPr lang="en-US" dirty="0" err="1" smtClean="0"/>
              <a:t>end_date</a:t>
            </a:r>
            <a:r>
              <a:rPr lang="en-US" dirty="0" smtClean="0"/>
              <a:t>, </a:t>
            </a:r>
            <a:r>
              <a:rPr lang="en-US" i="1" dirty="0" smtClean="0"/>
              <a:t>basis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‘Actual’ use 365/366 days</a:t>
            </a:r>
          </a:p>
          <a:p>
            <a:pPr lvl="1"/>
            <a:r>
              <a:rPr lang="en-US" dirty="0" smtClean="0"/>
              <a:t>‘30/360’</a:t>
            </a:r>
          </a:p>
          <a:p>
            <a:r>
              <a:rPr lang="en-US" b="1" dirty="0" smtClean="0"/>
              <a:t>INTCK</a:t>
            </a:r>
            <a:r>
              <a:rPr lang="en-US" dirty="0" smtClean="0"/>
              <a:t>- counts the numbers of times a boundary has been crossed going from the first value to the second;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DIF=</a:t>
            </a:r>
            <a:r>
              <a:rPr lang="en-US" dirty="0" err="1" smtClean="0">
                <a:solidFill>
                  <a:srgbClr val="00B050"/>
                </a:solidFill>
              </a:rPr>
              <a:t>intck</a:t>
            </a:r>
            <a:r>
              <a:rPr lang="en-US" dirty="0" smtClean="0">
                <a:solidFill>
                  <a:srgbClr val="00B050"/>
                </a:solidFill>
              </a:rPr>
              <a:t>(‘</a:t>
            </a:r>
            <a:r>
              <a:rPr lang="en-US" dirty="0" err="1" smtClean="0">
                <a:solidFill>
                  <a:srgbClr val="00B050"/>
                </a:solidFill>
              </a:rPr>
              <a:t>YEAR’,dob,today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smtClean="0"/>
              <a:t>1/1/2009 To 12/31/2009 =&gt; DIF=0</a:t>
            </a:r>
          </a:p>
          <a:p>
            <a:pPr lvl="1"/>
            <a:r>
              <a:rPr lang="en-US" dirty="0" smtClean="0"/>
              <a:t>12/31/2009 To 1/1/2010 =&gt; DIF=1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SAS </a:t>
            </a:r>
            <a:r>
              <a:rPr lang="en-US" sz="5400" dirty="0" smtClean="0"/>
              <a:t>offers 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0000"/>
                </a:solidFill>
              </a:rPr>
              <a:t>date,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0000"/>
                </a:solidFill>
              </a:rPr>
              <a:t>time,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and </a:t>
            </a:r>
            <a:r>
              <a:rPr lang="en-US" sz="5400" dirty="0" err="1" smtClean="0">
                <a:solidFill>
                  <a:srgbClr val="FF0000"/>
                </a:solidFill>
              </a:rPr>
              <a:t>datetime</a:t>
            </a:r>
            <a:r>
              <a:rPr lang="en-US" sz="5400" dirty="0" smtClean="0"/>
              <a:t> variables</a:t>
            </a:r>
            <a:endParaRPr 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Computing Age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915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age_example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SET   </a:t>
            </a:r>
            <a:r>
              <a:rPr lang="en-US" dirty="0" err="1" smtClean="0"/>
              <a:t>date_example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Age1=INT((</a:t>
            </a:r>
            <a:r>
              <a:rPr lang="en-US" dirty="0" err="1" smtClean="0"/>
              <a:t>dt_Tx</a:t>
            </a:r>
            <a:r>
              <a:rPr lang="en-US" dirty="0" smtClean="0"/>
              <a:t> – DOB)/365.25);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Age2=Round ((</a:t>
            </a:r>
            <a:r>
              <a:rPr lang="en-US" dirty="0" err="1" smtClean="0"/>
              <a:t>dt_Tx</a:t>
            </a:r>
            <a:r>
              <a:rPr lang="en-US" dirty="0" smtClean="0"/>
              <a:t> – DOB)/365.25,1);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Age3=INT((Today() – DOB)/365.25);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Age4=Round ((Today() – DOB)/365.25,1);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Age5=INT ((’17SEP09’d – DOB)/365.25,1);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Age6=INT(YRDIF(</a:t>
            </a:r>
            <a:r>
              <a:rPr lang="en-US" dirty="0" err="1" smtClean="0">
                <a:solidFill>
                  <a:srgbClr val="FF0000"/>
                </a:solidFill>
              </a:rPr>
              <a:t>DOB,dt_tx,’Actual</a:t>
            </a:r>
            <a:r>
              <a:rPr lang="en-US" dirty="0" smtClean="0">
                <a:solidFill>
                  <a:srgbClr val="FF0000"/>
                </a:solidFill>
              </a:rPr>
              <a:t>’));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Computing Differences in month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915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age_example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mtClean="0"/>
              <a:t>SET   date_example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Diff1= (</a:t>
            </a:r>
            <a:r>
              <a:rPr lang="en-US" dirty="0" err="1" smtClean="0"/>
              <a:t>dt_Tx</a:t>
            </a:r>
            <a:r>
              <a:rPr lang="en-US" dirty="0" smtClean="0"/>
              <a:t> – DOB)/30.4375;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Diff2=INTCK(‘</a:t>
            </a:r>
            <a:r>
              <a:rPr lang="en-US" dirty="0" err="1" smtClean="0"/>
              <a:t>month’,DOB,dt_Tx</a:t>
            </a:r>
            <a:r>
              <a:rPr lang="en-US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Run;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Substituting missing parts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/* Read rmonth rday and ryear in separate variables */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If missing(rday) then 				 	dob=mdy(rmonth,15,ryear);</a:t>
            </a:r>
          </a:p>
          <a:p>
            <a:pPr eaLnBrk="1" hangingPunct="1">
              <a:buFontTx/>
              <a:buNone/>
            </a:pPr>
            <a:r>
              <a:rPr lang="en-US" smtClean="0"/>
              <a:t>		else dob=mdy(rmonth,rday,ryear);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Incomplete Dates</a:t>
            </a:r>
            <a:br>
              <a:rPr lang="en-US" dirty="0" smtClean="0">
                <a:latin typeface="Arial Black" pitchFamily="34" charset="0"/>
              </a:rPr>
            </a:br>
            <a:r>
              <a:rPr lang="en-US" sz="3200" i="1" dirty="0" smtClean="0">
                <a:latin typeface="+mn-lt"/>
              </a:rPr>
              <a:t>day of event may be unknown</a:t>
            </a:r>
            <a:endParaRPr lang="en-US" sz="40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Data test;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Format </a:t>
            </a:r>
            <a:r>
              <a:rPr lang="en-US" sz="2400" dirty="0" err="1" smtClean="0"/>
              <a:t>xdate</a:t>
            </a:r>
            <a:r>
              <a:rPr lang="en-US" sz="2400" dirty="0" smtClean="0"/>
              <a:t> date7.;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Input </a:t>
            </a:r>
            <a:r>
              <a:rPr lang="en-US" sz="2400" dirty="0" err="1" smtClean="0"/>
              <a:t>char_date</a:t>
            </a:r>
            <a:r>
              <a:rPr lang="en-US" sz="2400" dirty="0" smtClean="0"/>
              <a:t> $ 10.;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Day=scan (char_date,2,’/’);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If day ne ‘ ‘ then 	</a:t>
            </a:r>
            <a:r>
              <a:rPr lang="en-US" sz="2400" dirty="0" err="1" smtClean="0"/>
              <a:t>xdate</a:t>
            </a:r>
            <a:r>
              <a:rPr lang="en-US" sz="2400" dirty="0" smtClean="0"/>
              <a:t>=input(char_date,mmddyy10.);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else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Xdate</a:t>
            </a:r>
            <a:r>
              <a:rPr lang="en-US" sz="2400" dirty="0" smtClean="0"/>
              <a:t>=</a:t>
            </a:r>
            <a:r>
              <a:rPr lang="en-US" sz="2400" dirty="0" err="1" smtClean="0"/>
              <a:t>mdy</a:t>
            </a:r>
            <a:r>
              <a:rPr lang="en-US" sz="2400" dirty="0" smtClean="0"/>
              <a:t>(input(scan(char_date,1,’/’),2.),15,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		  input(scan(char_date,3,’/’),4.));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Datalines;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12/09/2009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 4/13/2009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3/  /2008</a:t>
            </a:r>
          </a:p>
          <a:p>
            <a:pPr marL="0">
              <a:spcBef>
                <a:spcPts val="0"/>
              </a:spcBef>
              <a:buNone/>
            </a:pPr>
            <a:r>
              <a:rPr lang="en-US" sz="3600" dirty="0" smtClean="0"/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		</a:t>
            </a:r>
          </a:p>
          <a:p>
            <a:pPr marL="0">
              <a:spcBef>
                <a:spcPts val="0"/>
              </a:spcBef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rial Black" panose="020B0A04020102020204" pitchFamily="34" charset="0"/>
              </a:rPr>
              <a:t>Date &amp; Time Functions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Time ()</a:t>
            </a:r>
          </a:p>
          <a:p>
            <a:r>
              <a:rPr lang="en-US" dirty="0" smtClean="0"/>
              <a:t>DHMS (date, hour, minute, second);</a:t>
            </a:r>
          </a:p>
          <a:p>
            <a:r>
              <a:rPr lang="en-US" dirty="0" smtClean="0"/>
              <a:t>Hour</a:t>
            </a:r>
          </a:p>
          <a:p>
            <a:r>
              <a:rPr lang="en-US" dirty="0" smtClean="0"/>
              <a:t>Minute</a:t>
            </a:r>
          </a:p>
          <a:p>
            <a:r>
              <a:rPr lang="en-US" dirty="0" smtClean="0"/>
              <a:t>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Date:			10/04/2012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Time:     		12:30:01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Date &amp; Time:</a:t>
            </a:r>
            <a:r>
              <a:rPr lang="en-US" sz="3600" dirty="0" smtClean="0"/>
              <a:t>	10/04/2012:12:30:00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7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>
                <a:latin typeface="Arial Black" pitchFamily="34" charset="0"/>
              </a:rPr>
              <a:t>DATES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Examples of different ways you can write dates: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09/22/2012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09/22/12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9-22-2012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22SEP2012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22/9/2012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09222012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22 September 2012</a:t>
            </a:r>
          </a:p>
          <a:p>
            <a:pPr lvl="1" algn="ctr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Date Cutoff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SAS sees a date with a 2 digit year like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9/22/12</a:t>
            </a:r>
          </a:p>
          <a:p>
            <a:pPr marL="0" lvl="1" indent="0">
              <a:buNone/>
            </a:pPr>
            <a:r>
              <a:rPr lang="en-US" dirty="0" smtClean="0"/>
              <a:t>SAS has to decide in which century the date belongs</a:t>
            </a:r>
          </a:p>
          <a:p>
            <a:pPr marL="0" lvl="1" indent="0">
              <a:buNone/>
            </a:pPr>
            <a:r>
              <a:rPr lang="en-US" dirty="0" smtClean="0"/>
              <a:t>Is the year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2012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1912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1812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dirty="0" smtClean="0"/>
              <a:t>You can change the value of the cutoff with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OPTIONS YEARCUTOFF=1950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i="1" dirty="0" smtClean="0"/>
              <a:t>This option tells SAS that all your dates will start with day 0  on 1/1/1950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Internal Storage of SAS Dates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825" y="2511425"/>
            <a:ext cx="635476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38200" y="4704873"/>
            <a:ext cx="30027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43200" algn="r"/>
              </a:tabLst>
            </a:pPr>
            <a:r>
              <a:rPr lang="en-US" dirty="0">
                <a:latin typeface="Arial Black" pitchFamily="34" charset="0"/>
              </a:rPr>
              <a:t>01/01/1960  =&gt;	0</a:t>
            </a:r>
          </a:p>
          <a:p>
            <a:pPr>
              <a:tabLst>
                <a:tab pos="2743200" algn="r"/>
              </a:tabLst>
            </a:pPr>
            <a:r>
              <a:rPr lang="en-US" dirty="0">
                <a:latin typeface="Arial Black" pitchFamily="34" charset="0"/>
              </a:rPr>
              <a:t>01/02/1960  =&gt;	1</a:t>
            </a:r>
          </a:p>
          <a:p>
            <a:pPr>
              <a:tabLst>
                <a:tab pos="2743200" algn="r"/>
              </a:tabLst>
            </a:pPr>
            <a:r>
              <a:rPr lang="en-US" dirty="0">
                <a:latin typeface="Arial Black" pitchFamily="34" charset="0"/>
              </a:rPr>
              <a:t>12/31/1959  =&gt;	-1</a:t>
            </a:r>
          </a:p>
          <a:p>
            <a:pPr>
              <a:tabLst>
                <a:tab pos="2743200" algn="r"/>
              </a:tabLst>
            </a:pPr>
            <a:r>
              <a:rPr lang="en-US" dirty="0" smtClean="0">
                <a:latin typeface="Arial Black" pitchFamily="34" charset="0"/>
              </a:rPr>
              <a:t>09/23/2010  </a:t>
            </a:r>
            <a:r>
              <a:rPr lang="en-US" dirty="0">
                <a:latin typeface="Arial Black" pitchFamily="34" charset="0"/>
              </a:rPr>
              <a:t>=&gt;	 </a:t>
            </a:r>
            <a:r>
              <a:rPr lang="en-US" dirty="0" smtClean="0">
                <a:latin typeface="Arial Black" pitchFamily="34" charset="0"/>
              </a:rPr>
              <a:t>18528</a:t>
            </a:r>
          </a:p>
          <a:p>
            <a:pPr>
              <a:tabLst>
                <a:tab pos="2743200" algn="r"/>
              </a:tabLst>
            </a:pPr>
            <a:r>
              <a:rPr lang="en-US" dirty="0" smtClean="0">
                <a:latin typeface="Arial Black" pitchFamily="34" charset="0"/>
              </a:rPr>
              <a:t>09/25/2012  =&gt;   </a:t>
            </a:r>
            <a:r>
              <a:rPr lang="en-US" dirty="0">
                <a:latin typeface="Arial Black" pitchFamily="34" charset="0"/>
              </a:rPr>
              <a:t>19261</a:t>
            </a:r>
          </a:p>
          <a:p>
            <a:pPr>
              <a:tabLst>
                <a:tab pos="2743200" algn="r"/>
              </a:tabLst>
            </a:pP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10/02/2014  =&gt;   19997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SAS date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dirty="0" smtClean="0"/>
              <a:t>is a value that represents the </a:t>
            </a:r>
            <a:r>
              <a:rPr lang="en-US" b="1" dirty="0" smtClean="0">
                <a:solidFill>
                  <a:srgbClr val="FF0000"/>
                </a:solidFill>
              </a:rPr>
              <a:t>number of days </a:t>
            </a:r>
            <a:r>
              <a:rPr lang="en-US" dirty="0" smtClean="0"/>
              <a:t>between January 1, 1960, and a specified date. </a:t>
            </a:r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dirty="0" smtClean="0"/>
              <a:t>SAS can perform calculations on dates ranging from </a:t>
            </a:r>
            <a:r>
              <a:rPr lang="en-US" b="1" dirty="0" smtClean="0"/>
              <a:t>A.D. 1582 to A.D. 19,900.</a:t>
            </a:r>
            <a:r>
              <a:rPr lang="en-US" dirty="0" smtClean="0"/>
              <a:t> </a:t>
            </a:r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dirty="0" smtClean="0"/>
              <a:t>Dates before January 1, 1960, are </a:t>
            </a:r>
            <a:r>
              <a:rPr lang="en-US" b="1" dirty="0" smtClean="0"/>
              <a:t>negative</a:t>
            </a:r>
            <a:r>
              <a:rPr lang="en-US" dirty="0" smtClean="0"/>
              <a:t> numbers; dates after are </a:t>
            </a:r>
            <a:r>
              <a:rPr lang="en-US" b="1" dirty="0" smtClean="0"/>
              <a:t>positive</a:t>
            </a:r>
            <a:r>
              <a:rPr lang="en-US" dirty="0" smtClean="0"/>
              <a:t> numbers.</a:t>
            </a:r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dirty="0" smtClean="0"/>
              <a:t>SAS date values account for all leap year days, including the leap year day in the year 2000.</a:t>
            </a:r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dirty="0" smtClean="0"/>
              <a:t>SAS date values can reliably tell you what </a:t>
            </a:r>
            <a:r>
              <a:rPr lang="en-US" b="1" dirty="0" smtClean="0"/>
              <a:t>day</a:t>
            </a:r>
            <a:r>
              <a:rPr lang="en-US" dirty="0" smtClean="0"/>
              <a:t> of the </a:t>
            </a:r>
            <a:r>
              <a:rPr lang="en-US" b="1" dirty="0" smtClean="0"/>
              <a:t>week</a:t>
            </a:r>
            <a:r>
              <a:rPr lang="en-US" dirty="0" smtClean="0"/>
              <a:t> a particular day fell on as far back as September 1752, when the calendar was adjusted by dropping several days. SAS day-of-the-week and length-of-time calculations are accurate in the future to A.D. 19,900.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-517525">
              <a:buNone/>
            </a:pPr>
            <a:r>
              <a:rPr lang="en-US" sz="4800" b="1" dirty="0" smtClean="0">
                <a:sym typeface="Wingdings"/>
              </a:rPr>
              <a:t></a:t>
            </a:r>
            <a:r>
              <a:rPr lang="en-US" dirty="0" smtClean="0">
                <a:sym typeface="Wingdings"/>
              </a:rPr>
              <a:t> </a:t>
            </a:r>
            <a:r>
              <a:rPr lang="en-US" sz="4400" dirty="0" smtClean="0"/>
              <a:t>It is important to remember that once a date has been read in and converted into a number, it is treated as any other numeric variable in SAS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61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SAS date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marL="569913" lvl="2" indent="-225425" eaLnBrk="1" hangingPunct="1">
              <a:lnSpc>
                <a:spcPct val="90000"/>
              </a:lnSpc>
            </a:pPr>
            <a:r>
              <a:rPr lang="en-US" sz="2800" dirty="0" smtClean="0"/>
              <a:t>Various SAS language elements are available to handle SAS date values:</a:t>
            </a:r>
          </a:p>
          <a:p>
            <a:pPr marL="1027113" lvl="3" indent="-225425" eaLnBrk="1" hangingPunct="1">
              <a:lnSpc>
                <a:spcPct val="90000"/>
              </a:lnSpc>
            </a:pPr>
            <a:r>
              <a:rPr lang="en-US" sz="2400" dirty="0" smtClean="0"/>
              <a:t> functions, </a:t>
            </a:r>
          </a:p>
          <a:p>
            <a:pPr marL="1027113" lvl="3" indent="-225425" eaLnBrk="1" hangingPunct="1">
              <a:lnSpc>
                <a:spcPct val="90000"/>
              </a:lnSpc>
            </a:pPr>
            <a:r>
              <a:rPr lang="en-US" sz="2400" dirty="0" smtClean="0"/>
              <a:t> formats</a:t>
            </a:r>
          </a:p>
          <a:p>
            <a:pPr marL="1027113" lvl="3" indent="-225425" eaLnBrk="1" hangingPunct="1">
              <a:lnSpc>
                <a:spcPct val="90000"/>
              </a:lnSpc>
            </a:pPr>
            <a:r>
              <a:rPr lang="en-US" sz="2400" dirty="0" smtClean="0"/>
              <a:t> informats</a:t>
            </a:r>
            <a:br>
              <a:rPr lang="en-US" sz="2400" dirty="0" smtClean="0"/>
            </a:br>
            <a:endParaRPr lang="en-US" sz="2400" dirty="0" smtClean="0"/>
          </a:p>
          <a:p>
            <a:pPr marL="914400" indent="-566738" eaLnBrk="1" hangingPunct="1">
              <a:lnSpc>
                <a:spcPct val="90000"/>
              </a:lnSpc>
            </a:pPr>
            <a:r>
              <a:rPr lang="en-US" sz="3600" dirty="0" smtClean="0"/>
              <a:t> </a:t>
            </a:r>
            <a:r>
              <a:rPr lang="en-US" sz="2800" dirty="0" smtClean="0"/>
              <a:t>if you use a incorrect date, 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  <a:t>Feb 31, 2010</a:t>
            </a:r>
            <a:b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2800" dirty="0" smtClean="0"/>
              <a:t>SAS will generate an error message and will set the variable to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671</Words>
  <Application>Microsoft Office PowerPoint</Application>
  <PresentationFormat>On-screen Show (4:3)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Times New Roman</vt:lpstr>
      <vt:lpstr>Wingdings</vt:lpstr>
      <vt:lpstr>Default Design</vt:lpstr>
      <vt:lpstr>Dates</vt:lpstr>
      <vt:lpstr>SAS offers  date,  time,  and datetime variables</vt:lpstr>
      <vt:lpstr>Examples :</vt:lpstr>
      <vt:lpstr>DATES</vt:lpstr>
      <vt:lpstr>Date Cutoff</vt:lpstr>
      <vt:lpstr>Internal Storage of SAS Dates</vt:lpstr>
      <vt:lpstr>SAS date value</vt:lpstr>
      <vt:lpstr>PowerPoint Presentation</vt:lpstr>
      <vt:lpstr>SAS date value</vt:lpstr>
      <vt:lpstr>Formats for Dates </vt:lpstr>
      <vt:lpstr>PowerPoint Presentation</vt:lpstr>
      <vt:lpstr>SAS Functions for Dates</vt:lpstr>
      <vt:lpstr>Example</vt:lpstr>
      <vt:lpstr>PowerPoint Presentation</vt:lpstr>
      <vt:lpstr>PowerPoint Presentation</vt:lpstr>
      <vt:lpstr>Example</vt:lpstr>
      <vt:lpstr>Date Constants </vt:lpstr>
      <vt:lpstr>Computing Length of Stay</vt:lpstr>
      <vt:lpstr>Function for date differences</vt:lpstr>
      <vt:lpstr>Computing Age</vt:lpstr>
      <vt:lpstr>Computing Differences in month</vt:lpstr>
      <vt:lpstr>Substituting missing parts</vt:lpstr>
      <vt:lpstr>Incomplete Dates day of event may be unknown</vt:lpstr>
      <vt:lpstr>Date &amp; Time Functions</vt:lpstr>
    </vt:vector>
  </TitlesOfParts>
  <Company>AZCC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 THEN  ELSE</dc:title>
  <dc:creator>agruessner</dc:creator>
  <cp:lastModifiedBy>Angelika Gruessner</cp:lastModifiedBy>
  <cp:revision>99</cp:revision>
  <dcterms:created xsi:type="dcterms:W3CDTF">2008-09-08T23:06:33Z</dcterms:created>
  <dcterms:modified xsi:type="dcterms:W3CDTF">2014-10-01T17:10:51Z</dcterms:modified>
</cp:coreProperties>
</file>