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86" r:id="rId3"/>
    <p:sldId id="261" r:id="rId4"/>
    <p:sldId id="264" r:id="rId5"/>
    <p:sldId id="262" r:id="rId6"/>
    <p:sldId id="275" r:id="rId7"/>
    <p:sldId id="287" r:id="rId8"/>
    <p:sldId id="263" r:id="rId9"/>
    <p:sldId id="258" r:id="rId10"/>
    <p:sldId id="260" r:id="rId11"/>
    <p:sldId id="259" r:id="rId12"/>
    <p:sldId id="266" r:id="rId13"/>
    <p:sldId id="268" r:id="rId14"/>
    <p:sldId id="271" r:id="rId15"/>
    <p:sldId id="267" r:id="rId16"/>
    <p:sldId id="265" r:id="rId17"/>
    <p:sldId id="288" r:id="rId18"/>
    <p:sldId id="274" r:id="rId19"/>
    <p:sldId id="276" r:id="rId20"/>
    <p:sldId id="270" r:id="rId21"/>
    <p:sldId id="278" r:id="rId22"/>
    <p:sldId id="279" r:id="rId23"/>
    <p:sldId id="280" r:id="rId24"/>
    <p:sldId id="284" r:id="rId25"/>
    <p:sldId id="285" r:id="rId26"/>
    <p:sldId id="281" r:id="rId27"/>
    <p:sldId id="282" r:id="rId28"/>
    <p:sldId id="283" r:id="rId29"/>
    <p:sldId id="277" r:id="rId30"/>
    <p:sldId id="272" r:id="rId31"/>
    <p:sldId id="273"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32" autoAdjust="0"/>
    <p:restoredTop sz="94545" autoAdjust="0"/>
  </p:normalViewPr>
  <p:slideViewPr>
    <p:cSldViewPr>
      <p:cViewPr varScale="1">
        <p:scale>
          <a:sx n="46" d="100"/>
          <a:sy n="46" d="100"/>
        </p:scale>
        <p:origin x="-13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829C9-FCC6-4396-9ED5-912B4993C03E}" type="datetimeFigureOut">
              <a:rPr lang="en-US" smtClean="0"/>
              <a:pPr/>
              <a:t>10/10/2013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0F6EEA-7857-43F4-8005-75E5CE43C47B}" type="slidenum">
              <a:rPr lang="en-US" smtClean="0"/>
              <a:pPr/>
              <a:t>‹#›</a:t>
            </a:fld>
            <a:endParaRPr lang="en-US"/>
          </a:p>
        </p:txBody>
      </p:sp>
    </p:spTree>
    <p:extLst>
      <p:ext uri="{BB962C8B-B14F-4D97-AF65-F5344CB8AC3E}">
        <p14:creationId xmlns:p14="http://schemas.microsoft.com/office/powerpoint/2010/main" xmlns="" val="213588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F6EEA-7857-43F4-8005-75E5CE43C47B}" type="slidenum">
              <a:rPr lang="en-US" smtClean="0"/>
              <a:pPr/>
              <a:t>24</a:t>
            </a:fld>
            <a:endParaRPr lang="en-US"/>
          </a:p>
        </p:txBody>
      </p:sp>
    </p:spTree>
    <p:extLst>
      <p:ext uri="{BB962C8B-B14F-4D97-AF65-F5344CB8AC3E}">
        <p14:creationId xmlns:p14="http://schemas.microsoft.com/office/powerpoint/2010/main" xmlns="" val="43321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F6EEA-7857-43F4-8005-75E5CE43C47B}" type="slidenum">
              <a:rPr lang="en-US" smtClean="0"/>
              <a:pPr/>
              <a:t>25</a:t>
            </a:fld>
            <a:endParaRPr lang="en-US"/>
          </a:p>
        </p:txBody>
      </p:sp>
    </p:spTree>
    <p:extLst>
      <p:ext uri="{BB962C8B-B14F-4D97-AF65-F5344CB8AC3E}">
        <p14:creationId xmlns:p14="http://schemas.microsoft.com/office/powerpoint/2010/main" xmlns="" val="433218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7FB128-FAD9-48C9-8834-EBF0F0A2D92D}" type="slidenum">
              <a:rPr lang="en-US"/>
              <a:pPr>
                <a:defRPr/>
              </a:pPr>
              <a:t>‹#›</a:t>
            </a:fld>
            <a:endParaRPr lang="en-US"/>
          </a:p>
        </p:txBody>
      </p:sp>
    </p:spTree>
    <p:extLst>
      <p:ext uri="{BB962C8B-B14F-4D97-AF65-F5344CB8AC3E}">
        <p14:creationId xmlns:p14="http://schemas.microsoft.com/office/powerpoint/2010/main" xmlns="" val="427607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D9829C-0616-4495-AD5F-C011526AEBEB}" type="slidenum">
              <a:rPr lang="en-US"/>
              <a:pPr>
                <a:defRPr/>
              </a:pPr>
              <a:t>‹#›</a:t>
            </a:fld>
            <a:endParaRPr lang="en-US"/>
          </a:p>
        </p:txBody>
      </p:sp>
    </p:spTree>
    <p:extLst>
      <p:ext uri="{BB962C8B-B14F-4D97-AF65-F5344CB8AC3E}">
        <p14:creationId xmlns:p14="http://schemas.microsoft.com/office/powerpoint/2010/main" xmlns="" val="345275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D3E7CC-DF46-4C44-BB7C-5B402C2BC9BC}" type="slidenum">
              <a:rPr lang="en-US"/>
              <a:pPr>
                <a:defRPr/>
              </a:pPr>
              <a:t>‹#›</a:t>
            </a:fld>
            <a:endParaRPr lang="en-US"/>
          </a:p>
        </p:txBody>
      </p:sp>
    </p:spTree>
    <p:extLst>
      <p:ext uri="{BB962C8B-B14F-4D97-AF65-F5344CB8AC3E}">
        <p14:creationId xmlns:p14="http://schemas.microsoft.com/office/powerpoint/2010/main" xmlns="" val="3751317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B402ED-A700-4693-AA19-74EC4D8B6106}" type="slidenum">
              <a:rPr lang="en-US"/>
              <a:pPr>
                <a:defRPr/>
              </a:pPr>
              <a:t>‹#›</a:t>
            </a:fld>
            <a:endParaRPr lang="en-US"/>
          </a:p>
        </p:txBody>
      </p:sp>
    </p:spTree>
    <p:extLst>
      <p:ext uri="{BB962C8B-B14F-4D97-AF65-F5344CB8AC3E}">
        <p14:creationId xmlns:p14="http://schemas.microsoft.com/office/powerpoint/2010/main" xmlns="" val="208674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D45E8-A43D-4A7E-8228-F283C47D8FE7}" type="slidenum">
              <a:rPr lang="en-US"/>
              <a:pPr>
                <a:defRPr/>
              </a:pPr>
              <a:t>‹#›</a:t>
            </a:fld>
            <a:endParaRPr lang="en-US"/>
          </a:p>
        </p:txBody>
      </p:sp>
    </p:spTree>
    <p:extLst>
      <p:ext uri="{BB962C8B-B14F-4D97-AF65-F5344CB8AC3E}">
        <p14:creationId xmlns:p14="http://schemas.microsoft.com/office/powerpoint/2010/main" xmlns="" val="220584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8C55D7-02E4-4DB5-9925-8F96E5544C75}" type="slidenum">
              <a:rPr lang="en-US"/>
              <a:pPr>
                <a:defRPr/>
              </a:pPr>
              <a:t>‹#›</a:t>
            </a:fld>
            <a:endParaRPr lang="en-US"/>
          </a:p>
        </p:txBody>
      </p:sp>
    </p:spTree>
    <p:extLst>
      <p:ext uri="{BB962C8B-B14F-4D97-AF65-F5344CB8AC3E}">
        <p14:creationId xmlns:p14="http://schemas.microsoft.com/office/powerpoint/2010/main" xmlns="" val="86312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B9C8FB-B17F-4791-9572-F6934C458029}" type="slidenum">
              <a:rPr lang="en-US"/>
              <a:pPr>
                <a:defRPr/>
              </a:pPr>
              <a:t>‹#›</a:t>
            </a:fld>
            <a:endParaRPr lang="en-US"/>
          </a:p>
        </p:txBody>
      </p:sp>
    </p:spTree>
    <p:extLst>
      <p:ext uri="{BB962C8B-B14F-4D97-AF65-F5344CB8AC3E}">
        <p14:creationId xmlns:p14="http://schemas.microsoft.com/office/powerpoint/2010/main" xmlns="" val="401868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A47DAF-D876-46EB-9D37-653B3B1EC8E0}" type="slidenum">
              <a:rPr lang="en-US"/>
              <a:pPr>
                <a:defRPr/>
              </a:pPr>
              <a:t>‹#›</a:t>
            </a:fld>
            <a:endParaRPr lang="en-US"/>
          </a:p>
        </p:txBody>
      </p:sp>
    </p:spTree>
    <p:extLst>
      <p:ext uri="{BB962C8B-B14F-4D97-AF65-F5344CB8AC3E}">
        <p14:creationId xmlns:p14="http://schemas.microsoft.com/office/powerpoint/2010/main" xmlns="" val="13381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1724290-CD86-4838-BC4B-0FB636EEAABD}" type="slidenum">
              <a:rPr lang="en-US"/>
              <a:pPr>
                <a:defRPr/>
              </a:pPr>
              <a:t>‹#›</a:t>
            </a:fld>
            <a:endParaRPr lang="en-US"/>
          </a:p>
        </p:txBody>
      </p:sp>
    </p:spTree>
    <p:extLst>
      <p:ext uri="{BB962C8B-B14F-4D97-AF65-F5344CB8AC3E}">
        <p14:creationId xmlns:p14="http://schemas.microsoft.com/office/powerpoint/2010/main" xmlns="" val="69820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A39C52B-422A-4EE0-9F23-37DADDB321F8}" type="slidenum">
              <a:rPr lang="en-US"/>
              <a:pPr>
                <a:defRPr/>
              </a:pPr>
              <a:t>‹#›</a:t>
            </a:fld>
            <a:endParaRPr lang="en-US"/>
          </a:p>
        </p:txBody>
      </p:sp>
    </p:spTree>
    <p:extLst>
      <p:ext uri="{BB962C8B-B14F-4D97-AF65-F5344CB8AC3E}">
        <p14:creationId xmlns:p14="http://schemas.microsoft.com/office/powerpoint/2010/main" xmlns="" val="160831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3631AFB-674E-4845-A97E-354CC9CF538B}" type="slidenum">
              <a:rPr lang="en-US"/>
              <a:pPr>
                <a:defRPr/>
              </a:pPr>
              <a:t>‹#›</a:t>
            </a:fld>
            <a:endParaRPr lang="en-US"/>
          </a:p>
        </p:txBody>
      </p:sp>
    </p:spTree>
    <p:extLst>
      <p:ext uri="{BB962C8B-B14F-4D97-AF65-F5344CB8AC3E}">
        <p14:creationId xmlns:p14="http://schemas.microsoft.com/office/powerpoint/2010/main" xmlns="" val="340372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A3FBD2-BEDF-41FD-AA3B-9596F6DDB6B0}" type="slidenum">
              <a:rPr lang="en-US"/>
              <a:pPr>
                <a:defRPr/>
              </a:pPr>
              <a:t>‹#›</a:t>
            </a:fld>
            <a:endParaRPr lang="en-US"/>
          </a:p>
        </p:txBody>
      </p:sp>
    </p:spTree>
    <p:extLst>
      <p:ext uri="{BB962C8B-B14F-4D97-AF65-F5344CB8AC3E}">
        <p14:creationId xmlns:p14="http://schemas.microsoft.com/office/powerpoint/2010/main" xmlns="" val="269561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1F31BA-6725-4162-B45D-3C3C9301C663}" type="slidenum">
              <a:rPr lang="en-US"/>
              <a:pPr>
                <a:defRPr/>
              </a:pPr>
              <a:t>‹#›</a:t>
            </a:fld>
            <a:endParaRPr lang="en-US"/>
          </a:p>
        </p:txBody>
      </p:sp>
    </p:spTree>
    <p:extLst>
      <p:ext uri="{BB962C8B-B14F-4D97-AF65-F5344CB8AC3E}">
        <p14:creationId xmlns:p14="http://schemas.microsoft.com/office/powerpoint/2010/main" xmlns="" val="340752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41AD625-E0CA-48E3-88FB-25567FE406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sz="7200" dirty="0" smtClean="0">
                <a:solidFill>
                  <a:srgbClr val="FF0000"/>
                </a:solidFill>
                <a:latin typeface="Arial Black" pitchFamily="34" charset="0"/>
              </a:rPr>
              <a:t>Functions</a:t>
            </a:r>
          </a:p>
        </p:txBody>
      </p:sp>
      <p:sp>
        <p:nvSpPr>
          <p:cNvPr id="2051" name="Rectangle 3"/>
          <p:cNvSpPr>
            <a:spLocks noGrp="1" noChangeArrowheads="1"/>
          </p:cNvSpPr>
          <p:nvPr>
            <p:ph type="body" idx="1"/>
          </p:nvPr>
        </p:nvSpPr>
        <p:spPr/>
        <p:txBody>
          <a:bodyPr/>
          <a:lstStyle/>
          <a:p>
            <a:pPr algn="ctr" eaLnBrk="1" hangingPunct="1">
              <a:buFontTx/>
              <a:buNone/>
            </a:pPr>
            <a:r>
              <a:rPr lang="en-US" dirty="0" smtClean="0"/>
              <a:t>Performing computations </a:t>
            </a:r>
            <a:r>
              <a:rPr lang="en-US" dirty="0" smtClean="0">
                <a:latin typeface="Arial Black" pitchFamily="34" charset="0"/>
              </a:rPr>
              <a:t>between</a:t>
            </a:r>
            <a:r>
              <a:rPr lang="en-US" dirty="0" smtClean="0"/>
              <a:t> observations in a data step is much more complicated than computations </a:t>
            </a:r>
            <a:r>
              <a:rPr lang="en-US" dirty="0" smtClean="0">
                <a:latin typeface="Arial Black" pitchFamily="34" charset="0"/>
              </a:rPr>
              <a:t>within</a:t>
            </a:r>
            <a:r>
              <a:rPr lang="en-US" dirty="0" smtClean="0"/>
              <a:t> an observation.</a:t>
            </a:r>
          </a:p>
          <a:p>
            <a:pPr algn="ctr" eaLnBrk="1" hangingPunct="1">
              <a:buFontTx/>
              <a:buNone/>
            </a:pPr>
            <a:endParaRPr lang="en-US" dirty="0" smtClean="0"/>
          </a:p>
          <a:p>
            <a:pPr algn="ctr" eaLnBrk="1" hangingPunct="1">
              <a:buFontTx/>
              <a:buNone/>
            </a:pPr>
            <a:r>
              <a:rPr lang="en-US" b="1" dirty="0" smtClean="0">
                <a:solidFill>
                  <a:srgbClr val="FF0000"/>
                </a:solidFill>
              </a:rPr>
              <a:t>Within</a:t>
            </a:r>
            <a:r>
              <a:rPr lang="en-US" dirty="0" smtClean="0"/>
              <a:t> an observation the mean of 3 variables can be written as:</a:t>
            </a:r>
          </a:p>
          <a:p>
            <a:pPr algn="ctr" eaLnBrk="1" hangingPunct="1">
              <a:buFontTx/>
              <a:buNone/>
            </a:pPr>
            <a:r>
              <a:rPr lang="en-US" b="1" dirty="0" err="1" smtClean="0"/>
              <a:t>Meanx</a:t>
            </a:r>
            <a:r>
              <a:rPr lang="en-US" b="1" dirty="0" smtClean="0"/>
              <a:t>=mean (X1, X2, X3); </a:t>
            </a:r>
          </a:p>
          <a:p>
            <a:pPr lvl="1" algn="ctr" eaLnBrk="1" hangingPunct="1">
              <a:buFontTx/>
              <a:buNone/>
            </a:pP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52400"/>
            <a:ext cx="9144000" cy="1143000"/>
          </a:xfrm>
        </p:spPr>
        <p:txBody>
          <a:bodyPr/>
          <a:lstStyle/>
          <a:p>
            <a:pPr eaLnBrk="1" hangingPunct="1"/>
            <a:r>
              <a:rPr lang="en-US" smtClean="0">
                <a:latin typeface="Arial Black" pitchFamily="34" charset="0"/>
              </a:rPr>
              <a:t>Computing a Moving Average</a:t>
            </a:r>
          </a:p>
        </p:txBody>
      </p:sp>
      <p:sp>
        <p:nvSpPr>
          <p:cNvPr id="4099" name="Rectangle 3"/>
          <p:cNvSpPr>
            <a:spLocks noGrp="1" noChangeArrowheads="1"/>
          </p:cNvSpPr>
          <p:nvPr>
            <p:ph type="body" idx="1"/>
          </p:nvPr>
        </p:nvSpPr>
        <p:spPr>
          <a:xfrm>
            <a:off x="381000" y="1828800"/>
            <a:ext cx="4572000" cy="4525963"/>
          </a:xfrm>
        </p:spPr>
        <p:txBody>
          <a:bodyPr/>
          <a:lstStyle/>
          <a:p>
            <a:pPr eaLnBrk="1" hangingPunct="1">
              <a:buFontTx/>
              <a:buNone/>
            </a:pPr>
            <a:r>
              <a:rPr lang="en-US" sz="2400" dirty="0" err="1" smtClean="0"/>
              <a:t>Proc</a:t>
            </a:r>
            <a:r>
              <a:rPr lang="en-US" sz="2400" dirty="0" smtClean="0"/>
              <a:t> sort data=</a:t>
            </a:r>
            <a:r>
              <a:rPr lang="en-US" sz="2400" dirty="0" err="1" smtClean="0"/>
              <a:t>tt</a:t>
            </a:r>
            <a:r>
              <a:rPr lang="en-US" sz="2400" dirty="0" smtClean="0"/>
              <a:t>;</a:t>
            </a:r>
          </a:p>
          <a:p>
            <a:pPr eaLnBrk="1" hangingPunct="1">
              <a:buFontTx/>
              <a:buNone/>
            </a:pPr>
            <a:r>
              <a:rPr lang="en-US" sz="2400" dirty="0" smtClean="0"/>
              <a:t>By Time;</a:t>
            </a:r>
          </a:p>
          <a:p>
            <a:pPr eaLnBrk="1" hangingPunct="1">
              <a:buFontTx/>
              <a:buNone/>
            </a:pPr>
            <a:r>
              <a:rPr lang="en-US" sz="2400" dirty="0" smtClean="0"/>
              <a:t>Run;</a:t>
            </a:r>
          </a:p>
          <a:p>
            <a:pPr eaLnBrk="1" hangingPunct="1">
              <a:buFontTx/>
              <a:buNone/>
            </a:pPr>
            <a:r>
              <a:rPr lang="en-US" sz="2400" dirty="0" smtClean="0"/>
              <a:t>DATA </a:t>
            </a:r>
            <a:r>
              <a:rPr lang="en-US" sz="2400" dirty="0" err="1" smtClean="0"/>
              <a:t>moving_average</a:t>
            </a:r>
            <a:r>
              <a:rPr lang="en-US" sz="2400" dirty="0" smtClean="0"/>
              <a:t>;</a:t>
            </a:r>
          </a:p>
          <a:p>
            <a:pPr eaLnBrk="1" hangingPunct="1">
              <a:buFontTx/>
              <a:buNone/>
            </a:pPr>
            <a:r>
              <a:rPr lang="en-US" sz="2400" dirty="0" smtClean="0"/>
              <a:t>SET </a:t>
            </a:r>
            <a:r>
              <a:rPr lang="en-US" sz="2400" dirty="0" err="1" smtClean="0"/>
              <a:t>tt</a:t>
            </a:r>
            <a:r>
              <a:rPr lang="en-US" sz="2400" dirty="0" smtClean="0"/>
              <a:t>;</a:t>
            </a:r>
          </a:p>
          <a:p>
            <a:pPr eaLnBrk="1" hangingPunct="1">
              <a:buFontTx/>
              <a:buNone/>
            </a:pPr>
            <a:r>
              <a:rPr lang="en-US" sz="2400" dirty="0" smtClean="0"/>
              <a:t>Input x;</a:t>
            </a:r>
          </a:p>
          <a:p>
            <a:pPr eaLnBrk="1" hangingPunct="1">
              <a:buFontTx/>
              <a:buNone/>
            </a:pPr>
            <a:r>
              <a:rPr lang="en-US" sz="2400" dirty="0" smtClean="0"/>
              <a:t>X1=lag(x);</a:t>
            </a:r>
          </a:p>
          <a:p>
            <a:pPr eaLnBrk="1" hangingPunct="1">
              <a:buFontTx/>
              <a:buNone/>
            </a:pPr>
            <a:r>
              <a:rPr lang="en-US" sz="2400" dirty="0" smtClean="0"/>
              <a:t>X2=lag2(X);</a:t>
            </a:r>
          </a:p>
          <a:p>
            <a:pPr eaLnBrk="1" hangingPunct="1">
              <a:buFontTx/>
              <a:buNone/>
            </a:pPr>
            <a:r>
              <a:rPr lang="en-US" sz="2400" b="1" dirty="0" smtClean="0"/>
              <a:t>Ave=mean(X, X1, X2);</a:t>
            </a:r>
          </a:p>
          <a:p>
            <a:pPr eaLnBrk="1" hangingPunct="1">
              <a:buFontTx/>
              <a:buNone/>
            </a:pPr>
            <a:r>
              <a:rPr lang="en-US" sz="2400" dirty="0" smtClean="0"/>
              <a:t>If _N_ </a:t>
            </a:r>
            <a:r>
              <a:rPr lang="en-US" sz="2400" dirty="0" err="1" smtClean="0"/>
              <a:t>ge</a:t>
            </a:r>
            <a:r>
              <a:rPr lang="en-US" sz="2400" dirty="0" smtClean="0"/>
              <a:t> 3 then </a:t>
            </a:r>
            <a:r>
              <a:rPr lang="en-US" sz="2400" b="1" dirty="0" smtClean="0"/>
              <a:t>OUTPUT</a:t>
            </a:r>
            <a:r>
              <a:rPr lang="en-US" sz="2400" dirty="0" smtClean="0"/>
              <a:t>;</a:t>
            </a:r>
          </a:p>
          <a:p>
            <a:pPr eaLnBrk="1" hangingPunct="1">
              <a:buFontTx/>
              <a:buNone/>
            </a:pPr>
            <a:r>
              <a:rPr lang="en-US" sz="2400" dirty="0" smtClean="0"/>
              <a:t>RUN;</a:t>
            </a:r>
          </a:p>
        </p:txBody>
      </p:sp>
      <p:graphicFrame>
        <p:nvGraphicFramePr>
          <p:cNvPr id="8251" name="Group 59"/>
          <p:cNvGraphicFramePr>
            <a:graphicFrameLocks noGrp="1"/>
          </p:cNvGraphicFramePr>
          <p:nvPr/>
        </p:nvGraphicFramePr>
        <p:xfrm>
          <a:off x="5334000" y="2971800"/>
          <a:ext cx="3581400" cy="3698873"/>
        </p:xfrm>
        <a:graphic>
          <a:graphicData uri="http://schemas.openxmlformats.org/drawingml/2006/table">
            <a:tbl>
              <a:tblPr/>
              <a:tblGrid>
                <a:gridCol w="838200"/>
                <a:gridCol w="1066800"/>
                <a:gridCol w="781050"/>
                <a:gridCol w="895350"/>
              </a:tblGrid>
              <a:tr h="533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dirty="0" smtClean="0">
                          <a:ln>
                            <a:noFill/>
                          </a:ln>
                          <a:solidFill>
                            <a:schemeClr val="tx1"/>
                          </a:solidFill>
                          <a:effectLst/>
                          <a:latin typeface="Arial" charset="0"/>
                        </a:rPr>
                        <a:t>_N_</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Time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dirty="0" smtClean="0">
                          <a:ln>
                            <a:noFill/>
                          </a:ln>
                          <a:solidFill>
                            <a:schemeClr val="tx1"/>
                          </a:solidFill>
                          <a:effectLst/>
                          <a:latin typeface="Arial" charset="0"/>
                        </a:rPr>
                        <a:t>X</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AVE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0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2000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0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dirty="0" smtClean="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2001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dirty="0" smtClean="0">
                          <a:ln>
                            <a:noFill/>
                          </a:ln>
                          <a:solidFill>
                            <a:schemeClr val="tx1"/>
                          </a:solidFill>
                          <a:effectLst/>
                          <a:latin typeface="Arial" charset="0"/>
                        </a:rPr>
                        <a:t>.</a:t>
                      </a:r>
                      <a:endParaRPr kumimoji="0" lang="en-US" sz="27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2002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7</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2003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7.3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0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2004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7.7</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6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2005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smtClean="0">
                          <a:ln>
                            <a:noFill/>
                          </a:ln>
                          <a:solidFill>
                            <a:schemeClr val="tx1"/>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dirty="0" smtClean="0">
                          <a:ln>
                            <a:noFill/>
                          </a:ln>
                          <a:solidFill>
                            <a:schemeClr val="tx1"/>
                          </a:solidFill>
                          <a:effectLst/>
                          <a:latin typeface="Arial" charset="0"/>
                        </a:rPr>
                        <a:t>7</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42" name="TextBox 4"/>
          <p:cNvSpPr txBox="1">
            <a:spLocks noChangeArrowheads="1"/>
          </p:cNvSpPr>
          <p:nvPr/>
        </p:nvSpPr>
        <p:spPr bwMode="auto">
          <a:xfrm>
            <a:off x="5410200" y="2438400"/>
            <a:ext cx="13001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Data set tt:</a:t>
            </a:r>
          </a:p>
        </p:txBody>
      </p:sp>
      <p:sp>
        <p:nvSpPr>
          <p:cNvPr id="4143" name="TextBox 5"/>
          <p:cNvSpPr txBox="1">
            <a:spLocks noChangeArrowheads="1"/>
          </p:cNvSpPr>
          <p:nvPr/>
        </p:nvSpPr>
        <p:spPr bwMode="auto">
          <a:xfrm>
            <a:off x="2133600" y="1066800"/>
            <a:ext cx="32750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dirty="0"/>
              <a:t>(often done to smooth graphs)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1143000"/>
          </a:xfrm>
        </p:spPr>
        <p:txBody>
          <a:bodyPr/>
          <a:lstStyle/>
          <a:p>
            <a:pPr eaLnBrk="1" hangingPunct="1"/>
            <a:r>
              <a:rPr lang="en-US" b="1" smtClean="0"/>
              <a:t>Conditonal LAG Function</a:t>
            </a:r>
          </a:p>
        </p:txBody>
      </p:sp>
      <p:sp>
        <p:nvSpPr>
          <p:cNvPr id="5123" name="Rectangle 3"/>
          <p:cNvSpPr>
            <a:spLocks noGrp="1" noChangeArrowheads="1"/>
          </p:cNvSpPr>
          <p:nvPr>
            <p:ph type="body" sz="half" idx="1"/>
          </p:nvPr>
        </p:nvSpPr>
        <p:spPr>
          <a:xfrm>
            <a:off x="457200" y="1600200"/>
            <a:ext cx="7924800" cy="762000"/>
          </a:xfrm>
        </p:spPr>
        <p:txBody>
          <a:bodyPr/>
          <a:lstStyle/>
          <a:p>
            <a:pPr eaLnBrk="1" hangingPunct="1">
              <a:buFontTx/>
              <a:buNone/>
            </a:pPr>
            <a:r>
              <a:rPr lang="en-US" sz="2800" dirty="0" smtClean="0"/>
              <a:t>If X &gt; 5 then </a:t>
            </a:r>
            <a:r>
              <a:rPr lang="en-US" sz="2800" dirty="0" err="1" smtClean="0"/>
              <a:t>last_X</a:t>
            </a:r>
            <a:r>
              <a:rPr lang="en-US" sz="2800" dirty="0" smtClean="0"/>
              <a:t>=lag(x);</a:t>
            </a:r>
          </a:p>
        </p:txBody>
      </p:sp>
      <p:graphicFrame>
        <p:nvGraphicFramePr>
          <p:cNvPr id="6226" name="Group 82"/>
          <p:cNvGraphicFramePr>
            <a:graphicFrameLocks noGrp="1"/>
          </p:cNvGraphicFramePr>
          <p:nvPr>
            <p:ph sz="half" idx="2"/>
          </p:nvPr>
        </p:nvGraphicFramePr>
        <p:xfrm>
          <a:off x="1447800" y="2333625"/>
          <a:ext cx="4114800" cy="4145232"/>
        </p:xfrm>
        <a:graphic>
          <a:graphicData uri="http://schemas.openxmlformats.org/drawingml/2006/table">
            <a:tbl>
              <a:tblPr/>
              <a:tblGrid>
                <a:gridCol w="1009290"/>
                <a:gridCol w="1733910"/>
                <a:gridCol w="1371600"/>
              </a:tblGrid>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_N_</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X</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Last_X</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5</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62" name="TextBox 4"/>
          <p:cNvSpPr txBox="1">
            <a:spLocks noChangeArrowheads="1"/>
          </p:cNvSpPr>
          <p:nvPr/>
        </p:nvSpPr>
        <p:spPr bwMode="auto">
          <a:xfrm>
            <a:off x="1981200" y="1066800"/>
            <a:ext cx="54425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dirty="0"/>
              <a:t>(</a:t>
            </a:r>
            <a:r>
              <a:rPr lang="en-US" i="1" dirty="0">
                <a:solidFill>
                  <a:srgbClr val="FF0000"/>
                </a:solidFill>
              </a:rPr>
              <a:t>Lag function is not always </a:t>
            </a:r>
            <a:r>
              <a:rPr lang="en-US" i="1" dirty="0" smtClean="0">
                <a:solidFill>
                  <a:srgbClr val="FF0000"/>
                </a:solidFill>
              </a:rPr>
              <a:t>working!!!!!!!!!!!!!!!!!!!!!!!!!)</a:t>
            </a:r>
            <a:endParaRPr lang="en-US" i="1" dirty="0">
              <a:solidFill>
                <a:srgbClr val="FF0000"/>
              </a:solidFill>
            </a:endParaRPr>
          </a:p>
        </p:txBody>
      </p:sp>
      <p:sp>
        <p:nvSpPr>
          <p:cNvPr id="6" name="TextBox 5"/>
          <p:cNvSpPr txBox="1"/>
          <p:nvPr/>
        </p:nvSpPr>
        <p:spPr>
          <a:xfrm>
            <a:off x="6096000" y="2438400"/>
            <a:ext cx="2590800" cy="923330"/>
          </a:xfrm>
          <a:prstGeom prst="rect">
            <a:avLst/>
          </a:prstGeom>
          <a:noFill/>
        </p:spPr>
        <p:txBody>
          <a:bodyPr wrap="square" rtlCol="0">
            <a:spAutoFit/>
          </a:bodyPr>
          <a:lstStyle/>
          <a:p>
            <a:r>
              <a:rPr lang="en-US" dirty="0" smtClean="0"/>
              <a:t>Avoid using the lag function; use retain function instead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274638"/>
            <a:ext cx="8991600" cy="1143000"/>
          </a:xfrm>
        </p:spPr>
        <p:txBody>
          <a:bodyPr/>
          <a:lstStyle/>
          <a:p>
            <a:pPr eaLnBrk="1" hangingPunct="1"/>
            <a:r>
              <a:rPr lang="en-US" smtClean="0"/>
              <a:t>Example-Why do we need Retain?</a:t>
            </a:r>
          </a:p>
        </p:txBody>
      </p:sp>
      <p:graphicFrame>
        <p:nvGraphicFramePr>
          <p:cNvPr id="15423" name="Group 63"/>
          <p:cNvGraphicFramePr>
            <a:graphicFrameLocks noGrp="1"/>
          </p:cNvGraphicFramePr>
          <p:nvPr/>
        </p:nvGraphicFramePr>
        <p:xfrm>
          <a:off x="1981200" y="1676400"/>
          <a:ext cx="4495800" cy="4495800"/>
        </p:xfrm>
        <a:graphic>
          <a:graphicData uri="http://schemas.openxmlformats.org/drawingml/2006/table">
            <a:tbl>
              <a:tblPr/>
              <a:tblGrid>
                <a:gridCol w="1285875"/>
                <a:gridCol w="1833563"/>
                <a:gridCol w="1376362"/>
              </a:tblGrid>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Dt_diag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ICD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9/25/08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368.6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9/02/08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458.2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9/13/08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250.2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Example LAG</a:t>
            </a:r>
          </a:p>
        </p:txBody>
      </p:sp>
      <p:sp>
        <p:nvSpPr>
          <p:cNvPr id="11267" name="Rectangle 3"/>
          <p:cNvSpPr>
            <a:spLocks noGrp="1" noChangeArrowheads="1"/>
          </p:cNvSpPr>
          <p:nvPr>
            <p:ph type="body" idx="1"/>
          </p:nvPr>
        </p:nvSpPr>
        <p:spPr/>
        <p:txBody>
          <a:bodyPr/>
          <a:lstStyle/>
          <a:p>
            <a:pPr eaLnBrk="1" hangingPunct="1">
              <a:buFontTx/>
              <a:buNone/>
            </a:pPr>
            <a:r>
              <a:rPr lang="en-US" smtClean="0"/>
              <a:t>/*   calling the lag function  */</a:t>
            </a:r>
          </a:p>
          <a:p>
            <a:pPr eaLnBrk="1" hangingPunct="1">
              <a:buFontTx/>
              <a:buNone/>
            </a:pPr>
            <a:endParaRPr lang="en-US" smtClean="0"/>
          </a:p>
          <a:p>
            <a:pPr eaLnBrk="1" hangingPunct="1">
              <a:buFontTx/>
              <a:buNone/>
            </a:pPr>
            <a:r>
              <a:rPr lang="en-US" smtClean="0"/>
              <a:t>lagPatID=lag(PatID);</a:t>
            </a:r>
          </a:p>
          <a:p>
            <a:pPr eaLnBrk="1" hangingPunct="1">
              <a:buFontTx/>
              <a:buNone/>
            </a:pPr>
            <a:r>
              <a:rPr lang="en-US" smtClean="0"/>
              <a:t>If PatID= .  Then PatID=lagPatID;</a:t>
            </a:r>
          </a:p>
          <a:p>
            <a:pPr eaLnBrk="1" hangingPunct="1">
              <a:buFontTx/>
              <a:buNone/>
            </a:pPr>
            <a:endParaRPr lang="en-US" smtClean="0"/>
          </a:p>
          <a:p>
            <a:pPr eaLnBrk="1" hangingPunct="1">
              <a:buFontTx/>
              <a:buNone/>
            </a:pPr>
            <a:r>
              <a:rPr lang="en-US" smtClean="0"/>
              <a:t>Run;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Example</a:t>
            </a:r>
          </a:p>
        </p:txBody>
      </p:sp>
      <p:graphicFrame>
        <p:nvGraphicFramePr>
          <p:cNvPr id="21507" name="Group 3"/>
          <p:cNvGraphicFramePr>
            <a:graphicFrameLocks noGrp="1"/>
          </p:cNvGraphicFramePr>
          <p:nvPr/>
        </p:nvGraphicFramePr>
        <p:xfrm>
          <a:off x="838200" y="1397000"/>
          <a:ext cx="6781800" cy="4064000"/>
        </p:xfrm>
        <a:graphic>
          <a:graphicData uri="http://schemas.openxmlformats.org/drawingml/2006/table">
            <a:tbl>
              <a:tblPr/>
              <a:tblGrid>
                <a:gridCol w="1144588"/>
                <a:gridCol w="1633537"/>
                <a:gridCol w="1225550"/>
                <a:gridCol w="2778125"/>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Dt_diag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ICD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Lag(PatID)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9/25/08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368.6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9/02/08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458.2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9/13/08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1"/>
          <p:cNvSpPr>
            <a:spLocks noGrp="1" noChangeArrowheads="1"/>
          </p:cNvSpPr>
          <p:nvPr>
            <p:ph type="title"/>
          </p:nvPr>
        </p:nvSpPr>
        <p:spPr>
          <a:xfrm>
            <a:off x="152400" y="152400"/>
            <a:ext cx="8229600" cy="1143000"/>
          </a:xfrm>
        </p:spPr>
        <p:txBody>
          <a:bodyPr/>
          <a:lstStyle/>
          <a:p>
            <a:pPr eaLnBrk="1" hangingPunct="1"/>
            <a:r>
              <a:rPr lang="en-US" sz="7200" b="1" dirty="0" smtClean="0"/>
              <a:t>Example</a:t>
            </a:r>
          </a:p>
        </p:txBody>
      </p:sp>
      <p:graphicFrame>
        <p:nvGraphicFramePr>
          <p:cNvPr id="16437" name="Group 53"/>
          <p:cNvGraphicFramePr>
            <a:graphicFrameLocks noGrp="1"/>
          </p:cNvGraphicFramePr>
          <p:nvPr>
            <p:ph idx="1"/>
          </p:nvPr>
        </p:nvGraphicFramePr>
        <p:xfrm>
          <a:off x="609600" y="1600200"/>
          <a:ext cx="8077200" cy="4525964"/>
        </p:xfrm>
        <a:graphic>
          <a:graphicData uri="http://schemas.openxmlformats.org/drawingml/2006/table">
            <a:tbl>
              <a:tblPr/>
              <a:tblGrid>
                <a:gridCol w="1236663"/>
                <a:gridCol w="1982787"/>
                <a:gridCol w="1485900"/>
                <a:gridCol w="3371850"/>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rPr>
                        <a:t>PatID</a:t>
                      </a: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Dt_diag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ICD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Lag(PatID)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9/25/08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66"/>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368.6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9/02/08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458.2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66"/>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9/13/08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66"/>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5400" b="1" smtClean="0"/>
              <a:t>RETAIN</a:t>
            </a:r>
          </a:p>
        </p:txBody>
      </p:sp>
      <p:sp>
        <p:nvSpPr>
          <p:cNvPr id="14339" name="Rectangle 3"/>
          <p:cNvSpPr>
            <a:spLocks noGrp="1" noChangeArrowheads="1"/>
          </p:cNvSpPr>
          <p:nvPr>
            <p:ph type="body" idx="1"/>
          </p:nvPr>
        </p:nvSpPr>
        <p:spPr>
          <a:xfrm>
            <a:off x="457200" y="1676400"/>
            <a:ext cx="8229600" cy="4525963"/>
          </a:xfrm>
        </p:spPr>
        <p:txBody>
          <a:bodyPr/>
          <a:lstStyle/>
          <a:p>
            <a:pPr eaLnBrk="1" hangingPunct="1">
              <a:lnSpc>
                <a:spcPct val="80000"/>
              </a:lnSpc>
              <a:buFontTx/>
              <a:buNone/>
            </a:pPr>
            <a:r>
              <a:rPr lang="en-US" sz="2800" b="1" smtClean="0"/>
              <a:t>Causes a variable that is created by an INPUT or assignment statement to retain its value from one iteration of the DATA step to the next</a:t>
            </a:r>
            <a:r>
              <a:rPr lang="en-US" sz="2800" smtClean="0"/>
              <a:t>. </a:t>
            </a:r>
          </a:p>
          <a:p>
            <a:pPr eaLnBrk="1" hangingPunct="1">
              <a:lnSpc>
                <a:spcPct val="80000"/>
              </a:lnSpc>
              <a:buFontTx/>
              <a:buNone/>
            </a:pPr>
            <a:r>
              <a:rPr lang="en-US" sz="2800" smtClean="0"/>
              <a:t>If you do not specify an argument, the RETAIN statement causes the values of all variables that are created with INPUT or assignment statements to be retained from one iteration of the DATA step to the next. </a:t>
            </a:r>
          </a:p>
          <a:p>
            <a:pPr eaLnBrk="1" hangingPunct="1">
              <a:lnSpc>
                <a:spcPct val="80000"/>
              </a:lnSpc>
              <a:buFontTx/>
              <a:buNone/>
            </a:pPr>
            <a:endParaRPr lang="en-US" sz="2800" smtClean="0"/>
          </a:p>
          <a:p>
            <a:pPr eaLnBrk="1" hangingPunct="1">
              <a:lnSpc>
                <a:spcPct val="80000"/>
              </a:lnSpc>
              <a:buFontTx/>
              <a:buNone/>
            </a:pPr>
            <a:r>
              <a:rPr lang="en-US" sz="2800" smtClean="0">
                <a:solidFill>
                  <a:srgbClr val="FF0066"/>
                </a:solidFill>
                <a:latin typeface="Arial Black" pitchFamily="34" charset="0"/>
              </a:rPr>
              <a:t>RETAIN &lt;</a:t>
            </a:r>
            <a:r>
              <a:rPr lang="en-US" sz="2800" i="1" smtClean="0">
                <a:solidFill>
                  <a:srgbClr val="FF0066"/>
                </a:solidFill>
                <a:latin typeface="Arial Black" pitchFamily="34" charset="0"/>
              </a:rPr>
              <a:t>variable list</a:t>
            </a:r>
            <a:r>
              <a:rPr lang="en-US" sz="2800" smtClean="0">
                <a:solidFill>
                  <a:srgbClr val="FF0066"/>
                </a:solidFill>
                <a:latin typeface="Arial Black" pitchFamily="34" charset="0"/>
              </a:rPr>
              <a:t>&gt; &lt;</a:t>
            </a:r>
            <a:r>
              <a:rPr lang="en-US" sz="2800" i="1" smtClean="0">
                <a:solidFill>
                  <a:srgbClr val="FF0066"/>
                </a:solidFill>
                <a:latin typeface="Arial Black" pitchFamily="34" charset="0"/>
              </a:rPr>
              <a:t>initial Value</a:t>
            </a:r>
            <a:r>
              <a:rPr lang="en-US" sz="2800" smtClean="0">
                <a:solidFill>
                  <a:srgbClr val="FF0066"/>
                </a:solidFill>
                <a:latin typeface="Arial Black" pitchFamily="34" charset="0"/>
              </a:rPr>
              <a:t>&gt;;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0" y="0"/>
            <a:ext cx="8763000" cy="1143000"/>
          </a:xfrm>
        </p:spPr>
        <p:txBody>
          <a:bodyPr/>
          <a:lstStyle/>
          <a:p>
            <a:r>
              <a:rPr lang="en-US" smtClean="0"/>
              <a:t>Program Data Vector (PDV)</a:t>
            </a:r>
          </a:p>
        </p:txBody>
      </p:sp>
      <p:graphicFrame>
        <p:nvGraphicFramePr>
          <p:cNvPr id="4" name="Content Placeholder 3"/>
          <p:cNvGraphicFramePr>
            <a:graphicFrameLocks noGrp="1"/>
          </p:cNvGraphicFramePr>
          <p:nvPr>
            <p:ph idx="1"/>
          </p:nvPr>
        </p:nvGraphicFramePr>
        <p:xfrm>
          <a:off x="2286000" y="1066800"/>
          <a:ext cx="6400800" cy="877819"/>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83948">
                <a:tc>
                  <a:txBody>
                    <a:bodyPr/>
                    <a:lstStyle/>
                    <a:p>
                      <a:r>
                        <a:rPr lang="en-US" sz="1400" dirty="0" err="1" smtClean="0"/>
                        <a:t>PatID</a:t>
                      </a:r>
                      <a:endParaRPr lang="en-US" sz="1400" dirty="0"/>
                    </a:p>
                  </a:txBody>
                  <a:tcPr>
                    <a:solidFill>
                      <a:schemeClr val="accent2"/>
                    </a:solidFill>
                  </a:tcPr>
                </a:tc>
                <a:tc>
                  <a:txBody>
                    <a:bodyPr/>
                    <a:lstStyle/>
                    <a:p>
                      <a:r>
                        <a:rPr lang="en-US" sz="1400" dirty="0" smtClean="0"/>
                        <a:t>Gender</a:t>
                      </a:r>
                      <a:endParaRPr lang="en-US" sz="1400" dirty="0"/>
                    </a:p>
                  </a:txBody>
                  <a:tcPr>
                    <a:solidFill>
                      <a:schemeClr val="accent2"/>
                    </a:solidFill>
                  </a:tcPr>
                </a:tc>
                <a:tc>
                  <a:txBody>
                    <a:bodyPr/>
                    <a:lstStyle/>
                    <a:p>
                      <a:r>
                        <a:rPr lang="en-US" sz="1400" dirty="0" err="1" smtClean="0"/>
                        <a:t>Pre_Hgb</a:t>
                      </a:r>
                      <a:endParaRPr lang="en-US" sz="1400" dirty="0"/>
                    </a:p>
                  </a:txBody>
                  <a:tcPr>
                    <a:solidFill>
                      <a:schemeClr val="accent2"/>
                    </a:solidFill>
                  </a:tcPr>
                </a:tc>
                <a:tc>
                  <a:txBody>
                    <a:bodyPr/>
                    <a:lstStyle/>
                    <a:p>
                      <a:r>
                        <a:rPr lang="en-US" sz="1400" dirty="0" err="1" smtClean="0"/>
                        <a:t>Pst_Hgb</a:t>
                      </a:r>
                      <a:endParaRPr lang="en-US" sz="1400" dirty="0"/>
                    </a:p>
                  </a:txBody>
                  <a:tcPr>
                    <a:solidFill>
                      <a:schemeClr val="accent2"/>
                    </a:solidFill>
                  </a:tcPr>
                </a:tc>
                <a:tc>
                  <a:txBody>
                    <a:bodyPr/>
                    <a:lstStyle/>
                    <a:p>
                      <a:r>
                        <a:rPr lang="en-US" sz="1400" dirty="0" err="1" smtClean="0"/>
                        <a:t>Hgb_drop</a:t>
                      </a:r>
                      <a:endParaRPr lang="en-US" sz="1400" dirty="0"/>
                    </a:p>
                  </a:txBody>
                  <a:tcPr>
                    <a:solidFill>
                      <a:schemeClr val="accent2"/>
                    </a:solidFill>
                  </a:tcPr>
                </a:tc>
              </a:tr>
              <a:tr h="255553">
                <a:tc>
                  <a:txBody>
                    <a:bodyPr/>
                    <a:lstStyle/>
                    <a:p>
                      <a:r>
                        <a:rPr lang="en-US" sz="1200" dirty="0" smtClean="0"/>
                        <a:t>Numeric</a:t>
                      </a:r>
                      <a:endParaRPr lang="en-US" sz="1200" dirty="0"/>
                    </a:p>
                  </a:txBody>
                  <a:tcPr/>
                </a:tc>
                <a:tc>
                  <a:txBody>
                    <a:bodyPr/>
                    <a:lstStyle/>
                    <a:p>
                      <a:r>
                        <a:rPr lang="en-US" sz="1200" dirty="0" smtClean="0"/>
                        <a:t>Character</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r>
              <a:tr h="298699">
                <a:tc>
                  <a:txBody>
                    <a:bodyPr/>
                    <a:lstStyle/>
                    <a:p>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r>
            </a:tbl>
          </a:graphicData>
        </a:graphic>
      </p:graphicFrame>
      <p:graphicFrame>
        <p:nvGraphicFramePr>
          <p:cNvPr id="5" name="Content Placeholder 3"/>
          <p:cNvGraphicFramePr>
            <a:graphicFrameLocks/>
          </p:cNvGraphicFramePr>
          <p:nvPr/>
        </p:nvGraphicFramePr>
        <p:xfrm>
          <a:off x="2286000" y="1963270"/>
          <a:ext cx="6477000" cy="1158240"/>
        </p:xfrm>
        <a:graphic>
          <a:graphicData uri="http://schemas.openxmlformats.org/drawingml/2006/table">
            <a:tbl>
              <a:tblPr firstRow="1" bandRow="1">
                <a:tableStyleId>{5C22544A-7EE6-4342-B048-85BDC9FD1C3A}</a:tableStyleId>
              </a:tblPr>
              <a:tblGrid>
                <a:gridCol w="1295400"/>
                <a:gridCol w="1295400"/>
                <a:gridCol w="1295400"/>
                <a:gridCol w="1295400"/>
                <a:gridCol w="1295400"/>
              </a:tblGrid>
              <a:tr h="288324">
                <a:tc>
                  <a:txBody>
                    <a:bodyPr/>
                    <a:lstStyle/>
                    <a:p>
                      <a:r>
                        <a:rPr lang="en-US" sz="1400" dirty="0" err="1" smtClean="0"/>
                        <a:t>PatID</a:t>
                      </a:r>
                      <a:endParaRPr lang="en-US" sz="1400" dirty="0"/>
                    </a:p>
                  </a:txBody>
                  <a:tcPr>
                    <a:solidFill>
                      <a:schemeClr val="accent2"/>
                    </a:solidFill>
                  </a:tcPr>
                </a:tc>
                <a:tc>
                  <a:txBody>
                    <a:bodyPr/>
                    <a:lstStyle/>
                    <a:p>
                      <a:r>
                        <a:rPr lang="en-US" sz="1400" dirty="0" smtClean="0"/>
                        <a:t>Gender</a:t>
                      </a:r>
                      <a:endParaRPr lang="en-US" sz="1400" dirty="0"/>
                    </a:p>
                  </a:txBody>
                  <a:tcPr>
                    <a:solidFill>
                      <a:schemeClr val="accent2"/>
                    </a:solidFill>
                  </a:tcPr>
                </a:tc>
                <a:tc>
                  <a:txBody>
                    <a:bodyPr/>
                    <a:lstStyle/>
                    <a:p>
                      <a:r>
                        <a:rPr lang="en-US" sz="1400" dirty="0" err="1" smtClean="0"/>
                        <a:t>Pre_Hgb</a:t>
                      </a:r>
                      <a:endParaRPr lang="en-US" sz="1400" dirty="0"/>
                    </a:p>
                  </a:txBody>
                  <a:tcPr>
                    <a:solidFill>
                      <a:schemeClr val="accent2"/>
                    </a:solidFill>
                  </a:tcPr>
                </a:tc>
                <a:tc>
                  <a:txBody>
                    <a:bodyPr/>
                    <a:lstStyle/>
                    <a:p>
                      <a:r>
                        <a:rPr lang="en-US" sz="1400" dirty="0" err="1" smtClean="0"/>
                        <a:t>Pst_Hgb</a:t>
                      </a:r>
                      <a:endParaRPr lang="en-US" sz="1400" dirty="0"/>
                    </a:p>
                  </a:txBody>
                  <a:tcPr>
                    <a:solidFill>
                      <a:schemeClr val="accent2"/>
                    </a:solidFill>
                  </a:tcPr>
                </a:tc>
                <a:tc>
                  <a:txBody>
                    <a:bodyPr/>
                    <a:lstStyle/>
                    <a:p>
                      <a:r>
                        <a:rPr lang="en-US" sz="1400" dirty="0" err="1" smtClean="0"/>
                        <a:t>Hgb_drop</a:t>
                      </a:r>
                      <a:endParaRPr lang="en-US" sz="1400" dirty="0"/>
                    </a:p>
                  </a:txBody>
                  <a:tcPr>
                    <a:solidFill>
                      <a:schemeClr val="accent2"/>
                    </a:solidFill>
                  </a:tcPr>
                </a:tc>
              </a:tr>
              <a:tr h="259492">
                <a:tc>
                  <a:txBody>
                    <a:bodyPr/>
                    <a:lstStyle/>
                    <a:p>
                      <a:r>
                        <a:rPr lang="en-US" sz="1200" dirty="0" smtClean="0"/>
                        <a:t>Numeric</a:t>
                      </a:r>
                      <a:endParaRPr lang="en-US" sz="1200" dirty="0"/>
                    </a:p>
                  </a:txBody>
                  <a:tcPr/>
                </a:tc>
                <a:tc>
                  <a:txBody>
                    <a:bodyPr/>
                    <a:lstStyle/>
                    <a:p>
                      <a:r>
                        <a:rPr lang="en-US" sz="1200" dirty="0" smtClean="0"/>
                        <a:t>Character</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r>
              <a:tr h="259492">
                <a:tc>
                  <a:txBody>
                    <a:bodyPr/>
                    <a:lstStyle/>
                    <a:p>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r>
              <a:tr h="259492">
                <a:tc>
                  <a:txBody>
                    <a:bodyPr/>
                    <a:lstStyle/>
                    <a:p>
                      <a:r>
                        <a:rPr lang="en-US" sz="1400" b="1" dirty="0" smtClean="0"/>
                        <a:t>.</a:t>
                      </a:r>
                      <a:endParaRPr lang="en-US" sz="1400" b="1" dirty="0"/>
                    </a:p>
                  </a:txBody>
                  <a:tcPr/>
                </a:tc>
                <a:tc>
                  <a:txBody>
                    <a:bodyPr/>
                    <a:lstStyle/>
                    <a:p>
                      <a:endParaRPr lang="en-US" sz="1200" b="1" dirty="0"/>
                    </a:p>
                  </a:txBody>
                  <a:tcPr/>
                </a:tc>
                <a:tc>
                  <a:txBody>
                    <a:bodyPr/>
                    <a:lstStyle/>
                    <a:p>
                      <a:r>
                        <a:rPr lang="en-US" sz="1200" b="1" dirty="0" smtClean="0"/>
                        <a:t>.</a:t>
                      </a:r>
                      <a:endParaRPr lang="en-US" sz="1200" b="1" dirty="0"/>
                    </a:p>
                  </a:txBody>
                  <a:tcPr/>
                </a:tc>
                <a:tc>
                  <a:txBody>
                    <a:bodyPr/>
                    <a:lstStyle/>
                    <a:p>
                      <a:r>
                        <a:rPr lang="en-US" sz="1200" b="1" dirty="0" smtClean="0"/>
                        <a:t>.</a:t>
                      </a:r>
                      <a:endParaRPr lang="en-US"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t>
                      </a:r>
                      <a:endParaRPr lang="en-US" sz="1200" b="1" dirty="0"/>
                    </a:p>
                  </a:txBody>
                  <a:tcPr/>
                </a:tc>
              </a:tr>
            </a:tbl>
          </a:graphicData>
        </a:graphic>
      </p:graphicFrame>
      <p:sp>
        <p:nvSpPr>
          <p:cNvPr id="29763" name="TextBox 5"/>
          <p:cNvSpPr txBox="1">
            <a:spLocks noChangeArrowheads="1"/>
          </p:cNvSpPr>
          <p:nvPr/>
        </p:nvSpPr>
        <p:spPr bwMode="auto">
          <a:xfrm>
            <a:off x="381000" y="1447800"/>
            <a:ext cx="1665288" cy="400050"/>
          </a:xfrm>
          <a:prstGeom prst="rect">
            <a:avLst/>
          </a:prstGeom>
          <a:noFill/>
          <a:ln w="9525">
            <a:noFill/>
            <a:miter lim="800000"/>
            <a:headEnd/>
            <a:tailEnd/>
          </a:ln>
        </p:spPr>
        <p:txBody>
          <a:bodyPr wrap="none">
            <a:spAutoFit/>
          </a:bodyPr>
          <a:lstStyle/>
          <a:p>
            <a:r>
              <a:rPr lang="en-US" sz="2000" b="1"/>
              <a:t>Compilation</a:t>
            </a:r>
          </a:p>
        </p:txBody>
      </p:sp>
      <p:sp>
        <p:nvSpPr>
          <p:cNvPr id="29764" name="TextBox 6"/>
          <p:cNvSpPr txBox="1">
            <a:spLocks noChangeArrowheads="1"/>
          </p:cNvSpPr>
          <p:nvPr/>
        </p:nvSpPr>
        <p:spPr bwMode="auto">
          <a:xfrm>
            <a:off x="381000" y="2286000"/>
            <a:ext cx="1838325" cy="369888"/>
          </a:xfrm>
          <a:prstGeom prst="rect">
            <a:avLst/>
          </a:prstGeom>
          <a:noFill/>
          <a:ln w="9525">
            <a:noFill/>
            <a:miter lim="800000"/>
            <a:headEnd/>
            <a:tailEnd/>
          </a:ln>
        </p:spPr>
        <p:txBody>
          <a:bodyPr wrap="none">
            <a:spAutoFit/>
          </a:bodyPr>
          <a:lstStyle/>
          <a:p>
            <a:r>
              <a:rPr lang="en-US"/>
              <a:t>Before 1. record</a:t>
            </a:r>
          </a:p>
        </p:txBody>
      </p:sp>
      <p:graphicFrame>
        <p:nvGraphicFramePr>
          <p:cNvPr id="8" name="Content Placeholder 3"/>
          <p:cNvGraphicFramePr>
            <a:graphicFrameLocks/>
          </p:cNvGraphicFramePr>
          <p:nvPr>
            <p:extLst>
              <p:ext uri="{D42A27DB-BD31-4B8C-83A1-F6EECF244321}">
                <p14:modId xmlns:p14="http://schemas.microsoft.com/office/powerpoint/2010/main" xmlns="" val="3714222803"/>
              </p:ext>
            </p:extLst>
          </p:nvPr>
        </p:nvGraphicFramePr>
        <p:xfrm>
          <a:off x="2286000" y="3146610"/>
          <a:ext cx="6477000" cy="1134177"/>
        </p:xfrm>
        <a:graphic>
          <a:graphicData uri="http://schemas.openxmlformats.org/drawingml/2006/table">
            <a:tbl>
              <a:tblPr firstRow="1" bandRow="1">
                <a:tableStyleId>{5C22544A-7EE6-4342-B048-85BDC9FD1C3A}</a:tableStyleId>
              </a:tblPr>
              <a:tblGrid>
                <a:gridCol w="1295400"/>
                <a:gridCol w="1295400"/>
                <a:gridCol w="1295400"/>
                <a:gridCol w="1295400"/>
                <a:gridCol w="1295400"/>
              </a:tblGrid>
              <a:tr h="280737">
                <a:tc>
                  <a:txBody>
                    <a:bodyPr/>
                    <a:lstStyle/>
                    <a:p>
                      <a:r>
                        <a:rPr lang="en-US" sz="1400" dirty="0" err="1" smtClean="0"/>
                        <a:t>PatID</a:t>
                      </a:r>
                      <a:endParaRPr lang="en-US" sz="1400" dirty="0"/>
                    </a:p>
                  </a:txBody>
                  <a:tcPr>
                    <a:solidFill>
                      <a:schemeClr val="accent2"/>
                    </a:solidFill>
                  </a:tcPr>
                </a:tc>
                <a:tc>
                  <a:txBody>
                    <a:bodyPr/>
                    <a:lstStyle/>
                    <a:p>
                      <a:r>
                        <a:rPr lang="en-US" sz="1400" dirty="0" smtClean="0"/>
                        <a:t>Gender</a:t>
                      </a:r>
                      <a:endParaRPr lang="en-US" sz="1400" dirty="0"/>
                    </a:p>
                  </a:txBody>
                  <a:tcPr>
                    <a:solidFill>
                      <a:schemeClr val="accent2"/>
                    </a:solidFill>
                  </a:tcPr>
                </a:tc>
                <a:tc>
                  <a:txBody>
                    <a:bodyPr/>
                    <a:lstStyle/>
                    <a:p>
                      <a:r>
                        <a:rPr lang="en-US" sz="1400" dirty="0" err="1" smtClean="0"/>
                        <a:t>Pre_Hgb</a:t>
                      </a:r>
                      <a:endParaRPr lang="en-US" sz="1400" dirty="0"/>
                    </a:p>
                  </a:txBody>
                  <a:tcPr>
                    <a:solidFill>
                      <a:schemeClr val="accent2"/>
                    </a:solidFill>
                  </a:tcPr>
                </a:tc>
                <a:tc>
                  <a:txBody>
                    <a:bodyPr/>
                    <a:lstStyle/>
                    <a:p>
                      <a:r>
                        <a:rPr lang="en-US" sz="1400" dirty="0" err="1" smtClean="0"/>
                        <a:t>Pst_Hgb</a:t>
                      </a:r>
                      <a:endParaRPr lang="en-US" sz="1400" dirty="0"/>
                    </a:p>
                  </a:txBody>
                  <a:tcPr>
                    <a:solidFill>
                      <a:schemeClr val="accent2"/>
                    </a:solidFill>
                  </a:tcPr>
                </a:tc>
                <a:tc>
                  <a:txBody>
                    <a:bodyPr/>
                    <a:lstStyle/>
                    <a:p>
                      <a:r>
                        <a:rPr lang="en-US" sz="1400" dirty="0" err="1" smtClean="0"/>
                        <a:t>Hgb_drop</a:t>
                      </a:r>
                      <a:endParaRPr lang="en-US" sz="1400" dirty="0"/>
                    </a:p>
                  </a:txBody>
                  <a:tcPr>
                    <a:solidFill>
                      <a:schemeClr val="accent2"/>
                    </a:solidFill>
                  </a:tcPr>
                </a:tc>
              </a:tr>
              <a:tr h="280737">
                <a:tc>
                  <a:txBody>
                    <a:bodyPr/>
                    <a:lstStyle/>
                    <a:p>
                      <a:r>
                        <a:rPr lang="en-US" sz="1200" dirty="0" smtClean="0"/>
                        <a:t>Numeric</a:t>
                      </a:r>
                      <a:endParaRPr lang="en-US" sz="1200" dirty="0"/>
                    </a:p>
                  </a:txBody>
                  <a:tcPr/>
                </a:tc>
                <a:tc>
                  <a:txBody>
                    <a:bodyPr/>
                    <a:lstStyle/>
                    <a:p>
                      <a:r>
                        <a:rPr lang="en-US" sz="1200" dirty="0" smtClean="0"/>
                        <a:t>Character</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r>
              <a:tr h="252663">
                <a:tc>
                  <a:txBody>
                    <a:bodyPr/>
                    <a:lstStyle/>
                    <a:p>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r>
              <a:tr h="252663">
                <a:tc>
                  <a:txBody>
                    <a:bodyPr/>
                    <a:lstStyle/>
                    <a:p>
                      <a:r>
                        <a:rPr lang="en-US" sz="1200" dirty="0" smtClean="0"/>
                        <a:t>1</a:t>
                      </a:r>
                      <a:endParaRPr lang="en-US" sz="1200" dirty="0"/>
                    </a:p>
                  </a:txBody>
                  <a:tcPr/>
                </a:tc>
                <a:tc>
                  <a:txBody>
                    <a:bodyPr/>
                    <a:lstStyle/>
                    <a:p>
                      <a:r>
                        <a:rPr lang="en-US" sz="1200" dirty="0" smtClean="0"/>
                        <a:t>F</a:t>
                      </a:r>
                      <a:endParaRPr lang="en-US" sz="1200" dirty="0"/>
                    </a:p>
                  </a:txBody>
                  <a:tcPr/>
                </a:tc>
                <a:tc>
                  <a:txBody>
                    <a:bodyPr/>
                    <a:lstStyle/>
                    <a:p>
                      <a:r>
                        <a:rPr lang="en-US" sz="1200" dirty="0" smtClean="0"/>
                        <a:t>12.4</a:t>
                      </a:r>
                      <a:endParaRPr lang="en-US" sz="1200" dirty="0"/>
                    </a:p>
                  </a:txBody>
                  <a:tcPr/>
                </a:tc>
                <a:tc>
                  <a:txBody>
                    <a:bodyPr/>
                    <a:lstStyle/>
                    <a:p>
                      <a:r>
                        <a:rPr lang="en-US" sz="1200" dirty="0" smtClean="0"/>
                        <a:t>8.9</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-3.5</a:t>
                      </a:r>
                      <a:endParaRPr lang="en-US" sz="1200" dirty="0"/>
                    </a:p>
                  </a:txBody>
                  <a:tcPr/>
                </a:tc>
              </a:tr>
            </a:tbl>
          </a:graphicData>
        </a:graphic>
      </p:graphicFrame>
      <p:sp>
        <p:nvSpPr>
          <p:cNvPr id="29803" name="TextBox 8"/>
          <p:cNvSpPr txBox="1">
            <a:spLocks noChangeArrowheads="1"/>
          </p:cNvSpPr>
          <p:nvPr/>
        </p:nvSpPr>
        <p:spPr bwMode="auto">
          <a:xfrm>
            <a:off x="152400" y="2971800"/>
            <a:ext cx="1095375" cy="369888"/>
          </a:xfrm>
          <a:prstGeom prst="rect">
            <a:avLst/>
          </a:prstGeom>
          <a:noFill/>
          <a:ln w="9525">
            <a:noFill/>
            <a:miter lim="800000"/>
            <a:headEnd/>
            <a:tailEnd/>
          </a:ln>
        </p:spPr>
        <p:txBody>
          <a:bodyPr wrap="none">
            <a:spAutoFit/>
          </a:bodyPr>
          <a:lstStyle/>
          <a:p>
            <a:r>
              <a:rPr lang="en-US" dirty="0"/>
              <a:t>1. record</a:t>
            </a:r>
          </a:p>
        </p:txBody>
      </p:sp>
      <p:sp>
        <p:nvSpPr>
          <p:cNvPr id="11" name="Curved Right Arrow 10"/>
          <p:cNvSpPr/>
          <p:nvPr/>
        </p:nvSpPr>
        <p:spPr>
          <a:xfrm>
            <a:off x="1219200" y="2743200"/>
            <a:ext cx="731838" cy="12160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aphicFrame>
        <p:nvGraphicFramePr>
          <p:cNvPr id="10" name="Content Placeholder 3"/>
          <p:cNvGraphicFramePr>
            <a:graphicFrameLocks/>
          </p:cNvGraphicFramePr>
          <p:nvPr>
            <p:extLst>
              <p:ext uri="{D42A27DB-BD31-4B8C-83A1-F6EECF244321}">
                <p14:modId xmlns:p14="http://schemas.microsoft.com/office/powerpoint/2010/main" xmlns="" val="1853978606"/>
              </p:ext>
            </p:extLst>
          </p:nvPr>
        </p:nvGraphicFramePr>
        <p:xfrm>
          <a:off x="2286000" y="4316505"/>
          <a:ext cx="6477000" cy="1127760"/>
        </p:xfrm>
        <a:graphic>
          <a:graphicData uri="http://schemas.openxmlformats.org/drawingml/2006/table">
            <a:tbl>
              <a:tblPr firstRow="1" bandRow="1">
                <a:tableStyleId>{5C22544A-7EE6-4342-B048-85BDC9FD1C3A}</a:tableStyleId>
              </a:tblPr>
              <a:tblGrid>
                <a:gridCol w="1295400"/>
                <a:gridCol w="1295400"/>
                <a:gridCol w="1295400"/>
                <a:gridCol w="1295400"/>
                <a:gridCol w="1295400"/>
              </a:tblGrid>
              <a:tr h="304800">
                <a:tc>
                  <a:txBody>
                    <a:bodyPr/>
                    <a:lstStyle/>
                    <a:p>
                      <a:r>
                        <a:rPr lang="en-US" sz="1200" dirty="0" err="1" smtClean="0"/>
                        <a:t>PatID</a:t>
                      </a:r>
                      <a:endParaRPr lang="en-US" sz="1200" dirty="0"/>
                    </a:p>
                  </a:txBody>
                  <a:tcPr>
                    <a:solidFill>
                      <a:schemeClr val="accent2"/>
                    </a:solidFill>
                  </a:tcPr>
                </a:tc>
                <a:tc>
                  <a:txBody>
                    <a:bodyPr/>
                    <a:lstStyle/>
                    <a:p>
                      <a:r>
                        <a:rPr lang="en-US" sz="1200" dirty="0" smtClean="0"/>
                        <a:t>Gender</a:t>
                      </a:r>
                      <a:endParaRPr lang="en-US" sz="1200" dirty="0"/>
                    </a:p>
                  </a:txBody>
                  <a:tcPr>
                    <a:solidFill>
                      <a:schemeClr val="accent2"/>
                    </a:solidFill>
                  </a:tcPr>
                </a:tc>
                <a:tc>
                  <a:txBody>
                    <a:bodyPr/>
                    <a:lstStyle/>
                    <a:p>
                      <a:r>
                        <a:rPr lang="en-US" sz="1200" dirty="0" err="1" smtClean="0"/>
                        <a:t>Pre_Hgb</a:t>
                      </a:r>
                      <a:endParaRPr lang="en-US" sz="1200" dirty="0"/>
                    </a:p>
                  </a:txBody>
                  <a:tcPr>
                    <a:solidFill>
                      <a:schemeClr val="accent2"/>
                    </a:solidFill>
                  </a:tcPr>
                </a:tc>
                <a:tc>
                  <a:txBody>
                    <a:bodyPr/>
                    <a:lstStyle/>
                    <a:p>
                      <a:r>
                        <a:rPr lang="en-US" sz="1200" dirty="0" err="1" smtClean="0"/>
                        <a:t>Pst_Hgb</a:t>
                      </a:r>
                      <a:endParaRPr lang="en-US" sz="1200" dirty="0"/>
                    </a:p>
                  </a:txBody>
                  <a:tcPr>
                    <a:solidFill>
                      <a:schemeClr val="accent2"/>
                    </a:solidFill>
                  </a:tcPr>
                </a:tc>
                <a:tc>
                  <a:txBody>
                    <a:bodyPr/>
                    <a:lstStyle/>
                    <a:p>
                      <a:r>
                        <a:rPr lang="en-US" sz="1200" dirty="0" err="1" smtClean="0"/>
                        <a:t>Hgb_drop</a:t>
                      </a:r>
                      <a:endParaRPr lang="en-US" sz="1200" dirty="0"/>
                    </a:p>
                  </a:txBody>
                  <a:tcPr>
                    <a:solidFill>
                      <a:schemeClr val="accent2"/>
                    </a:solidFill>
                  </a:tcPr>
                </a:tc>
              </a:tr>
              <a:tr h="228600">
                <a:tc>
                  <a:txBody>
                    <a:bodyPr/>
                    <a:lstStyle/>
                    <a:p>
                      <a:r>
                        <a:rPr lang="en-US" sz="1200" dirty="0" smtClean="0"/>
                        <a:t>Numeric</a:t>
                      </a:r>
                      <a:endParaRPr lang="en-US" sz="1200" dirty="0"/>
                    </a:p>
                  </a:txBody>
                  <a:tcPr/>
                </a:tc>
                <a:tc>
                  <a:txBody>
                    <a:bodyPr/>
                    <a:lstStyle/>
                    <a:p>
                      <a:r>
                        <a:rPr lang="en-US" sz="1200" dirty="0" smtClean="0"/>
                        <a:t>Character</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r>
              <a:tr h="228600">
                <a:tc>
                  <a:txBody>
                    <a:bodyPr/>
                    <a:lstStyle/>
                    <a:p>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r>
              <a:tr h="213360">
                <a:tc>
                  <a:txBody>
                    <a:bodyPr/>
                    <a:lstStyle/>
                    <a:p>
                      <a:r>
                        <a:rPr lang="en-US" sz="1200" b="1" dirty="0" smtClean="0"/>
                        <a:t>.</a:t>
                      </a:r>
                      <a:endParaRPr lang="en-US" sz="1200" b="1" dirty="0"/>
                    </a:p>
                  </a:txBody>
                  <a:tcPr/>
                </a:tc>
                <a:tc>
                  <a:txBody>
                    <a:bodyPr/>
                    <a:lstStyle/>
                    <a:p>
                      <a:endParaRPr lang="en-US" sz="1200" b="1" dirty="0"/>
                    </a:p>
                  </a:txBody>
                  <a:tcPr/>
                </a:tc>
                <a:tc>
                  <a:txBody>
                    <a:bodyPr/>
                    <a:lstStyle/>
                    <a:p>
                      <a:r>
                        <a:rPr lang="en-US" sz="1200" b="1" dirty="0" smtClean="0"/>
                        <a:t>.</a:t>
                      </a:r>
                      <a:endParaRPr lang="en-US" sz="1200" b="1" dirty="0"/>
                    </a:p>
                  </a:txBody>
                  <a:tcPr/>
                </a:tc>
                <a:tc>
                  <a:txBody>
                    <a:bodyPr/>
                    <a:lstStyle/>
                    <a:p>
                      <a:r>
                        <a:rPr lang="en-US" sz="1200" b="1" dirty="0" smtClean="0"/>
                        <a:t>.</a:t>
                      </a:r>
                      <a:endParaRPr lang="en-US"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t>
                      </a:r>
                      <a:endParaRPr lang="en-US" sz="1200" b="1" dirty="0"/>
                    </a:p>
                  </a:txBody>
                  <a:tcPr/>
                </a:tc>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xmlns="" val="3985311858"/>
              </p:ext>
            </p:extLst>
          </p:nvPr>
        </p:nvGraphicFramePr>
        <p:xfrm>
          <a:off x="2286000" y="5499845"/>
          <a:ext cx="6477000" cy="1127760"/>
        </p:xfrm>
        <a:graphic>
          <a:graphicData uri="http://schemas.openxmlformats.org/drawingml/2006/table">
            <a:tbl>
              <a:tblPr firstRow="1" bandRow="1">
                <a:tableStyleId>{5C22544A-7EE6-4342-B048-85BDC9FD1C3A}</a:tableStyleId>
              </a:tblPr>
              <a:tblGrid>
                <a:gridCol w="1295400"/>
                <a:gridCol w="1295400"/>
                <a:gridCol w="1295400"/>
                <a:gridCol w="1295400"/>
                <a:gridCol w="1295400"/>
              </a:tblGrid>
              <a:tr h="280148">
                <a:tc>
                  <a:txBody>
                    <a:bodyPr/>
                    <a:lstStyle/>
                    <a:p>
                      <a:r>
                        <a:rPr lang="en-US" sz="1400" dirty="0" err="1" smtClean="0"/>
                        <a:t>PatID</a:t>
                      </a:r>
                      <a:endParaRPr lang="en-US" sz="1400" dirty="0"/>
                    </a:p>
                  </a:txBody>
                  <a:tcPr>
                    <a:solidFill>
                      <a:schemeClr val="accent2"/>
                    </a:solidFill>
                  </a:tcPr>
                </a:tc>
                <a:tc>
                  <a:txBody>
                    <a:bodyPr/>
                    <a:lstStyle/>
                    <a:p>
                      <a:r>
                        <a:rPr lang="en-US" sz="1400" dirty="0" smtClean="0"/>
                        <a:t>Gender</a:t>
                      </a:r>
                      <a:endParaRPr lang="en-US" sz="1400" dirty="0"/>
                    </a:p>
                  </a:txBody>
                  <a:tcPr>
                    <a:solidFill>
                      <a:schemeClr val="accent2"/>
                    </a:solidFill>
                  </a:tcPr>
                </a:tc>
                <a:tc>
                  <a:txBody>
                    <a:bodyPr/>
                    <a:lstStyle/>
                    <a:p>
                      <a:r>
                        <a:rPr lang="en-US" sz="1400" dirty="0" err="1" smtClean="0"/>
                        <a:t>Pre_Hgb</a:t>
                      </a:r>
                      <a:endParaRPr lang="en-US" sz="1400" dirty="0"/>
                    </a:p>
                  </a:txBody>
                  <a:tcPr>
                    <a:solidFill>
                      <a:schemeClr val="accent2"/>
                    </a:solidFill>
                  </a:tcPr>
                </a:tc>
                <a:tc>
                  <a:txBody>
                    <a:bodyPr/>
                    <a:lstStyle/>
                    <a:p>
                      <a:r>
                        <a:rPr lang="en-US" sz="1400" dirty="0" err="1" smtClean="0"/>
                        <a:t>Pst_Hgb</a:t>
                      </a:r>
                      <a:endParaRPr lang="en-US" sz="1400" dirty="0"/>
                    </a:p>
                  </a:txBody>
                  <a:tcPr>
                    <a:solidFill>
                      <a:schemeClr val="accent2"/>
                    </a:solidFill>
                  </a:tcPr>
                </a:tc>
                <a:tc>
                  <a:txBody>
                    <a:bodyPr/>
                    <a:lstStyle/>
                    <a:p>
                      <a:r>
                        <a:rPr lang="en-US" sz="1400" dirty="0" err="1" smtClean="0"/>
                        <a:t>Hgb_drop</a:t>
                      </a:r>
                      <a:endParaRPr lang="en-US" sz="1400" dirty="0"/>
                    </a:p>
                  </a:txBody>
                  <a:tcPr>
                    <a:solidFill>
                      <a:schemeClr val="accent2"/>
                    </a:solidFill>
                  </a:tcPr>
                </a:tc>
              </a:tr>
              <a:tr h="254722">
                <a:tc>
                  <a:txBody>
                    <a:bodyPr/>
                    <a:lstStyle/>
                    <a:p>
                      <a:r>
                        <a:rPr lang="en-US" sz="1200" dirty="0" smtClean="0"/>
                        <a:t>Numeric</a:t>
                      </a:r>
                      <a:endParaRPr lang="en-US" sz="1200" dirty="0"/>
                    </a:p>
                  </a:txBody>
                  <a:tcPr/>
                </a:tc>
                <a:tc>
                  <a:txBody>
                    <a:bodyPr/>
                    <a:lstStyle/>
                    <a:p>
                      <a:r>
                        <a:rPr lang="en-US" sz="1200" dirty="0" smtClean="0"/>
                        <a:t>Character</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c>
                  <a:txBody>
                    <a:bodyPr/>
                    <a:lstStyle/>
                    <a:p>
                      <a:r>
                        <a:rPr lang="en-US" sz="1200" dirty="0" smtClean="0"/>
                        <a:t>Numeric</a:t>
                      </a:r>
                      <a:endParaRPr lang="en-US" sz="1200" dirty="0"/>
                    </a:p>
                  </a:txBody>
                  <a:tcPr/>
                </a:tc>
              </a:tr>
              <a:tr h="259080">
                <a:tc>
                  <a:txBody>
                    <a:bodyPr/>
                    <a:lstStyle/>
                    <a:p>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 Byte</a:t>
                      </a:r>
                      <a:endParaRPr lang="en-US" sz="1200" dirty="0"/>
                    </a:p>
                  </a:txBody>
                  <a:tcPr/>
                </a:tc>
              </a:tr>
              <a:tr h="252133">
                <a:tc>
                  <a:txBody>
                    <a:bodyPr/>
                    <a:lstStyle/>
                    <a:p>
                      <a:r>
                        <a:rPr lang="en-US" sz="1200" dirty="0" smtClean="0"/>
                        <a:t>1</a:t>
                      </a:r>
                      <a:endParaRPr lang="en-US" sz="1200" dirty="0"/>
                    </a:p>
                  </a:txBody>
                  <a:tcPr/>
                </a:tc>
                <a:tc>
                  <a:txBody>
                    <a:bodyPr/>
                    <a:lstStyle/>
                    <a:p>
                      <a:r>
                        <a:rPr lang="en-US" sz="1200" dirty="0" smtClean="0"/>
                        <a:t>F</a:t>
                      </a:r>
                      <a:endParaRPr lang="en-US" sz="1200" dirty="0"/>
                    </a:p>
                  </a:txBody>
                  <a:tcPr/>
                </a:tc>
                <a:tc>
                  <a:txBody>
                    <a:bodyPr/>
                    <a:lstStyle/>
                    <a:p>
                      <a:r>
                        <a:rPr lang="en-US" sz="1200" dirty="0" smtClean="0"/>
                        <a:t>12.4</a:t>
                      </a:r>
                      <a:endParaRPr lang="en-US" sz="1200" dirty="0"/>
                    </a:p>
                  </a:txBody>
                  <a:tcPr/>
                </a:tc>
                <a:tc>
                  <a:txBody>
                    <a:bodyPr/>
                    <a:lstStyle/>
                    <a:p>
                      <a:r>
                        <a:rPr lang="en-US" sz="1200" dirty="0" smtClean="0"/>
                        <a:t>8.9</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-3.5</a:t>
                      </a:r>
                      <a:endParaRPr lang="en-US" sz="1200" dirty="0"/>
                    </a:p>
                  </a:txBody>
                  <a:tcPr/>
                </a:tc>
              </a:tr>
            </a:tbl>
          </a:graphicData>
        </a:graphic>
      </p:graphicFrame>
      <p:sp>
        <p:nvSpPr>
          <p:cNvPr id="13" name="TextBox 6"/>
          <p:cNvSpPr txBox="1">
            <a:spLocks noChangeArrowheads="1"/>
          </p:cNvSpPr>
          <p:nvPr/>
        </p:nvSpPr>
        <p:spPr bwMode="auto">
          <a:xfrm>
            <a:off x="228600" y="4648200"/>
            <a:ext cx="1838325" cy="369888"/>
          </a:xfrm>
          <a:prstGeom prst="rect">
            <a:avLst/>
          </a:prstGeom>
          <a:noFill/>
          <a:ln w="9525">
            <a:noFill/>
            <a:miter lim="800000"/>
            <a:headEnd/>
            <a:tailEnd/>
          </a:ln>
        </p:spPr>
        <p:txBody>
          <a:bodyPr wrap="none">
            <a:spAutoFit/>
          </a:bodyPr>
          <a:lstStyle/>
          <a:p>
            <a:r>
              <a:rPr lang="en-US" dirty="0"/>
              <a:t>Before 2. record</a:t>
            </a:r>
          </a:p>
        </p:txBody>
      </p:sp>
      <p:sp>
        <p:nvSpPr>
          <p:cNvPr id="14" name="TextBox 8"/>
          <p:cNvSpPr txBox="1">
            <a:spLocks noChangeArrowheads="1"/>
          </p:cNvSpPr>
          <p:nvPr/>
        </p:nvSpPr>
        <p:spPr bwMode="auto">
          <a:xfrm>
            <a:off x="0" y="5334000"/>
            <a:ext cx="1095375" cy="369888"/>
          </a:xfrm>
          <a:prstGeom prst="rect">
            <a:avLst/>
          </a:prstGeom>
          <a:noFill/>
          <a:ln w="9525">
            <a:noFill/>
            <a:miter lim="800000"/>
            <a:headEnd/>
            <a:tailEnd/>
          </a:ln>
        </p:spPr>
        <p:txBody>
          <a:bodyPr wrap="none">
            <a:spAutoFit/>
          </a:bodyPr>
          <a:lstStyle/>
          <a:p>
            <a:r>
              <a:rPr lang="en-US" dirty="0"/>
              <a:t>2. record</a:t>
            </a:r>
          </a:p>
        </p:txBody>
      </p:sp>
      <p:sp>
        <p:nvSpPr>
          <p:cNvPr id="15" name="Curved Right Arrow 14"/>
          <p:cNvSpPr/>
          <p:nvPr/>
        </p:nvSpPr>
        <p:spPr>
          <a:xfrm>
            <a:off x="1066800" y="5105400"/>
            <a:ext cx="731838" cy="12160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xmlns="" val="113644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63"/>
                                        </p:tgtEl>
                                        <p:attrNameLst>
                                          <p:attrName>style.visibility</p:attrName>
                                        </p:attrNameLst>
                                      </p:cBhvr>
                                      <p:to>
                                        <p:strVal val="visible"/>
                                      </p:to>
                                    </p:set>
                                    <p:animEffect transition="in" filter="blinds(horizontal)">
                                      <p:cBhvr>
                                        <p:cTn id="7" dur="500"/>
                                        <p:tgtEl>
                                          <p:spTgt spid="2976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764"/>
                                        </p:tgtEl>
                                        <p:attrNameLst>
                                          <p:attrName>style.visibility</p:attrName>
                                        </p:attrNameLst>
                                      </p:cBhvr>
                                      <p:to>
                                        <p:strVal val="visible"/>
                                      </p:to>
                                    </p:set>
                                    <p:animEffect transition="in" filter="blinds(horizontal)">
                                      <p:cBhvr>
                                        <p:cTn id="15" dur="500"/>
                                        <p:tgtEl>
                                          <p:spTgt spid="29764"/>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9803"/>
                                        </p:tgtEl>
                                        <p:attrNameLst>
                                          <p:attrName>style.visibility</p:attrName>
                                        </p:attrNameLst>
                                      </p:cBhvr>
                                      <p:to>
                                        <p:strVal val="visible"/>
                                      </p:to>
                                    </p:set>
                                    <p:animEffect transition="in" filter="blinds(horizontal)">
                                      <p:cBhvr>
                                        <p:cTn id="23" dur="500"/>
                                        <p:tgtEl>
                                          <p:spTgt spid="2980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par>
                                <p:cTn id="46" presetID="3" presetClass="entr" presetSubtype="1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63" grpId="0"/>
      <p:bldP spid="29764" grpId="0"/>
      <p:bldP spid="29803" grpId="0"/>
      <p:bldP spid="11" grpId="0" animBg="1"/>
      <p:bldP spid="13" grpId="0"/>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How RETAIN works</a:t>
            </a:r>
            <a:endParaRPr lang="en-US" dirty="0">
              <a:latin typeface="Arial Black" pitchFamily="34" charset="0"/>
            </a:endParaRPr>
          </a:p>
        </p:txBody>
      </p:sp>
      <p:sp>
        <p:nvSpPr>
          <p:cNvPr id="3" name="Content Placeholder 2"/>
          <p:cNvSpPr>
            <a:spLocks noGrp="1"/>
          </p:cNvSpPr>
          <p:nvPr>
            <p:ph idx="1"/>
          </p:nvPr>
        </p:nvSpPr>
        <p:spPr/>
        <p:txBody>
          <a:bodyPr/>
          <a:lstStyle/>
          <a:p>
            <a:pPr marL="0" indent="0">
              <a:buNone/>
            </a:pPr>
            <a:r>
              <a:rPr lang="en-US" dirty="0" smtClean="0"/>
              <a:t>Prior to the reading of each new record of data in a DATA step, the SAS system normally initializes each value to a missing value. A </a:t>
            </a:r>
            <a:r>
              <a:rPr lang="en-US" b="1" dirty="0" smtClean="0">
                <a:latin typeface="Arial Black" panose="020B0A04020102020204" pitchFamily="34" charset="0"/>
              </a:rPr>
              <a:t>RETAIN</a:t>
            </a:r>
            <a:r>
              <a:rPr lang="en-US" dirty="0" smtClean="0"/>
              <a:t> statement can be used to instruct the system not to assign a missing value to a specific variable but rather to “remember” its value from the previous observation.</a:t>
            </a:r>
            <a:endParaRPr lang="en-US" dirty="0"/>
          </a:p>
        </p:txBody>
      </p:sp>
    </p:spTree>
    <p:extLst>
      <p:ext uri="{BB962C8B-B14F-4D97-AF65-F5344CB8AC3E}">
        <p14:creationId xmlns:p14="http://schemas.microsoft.com/office/powerpoint/2010/main" xmlns="" val="4011715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Fill Missing Information</a:t>
            </a:r>
            <a:endParaRPr lang="en-US" b="1" dirty="0"/>
          </a:p>
        </p:txBody>
      </p:sp>
      <p:graphicFrame>
        <p:nvGraphicFramePr>
          <p:cNvPr id="4" name="Group 63"/>
          <p:cNvGraphicFramePr>
            <a:graphicFrameLocks noGrp="1"/>
          </p:cNvGraphicFramePr>
          <p:nvPr>
            <p:extLst>
              <p:ext uri="{D42A27DB-BD31-4B8C-83A1-F6EECF244321}">
                <p14:modId xmlns:p14="http://schemas.microsoft.com/office/powerpoint/2010/main" xmlns="" val="1501917474"/>
              </p:ext>
            </p:extLst>
          </p:nvPr>
        </p:nvGraphicFramePr>
        <p:xfrm>
          <a:off x="533400" y="1828800"/>
          <a:ext cx="2895600" cy="4495800"/>
        </p:xfrm>
        <a:graphic>
          <a:graphicData uri="http://schemas.openxmlformats.org/drawingml/2006/table">
            <a:tbl>
              <a:tblPr/>
              <a:tblGrid>
                <a:gridCol w="758371"/>
                <a:gridCol w="1034143"/>
                <a:gridCol w="1103086"/>
              </a:tblGrid>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Dt_diag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9/25/08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250.1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368.6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9/02/08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458.2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250.3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101.6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9/13/08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250.2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iamond 4"/>
          <p:cNvSpPr/>
          <p:nvPr/>
        </p:nvSpPr>
        <p:spPr>
          <a:xfrm>
            <a:off x="5562600" y="1447800"/>
            <a:ext cx="2215444" cy="1143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Read Record</a:t>
            </a:r>
            <a:endParaRPr lang="en-US" dirty="0">
              <a:solidFill>
                <a:schemeClr val="tx1"/>
              </a:solidFill>
            </a:endParaRPr>
          </a:p>
        </p:txBody>
      </p:sp>
      <p:sp>
        <p:nvSpPr>
          <p:cNvPr id="6" name="Rectangle 5"/>
          <p:cNvSpPr/>
          <p:nvPr/>
        </p:nvSpPr>
        <p:spPr>
          <a:xfrm>
            <a:off x="4038600" y="30480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Retain: </a:t>
            </a:r>
          </a:p>
          <a:p>
            <a:pPr algn="ctr"/>
            <a:r>
              <a:rPr lang="en-US" dirty="0" err="1" smtClean="0">
                <a:solidFill>
                  <a:schemeClr val="tx1"/>
                </a:solidFill>
              </a:rPr>
              <a:t>PatID</a:t>
            </a:r>
            <a:endParaRPr lang="en-US" dirty="0" smtClean="0">
              <a:solidFill>
                <a:schemeClr val="tx1"/>
              </a:solidFill>
            </a:endParaRPr>
          </a:p>
          <a:p>
            <a:pPr algn="ctr"/>
            <a:r>
              <a:rPr lang="en-US" dirty="0" err="1" smtClean="0">
                <a:solidFill>
                  <a:schemeClr val="tx1"/>
                </a:solidFill>
              </a:rPr>
              <a:t>Dt_diag</a:t>
            </a:r>
            <a:endParaRPr lang="en-US" dirty="0">
              <a:solidFill>
                <a:schemeClr val="tx1"/>
              </a:solidFill>
            </a:endParaRPr>
          </a:p>
        </p:txBody>
      </p:sp>
      <p:cxnSp>
        <p:nvCxnSpPr>
          <p:cNvPr id="8" name="Elbow Connector 7"/>
          <p:cNvCxnSpPr>
            <a:stCxn id="5" idx="1"/>
            <a:endCxn id="6" idx="0"/>
          </p:cNvCxnSpPr>
          <p:nvPr/>
        </p:nvCxnSpPr>
        <p:spPr>
          <a:xfrm rot="10800000" flipV="1">
            <a:off x="4876800" y="2019300"/>
            <a:ext cx="685800" cy="10287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391400" y="3048000"/>
            <a:ext cx="1301044"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PatID</a:t>
            </a:r>
            <a:r>
              <a:rPr lang="en-US" dirty="0" smtClean="0">
                <a:solidFill>
                  <a:schemeClr val="tx1"/>
                </a:solidFill>
              </a:rPr>
              <a:t>=.</a:t>
            </a:r>
          </a:p>
          <a:p>
            <a:pPr algn="ctr"/>
            <a:r>
              <a:rPr lang="en-US" dirty="0" smtClean="0">
                <a:solidFill>
                  <a:schemeClr val="tx1"/>
                </a:solidFill>
              </a:rPr>
              <a:t>Set to retained values</a:t>
            </a:r>
            <a:endParaRPr lang="en-US" dirty="0">
              <a:solidFill>
                <a:schemeClr val="tx1"/>
              </a:solidFill>
            </a:endParaRPr>
          </a:p>
        </p:txBody>
      </p:sp>
      <p:cxnSp>
        <p:nvCxnSpPr>
          <p:cNvPr id="11" name="Elbow Connector 10"/>
          <p:cNvCxnSpPr>
            <a:stCxn id="5" idx="3"/>
          </p:cNvCxnSpPr>
          <p:nvPr/>
        </p:nvCxnSpPr>
        <p:spPr>
          <a:xfrm>
            <a:off x="7778044" y="2019300"/>
            <a:ext cx="263878" cy="952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1"/>
            <a:endCxn id="6" idx="0"/>
          </p:cNvCxnSpPr>
          <p:nvPr/>
        </p:nvCxnSpPr>
        <p:spPr>
          <a:xfrm rot="10800000" flipV="1">
            <a:off x="4876800" y="2019300"/>
            <a:ext cx="685800" cy="1028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3"/>
            <a:endCxn id="9" idx="0"/>
          </p:cNvCxnSpPr>
          <p:nvPr/>
        </p:nvCxnSpPr>
        <p:spPr>
          <a:xfrm>
            <a:off x="7778044" y="2019300"/>
            <a:ext cx="263878" cy="10287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5984522" y="4953000"/>
            <a:ext cx="13716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EOF</a:t>
            </a:r>
            <a:endParaRPr lang="en-US" dirty="0">
              <a:solidFill>
                <a:schemeClr val="tx1"/>
              </a:solidFill>
            </a:endParaRPr>
          </a:p>
        </p:txBody>
      </p:sp>
      <p:cxnSp>
        <p:nvCxnSpPr>
          <p:cNvPr id="32" name="Elbow Connector 31"/>
          <p:cNvCxnSpPr>
            <a:stCxn id="6" idx="2"/>
            <a:endCxn id="30" idx="1"/>
          </p:cNvCxnSpPr>
          <p:nvPr/>
        </p:nvCxnSpPr>
        <p:spPr>
          <a:xfrm rot="16200000" flipH="1">
            <a:off x="4821061" y="4246739"/>
            <a:ext cx="1219200" cy="110772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9" idx="2"/>
            <a:endCxn id="30" idx="3"/>
          </p:cNvCxnSpPr>
          <p:nvPr/>
        </p:nvCxnSpPr>
        <p:spPr>
          <a:xfrm rot="5400000">
            <a:off x="7051322" y="4419600"/>
            <a:ext cx="1295400" cy="6858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30" idx="0"/>
            <a:endCxn id="5" idx="2"/>
          </p:cNvCxnSpPr>
          <p:nvPr/>
        </p:nvCxnSpPr>
        <p:spPr>
          <a:xfrm rot="5400000" flipH="1" flipV="1">
            <a:off x="5489222" y="3771900"/>
            <a:ext cx="2362200" cy="12700"/>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2"/>
          </p:cNvCxnSpPr>
          <p:nvPr/>
        </p:nvCxnSpPr>
        <p:spPr>
          <a:xfrm>
            <a:off x="6670322" y="5867400"/>
            <a:ext cx="6351"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38600" y="1652790"/>
            <a:ext cx="1210588" cy="369332"/>
          </a:xfrm>
          <a:prstGeom prst="rect">
            <a:avLst/>
          </a:prstGeom>
          <a:noFill/>
        </p:spPr>
        <p:txBody>
          <a:bodyPr wrap="none" rtlCol="0">
            <a:spAutoFit/>
          </a:bodyPr>
          <a:lstStyle/>
          <a:p>
            <a:r>
              <a:rPr lang="en-US" dirty="0" err="1" smtClean="0"/>
              <a:t>PatID</a:t>
            </a:r>
            <a:r>
              <a:rPr lang="en-US" dirty="0"/>
              <a:t> </a:t>
            </a:r>
            <a:r>
              <a:rPr lang="en-US" dirty="0" smtClean="0"/>
              <a:t>ne .</a:t>
            </a:r>
            <a:endParaRPr lang="en-US" dirty="0"/>
          </a:p>
        </p:txBody>
      </p:sp>
      <p:sp>
        <p:nvSpPr>
          <p:cNvPr id="40" name="TextBox 39"/>
          <p:cNvSpPr txBox="1"/>
          <p:nvPr/>
        </p:nvSpPr>
        <p:spPr>
          <a:xfrm>
            <a:off x="7809088" y="1647904"/>
            <a:ext cx="960519" cy="369332"/>
          </a:xfrm>
          <a:prstGeom prst="rect">
            <a:avLst/>
          </a:prstGeom>
          <a:noFill/>
        </p:spPr>
        <p:txBody>
          <a:bodyPr wrap="none" rtlCol="0">
            <a:spAutoFit/>
          </a:bodyPr>
          <a:lstStyle/>
          <a:p>
            <a:r>
              <a:rPr lang="en-US" dirty="0" err="1" smtClean="0"/>
              <a:t>PatID</a:t>
            </a:r>
            <a:r>
              <a:rPr lang="en-US" dirty="0" smtClean="0"/>
              <a:t>=.</a:t>
            </a:r>
            <a:endParaRPr lang="en-US" dirty="0"/>
          </a:p>
        </p:txBody>
      </p:sp>
      <p:sp>
        <p:nvSpPr>
          <p:cNvPr id="41" name="TextBox 40"/>
          <p:cNvSpPr txBox="1"/>
          <p:nvPr/>
        </p:nvSpPr>
        <p:spPr>
          <a:xfrm>
            <a:off x="6400800" y="3886200"/>
            <a:ext cx="479618" cy="369332"/>
          </a:xfrm>
          <a:prstGeom prst="rect">
            <a:avLst/>
          </a:prstGeom>
          <a:noFill/>
        </p:spPr>
        <p:txBody>
          <a:bodyPr wrap="none" rtlCol="0">
            <a:spAutoFit/>
          </a:bodyPr>
          <a:lstStyle/>
          <a:p>
            <a:r>
              <a:rPr lang="en-US" dirty="0" smtClean="0"/>
              <a:t>No</a:t>
            </a:r>
            <a:endParaRPr lang="en-US" dirty="0"/>
          </a:p>
        </p:txBody>
      </p:sp>
      <p:sp>
        <p:nvSpPr>
          <p:cNvPr id="42" name="TextBox 41"/>
          <p:cNvSpPr txBox="1"/>
          <p:nvPr/>
        </p:nvSpPr>
        <p:spPr>
          <a:xfrm>
            <a:off x="6400800" y="6134100"/>
            <a:ext cx="561051" cy="369332"/>
          </a:xfrm>
          <a:prstGeom prst="rect">
            <a:avLst/>
          </a:prstGeom>
          <a:noFill/>
        </p:spPr>
        <p:txBody>
          <a:bodyPr wrap="none" rtlCol="0">
            <a:spAutoFit/>
          </a:bodyPr>
          <a:lstStyle/>
          <a:p>
            <a:r>
              <a:rPr lang="en-US" dirty="0" smtClean="0"/>
              <a:t>Yes</a:t>
            </a:r>
            <a:endParaRPr lang="en-US" dirty="0"/>
          </a:p>
        </p:txBody>
      </p:sp>
      <p:sp>
        <p:nvSpPr>
          <p:cNvPr id="3" name="Down Arrow 2"/>
          <p:cNvSpPr/>
          <p:nvPr/>
        </p:nvSpPr>
        <p:spPr>
          <a:xfrm>
            <a:off x="6544067" y="1134848"/>
            <a:ext cx="239809" cy="312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00620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52400"/>
            <a:ext cx="9144000" cy="1143000"/>
          </a:xfrm>
        </p:spPr>
        <p:txBody>
          <a:bodyPr/>
          <a:lstStyle/>
          <a:p>
            <a:pPr eaLnBrk="1" hangingPunct="1"/>
            <a:r>
              <a:rPr lang="en-US" sz="5400" dirty="0" smtClean="0">
                <a:latin typeface="Arial Black" pitchFamily="34" charset="0"/>
              </a:rPr>
              <a:t>Between observations</a:t>
            </a:r>
          </a:p>
        </p:txBody>
      </p:sp>
      <p:graphicFrame>
        <p:nvGraphicFramePr>
          <p:cNvPr id="4184" name="Group 88"/>
          <p:cNvGraphicFramePr>
            <a:graphicFrameLocks noGrp="1"/>
          </p:cNvGraphicFramePr>
          <p:nvPr>
            <p:ph sz="half" idx="2"/>
            <p:extLst>
              <p:ext uri="{D42A27DB-BD31-4B8C-83A1-F6EECF244321}">
                <p14:modId xmlns:p14="http://schemas.microsoft.com/office/powerpoint/2010/main" xmlns="" val="769881600"/>
              </p:ext>
            </p:extLst>
          </p:nvPr>
        </p:nvGraphicFramePr>
        <p:xfrm>
          <a:off x="2209800" y="1600200"/>
          <a:ext cx="4343400" cy="4396438"/>
        </p:xfrm>
        <a:graphic>
          <a:graphicData uri="http://schemas.openxmlformats.org/drawingml/2006/table">
            <a:tbl>
              <a:tblPr/>
              <a:tblGrid>
                <a:gridCol w="868680"/>
                <a:gridCol w="1061720"/>
                <a:gridCol w="1061720"/>
                <a:gridCol w="1351280"/>
              </a:tblGrid>
              <a:tr h="396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_N_</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PatID</a:t>
                      </a:r>
                      <a:endParaRPr kumimoji="0" lang="en-US" sz="2000" b="0" i="0" u="none" strike="noStrike" cap="none" normalizeH="0" baseline="0" dirty="0" smtClean="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time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HgA1c</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8.2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7.6</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18</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6.8</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7</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18</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8</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27</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8.3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9</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5.8</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978025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latin typeface="Arial Black" pitchFamily="34" charset="0"/>
              </a:rPr>
              <a:t>Solution with  </a:t>
            </a:r>
            <a:r>
              <a:rPr lang="en-US" dirty="0" smtClean="0">
                <a:solidFill>
                  <a:srgbClr val="FF0066"/>
                </a:solidFill>
                <a:latin typeface="Arial Black" pitchFamily="34" charset="0"/>
              </a:rPr>
              <a:t>RETAIN</a:t>
            </a:r>
          </a:p>
        </p:txBody>
      </p:sp>
      <p:sp>
        <p:nvSpPr>
          <p:cNvPr id="15363" name="Rectangle 3"/>
          <p:cNvSpPr>
            <a:spLocks noGrp="1" noChangeArrowheads="1"/>
          </p:cNvSpPr>
          <p:nvPr>
            <p:ph type="body" idx="1"/>
          </p:nvPr>
        </p:nvSpPr>
        <p:spPr/>
        <p:txBody>
          <a:bodyPr/>
          <a:lstStyle/>
          <a:p>
            <a:pPr eaLnBrk="1" hangingPunct="1">
              <a:lnSpc>
                <a:spcPct val="80000"/>
              </a:lnSpc>
              <a:buFontTx/>
              <a:buNone/>
            </a:pPr>
            <a:r>
              <a:rPr lang="en-US" sz="2000" smtClean="0"/>
              <a:t>/*   define which variable to retain  */</a:t>
            </a:r>
          </a:p>
          <a:p>
            <a:pPr eaLnBrk="1" hangingPunct="1">
              <a:lnSpc>
                <a:spcPct val="80000"/>
              </a:lnSpc>
              <a:buFontTx/>
              <a:buNone/>
            </a:pPr>
            <a:r>
              <a:rPr lang="en-US" sz="2000" smtClean="0"/>
              <a:t>Retain xPatID  xDate;</a:t>
            </a:r>
          </a:p>
          <a:p>
            <a:pPr eaLnBrk="1" hangingPunct="1">
              <a:lnSpc>
                <a:spcPct val="80000"/>
              </a:lnSpc>
              <a:buFontTx/>
              <a:buNone/>
            </a:pPr>
            <a:r>
              <a:rPr lang="en-US" sz="2000" smtClean="0"/>
              <a:t>/* define the value for the retained variables */</a:t>
            </a:r>
          </a:p>
          <a:p>
            <a:pPr eaLnBrk="1" hangingPunct="1">
              <a:lnSpc>
                <a:spcPct val="80000"/>
              </a:lnSpc>
              <a:buFontTx/>
              <a:buNone/>
            </a:pPr>
            <a:endParaRPr lang="en-US" sz="2000" smtClean="0"/>
          </a:p>
          <a:p>
            <a:pPr eaLnBrk="1" hangingPunct="1">
              <a:lnSpc>
                <a:spcPct val="80000"/>
              </a:lnSpc>
              <a:buFontTx/>
              <a:buNone/>
            </a:pPr>
            <a:r>
              <a:rPr lang="en-US" sz="2000" smtClean="0"/>
              <a:t>If PatID ne . Then do;</a:t>
            </a:r>
          </a:p>
          <a:p>
            <a:pPr eaLnBrk="1" hangingPunct="1">
              <a:lnSpc>
                <a:spcPct val="80000"/>
              </a:lnSpc>
              <a:buFontTx/>
              <a:buNone/>
            </a:pPr>
            <a:r>
              <a:rPr lang="en-US" sz="2000" smtClean="0"/>
              <a:t>	xPatID=PatID;</a:t>
            </a:r>
          </a:p>
          <a:p>
            <a:pPr eaLnBrk="1" hangingPunct="1">
              <a:lnSpc>
                <a:spcPct val="80000"/>
              </a:lnSpc>
              <a:buFontTx/>
              <a:buNone/>
            </a:pPr>
            <a:r>
              <a:rPr lang="en-US" sz="2000" smtClean="0"/>
              <a:t>	xDate= </a:t>
            </a:r>
            <a:r>
              <a:rPr lang="en-US" sz="1800" smtClean="0"/>
              <a:t>Dt_diag</a:t>
            </a:r>
            <a:r>
              <a:rPr lang="en-US" sz="2000" smtClean="0"/>
              <a:t>;</a:t>
            </a:r>
          </a:p>
          <a:p>
            <a:pPr eaLnBrk="1" hangingPunct="1">
              <a:lnSpc>
                <a:spcPct val="80000"/>
              </a:lnSpc>
              <a:buFontTx/>
              <a:buNone/>
            </a:pPr>
            <a:r>
              <a:rPr lang="en-US" sz="2000" smtClean="0"/>
              <a:t>	End;</a:t>
            </a:r>
          </a:p>
          <a:p>
            <a:pPr eaLnBrk="1" hangingPunct="1">
              <a:lnSpc>
                <a:spcPct val="80000"/>
              </a:lnSpc>
              <a:buFontTx/>
              <a:buNone/>
            </a:pPr>
            <a:endParaRPr lang="en-US" sz="2000" smtClean="0"/>
          </a:p>
          <a:p>
            <a:pPr eaLnBrk="1" hangingPunct="1">
              <a:lnSpc>
                <a:spcPct val="80000"/>
              </a:lnSpc>
              <a:buFontTx/>
              <a:buNone/>
            </a:pPr>
            <a:r>
              <a:rPr lang="en-US" sz="2000" smtClean="0"/>
              <a:t>/* Fill missing variable information  */</a:t>
            </a:r>
          </a:p>
          <a:p>
            <a:pPr eaLnBrk="1" hangingPunct="1">
              <a:lnSpc>
                <a:spcPct val="80000"/>
              </a:lnSpc>
              <a:buFontTx/>
              <a:buNone/>
            </a:pPr>
            <a:endParaRPr lang="en-US" sz="2000" smtClean="0"/>
          </a:p>
          <a:p>
            <a:pPr eaLnBrk="1" hangingPunct="1">
              <a:lnSpc>
                <a:spcPct val="80000"/>
              </a:lnSpc>
              <a:buFontTx/>
              <a:buNone/>
            </a:pPr>
            <a:r>
              <a:rPr lang="en-US" sz="2000" smtClean="0"/>
              <a:t>If PatID=</a:t>
            </a:r>
            <a:r>
              <a:rPr lang="en-US" sz="2000" smtClean="0">
                <a:latin typeface="Arial Black" pitchFamily="34" charset="0"/>
              </a:rPr>
              <a:t>.</a:t>
            </a:r>
            <a:r>
              <a:rPr lang="en-US" sz="2000" smtClean="0"/>
              <a:t> then do;</a:t>
            </a:r>
          </a:p>
          <a:p>
            <a:pPr eaLnBrk="1" hangingPunct="1">
              <a:lnSpc>
                <a:spcPct val="80000"/>
              </a:lnSpc>
              <a:buFontTx/>
              <a:buNone/>
            </a:pPr>
            <a:r>
              <a:rPr lang="en-US" sz="2000" smtClean="0"/>
              <a:t>	PatID=xPatID;</a:t>
            </a:r>
          </a:p>
          <a:p>
            <a:pPr eaLnBrk="1" hangingPunct="1">
              <a:lnSpc>
                <a:spcPct val="80000"/>
              </a:lnSpc>
              <a:buFontTx/>
              <a:buNone/>
            </a:pPr>
            <a:r>
              <a:rPr lang="en-US" sz="2000" smtClean="0"/>
              <a:t>	 </a:t>
            </a:r>
            <a:r>
              <a:rPr lang="en-US" sz="1800" smtClean="0"/>
              <a:t>Dt_diag</a:t>
            </a:r>
            <a:r>
              <a:rPr lang="en-US" sz="2000" smtClean="0"/>
              <a:t> = xDate;</a:t>
            </a:r>
          </a:p>
          <a:p>
            <a:pPr eaLnBrk="1" hangingPunct="1">
              <a:lnSpc>
                <a:spcPct val="80000"/>
              </a:lnSpc>
              <a:buFontTx/>
              <a:buNone/>
            </a:pPr>
            <a:r>
              <a:rPr lang="en-US" sz="2000" smtClean="0"/>
              <a:t>	end;</a:t>
            </a:r>
          </a:p>
          <a:p>
            <a:pPr eaLnBrk="1" hangingPunct="1">
              <a:lnSpc>
                <a:spcPct val="80000"/>
              </a:lnSpc>
              <a:buFontTx/>
              <a:buNone/>
            </a:pPr>
            <a:endParaRPr lang="en-US" sz="2000" smtClean="0"/>
          </a:p>
          <a:p>
            <a:pPr eaLnBrk="1" hangingPunct="1">
              <a:lnSpc>
                <a:spcPct val="80000"/>
              </a:lnSpc>
              <a:buFontTx/>
              <a:buNone/>
            </a:pPr>
            <a:r>
              <a:rPr lang="en-US" sz="2000" smtClean="0"/>
              <a:t>Run;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304800"/>
            <a:ext cx="8229600" cy="1143000"/>
          </a:xfrm>
        </p:spPr>
        <p:txBody>
          <a:bodyPr/>
          <a:lstStyle/>
          <a:p>
            <a:r>
              <a:rPr lang="en-US" smtClean="0">
                <a:latin typeface="Arial Black" pitchFamily="34" charset="0"/>
              </a:rPr>
              <a:t>Clinical data set</a:t>
            </a:r>
          </a:p>
        </p:txBody>
      </p:sp>
      <p:graphicFrame>
        <p:nvGraphicFramePr>
          <p:cNvPr id="4" name="Content Placeholder 3"/>
          <p:cNvGraphicFramePr>
            <a:graphicFrameLocks noGrp="1"/>
          </p:cNvGraphicFramePr>
          <p:nvPr>
            <p:ph idx="1"/>
          </p:nvPr>
        </p:nvGraphicFramePr>
        <p:xfrm>
          <a:off x="1981200" y="1447800"/>
          <a:ext cx="5029200" cy="4799011"/>
        </p:xfrm>
        <a:graphic>
          <a:graphicData uri="http://schemas.openxmlformats.org/drawingml/2006/table">
            <a:tbl>
              <a:tblPr firstRow="1" bandRow="1">
                <a:tableStyleId>{5C22544A-7EE6-4342-B048-85BDC9FD1C3A}</a:tableStyleId>
              </a:tblPr>
              <a:tblGrid>
                <a:gridCol w="1257300"/>
                <a:gridCol w="1257300"/>
                <a:gridCol w="1257300"/>
                <a:gridCol w="1257300"/>
              </a:tblGrid>
              <a:tr h="365810">
                <a:tc>
                  <a:txBody>
                    <a:bodyPr/>
                    <a:lstStyle/>
                    <a:p>
                      <a:r>
                        <a:rPr lang="en-US" sz="1800" dirty="0" err="1" smtClean="0"/>
                        <a:t>Px_id</a:t>
                      </a:r>
                      <a:endParaRPr lang="en-US" sz="1800" dirty="0"/>
                    </a:p>
                  </a:txBody>
                  <a:tcPr marT="45726" marB="45726"/>
                </a:tc>
                <a:tc>
                  <a:txBody>
                    <a:bodyPr/>
                    <a:lstStyle/>
                    <a:p>
                      <a:r>
                        <a:rPr lang="en-US" sz="1800" dirty="0" err="1" smtClean="0"/>
                        <a:t>Visit_dt</a:t>
                      </a:r>
                      <a:endParaRPr lang="en-US" sz="1800" dirty="0"/>
                    </a:p>
                  </a:txBody>
                  <a:tcPr marT="45726" marB="45726"/>
                </a:tc>
                <a:tc>
                  <a:txBody>
                    <a:bodyPr/>
                    <a:lstStyle/>
                    <a:p>
                      <a:r>
                        <a:rPr lang="en-US" sz="1800" dirty="0" err="1" smtClean="0"/>
                        <a:t>Wght</a:t>
                      </a:r>
                      <a:endParaRPr lang="en-US" sz="1800" dirty="0"/>
                    </a:p>
                  </a:txBody>
                  <a:tcPr marT="45726" marB="45726"/>
                </a:tc>
                <a:tc>
                  <a:txBody>
                    <a:bodyPr/>
                    <a:lstStyle/>
                    <a:p>
                      <a:r>
                        <a:rPr lang="en-US" sz="1800" dirty="0" smtClean="0"/>
                        <a:t>SYS_BP</a:t>
                      </a:r>
                      <a:endParaRPr lang="en-US" sz="1800" dirty="0"/>
                    </a:p>
                  </a:txBody>
                  <a:tcPr marT="45726" marB="45726"/>
                </a:tc>
              </a:tr>
              <a:tr h="541862">
                <a:tc>
                  <a:txBody>
                    <a:bodyPr/>
                    <a:lstStyle/>
                    <a:p>
                      <a:r>
                        <a:rPr lang="en-US" sz="1800" dirty="0" smtClean="0"/>
                        <a:t>1</a:t>
                      </a:r>
                      <a:endParaRPr lang="en-US" sz="1800" dirty="0"/>
                    </a:p>
                  </a:txBody>
                  <a:tcPr marT="45726" marB="45726"/>
                </a:tc>
                <a:tc>
                  <a:txBody>
                    <a:bodyPr/>
                    <a:lstStyle/>
                    <a:p>
                      <a:r>
                        <a:rPr lang="en-US" sz="1800" dirty="0" smtClean="0"/>
                        <a:t>12/13/08</a:t>
                      </a:r>
                      <a:endParaRPr lang="en-US" sz="1800" dirty="0"/>
                    </a:p>
                  </a:txBody>
                  <a:tcPr marT="45726" marB="45726"/>
                </a:tc>
                <a:tc>
                  <a:txBody>
                    <a:bodyPr/>
                    <a:lstStyle/>
                    <a:p>
                      <a:r>
                        <a:rPr lang="en-US" sz="1800" dirty="0" smtClean="0"/>
                        <a:t>85.3</a:t>
                      </a:r>
                      <a:endParaRPr lang="en-US" sz="1800" dirty="0"/>
                    </a:p>
                  </a:txBody>
                  <a:tcPr marT="45726" marB="45726"/>
                </a:tc>
                <a:tc>
                  <a:txBody>
                    <a:bodyPr/>
                    <a:lstStyle/>
                    <a:p>
                      <a:r>
                        <a:rPr lang="en-US" sz="1800" dirty="0" smtClean="0"/>
                        <a:t>110</a:t>
                      </a:r>
                      <a:endParaRPr lang="en-US" sz="1800" dirty="0"/>
                    </a:p>
                  </a:txBody>
                  <a:tcPr marT="45726" marB="45726"/>
                </a:tc>
              </a:tr>
              <a:tr h="541862">
                <a:tc>
                  <a:txBody>
                    <a:bodyPr/>
                    <a:lstStyle/>
                    <a:p>
                      <a:r>
                        <a:rPr lang="en-US" sz="1800" dirty="0" smtClean="0"/>
                        <a:t>1</a:t>
                      </a:r>
                      <a:endParaRPr lang="en-US" sz="1800" dirty="0"/>
                    </a:p>
                  </a:txBody>
                  <a:tcPr marT="45726" marB="45726"/>
                </a:tc>
                <a:tc>
                  <a:txBody>
                    <a:bodyPr/>
                    <a:lstStyle/>
                    <a:p>
                      <a:r>
                        <a:rPr lang="en-US" sz="1800" dirty="0" smtClean="0"/>
                        <a:t>01/15/09</a:t>
                      </a:r>
                      <a:endParaRPr lang="en-US" sz="1800" dirty="0"/>
                    </a:p>
                  </a:txBody>
                  <a:tcPr marT="45726" marB="45726"/>
                </a:tc>
                <a:tc>
                  <a:txBody>
                    <a:bodyPr/>
                    <a:lstStyle/>
                    <a:p>
                      <a:r>
                        <a:rPr lang="en-US" sz="1800" dirty="0" smtClean="0"/>
                        <a:t>83.2</a:t>
                      </a:r>
                      <a:endParaRPr lang="en-US" sz="1800" dirty="0"/>
                    </a:p>
                  </a:txBody>
                  <a:tcPr marT="45726" marB="45726"/>
                </a:tc>
                <a:tc>
                  <a:txBody>
                    <a:bodyPr/>
                    <a:lstStyle/>
                    <a:p>
                      <a:r>
                        <a:rPr lang="en-US" sz="1800" dirty="0" smtClean="0"/>
                        <a:t>120</a:t>
                      </a:r>
                      <a:endParaRPr lang="en-US" sz="1800" dirty="0"/>
                    </a:p>
                  </a:txBody>
                  <a:tcPr marT="45726" marB="45726"/>
                </a:tc>
              </a:tr>
              <a:tr h="541862">
                <a:tc>
                  <a:txBody>
                    <a:bodyPr/>
                    <a:lstStyle/>
                    <a:p>
                      <a:r>
                        <a:rPr lang="en-US" sz="1800" dirty="0" smtClean="0"/>
                        <a:t>1</a:t>
                      </a:r>
                      <a:endParaRPr lang="en-US" sz="1800" dirty="0"/>
                    </a:p>
                  </a:txBody>
                  <a:tcPr marT="45726" marB="45726"/>
                </a:tc>
                <a:tc>
                  <a:txBody>
                    <a:bodyPr/>
                    <a:lstStyle/>
                    <a:p>
                      <a:r>
                        <a:rPr lang="en-US" sz="1800" dirty="0" smtClean="0"/>
                        <a:t>03/02/09</a:t>
                      </a:r>
                      <a:endParaRPr lang="en-US" sz="1800" dirty="0"/>
                    </a:p>
                  </a:txBody>
                  <a:tcPr marT="45726" marB="45726"/>
                </a:tc>
                <a:tc>
                  <a:txBody>
                    <a:bodyPr/>
                    <a:lstStyle/>
                    <a:p>
                      <a:r>
                        <a:rPr lang="en-US" sz="1800" dirty="0" smtClean="0"/>
                        <a:t>80.2</a:t>
                      </a:r>
                      <a:endParaRPr lang="en-US" sz="1800" dirty="0"/>
                    </a:p>
                  </a:txBody>
                  <a:tcPr marT="45726" marB="45726"/>
                </a:tc>
                <a:tc>
                  <a:txBody>
                    <a:bodyPr/>
                    <a:lstStyle/>
                    <a:p>
                      <a:r>
                        <a:rPr lang="en-US" sz="1800" dirty="0" smtClean="0"/>
                        <a:t>100</a:t>
                      </a:r>
                      <a:endParaRPr lang="en-US" sz="1800" dirty="0"/>
                    </a:p>
                  </a:txBody>
                  <a:tcPr marT="45726" marB="45726"/>
                </a:tc>
              </a:tr>
              <a:tr h="541862">
                <a:tc>
                  <a:txBody>
                    <a:bodyPr/>
                    <a:lstStyle/>
                    <a:p>
                      <a:r>
                        <a:rPr lang="en-US" sz="1800" dirty="0" smtClean="0"/>
                        <a:t>2</a:t>
                      </a:r>
                      <a:endParaRPr lang="en-US" sz="1800" dirty="0"/>
                    </a:p>
                  </a:txBody>
                  <a:tcPr marT="45726" marB="45726"/>
                </a:tc>
                <a:tc>
                  <a:txBody>
                    <a:bodyPr/>
                    <a:lstStyle/>
                    <a:p>
                      <a:r>
                        <a:rPr lang="en-US" sz="1800" dirty="0" smtClean="0"/>
                        <a:t>04/03/08</a:t>
                      </a:r>
                      <a:endParaRPr lang="en-US" sz="1800" dirty="0"/>
                    </a:p>
                  </a:txBody>
                  <a:tcPr marT="45726" marB="45726"/>
                </a:tc>
                <a:tc>
                  <a:txBody>
                    <a:bodyPr/>
                    <a:lstStyle/>
                    <a:p>
                      <a:r>
                        <a:rPr lang="en-US" sz="1800" dirty="0" smtClean="0"/>
                        <a:t>75.3</a:t>
                      </a:r>
                      <a:endParaRPr lang="en-US" sz="1800" dirty="0"/>
                    </a:p>
                  </a:txBody>
                  <a:tcPr marT="45726" marB="45726"/>
                </a:tc>
                <a:tc>
                  <a:txBody>
                    <a:bodyPr/>
                    <a:lstStyle/>
                    <a:p>
                      <a:r>
                        <a:rPr lang="en-US" sz="1800" dirty="0" smtClean="0"/>
                        <a:t>150</a:t>
                      </a:r>
                      <a:endParaRPr lang="en-US" sz="1800" dirty="0"/>
                    </a:p>
                  </a:txBody>
                  <a:tcPr marT="45726" marB="45726"/>
                </a:tc>
              </a:tr>
              <a:tr h="541862">
                <a:tc>
                  <a:txBody>
                    <a:bodyPr/>
                    <a:lstStyle/>
                    <a:p>
                      <a:r>
                        <a:rPr lang="en-US" sz="1800" dirty="0" smtClean="0"/>
                        <a:t>3</a:t>
                      </a:r>
                      <a:endParaRPr lang="en-US" sz="1800" dirty="0"/>
                    </a:p>
                  </a:txBody>
                  <a:tcPr marT="45726" marB="45726"/>
                </a:tc>
                <a:tc>
                  <a:txBody>
                    <a:bodyPr/>
                    <a:lstStyle/>
                    <a:p>
                      <a:r>
                        <a:rPr lang="en-US" sz="1800" dirty="0" smtClean="0"/>
                        <a:t>01/15/09</a:t>
                      </a:r>
                      <a:endParaRPr lang="en-US" sz="1800" dirty="0"/>
                    </a:p>
                  </a:txBody>
                  <a:tcPr marT="45726" marB="45726"/>
                </a:tc>
                <a:tc>
                  <a:txBody>
                    <a:bodyPr/>
                    <a:lstStyle/>
                    <a:p>
                      <a:r>
                        <a:rPr lang="en-US" sz="1800" dirty="0" smtClean="0"/>
                        <a:t>108.0</a:t>
                      </a:r>
                      <a:endParaRPr lang="en-US" sz="1800" dirty="0"/>
                    </a:p>
                  </a:txBody>
                  <a:tcPr marT="45726" marB="45726"/>
                </a:tc>
                <a:tc>
                  <a:txBody>
                    <a:bodyPr/>
                    <a:lstStyle/>
                    <a:p>
                      <a:r>
                        <a:rPr lang="en-US" sz="1800" dirty="0" smtClean="0"/>
                        <a:t>100</a:t>
                      </a:r>
                      <a:endParaRPr lang="en-US" sz="1800" dirty="0"/>
                    </a:p>
                  </a:txBody>
                  <a:tcPr marT="45726" marB="45726"/>
                </a:tc>
              </a:tr>
              <a:tr h="541862">
                <a:tc>
                  <a:txBody>
                    <a:bodyPr/>
                    <a:lstStyle/>
                    <a:p>
                      <a:r>
                        <a:rPr lang="en-US" sz="1800" dirty="0" smtClean="0"/>
                        <a:t>3</a:t>
                      </a:r>
                      <a:endParaRPr lang="en-US" sz="1800" dirty="0"/>
                    </a:p>
                  </a:txBody>
                  <a:tcPr marT="45726" marB="45726"/>
                </a:tc>
                <a:tc>
                  <a:txBody>
                    <a:bodyPr/>
                    <a:lstStyle/>
                    <a:p>
                      <a:r>
                        <a:rPr lang="en-US" sz="1800" dirty="0" smtClean="0"/>
                        <a:t>03/02/09</a:t>
                      </a:r>
                      <a:endParaRPr lang="en-US" sz="1800" dirty="0"/>
                    </a:p>
                  </a:txBody>
                  <a:tcPr marT="45726" marB="45726"/>
                </a:tc>
                <a:tc>
                  <a:txBody>
                    <a:bodyPr/>
                    <a:lstStyle/>
                    <a:p>
                      <a:r>
                        <a:rPr lang="en-US" sz="1800" dirty="0" smtClean="0"/>
                        <a:t>109.2</a:t>
                      </a:r>
                      <a:endParaRPr lang="en-US" sz="1800" dirty="0"/>
                    </a:p>
                  </a:txBody>
                  <a:tcPr marT="45726" marB="45726"/>
                </a:tc>
                <a:tc>
                  <a:txBody>
                    <a:bodyPr/>
                    <a:lstStyle/>
                    <a:p>
                      <a:r>
                        <a:rPr lang="en-US" sz="1800" dirty="0" smtClean="0"/>
                        <a:t>110</a:t>
                      </a:r>
                      <a:endParaRPr lang="en-US" sz="1800" dirty="0"/>
                    </a:p>
                  </a:txBody>
                  <a:tcPr marT="45726" marB="45726"/>
                </a:tc>
              </a:tr>
              <a:tr h="541862">
                <a:tc>
                  <a:txBody>
                    <a:bodyPr/>
                    <a:lstStyle/>
                    <a:p>
                      <a:r>
                        <a:rPr lang="en-US" sz="1800" dirty="0" smtClean="0"/>
                        <a:t>3</a:t>
                      </a:r>
                      <a:endParaRPr lang="en-US" sz="1800" dirty="0"/>
                    </a:p>
                  </a:txBody>
                  <a:tcPr marT="45726" marB="45726"/>
                </a:tc>
                <a:tc>
                  <a:txBody>
                    <a:bodyPr/>
                    <a:lstStyle/>
                    <a:p>
                      <a:r>
                        <a:rPr lang="en-US" sz="1800" dirty="0" smtClean="0"/>
                        <a:t>05/05/09</a:t>
                      </a:r>
                      <a:endParaRPr lang="en-US" sz="1800" dirty="0"/>
                    </a:p>
                  </a:txBody>
                  <a:tcPr marT="45726" marB="45726"/>
                </a:tc>
                <a:tc>
                  <a:txBody>
                    <a:bodyPr/>
                    <a:lstStyle/>
                    <a:p>
                      <a:r>
                        <a:rPr lang="en-US" sz="1800" dirty="0" smtClean="0"/>
                        <a:t>101.3</a:t>
                      </a:r>
                      <a:endParaRPr lang="en-US" sz="1800" dirty="0"/>
                    </a:p>
                  </a:txBody>
                  <a:tcPr marT="45726" marB="45726"/>
                </a:tc>
                <a:tc>
                  <a:txBody>
                    <a:bodyPr/>
                    <a:lstStyle/>
                    <a:p>
                      <a:r>
                        <a:rPr lang="en-US" sz="1800" dirty="0" smtClean="0"/>
                        <a:t>150</a:t>
                      </a:r>
                      <a:endParaRPr lang="en-US" sz="1800" dirty="0"/>
                    </a:p>
                  </a:txBody>
                  <a:tcPr marT="45726" marB="45726"/>
                </a:tc>
              </a:tr>
              <a:tr h="640167">
                <a:tc>
                  <a:txBody>
                    <a:bodyPr/>
                    <a:lstStyle/>
                    <a:p>
                      <a:r>
                        <a:rPr lang="en-US" sz="1800" dirty="0" smtClean="0"/>
                        <a:t>3</a:t>
                      </a:r>
                      <a:endParaRPr lang="en-US" sz="1800" dirty="0"/>
                    </a:p>
                  </a:txBody>
                  <a:tcPr marT="45726" marB="45726"/>
                </a:tc>
                <a:tc>
                  <a:txBody>
                    <a:bodyPr/>
                    <a:lstStyle/>
                    <a:p>
                      <a:r>
                        <a:rPr lang="en-US" sz="1800" dirty="0" smtClean="0"/>
                        <a:t>08/12/09</a:t>
                      </a:r>
                      <a:endParaRPr lang="en-US" sz="1800" dirty="0"/>
                    </a:p>
                  </a:txBody>
                  <a:tcPr marT="45726" marB="45726"/>
                </a:tc>
                <a:tc>
                  <a:txBody>
                    <a:bodyPr/>
                    <a:lstStyle/>
                    <a:p>
                      <a:r>
                        <a:rPr lang="en-US" sz="1800" dirty="0" smtClean="0"/>
                        <a:t>98.2</a:t>
                      </a:r>
                    </a:p>
                    <a:p>
                      <a:endParaRPr lang="en-US" sz="1800" dirty="0"/>
                    </a:p>
                  </a:txBody>
                  <a:tcPr marT="45726" marB="45726"/>
                </a:tc>
                <a:tc>
                  <a:txBody>
                    <a:bodyPr/>
                    <a:lstStyle/>
                    <a:p>
                      <a:r>
                        <a:rPr lang="en-US" sz="1800" dirty="0" smtClean="0"/>
                        <a:t>100</a:t>
                      </a:r>
                      <a:endParaRPr lang="en-US" sz="1800" dirty="0"/>
                    </a:p>
                  </a:txBody>
                  <a:tcPr marT="45726" marB="45726"/>
                </a:tc>
              </a:tr>
            </a:tbl>
          </a:graphicData>
        </a:graphic>
      </p:graphicFrame>
    </p:spTree>
    <p:extLst>
      <p:ext uri="{BB962C8B-B14F-4D97-AF65-F5344CB8AC3E}">
        <p14:creationId xmlns:p14="http://schemas.microsoft.com/office/powerpoint/2010/main" xmlns="" val="2241416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Ever Hypertension ?</a:t>
            </a:r>
          </a:p>
        </p:txBody>
      </p:sp>
      <p:sp>
        <p:nvSpPr>
          <p:cNvPr id="10243" name="Content Placeholder 2"/>
          <p:cNvSpPr>
            <a:spLocks noGrp="1"/>
          </p:cNvSpPr>
          <p:nvPr>
            <p:ph idx="1"/>
          </p:nvPr>
        </p:nvSpPr>
        <p:spPr>
          <a:xfrm>
            <a:off x="381000" y="1371600"/>
            <a:ext cx="8229600" cy="4525963"/>
          </a:xfrm>
        </p:spPr>
        <p:txBody>
          <a:bodyPr/>
          <a:lstStyle/>
          <a:p>
            <a:pPr>
              <a:buFontTx/>
              <a:buNone/>
            </a:pPr>
            <a:r>
              <a:rPr lang="en-US" sz="2000" dirty="0" err="1" smtClean="0"/>
              <a:t>Proc</a:t>
            </a:r>
            <a:r>
              <a:rPr lang="en-US" sz="2000" dirty="0" smtClean="0"/>
              <a:t> sort data=</a:t>
            </a:r>
            <a:r>
              <a:rPr lang="en-US" sz="2000" dirty="0" err="1" smtClean="0"/>
              <a:t>weight_loss</a:t>
            </a:r>
            <a:r>
              <a:rPr lang="en-US" sz="2000" dirty="0" smtClean="0"/>
              <a:t>;</a:t>
            </a:r>
          </a:p>
          <a:p>
            <a:pPr>
              <a:buFontTx/>
              <a:buNone/>
            </a:pPr>
            <a:r>
              <a:rPr lang="en-US" sz="2000" dirty="0" smtClean="0"/>
              <a:t>By </a:t>
            </a:r>
            <a:r>
              <a:rPr lang="en-US" sz="2000" dirty="0" err="1" smtClean="0"/>
              <a:t>px_id</a:t>
            </a:r>
            <a:r>
              <a:rPr lang="en-US" sz="2000" dirty="0" smtClean="0"/>
              <a:t> </a:t>
            </a:r>
            <a:r>
              <a:rPr lang="en-US" sz="2000" dirty="0" err="1" smtClean="0"/>
              <a:t>visit_dt</a:t>
            </a:r>
            <a:r>
              <a:rPr lang="en-US" sz="2000" dirty="0" smtClean="0"/>
              <a:t>;</a:t>
            </a:r>
          </a:p>
          <a:p>
            <a:pPr>
              <a:buFontTx/>
              <a:buNone/>
            </a:pPr>
            <a:r>
              <a:rPr lang="en-US" sz="2000" dirty="0" smtClean="0"/>
              <a:t>Run;</a:t>
            </a:r>
          </a:p>
          <a:p>
            <a:pPr>
              <a:buFontTx/>
              <a:buNone/>
            </a:pPr>
            <a:r>
              <a:rPr lang="en-US" sz="2000" dirty="0" smtClean="0"/>
              <a:t>Data hypertension;</a:t>
            </a:r>
          </a:p>
          <a:p>
            <a:pPr>
              <a:buFontTx/>
              <a:buNone/>
            </a:pPr>
            <a:r>
              <a:rPr lang="en-US" sz="2000" dirty="0" smtClean="0"/>
              <a:t>Set  </a:t>
            </a:r>
            <a:r>
              <a:rPr lang="en-US" sz="2000" dirty="0" err="1" smtClean="0"/>
              <a:t>weight_loss</a:t>
            </a:r>
            <a:r>
              <a:rPr lang="en-US" sz="2000" dirty="0" smtClean="0"/>
              <a:t>;</a:t>
            </a:r>
          </a:p>
          <a:p>
            <a:pPr>
              <a:buFontTx/>
              <a:buNone/>
            </a:pPr>
            <a:r>
              <a:rPr lang="en-US" sz="2000" dirty="0" smtClean="0">
                <a:latin typeface="Arial Black" pitchFamily="34" charset="0"/>
              </a:rPr>
              <a:t>By </a:t>
            </a:r>
            <a:r>
              <a:rPr lang="en-US" sz="2000" dirty="0" err="1" smtClean="0">
                <a:latin typeface="Arial Black" pitchFamily="34" charset="0"/>
              </a:rPr>
              <a:t>px_id</a:t>
            </a:r>
            <a:r>
              <a:rPr lang="en-US" sz="2000" dirty="0" smtClean="0">
                <a:latin typeface="Arial Black" pitchFamily="34" charset="0"/>
              </a:rPr>
              <a:t>;</a:t>
            </a:r>
          </a:p>
          <a:p>
            <a:pPr>
              <a:buFontTx/>
              <a:buNone/>
            </a:pPr>
            <a:r>
              <a:rPr lang="en-US" sz="2000" dirty="0" smtClean="0">
                <a:solidFill>
                  <a:srgbClr val="FF0000"/>
                </a:solidFill>
              </a:rPr>
              <a:t>Retain HTN ;</a:t>
            </a:r>
          </a:p>
          <a:p>
            <a:pPr>
              <a:buFontTx/>
              <a:buNone/>
            </a:pPr>
            <a:r>
              <a:rPr lang="en-US" sz="2000" dirty="0" smtClean="0">
                <a:solidFill>
                  <a:srgbClr val="FF0000"/>
                </a:solidFill>
              </a:rPr>
              <a:t>/* Initialize hyper                                     */</a:t>
            </a:r>
          </a:p>
          <a:p>
            <a:pPr>
              <a:buFontTx/>
              <a:buNone/>
            </a:pPr>
            <a:r>
              <a:rPr lang="en-US" sz="2000" dirty="0" smtClean="0">
                <a:solidFill>
                  <a:srgbClr val="FF0000"/>
                </a:solidFill>
              </a:rPr>
              <a:t>	If </a:t>
            </a:r>
            <a:r>
              <a:rPr lang="en-US" sz="2000" dirty="0" err="1" smtClean="0">
                <a:solidFill>
                  <a:srgbClr val="FF0000"/>
                </a:solidFill>
              </a:rPr>
              <a:t>first.px_id</a:t>
            </a:r>
            <a:r>
              <a:rPr lang="en-US" sz="2000" dirty="0" smtClean="0">
                <a:solidFill>
                  <a:srgbClr val="FF0000"/>
                </a:solidFill>
              </a:rPr>
              <a:t> then HTN = “No “;</a:t>
            </a:r>
          </a:p>
          <a:p>
            <a:pPr>
              <a:buFontTx/>
              <a:buNone/>
            </a:pPr>
            <a:r>
              <a:rPr lang="en-US" sz="2000" dirty="0" smtClean="0">
                <a:solidFill>
                  <a:srgbClr val="FF0000"/>
                </a:solidFill>
              </a:rPr>
              <a:t>/* was there ever a BP over 140             */</a:t>
            </a:r>
          </a:p>
          <a:p>
            <a:pPr>
              <a:buFontTx/>
              <a:buNone/>
            </a:pPr>
            <a:r>
              <a:rPr lang="en-US" sz="2000" dirty="0" smtClean="0">
                <a:solidFill>
                  <a:srgbClr val="FF0000"/>
                </a:solidFill>
              </a:rPr>
              <a:t>	If  </a:t>
            </a:r>
            <a:r>
              <a:rPr lang="en-US" sz="2000" dirty="0" err="1" smtClean="0">
                <a:solidFill>
                  <a:srgbClr val="FF0000"/>
                </a:solidFill>
              </a:rPr>
              <a:t>sys_bp</a:t>
            </a:r>
            <a:r>
              <a:rPr lang="en-US" sz="2000" dirty="0" smtClean="0">
                <a:solidFill>
                  <a:srgbClr val="FF0000"/>
                </a:solidFill>
              </a:rPr>
              <a:t> &gt; 140 then HTN=“Yes”;</a:t>
            </a:r>
          </a:p>
          <a:p>
            <a:pPr>
              <a:buFontTx/>
              <a:buNone/>
            </a:pPr>
            <a:r>
              <a:rPr lang="en-US" sz="2000" dirty="0" smtClean="0">
                <a:solidFill>
                  <a:srgbClr val="FF0000"/>
                </a:solidFill>
              </a:rPr>
              <a:t>	If </a:t>
            </a:r>
            <a:r>
              <a:rPr lang="en-US" sz="2000" dirty="0" err="1" smtClean="0">
                <a:solidFill>
                  <a:srgbClr val="FF0000"/>
                </a:solidFill>
              </a:rPr>
              <a:t>last.px_id</a:t>
            </a:r>
            <a:r>
              <a:rPr lang="en-US" sz="2000" dirty="0" smtClean="0">
                <a:solidFill>
                  <a:srgbClr val="FF0000"/>
                </a:solidFill>
              </a:rPr>
              <a:t> then output;</a:t>
            </a:r>
          </a:p>
          <a:p>
            <a:pPr>
              <a:buFontTx/>
              <a:buNone/>
            </a:pPr>
            <a:r>
              <a:rPr lang="en-US" sz="2000" dirty="0" smtClean="0"/>
              <a:t>Run;</a:t>
            </a:r>
          </a:p>
        </p:txBody>
      </p:sp>
    </p:spTree>
    <p:extLst>
      <p:ext uri="{BB962C8B-B14F-4D97-AF65-F5344CB8AC3E}">
        <p14:creationId xmlns:p14="http://schemas.microsoft.com/office/powerpoint/2010/main" xmlns="" val="9694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0"/>
            <a:ext cx="9144000" cy="1143000"/>
          </a:xfrm>
        </p:spPr>
        <p:txBody>
          <a:bodyPr/>
          <a:lstStyle/>
          <a:p>
            <a:r>
              <a:rPr lang="en-US" sz="4000" smtClean="0"/>
              <a:t>Weight Loss between first and last visit</a:t>
            </a:r>
          </a:p>
        </p:txBody>
      </p:sp>
      <p:sp>
        <p:nvSpPr>
          <p:cNvPr id="11267" name="Content Placeholder 2"/>
          <p:cNvSpPr>
            <a:spLocks noGrp="1"/>
          </p:cNvSpPr>
          <p:nvPr>
            <p:ph idx="1"/>
          </p:nvPr>
        </p:nvSpPr>
        <p:spPr>
          <a:xfrm>
            <a:off x="457200" y="990600"/>
            <a:ext cx="8229600" cy="4525963"/>
          </a:xfrm>
        </p:spPr>
        <p:txBody>
          <a:bodyPr/>
          <a:lstStyle/>
          <a:p>
            <a:pPr>
              <a:buFontTx/>
              <a:buNone/>
            </a:pPr>
            <a:r>
              <a:rPr lang="en-US" sz="2000" dirty="0" err="1" smtClean="0"/>
              <a:t>Proc</a:t>
            </a:r>
            <a:r>
              <a:rPr lang="en-US" sz="2000" dirty="0" smtClean="0"/>
              <a:t> sort data=</a:t>
            </a:r>
            <a:r>
              <a:rPr lang="en-US" sz="2000" dirty="0" err="1" smtClean="0"/>
              <a:t>weight_loss</a:t>
            </a:r>
            <a:r>
              <a:rPr lang="en-US" sz="2000" dirty="0" smtClean="0"/>
              <a:t>;</a:t>
            </a:r>
          </a:p>
          <a:p>
            <a:pPr>
              <a:buFontTx/>
              <a:buNone/>
            </a:pPr>
            <a:r>
              <a:rPr lang="en-US" sz="2000" dirty="0" smtClean="0"/>
              <a:t>By </a:t>
            </a:r>
            <a:r>
              <a:rPr lang="en-US" sz="2000" dirty="0" err="1" smtClean="0"/>
              <a:t>px_id</a:t>
            </a:r>
            <a:r>
              <a:rPr lang="en-US" sz="2000" dirty="0" smtClean="0"/>
              <a:t> </a:t>
            </a:r>
            <a:r>
              <a:rPr lang="en-US" sz="2000" dirty="0" err="1" smtClean="0"/>
              <a:t>visit_dt</a:t>
            </a:r>
            <a:r>
              <a:rPr lang="en-US" sz="2000" dirty="0" smtClean="0"/>
              <a:t>;</a:t>
            </a:r>
          </a:p>
          <a:p>
            <a:pPr>
              <a:buFontTx/>
              <a:buNone/>
            </a:pPr>
            <a:r>
              <a:rPr lang="en-US" sz="2000" dirty="0" smtClean="0"/>
              <a:t>Run;</a:t>
            </a:r>
          </a:p>
          <a:p>
            <a:pPr>
              <a:buFontTx/>
              <a:buNone/>
            </a:pPr>
            <a:r>
              <a:rPr lang="en-US" sz="2000" dirty="0" smtClean="0"/>
              <a:t>Data </a:t>
            </a:r>
            <a:r>
              <a:rPr lang="en-US" sz="2000" dirty="0" err="1" smtClean="0"/>
              <a:t>weight_loss_diff</a:t>
            </a:r>
            <a:r>
              <a:rPr lang="en-US" sz="2000" dirty="0" smtClean="0"/>
              <a:t>;</a:t>
            </a:r>
          </a:p>
          <a:p>
            <a:pPr>
              <a:buFontTx/>
              <a:buNone/>
            </a:pPr>
            <a:r>
              <a:rPr lang="en-US" sz="2000" dirty="0" smtClean="0"/>
              <a:t>Set  </a:t>
            </a:r>
            <a:r>
              <a:rPr lang="en-US" sz="2000" dirty="0" err="1" smtClean="0"/>
              <a:t>weight_loss</a:t>
            </a:r>
            <a:r>
              <a:rPr lang="en-US" sz="2000" dirty="0" smtClean="0"/>
              <a:t>;</a:t>
            </a:r>
          </a:p>
          <a:p>
            <a:pPr>
              <a:buFontTx/>
              <a:buNone/>
            </a:pPr>
            <a:r>
              <a:rPr lang="en-US" sz="2000" dirty="0" smtClean="0">
                <a:latin typeface="Arial Black" pitchFamily="34" charset="0"/>
              </a:rPr>
              <a:t>By </a:t>
            </a:r>
            <a:r>
              <a:rPr lang="en-US" sz="2000" dirty="0" err="1" smtClean="0">
                <a:latin typeface="Arial Black" pitchFamily="34" charset="0"/>
              </a:rPr>
              <a:t>px_id</a:t>
            </a:r>
            <a:r>
              <a:rPr lang="en-US" sz="2000" dirty="0" smtClean="0">
                <a:latin typeface="Arial Black" pitchFamily="34" charset="0"/>
              </a:rPr>
              <a:t>;</a:t>
            </a:r>
          </a:p>
          <a:p>
            <a:pPr>
              <a:buFontTx/>
              <a:buNone/>
            </a:pPr>
            <a:r>
              <a:rPr lang="en-US" sz="2000" dirty="0" smtClean="0">
                <a:solidFill>
                  <a:srgbClr val="FF0000"/>
                </a:solidFill>
              </a:rPr>
              <a:t>Retain </a:t>
            </a:r>
            <a:r>
              <a:rPr lang="en-US" sz="2000" dirty="0" err="1" smtClean="0">
                <a:solidFill>
                  <a:srgbClr val="FF0000"/>
                </a:solidFill>
              </a:rPr>
              <a:t>first_wght</a:t>
            </a:r>
            <a:r>
              <a:rPr lang="en-US" sz="2000" dirty="0" smtClean="0">
                <a:solidFill>
                  <a:srgbClr val="FF0000"/>
                </a:solidFill>
              </a:rPr>
              <a:t> ;</a:t>
            </a:r>
            <a:endParaRPr lang="en-US" sz="2000" dirty="0" smtClean="0"/>
          </a:p>
          <a:p>
            <a:pPr>
              <a:buFontTx/>
              <a:buNone/>
            </a:pPr>
            <a:r>
              <a:rPr lang="en-US" sz="2000" b="1" dirty="0" smtClean="0">
                <a:solidFill>
                  <a:schemeClr val="accent2">
                    <a:lumMod val="75000"/>
                  </a:schemeClr>
                </a:solidFill>
              </a:rPr>
              <a:t>/* delete cases with only one visit   */</a:t>
            </a:r>
          </a:p>
          <a:p>
            <a:pPr>
              <a:buFontTx/>
              <a:buNone/>
            </a:pPr>
            <a:r>
              <a:rPr lang="en-US" sz="2000" b="1" dirty="0" smtClean="0">
                <a:solidFill>
                  <a:schemeClr val="accent2">
                    <a:lumMod val="75000"/>
                  </a:schemeClr>
                </a:solidFill>
              </a:rPr>
              <a:t>If </a:t>
            </a:r>
            <a:r>
              <a:rPr lang="en-US" sz="2000" b="1" dirty="0" err="1" smtClean="0">
                <a:solidFill>
                  <a:schemeClr val="accent2">
                    <a:lumMod val="75000"/>
                  </a:schemeClr>
                </a:solidFill>
              </a:rPr>
              <a:t>first.px_id</a:t>
            </a:r>
            <a:r>
              <a:rPr lang="en-US" sz="2000" b="1" dirty="0" smtClean="0">
                <a:solidFill>
                  <a:schemeClr val="accent2">
                    <a:lumMod val="75000"/>
                  </a:schemeClr>
                </a:solidFill>
              </a:rPr>
              <a:t> </a:t>
            </a:r>
            <a:r>
              <a:rPr lang="en-US" sz="2000" b="1" dirty="0" err="1" smtClean="0">
                <a:solidFill>
                  <a:schemeClr val="accent2">
                    <a:lumMod val="75000"/>
                  </a:schemeClr>
                </a:solidFill>
              </a:rPr>
              <a:t>eq</a:t>
            </a:r>
            <a:r>
              <a:rPr lang="en-US" sz="2000" b="1" dirty="0" smtClean="0">
                <a:solidFill>
                  <a:schemeClr val="accent2">
                    <a:lumMod val="75000"/>
                  </a:schemeClr>
                </a:solidFill>
              </a:rPr>
              <a:t> </a:t>
            </a:r>
            <a:r>
              <a:rPr lang="en-US" sz="2000" b="1" dirty="0" err="1" smtClean="0">
                <a:solidFill>
                  <a:schemeClr val="accent2">
                    <a:lumMod val="75000"/>
                  </a:schemeClr>
                </a:solidFill>
              </a:rPr>
              <a:t>last.px_id</a:t>
            </a:r>
            <a:r>
              <a:rPr lang="en-US" sz="2000" b="1" dirty="0" smtClean="0">
                <a:solidFill>
                  <a:schemeClr val="accent2">
                    <a:lumMod val="75000"/>
                  </a:schemeClr>
                </a:solidFill>
              </a:rPr>
              <a:t> then delete;</a:t>
            </a:r>
          </a:p>
          <a:p>
            <a:pPr>
              <a:buFontTx/>
              <a:buNone/>
            </a:pPr>
            <a:r>
              <a:rPr lang="en-US" sz="2000" dirty="0" smtClean="0"/>
              <a:t>/* Retain the initial weight                */</a:t>
            </a:r>
          </a:p>
          <a:p>
            <a:pPr>
              <a:buFontTx/>
              <a:buNone/>
            </a:pPr>
            <a:r>
              <a:rPr lang="en-US" sz="2000" dirty="0" smtClean="0">
                <a:solidFill>
                  <a:srgbClr val="FF0000"/>
                </a:solidFill>
              </a:rPr>
              <a:t>If </a:t>
            </a:r>
            <a:r>
              <a:rPr lang="en-US" sz="2000" dirty="0" err="1" smtClean="0">
                <a:solidFill>
                  <a:srgbClr val="FF0000"/>
                </a:solidFill>
              </a:rPr>
              <a:t>first.px_id</a:t>
            </a:r>
            <a:r>
              <a:rPr lang="en-US" sz="2000" dirty="0" smtClean="0">
                <a:solidFill>
                  <a:srgbClr val="FF0000"/>
                </a:solidFill>
              </a:rPr>
              <a:t> then </a:t>
            </a:r>
            <a:r>
              <a:rPr lang="en-US" sz="2000" dirty="0" err="1" smtClean="0">
                <a:solidFill>
                  <a:srgbClr val="FF0000"/>
                </a:solidFill>
              </a:rPr>
              <a:t>first_wght</a:t>
            </a:r>
            <a:r>
              <a:rPr lang="en-US" sz="2000" dirty="0" smtClean="0">
                <a:solidFill>
                  <a:srgbClr val="FF0000"/>
                </a:solidFill>
              </a:rPr>
              <a:t>=</a:t>
            </a:r>
            <a:r>
              <a:rPr lang="en-US" sz="2000" dirty="0" err="1" smtClean="0">
                <a:solidFill>
                  <a:srgbClr val="FF0000"/>
                </a:solidFill>
              </a:rPr>
              <a:t>wght</a:t>
            </a:r>
            <a:r>
              <a:rPr lang="en-US" sz="2000" dirty="0" smtClean="0">
                <a:solidFill>
                  <a:srgbClr val="FF0000"/>
                </a:solidFill>
              </a:rPr>
              <a:t>;</a:t>
            </a:r>
          </a:p>
          <a:p>
            <a:pPr>
              <a:buFontTx/>
              <a:buNone/>
            </a:pPr>
            <a:r>
              <a:rPr lang="en-US" sz="2000" dirty="0" smtClean="0"/>
              <a:t>If </a:t>
            </a:r>
            <a:r>
              <a:rPr lang="en-US" sz="2000" dirty="0" err="1" smtClean="0"/>
              <a:t>last.px_id</a:t>
            </a:r>
            <a:r>
              <a:rPr lang="en-US" sz="2000" dirty="0" smtClean="0"/>
              <a:t> then do;</a:t>
            </a:r>
          </a:p>
          <a:p>
            <a:pPr>
              <a:buFontTx/>
              <a:buNone/>
            </a:pPr>
            <a:r>
              <a:rPr lang="en-US" sz="2000" dirty="0" smtClean="0"/>
              <a:t>	</a:t>
            </a:r>
            <a:r>
              <a:rPr lang="en-US" sz="2000" dirty="0" err="1" smtClean="0"/>
              <a:t>diff_wght</a:t>
            </a:r>
            <a:r>
              <a:rPr lang="en-US" sz="2000" dirty="0" smtClean="0"/>
              <a:t>=</a:t>
            </a:r>
            <a:r>
              <a:rPr lang="en-US" sz="2000" dirty="0" err="1" smtClean="0"/>
              <a:t>wght</a:t>
            </a:r>
            <a:r>
              <a:rPr lang="en-US" sz="2000" dirty="0" smtClean="0"/>
              <a:t> – </a:t>
            </a:r>
            <a:r>
              <a:rPr lang="en-US" sz="2000" dirty="0" err="1" smtClean="0"/>
              <a:t>first_wght</a:t>
            </a:r>
            <a:r>
              <a:rPr lang="en-US" sz="2000" dirty="0" smtClean="0"/>
              <a:t>;</a:t>
            </a:r>
          </a:p>
          <a:p>
            <a:pPr>
              <a:buFontTx/>
              <a:buNone/>
            </a:pPr>
            <a:r>
              <a:rPr lang="en-US" sz="2000" dirty="0" smtClean="0"/>
              <a:t>	output;</a:t>
            </a:r>
          </a:p>
          <a:p>
            <a:pPr>
              <a:buFontTx/>
              <a:buNone/>
            </a:pPr>
            <a:r>
              <a:rPr lang="en-US" sz="2000" dirty="0" smtClean="0"/>
              <a:t>	end;</a:t>
            </a:r>
          </a:p>
          <a:p>
            <a:pPr>
              <a:buFontTx/>
              <a:buNone/>
            </a:pPr>
            <a:r>
              <a:rPr lang="en-US" sz="2000" dirty="0" smtClean="0"/>
              <a:t>Run;</a:t>
            </a:r>
          </a:p>
          <a:p>
            <a:pPr>
              <a:buFontTx/>
              <a:buNone/>
            </a:pPr>
            <a:endParaRPr lang="en-US" sz="2000" dirty="0" smtClean="0"/>
          </a:p>
          <a:p>
            <a:pPr>
              <a:buFontTx/>
              <a:buNone/>
            </a:pPr>
            <a:r>
              <a:rPr lang="en-US" sz="2000" dirty="0" smtClean="0"/>
              <a:t>	</a:t>
            </a:r>
          </a:p>
          <a:p>
            <a:pPr>
              <a:buFontTx/>
              <a:buNone/>
            </a:pPr>
            <a:endParaRPr lang="en-US" sz="2000" dirty="0" smtClean="0"/>
          </a:p>
        </p:txBody>
      </p:sp>
    </p:spTree>
    <p:extLst>
      <p:ext uri="{BB962C8B-B14F-4D97-AF65-F5344CB8AC3E}">
        <p14:creationId xmlns:p14="http://schemas.microsoft.com/office/powerpoint/2010/main" xmlns="" val="756796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182312597"/>
              </p:ext>
            </p:extLst>
          </p:nvPr>
        </p:nvGraphicFramePr>
        <p:xfrm>
          <a:off x="304800" y="1143000"/>
          <a:ext cx="2590800" cy="5562600"/>
        </p:xfrm>
        <a:graphic>
          <a:graphicData uri="http://schemas.openxmlformats.org/drawingml/2006/table">
            <a:tbl>
              <a:tblPr firstRow="1" bandRow="1">
                <a:tableStyleId>{5C22544A-7EE6-4342-B048-85BDC9FD1C3A}</a:tableStyleId>
              </a:tblPr>
              <a:tblGrid>
                <a:gridCol w="545432"/>
                <a:gridCol w="1022684"/>
                <a:gridCol w="1022684"/>
              </a:tblGrid>
              <a:tr h="685800">
                <a:tc>
                  <a:txBody>
                    <a:bodyPr/>
                    <a:lstStyle/>
                    <a:p>
                      <a:r>
                        <a:rPr lang="en-US" sz="1600" dirty="0" smtClean="0"/>
                        <a:t>ID</a:t>
                      </a:r>
                      <a:endParaRPr lang="en-US" sz="1600" dirty="0"/>
                    </a:p>
                  </a:txBody>
                  <a:tcPr/>
                </a:tc>
                <a:tc>
                  <a:txBody>
                    <a:bodyPr/>
                    <a:lstStyle/>
                    <a:p>
                      <a:r>
                        <a:rPr lang="en-US" sz="1600" dirty="0" smtClean="0"/>
                        <a:t>DOB</a:t>
                      </a:r>
                      <a:endParaRPr lang="en-US" sz="1600" dirty="0"/>
                    </a:p>
                  </a:txBody>
                  <a:tcPr/>
                </a:tc>
                <a:tc>
                  <a:txBody>
                    <a:bodyPr/>
                    <a:lstStyle/>
                    <a:p>
                      <a:r>
                        <a:rPr lang="en-US" sz="1600" dirty="0" smtClean="0"/>
                        <a:t>weight</a:t>
                      </a:r>
                      <a:endParaRPr lang="en-US" sz="1600" dirty="0"/>
                    </a:p>
                  </a:txBody>
                  <a:tcPr/>
                </a:tc>
              </a:tr>
              <a:tr h="609600">
                <a:tc>
                  <a:txBody>
                    <a:bodyPr/>
                    <a:lstStyle/>
                    <a:p>
                      <a:r>
                        <a:rPr lang="en-US" sz="1600" dirty="0" smtClean="0"/>
                        <a:t>1</a:t>
                      </a:r>
                      <a:endParaRPr lang="en-US" sz="1600" dirty="0"/>
                    </a:p>
                  </a:txBody>
                  <a:tcPr/>
                </a:tc>
                <a:tc>
                  <a:txBody>
                    <a:bodyPr/>
                    <a:lstStyle/>
                    <a:p>
                      <a:r>
                        <a:rPr lang="en-US" sz="1600" dirty="0" smtClean="0"/>
                        <a:t>10/12/57</a:t>
                      </a:r>
                      <a:endParaRPr lang="en-US" sz="1600" dirty="0"/>
                    </a:p>
                  </a:txBody>
                  <a:tcPr/>
                </a:tc>
                <a:tc>
                  <a:txBody>
                    <a:bodyPr/>
                    <a:lstStyle/>
                    <a:p>
                      <a:r>
                        <a:rPr lang="en-US" sz="1600" dirty="0" smtClean="0"/>
                        <a:t>180</a:t>
                      </a:r>
                      <a:endParaRPr lang="en-US" sz="1600" dirty="0"/>
                    </a:p>
                  </a:txBody>
                  <a:tcPr/>
                </a:tc>
              </a:tr>
              <a:tr h="609600">
                <a:tc>
                  <a:txBody>
                    <a:bodyPr/>
                    <a:lstStyle/>
                    <a:p>
                      <a:r>
                        <a:rPr lang="en-US" sz="1600" dirty="0" smtClean="0"/>
                        <a:t>1</a:t>
                      </a:r>
                      <a:endParaRPr lang="en-US" sz="1600" dirty="0"/>
                    </a:p>
                  </a:txBody>
                  <a:tcPr/>
                </a:tc>
                <a:tc>
                  <a:txBody>
                    <a:bodyPr/>
                    <a:lstStyle/>
                    <a:p>
                      <a:endParaRPr lang="en-US" sz="1600"/>
                    </a:p>
                  </a:txBody>
                  <a:tcPr/>
                </a:tc>
                <a:tc>
                  <a:txBody>
                    <a:bodyPr/>
                    <a:lstStyle/>
                    <a:p>
                      <a:r>
                        <a:rPr lang="en-US" sz="1600" dirty="0" smtClean="0"/>
                        <a:t>172</a:t>
                      </a:r>
                      <a:endParaRPr lang="en-US" sz="1600" dirty="0"/>
                    </a:p>
                  </a:txBody>
                  <a:tcPr/>
                </a:tc>
              </a:tr>
              <a:tr h="609600">
                <a:tc>
                  <a:txBody>
                    <a:bodyPr/>
                    <a:lstStyle/>
                    <a:p>
                      <a:r>
                        <a:rPr lang="en-US" sz="1600" dirty="0" smtClean="0"/>
                        <a:t>1</a:t>
                      </a:r>
                      <a:endParaRPr lang="en-US" sz="1600" dirty="0"/>
                    </a:p>
                  </a:txBody>
                  <a:tcPr/>
                </a:tc>
                <a:tc>
                  <a:txBody>
                    <a:bodyPr/>
                    <a:lstStyle/>
                    <a:p>
                      <a:endParaRPr lang="en-US" sz="1600"/>
                    </a:p>
                  </a:txBody>
                  <a:tcPr/>
                </a:tc>
                <a:tc>
                  <a:txBody>
                    <a:bodyPr/>
                    <a:lstStyle/>
                    <a:p>
                      <a:r>
                        <a:rPr lang="en-US" sz="1600" dirty="0" smtClean="0"/>
                        <a:t>170</a:t>
                      </a:r>
                      <a:endParaRPr lang="en-US" sz="1600" dirty="0"/>
                    </a:p>
                  </a:txBody>
                  <a:tcPr/>
                </a:tc>
              </a:tr>
              <a:tr h="609600">
                <a:tc>
                  <a:txBody>
                    <a:bodyPr/>
                    <a:lstStyle/>
                    <a:p>
                      <a:r>
                        <a:rPr lang="en-US" sz="1600" dirty="0" smtClean="0"/>
                        <a:t>2</a:t>
                      </a:r>
                      <a:endParaRPr lang="en-US" sz="1600" dirty="0"/>
                    </a:p>
                  </a:txBody>
                  <a:tcPr/>
                </a:tc>
                <a:tc>
                  <a:txBody>
                    <a:bodyPr/>
                    <a:lstStyle/>
                    <a:p>
                      <a:r>
                        <a:rPr lang="en-US" sz="1600" dirty="0" smtClean="0"/>
                        <a:t>12/31/61</a:t>
                      </a:r>
                      <a:endParaRPr lang="en-US" sz="1600" dirty="0"/>
                    </a:p>
                  </a:txBody>
                  <a:tcPr/>
                </a:tc>
                <a:tc>
                  <a:txBody>
                    <a:bodyPr/>
                    <a:lstStyle/>
                    <a:p>
                      <a:r>
                        <a:rPr lang="en-US" sz="1600" dirty="0" smtClean="0"/>
                        <a:t>99</a:t>
                      </a:r>
                      <a:endParaRPr lang="en-US" sz="1600" dirty="0"/>
                    </a:p>
                  </a:txBody>
                  <a:tcPr/>
                </a:tc>
              </a:tr>
              <a:tr h="609600">
                <a:tc>
                  <a:txBody>
                    <a:bodyPr/>
                    <a:lstStyle/>
                    <a:p>
                      <a:r>
                        <a:rPr lang="en-US" sz="1600" dirty="0" smtClean="0"/>
                        <a:t>2</a:t>
                      </a:r>
                      <a:endParaRPr lang="en-US" sz="1600" dirty="0"/>
                    </a:p>
                  </a:txBody>
                  <a:tcPr/>
                </a:tc>
                <a:tc>
                  <a:txBody>
                    <a:bodyPr/>
                    <a:lstStyle/>
                    <a:p>
                      <a:endParaRPr lang="en-US" sz="1600" dirty="0"/>
                    </a:p>
                  </a:txBody>
                  <a:tcPr/>
                </a:tc>
                <a:tc>
                  <a:txBody>
                    <a:bodyPr/>
                    <a:lstStyle/>
                    <a:p>
                      <a:r>
                        <a:rPr lang="en-US" sz="1600" dirty="0" smtClean="0"/>
                        <a:t>102</a:t>
                      </a:r>
                      <a:endParaRPr lang="en-US" sz="1600" dirty="0"/>
                    </a:p>
                  </a:txBody>
                  <a:tcPr/>
                </a:tc>
              </a:tr>
              <a:tr h="609600">
                <a:tc>
                  <a:txBody>
                    <a:bodyPr/>
                    <a:lstStyle/>
                    <a:p>
                      <a:r>
                        <a:rPr lang="en-US" sz="1600" dirty="0" smtClean="0"/>
                        <a:t>3</a:t>
                      </a:r>
                      <a:endParaRPr lang="en-US" sz="1600" dirty="0"/>
                    </a:p>
                  </a:txBody>
                  <a:tcPr/>
                </a:tc>
                <a:tc>
                  <a:txBody>
                    <a:bodyPr/>
                    <a:lstStyle/>
                    <a:p>
                      <a:endParaRPr lang="en-US" sz="1600" dirty="0"/>
                    </a:p>
                  </a:txBody>
                  <a:tcPr/>
                </a:tc>
                <a:tc>
                  <a:txBody>
                    <a:bodyPr/>
                    <a:lstStyle/>
                    <a:p>
                      <a:r>
                        <a:rPr lang="en-US" sz="1600" dirty="0" smtClean="0"/>
                        <a:t>152</a:t>
                      </a:r>
                      <a:endParaRPr lang="en-US" sz="1600" dirty="0"/>
                    </a:p>
                  </a:txBody>
                  <a:tcPr/>
                </a:tc>
              </a:tr>
              <a:tr h="609600">
                <a:tc>
                  <a:txBody>
                    <a:bodyPr/>
                    <a:lstStyle/>
                    <a:p>
                      <a:r>
                        <a:rPr lang="en-US" sz="1600" dirty="0" smtClean="0"/>
                        <a:t>3</a:t>
                      </a:r>
                      <a:endParaRPr lang="en-US" sz="1600" dirty="0"/>
                    </a:p>
                  </a:txBody>
                  <a:tcPr/>
                </a:tc>
                <a:tc>
                  <a:txBody>
                    <a:bodyPr/>
                    <a:lstStyle/>
                    <a:p>
                      <a:endParaRPr lang="en-US" sz="1600" dirty="0"/>
                    </a:p>
                  </a:txBody>
                  <a:tcPr/>
                </a:tc>
                <a:tc>
                  <a:txBody>
                    <a:bodyPr/>
                    <a:lstStyle/>
                    <a:p>
                      <a:r>
                        <a:rPr lang="en-US" sz="1600" dirty="0" smtClean="0"/>
                        <a:t>150</a:t>
                      </a:r>
                      <a:endParaRPr lang="en-US" sz="1600" dirty="0"/>
                    </a:p>
                  </a:txBody>
                  <a:tcPr/>
                </a:tc>
              </a:tr>
              <a:tr h="609600">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sp>
        <p:nvSpPr>
          <p:cNvPr id="5" name="TextBox 4"/>
          <p:cNvSpPr txBox="1"/>
          <p:nvPr/>
        </p:nvSpPr>
        <p:spPr>
          <a:xfrm>
            <a:off x="3276600" y="1437341"/>
            <a:ext cx="3264676" cy="2031325"/>
          </a:xfrm>
          <a:prstGeom prst="rect">
            <a:avLst/>
          </a:prstGeom>
          <a:noFill/>
        </p:spPr>
        <p:txBody>
          <a:bodyPr wrap="none" rtlCol="0">
            <a:spAutoFit/>
          </a:bodyPr>
          <a:lstStyle/>
          <a:p>
            <a:r>
              <a:rPr lang="en-US" dirty="0" smtClean="0"/>
              <a:t>Date weight;</a:t>
            </a:r>
          </a:p>
          <a:p>
            <a:r>
              <a:rPr lang="en-US" dirty="0" smtClean="0"/>
              <a:t>Retain </a:t>
            </a:r>
            <a:r>
              <a:rPr lang="en-US" dirty="0" err="1" smtClean="0"/>
              <a:t>old_DOB</a:t>
            </a:r>
            <a:r>
              <a:rPr lang="en-US" dirty="0" smtClean="0"/>
              <a:t>;</a:t>
            </a:r>
          </a:p>
          <a:p>
            <a:r>
              <a:rPr lang="en-US" dirty="0" smtClean="0"/>
              <a:t>If dob ne . Then </a:t>
            </a:r>
            <a:r>
              <a:rPr lang="en-US" dirty="0" err="1" smtClean="0"/>
              <a:t>old_dob</a:t>
            </a:r>
            <a:r>
              <a:rPr lang="en-US" dirty="0" smtClean="0"/>
              <a:t>=dob;</a:t>
            </a:r>
          </a:p>
          <a:p>
            <a:r>
              <a:rPr lang="en-US" dirty="0" smtClean="0"/>
              <a:t>	Else dob=</a:t>
            </a:r>
            <a:r>
              <a:rPr lang="en-US" dirty="0" err="1" smtClean="0"/>
              <a:t>old_dob</a:t>
            </a:r>
            <a:r>
              <a:rPr lang="en-US" dirty="0" smtClean="0"/>
              <a:t>;</a:t>
            </a:r>
          </a:p>
          <a:p>
            <a:r>
              <a:rPr lang="en-US" dirty="0" smtClean="0"/>
              <a:t>Drop </a:t>
            </a:r>
            <a:r>
              <a:rPr lang="en-US" dirty="0" err="1" smtClean="0"/>
              <a:t>old_dob</a:t>
            </a:r>
            <a:r>
              <a:rPr lang="en-US" dirty="0" smtClean="0"/>
              <a:t>;</a:t>
            </a:r>
          </a:p>
          <a:p>
            <a:r>
              <a:rPr lang="en-US" dirty="0" smtClean="0"/>
              <a:t>Run;</a:t>
            </a:r>
          </a:p>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xmlns="" val="3770583343"/>
              </p:ext>
            </p:extLst>
          </p:nvPr>
        </p:nvGraphicFramePr>
        <p:xfrm>
          <a:off x="6553200" y="1066800"/>
          <a:ext cx="2590800" cy="5486400"/>
        </p:xfrm>
        <a:graphic>
          <a:graphicData uri="http://schemas.openxmlformats.org/drawingml/2006/table">
            <a:tbl>
              <a:tblPr firstRow="1" bandRow="1">
                <a:tableStyleId>{5C22544A-7EE6-4342-B048-85BDC9FD1C3A}</a:tableStyleId>
              </a:tblPr>
              <a:tblGrid>
                <a:gridCol w="545432"/>
                <a:gridCol w="1022684"/>
                <a:gridCol w="1022684"/>
              </a:tblGrid>
              <a:tr h="609600">
                <a:tc>
                  <a:txBody>
                    <a:bodyPr/>
                    <a:lstStyle/>
                    <a:p>
                      <a:r>
                        <a:rPr lang="en-US" sz="1600" dirty="0" smtClean="0"/>
                        <a:t>ID</a:t>
                      </a:r>
                      <a:endParaRPr lang="en-US" sz="1600" dirty="0"/>
                    </a:p>
                  </a:txBody>
                  <a:tcPr/>
                </a:tc>
                <a:tc>
                  <a:txBody>
                    <a:bodyPr/>
                    <a:lstStyle/>
                    <a:p>
                      <a:r>
                        <a:rPr lang="en-US" sz="1600" dirty="0" smtClean="0"/>
                        <a:t>DOB</a:t>
                      </a:r>
                      <a:endParaRPr lang="en-US" sz="1600" dirty="0"/>
                    </a:p>
                  </a:txBody>
                  <a:tcPr/>
                </a:tc>
                <a:tc>
                  <a:txBody>
                    <a:bodyPr/>
                    <a:lstStyle/>
                    <a:p>
                      <a:r>
                        <a:rPr lang="en-US" sz="1600" dirty="0" smtClean="0"/>
                        <a:t>weight</a:t>
                      </a:r>
                      <a:endParaRPr lang="en-US" sz="1600" dirty="0"/>
                    </a:p>
                  </a:txBody>
                  <a:tcPr/>
                </a:tc>
              </a:tr>
              <a:tr h="609600">
                <a:tc>
                  <a:txBody>
                    <a:bodyPr/>
                    <a:lstStyle/>
                    <a:p>
                      <a:r>
                        <a:rPr lang="en-US" sz="1600" dirty="0" smtClean="0"/>
                        <a:t>1</a:t>
                      </a:r>
                      <a:endParaRPr lang="en-US" sz="1600" dirty="0"/>
                    </a:p>
                  </a:txBody>
                  <a:tcPr/>
                </a:tc>
                <a:tc>
                  <a:txBody>
                    <a:bodyPr/>
                    <a:lstStyle/>
                    <a:p>
                      <a:r>
                        <a:rPr lang="en-US" sz="1600" dirty="0" smtClean="0"/>
                        <a:t>10/12/57</a:t>
                      </a:r>
                      <a:endParaRPr lang="en-US" sz="1600" dirty="0"/>
                    </a:p>
                  </a:txBody>
                  <a:tcPr/>
                </a:tc>
                <a:tc>
                  <a:txBody>
                    <a:bodyPr/>
                    <a:lstStyle/>
                    <a:p>
                      <a:r>
                        <a:rPr lang="en-US" sz="1600" dirty="0" smtClean="0"/>
                        <a:t>180</a:t>
                      </a:r>
                      <a:endParaRPr lang="en-US" sz="1600" dirty="0"/>
                    </a:p>
                  </a:txBody>
                  <a:tcPr/>
                </a:tc>
              </a:tr>
              <a:tr h="609600">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10/12/57</a:t>
                      </a:r>
                    </a:p>
                    <a:p>
                      <a:endParaRPr lang="en-US" sz="1600" dirty="0"/>
                    </a:p>
                  </a:txBody>
                  <a:tcPr/>
                </a:tc>
                <a:tc>
                  <a:txBody>
                    <a:bodyPr/>
                    <a:lstStyle/>
                    <a:p>
                      <a:r>
                        <a:rPr lang="en-US" sz="1600" dirty="0" smtClean="0"/>
                        <a:t>172</a:t>
                      </a:r>
                      <a:endParaRPr lang="en-US" sz="1600" dirty="0"/>
                    </a:p>
                  </a:txBody>
                  <a:tcPr/>
                </a:tc>
              </a:tr>
              <a:tr h="609600">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10/12/57</a:t>
                      </a:r>
                    </a:p>
                    <a:p>
                      <a:endParaRPr lang="en-US" sz="1600" dirty="0"/>
                    </a:p>
                  </a:txBody>
                  <a:tcPr/>
                </a:tc>
                <a:tc>
                  <a:txBody>
                    <a:bodyPr/>
                    <a:lstStyle/>
                    <a:p>
                      <a:r>
                        <a:rPr lang="en-US" sz="1600" dirty="0" smtClean="0"/>
                        <a:t>170</a:t>
                      </a:r>
                      <a:endParaRPr lang="en-US" sz="1600" dirty="0"/>
                    </a:p>
                  </a:txBody>
                  <a:tcPr/>
                </a:tc>
              </a:tr>
              <a:tr h="609600">
                <a:tc>
                  <a:txBody>
                    <a:bodyPr/>
                    <a:lstStyle/>
                    <a:p>
                      <a:r>
                        <a:rPr lang="en-US" sz="1600" dirty="0" smtClean="0"/>
                        <a:t>2</a:t>
                      </a:r>
                      <a:endParaRPr lang="en-US" sz="1600" dirty="0"/>
                    </a:p>
                  </a:txBody>
                  <a:tcPr/>
                </a:tc>
                <a:tc>
                  <a:txBody>
                    <a:bodyPr/>
                    <a:lstStyle/>
                    <a:p>
                      <a:r>
                        <a:rPr lang="en-US" sz="1600" b="1" dirty="0" smtClean="0"/>
                        <a:t>12/31/61</a:t>
                      </a:r>
                      <a:endParaRPr lang="en-US" sz="1600" b="1" dirty="0"/>
                    </a:p>
                  </a:txBody>
                  <a:tcPr/>
                </a:tc>
                <a:tc>
                  <a:txBody>
                    <a:bodyPr/>
                    <a:lstStyle/>
                    <a:p>
                      <a:r>
                        <a:rPr lang="en-US" sz="1600" dirty="0" smtClean="0"/>
                        <a:t>99</a:t>
                      </a:r>
                      <a:endParaRPr lang="en-US" sz="1600" dirty="0"/>
                    </a:p>
                  </a:txBody>
                  <a:tcPr/>
                </a:tc>
              </a:tr>
              <a:tr h="60960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12/31/61</a:t>
                      </a:r>
                    </a:p>
                    <a:p>
                      <a:endParaRPr lang="en-US" sz="1600" dirty="0"/>
                    </a:p>
                  </a:txBody>
                  <a:tcPr/>
                </a:tc>
                <a:tc>
                  <a:txBody>
                    <a:bodyPr/>
                    <a:lstStyle/>
                    <a:p>
                      <a:r>
                        <a:rPr lang="en-US" sz="1600" dirty="0" smtClean="0"/>
                        <a:t>102</a:t>
                      </a:r>
                      <a:endParaRPr lang="en-US" sz="1600" dirty="0"/>
                    </a:p>
                  </a:txBody>
                  <a:tcPr/>
                </a:tc>
              </a:tr>
              <a:tr h="60960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12/31/61</a:t>
                      </a:r>
                    </a:p>
                    <a:p>
                      <a:endParaRPr lang="en-US" sz="1600" dirty="0"/>
                    </a:p>
                  </a:txBody>
                  <a:tcPr/>
                </a:tc>
                <a:tc>
                  <a:txBody>
                    <a:bodyPr/>
                    <a:lstStyle/>
                    <a:p>
                      <a:r>
                        <a:rPr lang="en-US" sz="1600" dirty="0" smtClean="0"/>
                        <a:t>152</a:t>
                      </a:r>
                      <a:endParaRPr lang="en-US" sz="1600" dirty="0"/>
                    </a:p>
                  </a:txBody>
                  <a:tcPr/>
                </a:tc>
              </a:tr>
              <a:tr h="60960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12/31/61</a:t>
                      </a:r>
                    </a:p>
                    <a:p>
                      <a:endParaRPr lang="en-US" sz="1600" dirty="0"/>
                    </a:p>
                  </a:txBody>
                  <a:tcPr/>
                </a:tc>
                <a:tc>
                  <a:txBody>
                    <a:bodyPr/>
                    <a:lstStyle/>
                    <a:p>
                      <a:r>
                        <a:rPr lang="en-US" sz="1600" dirty="0" smtClean="0"/>
                        <a:t>150</a:t>
                      </a:r>
                      <a:endParaRPr lang="en-US" sz="1600" dirty="0"/>
                    </a:p>
                  </a:txBody>
                  <a:tcPr/>
                </a:tc>
              </a:tr>
              <a:tr h="609600">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spTree>
    <p:extLst>
      <p:ext uri="{BB962C8B-B14F-4D97-AF65-F5344CB8AC3E}">
        <p14:creationId xmlns:p14="http://schemas.microsoft.com/office/powerpoint/2010/main" xmlns="" val="3832344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loss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64535358"/>
              </p:ext>
            </p:extLst>
          </p:nvPr>
        </p:nvGraphicFramePr>
        <p:xfrm>
          <a:off x="304800" y="1143000"/>
          <a:ext cx="2590800" cy="5562600"/>
        </p:xfrm>
        <a:graphic>
          <a:graphicData uri="http://schemas.openxmlformats.org/drawingml/2006/table">
            <a:tbl>
              <a:tblPr firstRow="1" bandRow="1">
                <a:tableStyleId>{5C22544A-7EE6-4342-B048-85BDC9FD1C3A}</a:tableStyleId>
              </a:tblPr>
              <a:tblGrid>
                <a:gridCol w="545432"/>
                <a:gridCol w="1022684"/>
                <a:gridCol w="1022684"/>
              </a:tblGrid>
              <a:tr h="685800">
                <a:tc>
                  <a:txBody>
                    <a:bodyPr/>
                    <a:lstStyle/>
                    <a:p>
                      <a:r>
                        <a:rPr lang="en-US" sz="1600" dirty="0" smtClean="0"/>
                        <a:t>ID</a:t>
                      </a:r>
                      <a:endParaRPr lang="en-US" sz="1600" dirty="0"/>
                    </a:p>
                  </a:txBody>
                  <a:tcPr/>
                </a:tc>
                <a:tc>
                  <a:txBody>
                    <a:bodyPr/>
                    <a:lstStyle/>
                    <a:p>
                      <a:r>
                        <a:rPr lang="en-US" sz="1600" dirty="0" smtClean="0"/>
                        <a:t>DOB</a:t>
                      </a:r>
                      <a:endParaRPr lang="en-US" sz="1600" dirty="0"/>
                    </a:p>
                  </a:txBody>
                  <a:tcPr/>
                </a:tc>
                <a:tc>
                  <a:txBody>
                    <a:bodyPr/>
                    <a:lstStyle/>
                    <a:p>
                      <a:r>
                        <a:rPr lang="en-US" sz="1600" dirty="0" smtClean="0"/>
                        <a:t>weight</a:t>
                      </a:r>
                      <a:endParaRPr lang="en-US" sz="1600" dirty="0"/>
                    </a:p>
                  </a:txBody>
                  <a:tcPr/>
                </a:tc>
              </a:tr>
              <a:tr h="609600">
                <a:tc>
                  <a:txBody>
                    <a:bodyPr/>
                    <a:lstStyle/>
                    <a:p>
                      <a:r>
                        <a:rPr lang="en-US" sz="1600" dirty="0" smtClean="0"/>
                        <a:t>1</a:t>
                      </a:r>
                      <a:endParaRPr lang="en-US" sz="1600" dirty="0"/>
                    </a:p>
                  </a:txBody>
                  <a:tcPr/>
                </a:tc>
                <a:tc>
                  <a:txBody>
                    <a:bodyPr/>
                    <a:lstStyle/>
                    <a:p>
                      <a:r>
                        <a:rPr lang="en-US" sz="1600" dirty="0" smtClean="0"/>
                        <a:t>10/12/57</a:t>
                      </a:r>
                      <a:endParaRPr lang="en-US" sz="1600" dirty="0"/>
                    </a:p>
                  </a:txBody>
                  <a:tcPr/>
                </a:tc>
                <a:tc>
                  <a:txBody>
                    <a:bodyPr/>
                    <a:lstStyle/>
                    <a:p>
                      <a:r>
                        <a:rPr lang="en-US" sz="1600" dirty="0" smtClean="0"/>
                        <a:t>180</a:t>
                      </a:r>
                      <a:endParaRPr lang="en-US" sz="1600" dirty="0"/>
                    </a:p>
                  </a:txBody>
                  <a:tcPr/>
                </a:tc>
              </a:tr>
              <a:tr h="609600">
                <a:tc>
                  <a:txBody>
                    <a:bodyPr/>
                    <a:lstStyle/>
                    <a:p>
                      <a:r>
                        <a:rPr lang="en-US" sz="1600" dirty="0" smtClean="0"/>
                        <a:t>1</a:t>
                      </a:r>
                      <a:endParaRPr lang="en-US" sz="1600" dirty="0"/>
                    </a:p>
                  </a:txBody>
                  <a:tcPr/>
                </a:tc>
                <a:tc>
                  <a:txBody>
                    <a:bodyPr/>
                    <a:lstStyle/>
                    <a:p>
                      <a:endParaRPr lang="en-US" sz="1600"/>
                    </a:p>
                  </a:txBody>
                  <a:tcPr/>
                </a:tc>
                <a:tc>
                  <a:txBody>
                    <a:bodyPr/>
                    <a:lstStyle/>
                    <a:p>
                      <a:r>
                        <a:rPr lang="en-US" sz="1600" dirty="0" smtClean="0"/>
                        <a:t>172</a:t>
                      </a:r>
                      <a:endParaRPr lang="en-US" sz="1600" dirty="0"/>
                    </a:p>
                  </a:txBody>
                  <a:tcPr/>
                </a:tc>
              </a:tr>
              <a:tr h="609600">
                <a:tc>
                  <a:txBody>
                    <a:bodyPr/>
                    <a:lstStyle/>
                    <a:p>
                      <a:r>
                        <a:rPr lang="en-US" sz="1600" dirty="0" smtClean="0"/>
                        <a:t>1</a:t>
                      </a:r>
                      <a:endParaRPr lang="en-US" sz="1600" dirty="0"/>
                    </a:p>
                  </a:txBody>
                  <a:tcPr/>
                </a:tc>
                <a:tc>
                  <a:txBody>
                    <a:bodyPr/>
                    <a:lstStyle/>
                    <a:p>
                      <a:endParaRPr lang="en-US" sz="1600"/>
                    </a:p>
                  </a:txBody>
                  <a:tcPr/>
                </a:tc>
                <a:tc>
                  <a:txBody>
                    <a:bodyPr/>
                    <a:lstStyle/>
                    <a:p>
                      <a:r>
                        <a:rPr lang="en-US" sz="1600" dirty="0" smtClean="0"/>
                        <a:t>170</a:t>
                      </a:r>
                      <a:endParaRPr lang="en-US" sz="1600" dirty="0"/>
                    </a:p>
                  </a:txBody>
                  <a:tcPr/>
                </a:tc>
              </a:tr>
              <a:tr h="609600">
                <a:tc>
                  <a:txBody>
                    <a:bodyPr/>
                    <a:lstStyle/>
                    <a:p>
                      <a:r>
                        <a:rPr lang="en-US" sz="1600" dirty="0" smtClean="0"/>
                        <a:t>2</a:t>
                      </a:r>
                      <a:endParaRPr lang="en-US" sz="1600" dirty="0"/>
                    </a:p>
                  </a:txBody>
                  <a:tcPr/>
                </a:tc>
                <a:tc>
                  <a:txBody>
                    <a:bodyPr/>
                    <a:lstStyle/>
                    <a:p>
                      <a:r>
                        <a:rPr lang="en-US" sz="1600" dirty="0" smtClean="0"/>
                        <a:t>12/31/61</a:t>
                      </a:r>
                      <a:endParaRPr lang="en-US" sz="1600" dirty="0"/>
                    </a:p>
                  </a:txBody>
                  <a:tcPr/>
                </a:tc>
                <a:tc>
                  <a:txBody>
                    <a:bodyPr/>
                    <a:lstStyle/>
                    <a:p>
                      <a:r>
                        <a:rPr lang="en-US" sz="1600" dirty="0" smtClean="0"/>
                        <a:t>99</a:t>
                      </a:r>
                      <a:endParaRPr lang="en-US" sz="1600" dirty="0"/>
                    </a:p>
                  </a:txBody>
                  <a:tcPr/>
                </a:tc>
              </a:tr>
              <a:tr h="609600">
                <a:tc>
                  <a:txBody>
                    <a:bodyPr/>
                    <a:lstStyle/>
                    <a:p>
                      <a:r>
                        <a:rPr lang="en-US" sz="1600" dirty="0" smtClean="0"/>
                        <a:t>2</a:t>
                      </a:r>
                      <a:endParaRPr lang="en-US" sz="1600" dirty="0"/>
                    </a:p>
                  </a:txBody>
                  <a:tcPr/>
                </a:tc>
                <a:tc>
                  <a:txBody>
                    <a:bodyPr/>
                    <a:lstStyle/>
                    <a:p>
                      <a:endParaRPr lang="en-US" sz="1600" dirty="0"/>
                    </a:p>
                  </a:txBody>
                  <a:tcPr/>
                </a:tc>
                <a:tc>
                  <a:txBody>
                    <a:bodyPr/>
                    <a:lstStyle/>
                    <a:p>
                      <a:r>
                        <a:rPr lang="en-US" sz="1600" dirty="0" smtClean="0"/>
                        <a:t>102</a:t>
                      </a:r>
                      <a:endParaRPr lang="en-US" sz="1600" dirty="0"/>
                    </a:p>
                  </a:txBody>
                  <a:tcPr/>
                </a:tc>
              </a:tr>
              <a:tr h="609600">
                <a:tc>
                  <a:txBody>
                    <a:bodyPr/>
                    <a:lstStyle/>
                    <a:p>
                      <a:r>
                        <a:rPr lang="en-US" sz="1600" dirty="0" smtClean="0"/>
                        <a:t>3</a:t>
                      </a:r>
                      <a:endParaRPr lang="en-US" sz="1600" dirty="0"/>
                    </a:p>
                  </a:txBody>
                  <a:tcPr/>
                </a:tc>
                <a:tc>
                  <a:txBody>
                    <a:bodyPr/>
                    <a:lstStyle/>
                    <a:p>
                      <a:endParaRPr lang="en-US" sz="1600" dirty="0"/>
                    </a:p>
                  </a:txBody>
                  <a:tcPr/>
                </a:tc>
                <a:tc>
                  <a:txBody>
                    <a:bodyPr/>
                    <a:lstStyle/>
                    <a:p>
                      <a:r>
                        <a:rPr lang="en-US" sz="1600" dirty="0" smtClean="0"/>
                        <a:t>152</a:t>
                      </a:r>
                      <a:endParaRPr lang="en-US" sz="1600" dirty="0"/>
                    </a:p>
                  </a:txBody>
                  <a:tcPr/>
                </a:tc>
              </a:tr>
              <a:tr h="609600">
                <a:tc>
                  <a:txBody>
                    <a:bodyPr/>
                    <a:lstStyle/>
                    <a:p>
                      <a:r>
                        <a:rPr lang="en-US" sz="1600" dirty="0" smtClean="0"/>
                        <a:t>3</a:t>
                      </a:r>
                      <a:endParaRPr lang="en-US" sz="1600" dirty="0"/>
                    </a:p>
                  </a:txBody>
                  <a:tcPr/>
                </a:tc>
                <a:tc>
                  <a:txBody>
                    <a:bodyPr/>
                    <a:lstStyle/>
                    <a:p>
                      <a:endParaRPr lang="en-US" sz="1600" dirty="0"/>
                    </a:p>
                  </a:txBody>
                  <a:tcPr/>
                </a:tc>
                <a:tc>
                  <a:txBody>
                    <a:bodyPr/>
                    <a:lstStyle/>
                    <a:p>
                      <a:r>
                        <a:rPr lang="en-US" sz="1600" dirty="0" smtClean="0"/>
                        <a:t>150</a:t>
                      </a:r>
                      <a:endParaRPr lang="en-US" sz="1600" dirty="0"/>
                    </a:p>
                  </a:txBody>
                  <a:tcPr/>
                </a:tc>
              </a:tr>
              <a:tr h="609600">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sp>
        <p:nvSpPr>
          <p:cNvPr id="5" name="TextBox 4"/>
          <p:cNvSpPr txBox="1"/>
          <p:nvPr/>
        </p:nvSpPr>
        <p:spPr>
          <a:xfrm>
            <a:off x="3276600" y="1437341"/>
            <a:ext cx="3025187" cy="2585323"/>
          </a:xfrm>
          <a:prstGeom prst="rect">
            <a:avLst/>
          </a:prstGeom>
          <a:noFill/>
        </p:spPr>
        <p:txBody>
          <a:bodyPr wrap="none" rtlCol="0">
            <a:spAutoFit/>
          </a:bodyPr>
          <a:lstStyle/>
          <a:p>
            <a:r>
              <a:rPr lang="en-US" dirty="0" smtClean="0"/>
              <a:t>Date weight;</a:t>
            </a:r>
          </a:p>
          <a:p>
            <a:r>
              <a:rPr lang="en-US" dirty="0" smtClean="0"/>
              <a:t>Retain </a:t>
            </a:r>
            <a:r>
              <a:rPr lang="en-US" dirty="0" err="1" smtClean="0"/>
              <a:t>old_DOB</a:t>
            </a:r>
            <a:r>
              <a:rPr lang="en-US" dirty="0" smtClean="0"/>
              <a:t>;</a:t>
            </a:r>
          </a:p>
          <a:p>
            <a:r>
              <a:rPr lang="en-US" dirty="0" smtClean="0"/>
              <a:t>If id ne lag(ID) then</a:t>
            </a:r>
          </a:p>
          <a:p>
            <a:r>
              <a:rPr lang="en-US" dirty="0" smtClean="0"/>
              <a:t>      </a:t>
            </a:r>
            <a:r>
              <a:rPr lang="en-US" dirty="0" err="1" smtClean="0"/>
              <a:t>old_DOB</a:t>
            </a:r>
            <a:r>
              <a:rPr lang="en-US" dirty="0" smtClean="0"/>
              <a:t>=dob;</a:t>
            </a:r>
          </a:p>
          <a:p>
            <a:endParaRPr lang="en-US" dirty="0" smtClean="0"/>
          </a:p>
          <a:p>
            <a:r>
              <a:rPr lang="en-US" dirty="0" smtClean="0"/>
              <a:t>	Else dob=</a:t>
            </a:r>
            <a:r>
              <a:rPr lang="en-US" dirty="0" err="1" smtClean="0"/>
              <a:t>old_dob</a:t>
            </a:r>
            <a:r>
              <a:rPr lang="en-US" dirty="0" smtClean="0"/>
              <a:t>;</a:t>
            </a:r>
          </a:p>
          <a:p>
            <a:r>
              <a:rPr lang="en-US" dirty="0" smtClean="0"/>
              <a:t>Drop </a:t>
            </a:r>
            <a:r>
              <a:rPr lang="en-US" dirty="0" err="1" smtClean="0"/>
              <a:t>old_dob</a:t>
            </a:r>
            <a:r>
              <a:rPr lang="en-US" dirty="0" smtClean="0"/>
              <a:t>;</a:t>
            </a:r>
          </a:p>
          <a:p>
            <a:r>
              <a:rPr lang="en-US" dirty="0" smtClean="0"/>
              <a:t>Run;</a:t>
            </a:r>
          </a:p>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xmlns="" val="4012114384"/>
              </p:ext>
            </p:extLst>
          </p:nvPr>
        </p:nvGraphicFramePr>
        <p:xfrm>
          <a:off x="6553200" y="1066800"/>
          <a:ext cx="2590800" cy="5486400"/>
        </p:xfrm>
        <a:graphic>
          <a:graphicData uri="http://schemas.openxmlformats.org/drawingml/2006/table">
            <a:tbl>
              <a:tblPr firstRow="1" bandRow="1">
                <a:tableStyleId>{5C22544A-7EE6-4342-B048-85BDC9FD1C3A}</a:tableStyleId>
              </a:tblPr>
              <a:tblGrid>
                <a:gridCol w="545432"/>
                <a:gridCol w="1022684"/>
                <a:gridCol w="1022684"/>
              </a:tblGrid>
              <a:tr h="609600">
                <a:tc>
                  <a:txBody>
                    <a:bodyPr/>
                    <a:lstStyle/>
                    <a:p>
                      <a:r>
                        <a:rPr lang="en-US" sz="1600" dirty="0" smtClean="0"/>
                        <a:t>ID</a:t>
                      </a:r>
                      <a:endParaRPr lang="en-US" sz="1600" dirty="0"/>
                    </a:p>
                  </a:txBody>
                  <a:tcPr/>
                </a:tc>
                <a:tc>
                  <a:txBody>
                    <a:bodyPr/>
                    <a:lstStyle/>
                    <a:p>
                      <a:r>
                        <a:rPr lang="en-US" sz="1600" dirty="0" smtClean="0"/>
                        <a:t>DOB</a:t>
                      </a:r>
                      <a:endParaRPr lang="en-US" sz="1600" dirty="0"/>
                    </a:p>
                  </a:txBody>
                  <a:tcPr/>
                </a:tc>
                <a:tc>
                  <a:txBody>
                    <a:bodyPr/>
                    <a:lstStyle/>
                    <a:p>
                      <a:r>
                        <a:rPr lang="en-US" sz="1600" dirty="0" smtClean="0"/>
                        <a:t>weight</a:t>
                      </a:r>
                      <a:endParaRPr lang="en-US" sz="1600" dirty="0"/>
                    </a:p>
                  </a:txBody>
                  <a:tcPr/>
                </a:tc>
              </a:tr>
              <a:tr h="609600">
                <a:tc>
                  <a:txBody>
                    <a:bodyPr/>
                    <a:lstStyle/>
                    <a:p>
                      <a:r>
                        <a:rPr lang="en-US" sz="1600" dirty="0" smtClean="0"/>
                        <a:t>1</a:t>
                      </a:r>
                      <a:endParaRPr lang="en-US" sz="1600" dirty="0"/>
                    </a:p>
                  </a:txBody>
                  <a:tcPr/>
                </a:tc>
                <a:tc>
                  <a:txBody>
                    <a:bodyPr/>
                    <a:lstStyle/>
                    <a:p>
                      <a:r>
                        <a:rPr lang="en-US" sz="1600" dirty="0" smtClean="0"/>
                        <a:t>10/12/57</a:t>
                      </a:r>
                      <a:endParaRPr lang="en-US" sz="1600" dirty="0"/>
                    </a:p>
                  </a:txBody>
                  <a:tcPr/>
                </a:tc>
                <a:tc>
                  <a:txBody>
                    <a:bodyPr/>
                    <a:lstStyle/>
                    <a:p>
                      <a:r>
                        <a:rPr lang="en-US" sz="1600" dirty="0" smtClean="0"/>
                        <a:t>180</a:t>
                      </a:r>
                      <a:endParaRPr lang="en-US" sz="1600" dirty="0"/>
                    </a:p>
                  </a:txBody>
                  <a:tcPr/>
                </a:tc>
              </a:tr>
              <a:tr h="609600">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10/12/57</a:t>
                      </a:r>
                    </a:p>
                    <a:p>
                      <a:endParaRPr lang="en-US" sz="1600" dirty="0"/>
                    </a:p>
                  </a:txBody>
                  <a:tcPr/>
                </a:tc>
                <a:tc>
                  <a:txBody>
                    <a:bodyPr/>
                    <a:lstStyle/>
                    <a:p>
                      <a:r>
                        <a:rPr lang="en-US" sz="1600" dirty="0" smtClean="0"/>
                        <a:t>172</a:t>
                      </a:r>
                      <a:endParaRPr lang="en-US" sz="1600" dirty="0"/>
                    </a:p>
                  </a:txBody>
                  <a:tcPr/>
                </a:tc>
              </a:tr>
              <a:tr h="609600">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10/12/57</a:t>
                      </a:r>
                    </a:p>
                    <a:p>
                      <a:endParaRPr lang="en-US" sz="1600" dirty="0"/>
                    </a:p>
                  </a:txBody>
                  <a:tcPr/>
                </a:tc>
                <a:tc>
                  <a:txBody>
                    <a:bodyPr/>
                    <a:lstStyle/>
                    <a:p>
                      <a:r>
                        <a:rPr lang="en-US" sz="1600" dirty="0" smtClean="0"/>
                        <a:t>170</a:t>
                      </a:r>
                      <a:endParaRPr lang="en-US" sz="1600" dirty="0"/>
                    </a:p>
                  </a:txBody>
                  <a:tcPr/>
                </a:tc>
              </a:tr>
              <a:tr h="609600">
                <a:tc>
                  <a:txBody>
                    <a:bodyPr/>
                    <a:lstStyle/>
                    <a:p>
                      <a:r>
                        <a:rPr lang="en-US" sz="1600" dirty="0" smtClean="0"/>
                        <a:t>2</a:t>
                      </a:r>
                      <a:endParaRPr lang="en-US" sz="1600" dirty="0"/>
                    </a:p>
                  </a:txBody>
                  <a:tcPr/>
                </a:tc>
                <a:tc>
                  <a:txBody>
                    <a:bodyPr/>
                    <a:lstStyle/>
                    <a:p>
                      <a:r>
                        <a:rPr lang="en-US" sz="1600" b="1" dirty="0" smtClean="0"/>
                        <a:t>12/31/61</a:t>
                      </a:r>
                      <a:endParaRPr lang="en-US" sz="1600" b="1" dirty="0"/>
                    </a:p>
                  </a:txBody>
                  <a:tcPr/>
                </a:tc>
                <a:tc>
                  <a:txBody>
                    <a:bodyPr/>
                    <a:lstStyle/>
                    <a:p>
                      <a:r>
                        <a:rPr lang="en-US" sz="1600" dirty="0" smtClean="0"/>
                        <a:t>99</a:t>
                      </a:r>
                      <a:endParaRPr lang="en-US" sz="1600" dirty="0"/>
                    </a:p>
                  </a:txBody>
                  <a:tcPr/>
                </a:tc>
              </a:tr>
              <a:tr h="60960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12/31/61</a:t>
                      </a:r>
                    </a:p>
                    <a:p>
                      <a:endParaRPr lang="en-US" sz="1600" dirty="0"/>
                    </a:p>
                  </a:txBody>
                  <a:tcPr/>
                </a:tc>
                <a:tc>
                  <a:txBody>
                    <a:bodyPr/>
                    <a:lstStyle/>
                    <a:p>
                      <a:r>
                        <a:rPr lang="en-US" sz="1600" dirty="0" smtClean="0"/>
                        <a:t>102</a:t>
                      </a:r>
                      <a:endParaRPr lang="en-US" sz="1600" dirty="0"/>
                    </a:p>
                  </a:txBody>
                  <a:tcPr/>
                </a:tc>
              </a:tr>
              <a:tr h="60960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endParaRPr lang="en-US" sz="1600" dirty="0"/>
                    </a:p>
                  </a:txBody>
                  <a:tcPr/>
                </a:tc>
                <a:tc>
                  <a:txBody>
                    <a:bodyPr/>
                    <a:lstStyle/>
                    <a:p>
                      <a:r>
                        <a:rPr lang="en-US" sz="1600" dirty="0" smtClean="0"/>
                        <a:t>152</a:t>
                      </a:r>
                      <a:endParaRPr lang="en-US" sz="1600" dirty="0"/>
                    </a:p>
                  </a:txBody>
                  <a:tcPr/>
                </a:tc>
              </a:tr>
              <a:tr h="60960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endParaRPr lang="en-US" sz="1600" dirty="0"/>
                    </a:p>
                  </a:txBody>
                  <a:tcPr/>
                </a:tc>
                <a:tc>
                  <a:txBody>
                    <a:bodyPr/>
                    <a:lstStyle/>
                    <a:p>
                      <a:r>
                        <a:rPr lang="en-US" sz="1600" dirty="0" smtClean="0"/>
                        <a:t>150</a:t>
                      </a:r>
                      <a:endParaRPr lang="en-US" sz="1600" dirty="0"/>
                    </a:p>
                  </a:txBody>
                  <a:tcPr/>
                </a:tc>
              </a:tr>
              <a:tr h="609600">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spTree>
    <p:extLst>
      <p:ext uri="{BB962C8B-B14F-4D97-AF65-F5344CB8AC3E}">
        <p14:creationId xmlns:p14="http://schemas.microsoft.com/office/powerpoint/2010/main" xmlns="" val="1187519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itchFamily="34" charset="0"/>
              </a:rPr>
              <a:t>Scoring a Test</a:t>
            </a:r>
            <a:endParaRPr lang="en-US" b="1" dirty="0">
              <a:latin typeface="Arial Black"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789320286"/>
              </p:ext>
            </p:extLst>
          </p:nvPr>
        </p:nvGraphicFramePr>
        <p:xfrm>
          <a:off x="533400" y="1981200"/>
          <a:ext cx="4191000" cy="1854200"/>
        </p:xfrm>
        <a:graphic>
          <a:graphicData uri="http://schemas.openxmlformats.org/drawingml/2006/table">
            <a:tbl>
              <a:tblPr firstRow="1" bandRow="1">
                <a:tableStyleId>{5C22544A-7EE6-4342-B048-85BDC9FD1C3A}</a:tableStyleId>
              </a:tblPr>
              <a:tblGrid>
                <a:gridCol w="2095500"/>
                <a:gridCol w="2095500"/>
              </a:tblGrid>
              <a:tr h="370840">
                <a:tc>
                  <a:txBody>
                    <a:bodyPr/>
                    <a:lstStyle/>
                    <a:p>
                      <a:endParaRPr lang="en-US" dirty="0"/>
                    </a:p>
                  </a:txBody>
                  <a:tcPr/>
                </a:tc>
                <a:tc>
                  <a:txBody>
                    <a:bodyPr/>
                    <a:lstStyle/>
                    <a:p>
                      <a:r>
                        <a:rPr lang="en-US" dirty="0" smtClean="0"/>
                        <a:t>AACDEBEBCD</a:t>
                      </a:r>
                      <a:endParaRPr lang="en-US" dirty="0"/>
                    </a:p>
                  </a:txBody>
                  <a:tcPr/>
                </a:tc>
              </a:tr>
              <a:tr h="370840">
                <a:tc>
                  <a:txBody>
                    <a:bodyPr/>
                    <a:lstStyle/>
                    <a:p>
                      <a:r>
                        <a:rPr lang="en-US" dirty="0" smtClean="0"/>
                        <a:t>1</a:t>
                      </a:r>
                      <a:endParaRPr lang="en-US" dirty="0"/>
                    </a:p>
                  </a:txBody>
                  <a:tcPr/>
                </a:tc>
                <a:tc>
                  <a:txBody>
                    <a:bodyPr/>
                    <a:lstStyle/>
                    <a:p>
                      <a:r>
                        <a:rPr lang="en-US" dirty="0" smtClean="0"/>
                        <a:t>AACDEBDEBD</a:t>
                      </a:r>
                      <a:endParaRPr lang="en-US" dirty="0"/>
                    </a:p>
                  </a:txBody>
                  <a:tcPr/>
                </a:tc>
              </a:tr>
              <a:tr h="370840">
                <a:tc>
                  <a:txBody>
                    <a:bodyPr/>
                    <a:lstStyle/>
                    <a:p>
                      <a:r>
                        <a:rPr lang="en-US" dirty="0" smtClean="0"/>
                        <a:t>2</a:t>
                      </a:r>
                      <a:endParaRPr lang="en-US" dirty="0"/>
                    </a:p>
                  </a:txBody>
                  <a:tcPr/>
                </a:tc>
                <a:tc>
                  <a:txBody>
                    <a:bodyPr/>
                    <a:lstStyle/>
                    <a:p>
                      <a:r>
                        <a:rPr lang="en-US" dirty="0" smtClean="0"/>
                        <a:t>AADCEBDECD</a:t>
                      </a:r>
                      <a:endParaRPr lang="en-US" dirty="0"/>
                    </a:p>
                  </a:txBody>
                  <a:tcPr/>
                </a:tc>
              </a:tr>
              <a:tr h="370840">
                <a:tc>
                  <a:txBody>
                    <a:bodyPr/>
                    <a:lstStyle/>
                    <a:p>
                      <a:r>
                        <a:rPr lang="en-US" dirty="0" smtClean="0"/>
                        <a:t>3</a:t>
                      </a:r>
                      <a:endParaRPr lang="en-US" dirty="0"/>
                    </a:p>
                  </a:txBody>
                  <a:tcPr/>
                </a:tc>
                <a:tc>
                  <a:txBody>
                    <a:bodyPr/>
                    <a:lstStyle/>
                    <a:p>
                      <a:r>
                        <a:rPr lang="en-US" dirty="0" smtClean="0"/>
                        <a:t>BACDE  DECD</a:t>
                      </a:r>
                      <a:endParaRPr lang="en-US" dirty="0"/>
                    </a:p>
                  </a:txBody>
                  <a:tcPr/>
                </a:tc>
              </a:tr>
              <a:tr h="370840">
                <a:tc>
                  <a:txBody>
                    <a:bodyPr/>
                    <a:lstStyle/>
                    <a:p>
                      <a:r>
                        <a:rPr lang="en-US" dirty="0" smtClean="0"/>
                        <a:t>4</a:t>
                      </a:r>
                      <a:endParaRPr lang="en-US" dirty="0"/>
                    </a:p>
                  </a:txBody>
                  <a:tcPr/>
                </a:tc>
                <a:tc>
                  <a:txBody>
                    <a:bodyPr/>
                    <a:lstStyle/>
                    <a:p>
                      <a:r>
                        <a:rPr lang="en-US" dirty="0" smtClean="0"/>
                        <a:t>AACEBEBACD</a:t>
                      </a:r>
                      <a:endParaRPr lang="en-US" dirty="0"/>
                    </a:p>
                  </a:txBody>
                  <a:tcPr/>
                </a:tc>
              </a:tr>
            </a:tbl>
          </a:graphicData>
        </a:graphic>
      </p:graphicFrame>
      <p:sp>
        <p:nvSpPr>
          <p:cNvPr id="5" name="Down Arrow 4"/>
          <p:cNvSpPr/>
          <p:nvPr/>
        </p:nvSpPr>
        <p:spPr>
          <a:xfrm rot="5400000">
            <a:off x="5216098" y="166711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0" y="1766161"/>
            <a:ext cx="2133600" cy="646331"/>
          </a:xfrm>
          <a:prstGeom prst="rect">
            <a:avLst/>
          </a:prstGeom>
          <a:noFill/>
        </p:spPr>
        <p:txBody>
          <a:bodyPr wrap="square" rtlCol="0">
            <a:spAutoFit/>
          </a:bodyPr>
          <a:lstStyle/>
          <a:p>
            <a:r>
              <a:rPr lang="en-US" dirty="0" smtClean="0"/>
              <a:t>Key for correct answer</a:t>
            </a:r>
            <a:endParaRPr lang="en-US" dirty="0"/>
          </a:p>
        </p:txBody>
      </p:sp>
      <p:sp>
        <p:nvSpPr>
          <p:cNvPr id="7" name="Right Brace 6"/>
          <p:cNvSpPr/>
          <p:nvPr/>
        </p:nvSpPr>
        <p:spPr>
          <a:xfrm>
            <a:off x="4800600" y="2667000"/>
            <a:ext cx="155448" cy="9144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8" name="TextBox 7"/>
          <p:cNvSpPr txBox="1"/>
          <p:nvPr/>
        </p:nvSpPr>
        <p:spPr>
          <a:xfrm>
            <a:off x="5144457" y="2939534"/>
            <a:ext cx="1903085" cy="369332"/>
          </a:xfrm>
          <a:prstGeom prst="rect">
            <a:avLst/>
          </a:prstGeom>
          <a:noFill/>
        </p:spPr>
        <p:txBody>
          <a:bodyPr wrap="none" rtlCol="0">
            <a:spAutoFit/>
          </a:bodyPr>
          <a:lstStyle/>
          <a:p>
            <a:r>
              <a:rPr lang="en-US" dirty="0" smtClean="0"/>
              <a:t>Student answers</a:t>
            </a:r>
            <a:endParaRPr lang="en-US" dirty="0"/>
          </a:p>
        </p:txBody>
      </p:sp>
    </p:spTree>
    <p:extLst>
      <p:ext uri="{BB962C8B-B14F-4D97-AF65-F5344CB8AC3E}">
        <p14:creationId xmlns:p14="http://schemas.microsoft.com/office/powerpoint/2010/main" xmlns="" val="3388591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486400"/>
          </a:xfrm>
        </p:spPr>
        <p:txBody>
          <a:bodyPr/>
          <a:lstStyle/>
          <a:p>
            <a:pPr marL="0" indent="0">
              <a:buNone/>
            </a:pPr>
            <a:r>
              <a:rPr lang="en-US" sz="2800" dirty="0" smtClean="0"/>
              <a:t>Data scoring;</a:t>
            </a:r>
          </a:p>
          <a:p>
            <a:pPr marL="0" indent="0">
              <a:buNone/>
            </a:pPr>
            <a:r>
              <a:rPr lang="en-US" sz="2800" dirty="0" smtClean="0"/>
              <a:t>/* Defining arrays and retained variables   */</a:t>
            </a:r>
          </a:p>
          <a:p>
            <a:pPr marL="0" indent="0">
              <a:buNone/>
            </a:pPr>
            <a:r>
              <a:rPr lang="en-US" sz="2800" dirty="0" smtClean="0"/>
              <a:t>Array key{10} $1. Key1 – key10;</a:t>
            </a:r>
          </a:p>
          <a:p>
            <a:pPr marL="0" indent="0">
              <a:buNone/>
            </a:pPr>
            <a:r>
              <a:rPr lang="en-US" sz="2800" dirty="0" smtClean="0"/>
              <a:t>Array answer{10} $1. answer1 – answer10;</a:t>
            </a:r>
          </a:p>
          <a:p>
            <a:pPr marL="0" indent="0">
              <a:buNone/>
            </a:pPr>
            <a:r>
              <a:rPr lang="en-US" sz="2800" dirty="0" smtClean="0"/>
              <a:t>Array score{10} score1 – score10;</a:t>
            </a:r>
          </a:p>
          <a:p>
            <a:pPr marL="0" indent="0">
              <a:buNone/>
            </a:pPr>
            <a:r>
              <a:rPr lang="en-US" sz="2800" dirty="0" smtClean="0"/>
              <a:t>Retain key1 – key10;</a:t>
            </a:r>
          </a:p>
          <a:p>
            <a:pPr marL="0" indent="0">
              <a:buNone/>
            </a:pPr>
            <a:r>
              <a:rPr lang="en-US" sz="2800" dirty="0" smtClean="0"/>
              <a:t>/* set key and delete record  */</a:t>
            </a:r>
          </a:p>
          <a:p>
            <a:pPr marL="0" indent="0">
              <a:buNone/>
            </a:pPr>
            <a:r>
              <a:rPr lang="en-US" sz="2800" dirty="0" smtClean="0"/>
              <a:t>If _N_ =1 then do;</a:t>
            </a:r>
          </a:p>
          <a:p>
            <a:pPr marL="0" indent="0">
              <a:buNone/>
            </a:pPr>
            <a:r>
              <a:rPr lang="en-US" sz="2800" dirty="0" smtClean="0"/>
              <a:t>Input (key1 – key10) ($1.);</a:t>
            </a:r>
          </a:p>
          <a:p>
            <a:pPr marL="0" indent="0">
              <a:buNone/>
            </a:pPr>
            <a:r>
              <a:rPr lang="en-US" sz="2800" dirty="0" smtClean="0"/>
              <a:t>Delete;</a:t>
            </a:r>
          </a:p>
          <a:p>
            <a:pPr marL="0" indent="0">
              <a:buNone/>
            </a:pPr>
            <a:r>
              <a:rPr lang="en-US" sz="2800" dirty="0" smtClean="0"/>
              <a:t>End;</a:t>
            </a:r>
          </a:p>
          <a:p>
            <a:pPr marL="0" indent="0">
              <a:buNone/>
            </a:pPr>
            <a:endParaRPr lang="en-US" sz="2800" dirty="0" smtClean="0"/>
          </a:p>
          <a:p>
            <a:pPr marL="0" indent="0">
              <a:buNone/>
            </a:pPr>
            <a:endParaRPr lang="en-US" sz="2800" dirty="0"/>
          </a:p>
        </p:txBody>
      </p:sp>
      <p:sp>
        <p:nvSpPr>
          <p:cNvPr id="4" name="TextBox 3"/>
          <p:cNvSpPr txBox="1"/>
          <p:nvPr/>
        </p:nvSpPr>
        <p:spPr>
          <a:xfrm>
            <a:off x="8153400" y="533400"/>
            <a:ext cx="312906" cy="369332"/>
          </a:xfrm>
          <a:prstGeom prst="rect">
            <a:avLst/>
          </a:prstGeom>
          <a:noFill/>
        </p:spPr>
        <p:txBody>
          <a:bodyPr wrap="none" rtlCol="0">
            <a:spAutoFit/>
          </a:bodyPr>
          <a:lstStyle/>
          <a:p>
            <a:r>
              <a:rPr lang="en-US" b="1" dirty="0" smtClean="0"/>
              <a:t>1</a:t>
            </a:r>
            <a:endParaRPr lang="en-US" b="1" dirty="0"/>
          </a:p>
        </p:txBody>
      </p:sp>
    </p:spTree>
    <p:extLst>
      <p:ext uri="{BB962C8B-B14F-4D97-AF65-F5344CB8AC3E}">
        <p14:creationId xmlns:p14="http://schemas.microsoft.com/office/powerpoint/2010/main" xmlns="" val="3572640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486400"/>
          </a:xfrm>
        </p:spPr>
        <p:txBody>
          <a:bodyPr/>
          <a:lstStyle/>
          <a:p>
            <a:pPr marL="0" indent="0">
              <a:buNone/>
            </a:pPr>
            <a:r>
              <a:rPr lang="en-US" sz="2000" dirty="0" smtClean="0"/>
              <a:t>Else do;</a:t>
            </a:r>
          </a:p>
          <a:p>
            <a:pPr marL="0" indent="0">
              <a:buNone/>
            </a:pPr>
            <a:r>
              <a:rPr lang="en-US" sz="2000" dirty="0" smtClean="0"/>
              <a:t>Input (answer1 – answer10)($1.);</a:t>
            </a:r>
          </a:p>
          <a:p>
            <a:pPr marL="0" indent="0">
              <a:buNone/>
            </a:pPr>
            <a:r>
              <a:rPr lang="en-US" sz="2000" dirty="0" smtClean="0"/>
              <a:t>Do i=1 to 10;</a:t>
            </a:r>
          </a:p>
          <a:p>
            <a:pPr marL="0" indent="0">
              <a:buNone/>
            </a:pPr>
            <a:r>
              <a:rPr lang="en-US" sz="2000" dirty="0"/>
              <a:t>	</a:t>
            </a:r>
            <a:r>
              <a:rPr lang="en-US" sz="2000" dirty="0" smtClean="0"/>
              <a:t>if key{i} = answer{i} then score{i}=1;</a:t>
            </a:r>
          </a:p>
          <a:p>
            <a:pPr marL="0" indent="0">
              <a:buNone/>
            </a:pPr>
            <a:r>
              <a:rPr lang="en-US" sz="2000" dirty="0"/>
              <a:t>	</a:t>
            </a:r>
            <a:r>
              <a:rPr lang="en-US" sz="2000" dirty="0" smtClean="0"/>
              <a:t>	else score{i}=0;</a:t>
            </a:r>
          </a:p>
          <a:p>
            <a:pPr marL="0" indent="0">
              <a:buNone/>
            </a:pPr>
            <a:r>
              <a:rPr lang="en-US" sz="2000" dirty="0"/>
              <a:t>	</a:t>
            </a:r>
            <a:r>
              <a:rPr lang="en-US" sz="2000" dirty="0" smtClean="0"/>
              <a:t>end;</a:t>
            </a:r>
          </a:p>
          <a:p>
            <a:pPr marL="0" indent="0">
              <a:buNone/>
            </a:pPr>
            <a:r>
              <a:rPr lang="en-US" sz="2000" dirty="0" err="1" smtClean="0"/>
              <a:t>Totscore</a:t>
            </a:r>
            <a:r>
              <a:rPr lang="en-US" sz="2000" dirty="0" smtClean="0"/>
              <a:t>= sum(of score1 – score10);</a:t>
            </a:r>
          </a:p>
          <a:p>
            <a:pPr marL="0" indent="0">
              <a:buNone/>
            </a:pPr>
            <a:r>
              <a:rPr lang="en-US" sz="2000" dirty="0" err="1" smtClean="0"/>
              <a:t>Percscore</a:t>
            </a:r>
            <a:r>
              <a:rPr lang="en-US" sz="2000" dirty="0" smtClean="0"/>
              <a:t>=(100*</a:t>
            </a:r>
            <a:r>
              <a:rPr lang="en-US" sz="2000" dirty="0" err="1" smtClean="0"/>
              <a:t>totscore</a:t>
            </a:r>
            <a:r>
              <a:rPr lang="en-US" sz="2000" dirty="0" smtClean="0"/>
              <a:t>)/10;</a:t>
            </a:r>
          </a:p>
          <a:p>
            <a:pPr marL="0" indent="0">
              <a:buNone/>
            </a:pPr>
            <a:r>
              <a:rPr lang="en-US" sz="2000" dirty="0" smtClean="0"/>
              <a:t>End;</a:t>
            </a:r>
          </a:p>
          <a:p>
            <a:pPr marL="0" indent="0">
              <a:buNone/>
            </a:pPr>
            <a:r>
              <a:rPr lang="en-US" sz="2000" dirty="0" smtClean="0"/>
              <a:t>Keep </a:t>
            </a:r>
            <a:r>
              <a:rPr lang="en-US" sz="2000" dirty="0" err="1" smtClean="0"/>
              <a:t>totscore</a:t>
            </a:r>
            <a:r>
              <a:rPr lang="en-US" sz="2000" dirty="0" smtClean="0"/>
              <a:t> </a:t>
            </a:r>
            <a:r>
              <a:rPr lang="en-US" sz="2000" dirty="0" err="1" smtClean="0"/>
              <a:t>percscore</a:t>
            </a:r>
            <a:r>
              <a:rPr lang="en-US" sz="2000" dirty="0" smtClean="0"/>
              <a:t>;</a:t>
            </a:r>
          </a:p>
          <a:p>
            <a:pPr marL="0" indent="0">
              <a:buNone/>
            </a:pPr>
            <a:r>
              <a:rPr lang="en-US" sz="2000" dirty="0" err="1" smtClean="0"/>
              <a:t>Datalines</a:t>
            </a:r>
            <a:r>
              <a:rPr lang="en-US" sz="2000" dirty="0" smtClean="0"/>
              <a:t>;</a:t>
            </a:r>
          </a:p>
          <a:p>
            <a:pPr marL="0" indent="0" eaLnBrk="1" fontAlgn="t" hangingPunct="1">
              <a:buNone/>
            </a:pPr>
            <a:r>
              <a:rPr lang="en-US" sz="2000" b="1" dirty="0"/>
              <a:t>AACDEBEBCD</a:t>
            </a:r>
            <a:endParaRPr lang="en-US" sz="2000" dirty="0"/>
          </a:p>
          <a:p>
            <a:pPr marL="0" indent="0" eaLnBrk="1" fontAlgn="t" hangingPunct="1">
              <a:buNone/>
            </a:pPr>
            <a:r>
              <a:rPr lang="en-US" sz="2000" dirty="0"/>
              <a:t>AACDEBDEBD</a:t>
            </a:r>
          </a:p>
          <a:p>
            <a:pPr marL="0" indent="0" eaLnBrk="1" fontAlgn="t" hangingPunct="1">
              <a:buNone/>
            </a:pPr>
            <a:r>
              <a:rPr lang="en-US" sz="2000" dirty="0"/>
              <a:t>AADCEBDECD</a:t>
            </a:r>
          </a:p>
          <a:p>
            <a:pPr marL="0" indent="0" eaLnBrk="1" fontAlgn="t" hangingPunct="1">
              <a:buNone/>
            </a:pPr>
            <a:r>
              <a:rPr lang="en-US" sz="2000" dirty="0"/>
              <a:t>BACDE  DECD</a:t>
            </a:r>
          </a:p>
          <a:p>
            <a:pPr marL="0" indent="0" eaLnBrk="1" fontAlgn="t" hangingPunct="1">
              <a:buNone/>
            </a:pPr>
            <a:r>
              <a:rPr lang="en-US" sz="2000" dirty="0"/>
              <a:t>AACEBEBACD</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xmlns="" val="115439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lstStyle/>
          <a:p>
            <a:r>
              <a:rPr lang="en-US" dirty="0" smtClean="0">
                <a:latin typeface="Arial Black" pitchFamily="34" charset="0"/>
              </a:rPr>
              <a:t>Hernia, Peritonitis, Abscess</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Create one record per patient which contains the information about whether they had ever</a:t>
            </a:r>
          </a:p>
          <a:p>
            <a:pPr lvl="1"/>
            <a:r>
              <a:rPr lang="en-US" dirty="0" smtClean="0"/>
              <a:t>hernia </a:t>
            </a:r>
          </a:p>
          <a:p>
            <a:pPr lvl="1"/>
            <a:r>
              <a:rPr lang="en-US" dirty="0" smtClean="0"/>
              <a:t>Abscess</a:t>
            </a:r>
          </a:p>
          <a:p>
            <a:pPr lvl="1"/>
            <a:r>
              <a:rPr lang="en-US" dirty="0" smtClean="0"/>
              <a:t>Peritonitis</a:t>
            </a:r>
          </a:p>
          <a:p>
            <a:pPr marL="457200" lvl="1" indent="0">
              <a:buNone/>
            </a:pPr>
            <a:r>
              <a:rPr lang="en-US" dirty="0" smtClean="0"/>
              <a:t>using Test_Sample5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83213138"/>
              </p:ext>
            </p:extLst>
          </p:nvPr>
        </p:nvGraphicFramePr>
        <p:xfrm>
          <a:off x="4419600" y="3276600"/>
          <a:ext cx="4343400" cy="3124200"/>
        </p:xfrm>
        <a:graphic>
          <a:graphicData uri="http://schemas.openxmlformats.org/drawingml/2006/table">
            <a:tbl>
              <a:tblPr>
                <a:tableStyleId>{5C22544A-7EE6-4342-B048-85BDC9FD1C3A}</a:tableStyleId>
              </a:tblPr>
              <a:tblGrid>
                <a:gridCol w="1260437"/>
                <a:gridCol w="3082963"/>
              </a:tblGrid>
              <a:tr h="312420">
                <a:tc>
                  <a:txBody>
                    <a:bodyPr/>
                    <a:lstStyle/>
                    <a:p>
                      <a:pPr algn="l" fontAlgn="b"/>
                      <a:r>
                        <a:rPr lang="en-US" sz="1400" u="none" strike="noStrike" dirty="0" err="1">
                          <a:effectLst/>
                        </a:rPr>
                        <a:t>Patient_ID</a:t>
                      </a:r>
                      <a:endParaRPr lang="en-US" sz="14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400" u="none" strike="noStrike" dirty="0">
                          <a:effectLst/>
                        </a:rPr>
                        <a:t>complication</a:t>
                      </a:r>
                      <a:endParaRPr lang="en-US" sz="1400" b="0" i="0" u="none" strike="noStrike" dirty="0">
                        <a:solidFill>
                          <a:srgbClr val="000000"/>
                        </a:solidFill>
                        <a:effectLst/>
                        <a:latin typeface="Calibri"/>
                      </a:endParaRPr>
                    </a:p>
                  </a:txBody>
                  <a:tcPr marL="9525" marR="9525" marT="9525" marB="0" anchor="b">
                    <a:solidFill>
                      <a:schemeClr val="accent1"/>
                    </a:solidFill>
                  </a:tcPr>
                </a:tc>
              </a:tr>
              <a:tr h="312420">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Incisional hernia</a:t>
                      </a:r>
                      <a:endParaRPr lang="en-US" sz="1400" b="0" i="0" u="none" strike="noStrike">
                        <a:solidFill>
                          <a:srgbClr val="000000"/>
                        </a:solidFill>
                        <a:effectLst/>
                        <a:latin typeface="Calibri"/>
                      </a:endParaRPr>
                    </a:p>
                  </a:txBody>
                  <a:tcPr marL="9525" marR="9525" marT="9525" marB="0" anchor="b"/>
                </a:tc>
              </a:tr>
              <a:tr h="312420">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Liver abscess</a:t>
                      </a:r>
                      <a:endParaRPr lang="en-US" sz="1400" b="0" i="0" u="none" strike="noStrike">
                        <a:solidFill>
                          <a:srgbClr val="000000"/>
                        </a:solidFill>
                        <a:effectLst/>
                        <a:latin typeface="Calibri"/>
                      </a:endParaRPr>
                    </a:p>
                  </a:txBody>
                  <a:tcPr marL="9525" marR="9525" marT="9525" marB="0" anchor="b"/>
                </a:tc>
              </a:tr>
              <a:tr h="312420">
                <a:tc>
                  <a:txBody>
                    <a:bodyPr/>
                    <a:lstStyle/>
                    <a:p>
                      <a:pPr algn="ctr" fontAlgn="b"/>
                      <a:r>
                        <a:rPr lang="en-US" sz="1400" u="none" strike="noStrike" dirty="0">
                          <a:effectLst/>
                        </a:rPr>
                        <a:t>17</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Incisional hernia</a:t>
                      </a:r>
                      <a:endParaRPr lang="en-US" sz="1400" b="0" i="0" u="none" strike="noStrike">
                        <a:solidFill>
                          <a:srgbClr val="000000"/>
                        </a:solidFill>
                        <a:effectLst/>
                        <a:latin typeface="Calibri"/>
                      </a:endParaRPr>
                    </a:p>
                  </a:txBody>
                  <a:tcPr marL="9525" marR="9525" marT="9525" marB="0" anchor="b"/>
                </a:tc>
              </a:tr>
              <a:tr h="312420">
                <a:tc>
                  <a:txBody>
                    <a:bodyPr/>
                    <a:lstStyle/>
                    <a:p>
                      <a:pPr algn="ctr" fontAlgn="b"/>
                      <a:r>
                        <a:rPr lang="en-US" sz="1400" u="none" strike="noStrike" dirty="0">
                          <a:effectLst/>
                        </a:rPr>
                        <a:t>21</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Pancreatitis</a:t>
                      </a:r>
                      <a:endParaRPr lang="en-US" sz="1400" b="0" i="0" u="none" strike="noStrike">
                        <a:solidFill>
                          <a:srgbClr val="000000"/>
                        </a:solidFill>
                        <a:effectLst/>
                        <a:latin typeface="Calibri"/>
                      </a:endParaRPr>
                    </a:p>
                  </a:txBody>
                  <a:tcPr marL="9525" marR="9525" marT="9525" marB="0" anchor="b"/>
                </a:tc>
              </a:tr>
              <a:tr h="312420">
                <a:tc>
                  <a:txBody>
                    <a:bodyPr/>
                    <a:lstStyle/>
                    <a:p>
                      <a:pPr algn="ctr" fontAlgn="b"/>
                      <a:r>
                        <a:rPr lang="en-US" sz="1400" u="none" strike="noStrike" dirty="0">
                          <a:effectLst/>
                        </a:rPr>
                        <a:t>23</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Abdominal abscess</a:t>
                      </a:r>
                      <a:endParaRPr lang="en-US" sz="1400" b="0" i="0" u="none" strike="noStrike">
                        <a:solidFill>
                          <a:srgbClr val="000000"/>
                        </a:solidFill>
                        <a:effectLst/>
                        <a:latin typeface="Calibri"/>
                      </a:endParaRPr>
                    </a:p>
                  </a:txBody>
                  <a:tcPr marL="9525" marR="9525" marT="9525" marB="0" anchor="b"/>
                </a:tc>
              </a:tr>
              <a:tr h="312420">
                <a:tc>
                  <a:txBody>
                    <a:bodyPr/>
                    <a:lstStyle/>
                    <a:p>
                      <a:pPr algn="ctr" fontAlgn="b"/>
                      <a:r>
                        <a:rPr lang="en-US" sz="1400" u="none" strike="noStrike" dirty="0">
                          <a:effectLst/>
                        </a:rPr>
                        <a:t>23</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Intraabdominal Abcess</a:t>
                      </a:r>
                      <a:endParaRPr lang="en-US" sz="1400" b="0" i="0" u="none" strike="noStrike">
                        <a:solidFill>
                          <a:srgbClr val="000000"/>
                        </a:solidFill>
                        <a:effectLst/>
                        <a:latin typeface="Calibri"/>
                      </a:endParaRPr>
                    </a:p>
                  </a:txBody>
                  <a:tcPr marL="9525" marR="9525" marT="9525" marB="0" anchor="b"/>
                </a:tc>
              </a:tr>
              <a:tr h="312420">
                <a:tc>
                  <a:txBody>
                    <a:bodyPr/>
                    <a:lstStyle/>
                    <a:p>
                      <a:pPr algn="ctr" fontAlgn="b"/>
                      <a:r>
                        <a:rPr lang="en-US" sz="1400" u="none" strike="noStrike" dirty="0">
                          <a:effectLst/>
                        </a:rPr>
                        <a:t>23</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Pancreatic fistula</a:t>
                      </a:r>
                      <a:endParaRPr lang="en-US" sz="1400" b="0" i="0" u="none" strike="noStrike">
                        <a:solidFill>
                          <a:srgbClr val="000000"/>
                        </a:solidFill>
                        <a:effectLst/>
                        <a:latin typeface="Calibri"/>
                      </a:endParaRPr>
                    </a:p>
                  </a:txBody>
                  <a:tcPr marL="9525" marR="9525" marT="9525" marB="0" anchor="b"/>
                </a:tc>
              </a:tr>
              <a:tr h="312420">
                <a:tc>
                  <a:txBody>
                    <a:bodyPr/>
                    <a:lstStyle/>
                    <a:p>
                      <a:pPr algn="ctr" fontAlgn="b"/>
                      <a:r>
                        <a:rPr lang="en-US" sz="1400" u="none" strike="noStrike" dirty="0">
                          <a:effectLst/>
                        </a:rPr>
                        <a:t>23</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Unknown</a:t>
                      </a:r>
                      <a:endParaRPr lang="en-US" sz="1400" b="0" i="0" u="none" strike="noStrike">
                        <a:solidFill>
                          <a:srgbClr val="000000"/>
                        </a:solidFill>
                        <a:effectLst/>
                        <a:latin typeface="Calibri"/>
                      </a:endParaRPr>
                    </a:p>
                  </a:txBody>
                  <a:tcPr marL="9525" marR="9525" marT="9525" marB="0" anchor="b"/>
                </a:tc>
              </a:tr>
              <a:tr h="312420">
                <a:tc>
                  <a:txBody>
                    <a:bodyPr/>
                    <a:lstStyle/>
                    <a:p>
                      <a:pPr algn="ctr" fontAlgn="b"/>
                      <a:r>
                        <a:rPr lang="en-US" sz="1400" u="none" strike="noStrike" dirty="0">
                          <a:effectLst/>
                        </a:rPr>
                        <a:t>23</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Wound infection</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xmlns="" val="696947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b="1" dirty="0" smtClean="0">
                <a:latin typeface="Arial Black" pitchFamily="34" charset="0"/>
              </a:rPr>
              <a:t>Sorting of SAS data sets</a:t>
            </a:r>
          </a:p>
        </p:txBody>
      </p:sp>
      <p:sp>
        <p:nvSpPr>
          <p:cNvPr id="6147" name="Rectangle 3"/>
          <p:cNvSpPr>
            <a:spLocks noGrp="1" noChangeArrowheads="1"/>
          </p:cNvSpPr>
          <p:nvPr>
            <p:ph type="body" idx="1"/>
          </p:nvPr>
        </p:nvSpPr>
        <p:spPr>
          <a:xfrm>
            <a:off x="457200" y="1318418"/>
            <a:ext cx="8610600" cy="4525963"/>
          </a:xfrm>
        </p:spPr>
        <p:txBody>
          <a:bodyPr/>
          <a:lstStyle/>
          <a:p>
            <a:pPr eaLnBrk="1" hangingPunct="1">
              <a:buFontTx/>
              <a:buNone/>
            </a:pPr>
            <a:r>
              <a:rPr lang="en-US" dirty="0" smtClean="0"/>
              <a:t>PROC SORT {&lt;DATA = input data set &gt;}</a:t>
            </a:r>
          </a:p>
          <a:p>
            <a:pPr eaLnBrk="1" hangingPunct="1">
              <a:buFontTx/>
              <a:buNone/>
            </a:pPr>
            <a:r>
              <a:rPr lang="en-US" dirty="0" smtClean="0"/>
              <a:t>				{&lt;OUT= output data set &gt;}</a:t>
            </a:r>
          </a:p>
          <a:p>
            <a:pPr eaLnBrk="1" hangingPunct="1">
              <a:buFontTx/>
              <a:buNone/>
            </a:pPr>
            <a:r>
              <a:rPr lang="en-US" dirty="0" smtClean="0"/>
              <a:t>				{&lt;</a:t>
            </a:r>
            <a:r>
              <a:rPr lang="en-US" dirty="0" err="1" smtClean="0"/>
              <a:t>Ascending|descending</a:t>
            </a:r>
            <a:r>
              <a:rPr lang="en-US" dirty="0" smtClean="0"/>
              <a:t>&gt;};</a:t>
            </a:r>
          </a:p>
          <a:p>
            <a:pPr eaLnBrk="1" hangingPunct="1">
              <a:buFontTx/>
              <a:buNone/>
            </a:pPr>
            <a:r>
              <a:rPr lang="en-US" dirty="0" smtClean="0"/>
              <a:t>BY &lt;descending&gt; </a:t>
            </a:r>
            <a:r>
              <a:rPr lang="en-US" b="1" i="1" dirty="0" err="1" smtClean="0">
                <a:solidFill>
                  <a:srgbClr val="FF0066"/>
                </a:solidFill>
              </a:rPr>
              <a:t>byvar</a:t>
            </a:r>
            <a:r>
              <a:rPr lang="en-US" dirty="0" smtClean="0"/>
              <a:t>;</a:t>
            </a:r>
          </a:p>
          <a:p>
            <a:pPr eaLnBrk="1" hangingPunct="1">
              <a:buFontTx/>
              <a:buNone/>
            </a:pPr>
            <a:r>
              <a:rPr lang="en-US" dirty="0" smtClean="0"/>
              <a:t>Run; </a:t>
            </a:r>
          </a:p>
        </p:txBody>
      </p:sp>
      <p:sp>
        <p:nvSpPr>
          <p:cNvPr id="6148" name="AutoShape 5" descr="[BY Groups for the Single BY Variable ZipCod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149" name="AutoShape 7" descr="[BY Groups for the Single BY Variable ZipCod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150" name="AutoShape 9" descr="[BY Groups for the Single BY Variable ZipCod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151" name="AutoShape 11" descr="[BY Groups for the Single BY Variable ZipCod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152" name="AutoShape 13" descr="[BY Groups for the Single BY Variable ZipCod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153" name="AutoShape 15" descr="[BY Groups for the Single BY Variable ZipCode]"/>
          <p:cNvSpPr>
            <a:spLocks noChangeAspect="1" noChangeArrowheads="1"/>
          </p:cNvSpPr>
          <p:nvPr/>
        </p:nvSpPr>
        <p:spPr bwMode="auto">
          <a:xfrm>
            <a:off x="3187700" y="342265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154" name="Text Box 16"/>
          <p:cNvSpPr txBox="1">
            <a:spLocks noChangeArrowheads="1"/>
          </p:cNvSpPr>
          <p:nvPr/>
        </p:nvSpPr>
        <p:spPr bwMode="auto">
          <a:xfrm>
            <a:off x="381000" y="4343400"/>
            <a:ext cx="800100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err="1" smtClean="0"/>
              <a:t>Proc</a:t>
            </a:r>
            <a:r>
              <a:rPr lang="en-US" sz="2000" dirty="0" smtClean="0"/>
              <a:t> </a:t>
            </a:r>
            <a:r>
              <a:rPr lang="en-US" sz="2000" dirty="0"/>
              <a:t>sort data=my.test_sample_5b out=my.test_sample_55;</a:t>
            </a:r>
          </a:p>
          <a:p>
            <a:pPr eaLnBrk="1" hangingPunct="1"/>
            <a:r>
              <a:rPr lang="en-US" sz="2000" dirty="0"/>
              <a:t>By group;</a:t>
            </a:r>
          </a:p>
          <a:p>
            <a:pPr eaLnBrk="1" hangingPunct="1"/>
            <a:r>
              <a:rPr lang="en-US" sz="2000" dirty="0"/>
              <a:t>Run;</a:t>
            </a:r>
          </a:p>
          <a:p>
            <a:pPr eaLnBrk="1" hangingPunct="1"/>
            <a:endParaRPr lang="en-US" sz="2000" dirty="0"/>
          </a:p>
          <a:p>
            <a:pPr eaLnBrk="1" hangingPunct="1"/>
            <a:r>
              <a:rPr lang="en-US" sz="2000" dirty="0" err="1"/>
              <a:t>Proc</a:t>
            </a:r>
            <a:r>
              <a:rPr lang="en-US" sz="2000" dirty="0"/>
              <a:t> sort;</a:t>
            </a:r>
          </a:p>
          <a:p>
            <a:pPr eaLnBrk="1" hangingPunct="1"/>
            <a:r>
              <a:rPr lang="en-US" sz="2000" dirty="0"/>
              <a:t>By group </a:t>
            </a:r>
            <a:r>
              <a:rPr lang="en-US" sz="2000" dirty="0">
                <a:solidFill>
                  <a:srgbClr val="FF0066"/>
                </a:solidFill>
              </a:rPr>
              <a:t>descending </a:t>
            </a:r>
            <a:r>
              <a:rPr lang="en-US" sz="2000" dirty="0"/>
              <a:t>age;</a:t>
            </a:r>
          </a:p>
          <a:p>
            <a:pPr eaLnBrk="1" hangingPunct="1"/>
            <a:r>
              <a:rPr lang="en-US" sz="2000" dirty="0"/>
              <a:t>Run;</a:t>
            </a:r>
          </a:p>
          <a:p>
            <a:pPr eaLnBrk="1" hangingPunct="1"/>
            <a:endParaRPr lang="en-US" sz="2000" dirty="0"/>
          </a:p>
          <a:p>
            <a:pPr eaLnBrk="1" hangingPunct="1"/>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latin typeface="Arial Black" pitchFamily="34" charset="0"/>
              </a:rPr>
              <a:t>Restructuring Data sets</a:t>
            </a:r>
          </a:p>
        </p:txBody>
      </p:sp>
      <p:graphicFrame>
        <p:nvGraphicFramePr>
          <p:cNvPr id="11451" name="Group 187"/>
          <p:cNvGraphicFramePr>
            <a:graphicFrameLocks noGrp="1"/>
          </p:cNvGraphicFramePr>
          <p:nvPr/>
        </p:nvGraphicFramePr>
        <p:xfrm>
          <a:off x="228600" y="1524000"/>
          <a:ext cx="2971800" cy="4449762"/>
        </p:xfrm>
        <a:graphic>
          <a:graphicData uri="http://schemas.openxmlformats.org/drawingml/2006/table">
            <a:tbl>
              <a:tblPr/>
              <a:tblGrid>
                <a:gridCol w="838200"/>
                <a:gridCol w="990600"/>
                <a:gridCol w="1143000"/>
              </a:tblGrid>
              <a:tr h="5620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Numbr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1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368.6</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427.9</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458.2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101.6</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0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233.9</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9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20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104.3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452" name="Group 188"/>
          <p:cNvGraphicFramePr>
            <a:graphicFrameLocks noGrp="1"/>
          </p:cNvGraphicFramePr>
          <p:nvPr>
            <p:ph idx="1"/>
          </p:nvPr>
        </p:nvGraphicFramePr>
        <p:xfrm>
          <a:off x="4419600" y="2743200"/>
          <a:ext cx="3370263" cy="1732076"/>
        </p:xfrm>
        <a:graphic>
          <a:graphicData uri="http://schemas.openxmlformats.org/drawingml/2006/table">
            <a:tbl>
              <a:tblPr/>
              <a:tblGrid>
                <a:gridCol w="825500"/>
                <a:gridCol w="868363"/>
                <a:gridCol w="838200"/>
                <a:gridCol w="838200"/>
              </a:tblGrid>
              <a:tr h="5333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ICD3</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3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368.6</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427.9</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458.2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101.6</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233.9</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104.3</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60" name="AutoShape 182"/>
          <p:cNvSpPr>
            <a:spLocks noChangeArrowheads="1"/>
          </p:cNvSpPr>
          <p:nvPr/>
        </p:nvSpPr>
        <p:spPr bwMode="auto">
          <a:xfrm>
            <a:off x="3276600" y="35052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16461" name="Text Box 184"/>
          <p:cNvSpPr txBox="1">
            <a:spLocks noChangeArrowheads="1"/>
          </p:cNvSpPr>
          <p:nvPr/>
        </p:nvSpPr>
        <p:spPr bwMode="auto">
          <a:xfrm>
            <a:off x="365125" y="6208713"/>
            <a:ext cx="10826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099FF"/>
                </a:solidFill>
                <a:latin typeface="Arial Black" pitchFamily="34" charset="0"/>
              </a:rPr>
              <a:t>Old set</a:t>
            </a:r>
          </a:p>
        </p:txBody>
      </p:sp>
      <p:sp>
        <p:nvSpPr>
          <p:cNvPr id="16462" name="Text Box 185"/>
          <p:cNvSpPr txBox="1">
            <a:spLocks noChangeArrowheads="1"/>
          </p:cNvSpPr>
          <p:nvPr/>
        </p:nvSpPr>
        <p:spPr bwMode="auto">
          <a:xfrm>
            <a:off x="5181600" y="4800600"/>
            <a:ext cx="13001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099FF"/>
                </a:solidFill>
                <a:latin typeface="Arial Black" pitchFamily="34" charset="0"/>
              </a:rPr>
              <a:t>New set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lstStyle/>
          <a:p>
            <a:pPr eaLnBrk="1" hangingPunct="1"/>
            <a:r>
              <a:rPr lang="en-US" b="1" dirty="0" smtClean="0"/>
              <a:t>SAS Code for Restructure</a:t>
            </a:r>
          </a:p>
        </p:txBody>
      </p:sp>
      <p:sp>
        <p:nvSpPr>
          <p:cNvPr id="17411" name="Rectangle 3"/>
          <p:cNvSpPr>
            <a:spLocks noGrp="1" noChangeArrowheads="1"/>
          </p:cNvSpPr>
          <p:nvPr>
            <p:ph type="body" idx="1"/>
          </p:nvPr>
        </p:nvSpPr>
        <p:spPr>
          <a:xfrm>
            <a:off x="457200" y="1143000"/>
            <a:ext cx="8229600" cy="5562600"/>
          </a:xfrm>
        </p:spPr>
        <p:txBody>
          <a:bodyPr/>
          <a:lstStyle/>
          <a:p>
            <a:pPr eaLnBrk="1" hangingPunct="1">
              <a:lnSpc>
                <a:spcPct val="80000"/>
              </a:lnSpc>
              <a:buFontTx/>
              <a:buNone/>
            </a:pPr>
            <a:r>
              <a:rPr lang="en-US" sz="2400" dirty="0" err="1" smtClean="0"/>
              <a:t>Proc</a:t>
            </a:r>
            <a:r>
              <a:rPr lang="en-US" sz="2400" dirty="0" smtClean="0"/>
              <a:t> Sort;</a:t>
            </a:r>
          </a:p>
          <a:p>
            <a:pPr eaLnBrk="1" hangingPunct="1">
              <a:lnSpc>
                <a:spcPct val="80000"/>
              </a:lnSpc>
              <a:buFontTx/>
              <a:buNone/>
            </a:pPr>
            <a:r>
              <a:rPr lang="en-US" sz="2400" dirty="0" smtClean="0"/>
              <a:t>By </a:t>
            </a:r>
            <a:r>
              <a:rPr lang="en-US" sz="2400" dirty="0" err="1" smtClean="0"/>
              <a:t>PatID</a:t>
            </a:r>
            <a:r>
              <a:rPr lang="en-US" sz="2400" dirty="0" smtClean="0"/>
              <a:t> </a:t>
            </a:r>
            <a:r>
              <a:rPr lang="en-US" sz="2400" dirty="0" err="1" smtClean="0"/>
              <a:t>Numbr</a:t>
            </a:r>
            <a:r>
              <a:rPr lang="en-US" sz="2400" dirty="0" smtClean="0"/>
              <a:t>;</a:t>
            </a:r>
          </a:p>
          <a:p>
            <a:pPr eaLnBrk="1" hangingPunct="1">
              <a:lnSpc>
                <a:spcPct val="80000"/>
              </a:lnSpc>
              <a:buFontTx/>
              <a:buNone/>
            </a:pPr>
            <a:r>
              <a:rPr lang="en-US" sz="2400" dirty="0" smtClean="0"/>
              <a:t>Run;</a:t>
            </a:r>
          </a:p>
          <a:p>
            <a:pPr eaLnBrk="1" hangingPunct="1">
              <a:lnSpc>
                <a:spcPct val="80000"/>
              </a:lnSpc>
              <a:buFontTx/>
              <a:buNone/>
            </a:pPr>
            <a:r>
              <a:rPr lang="en-US" sz="2400" dirty="0" smtClean="0"/>
              <a:t>Data new;</a:t>
            </a:r>
          </a:p>
          <a:p>
            <a:pPr eaLnBrk="1" hangingPunct="1">
              <a:lnSpc>
                <a:spcPct val="80000"/>
              </a:lnSpc>
              <a:buFontTx/>
              <a:buNone/>
            </a:pPr>
            <a:r>
              <a:rPr lang="en-US" sz="2400" dirty="0" smtClean="0"/>
              <a:t>Set  </a:t>
            </a:r>
            <a:r>
              <a:rPr lang="en-US" sz="2400" dirty="0" err="1" smtClean="0"/>
              <a:t>my.old</a:t>
            </a:r>
            <a:r>
              <a:rPr lang="en-US" sz="2400" dirty="0" smtClean="0"/>
              <a:t>;</a:t>
            </a:r>
          </a:p>
          <a:p>
            <a:pPr eaLnBrk="1" hangingPunct="1">
              <a:lnSpc>
                <a:spcPct val="80000"/>
              </a:lnSpc>
              <a:buFontTx/>
              <a:buNone/>
            </a:pPr>
            <a:r>
              <a:rPr lang="en-US" sz="2400" dirty="0" smtClean="0">
                <a:solidFill>
                  <a:srgbClr val="FF0000"/>
                </a:solidFill>
              </a:rPr>
              <a:t>By </a:t>
            </a:r>
            <a:r>
              <a:rPr lang="en-US" sz="2400" dirty="0" err="1" smtClean="0">
                <a:solidFill>
                  <a:srgbClr val="FF0000"/>
                </a:solidFill>
              </a:rPr>
              <a:t>PatID</a:t>
            </a:r>
            <a:r>
              <a:rPr lang="en-US" sz="2400" dirty="0" smtClean="0">
                <a:solidFill>
                  <a:srgbClr val="FF0000"/>
                </a:solidFill>
              </a:rPr>
              <a:t>;</a:t>
            </a:r>
          </a:p>
          <a:p>
            <a:pPr eaLnBrk="1" hangingPunct="1">
              <a:lnSpc>
                <a:spcPct val="80000"/>
              </a:lnSpc>
              <a:buFontTx/>
              <a:buNone/>
            </a:pPr>
            <a:r>
              <a:rPr lang="en-US" sz="2400" dirty="0" smtClean="0"/>
              <a:t>ARRAY  X_ICD {3} ICD1 –ICD3;</a:t>
            </a:r>
          </a:p>
          <a:p>
            <a:pPr eaLnBrk="1" hangingPunct="1">
              <a:lnSpc>
                <a:spcPct val="80000"/>
              </a:lnSpc>
              <a:buFontTx/>
              <a:buNone/>
            </a:pPr>
            <a:r>
              <a:rPr lang="en-US" sz="2400" dirty="0" smtClean="0">
                <a:solidFill>
                  <a:srgbClr val="FF0000"/>
                </a:solidFill>
              </a:rPr>
              <a:t>RETAIN ICD1 – ICD3</a:t>
            </a:r>
            <a:r>
              <a:rPr lang="en-US" sz="2400" dirty="0" smtClean="0"/>
              <a:t>;</a:t>
            </a:r>
          </a:p>
          <a:p>
            <a:pPr eaLnBrk="1" hangingPunct="1">
              <a:lnSpc>
                <a:spcPct val="80000"/>
              </a:lnSpc>
              <a:buFontTx/>
              <a:buNone/>
            </a:pPr>
            <a:r>
              <a:rPr lang="en-US" sz="2400" dirty="0" smtClean="0"/>
              <a:t>If </a:t>
            </a:r>
            <a:r>
              <a:rPr lang="en-US" sz="2400" dirty="0" err="1" smtClean="0"/>
              <a:t>FIRST.PatID</a:t>
            </a:r>
            <a:r>
              <a:rPr lang="en-US" sz="2400" dirty="0" smtClean="0"/>
              <a:t> THEN DO I=1 to 3;</a:t>
            </a:r>
          </a:p>
          <a:p>
            <a:pPr eaLnBrk="1" hangingPunct="1">
              <a:lnSpc>
                <a:spcPct val="80000"/>
              </a:lnSpc>
              <a:buFontTx/>
              <a:buNone/>
            </a:pPr>
            <a:r>
              <a:rPr lang="en-US" sz="2400" dirty="0" smtClean="0"/>
              <a:t>	X_ICD{I} = .;</a:t>
            </a:r>
          </a:p>
          <a:p>
            <a:pPr eaLnBrk="1" hangingPunct="1">
              <a:lnSpc>
                <a:spcPct val="80000"/>
              </a:lnSpc>
              <a:buFontTx/>
              <a:buNone/>
            </a:pPr>
            <a:r>
              <a:rPr lang="en-US" sz="2400" dirty="0" smtClean="0"/>
              <a:t>	END;</a:t>
            </a:r>
          </a:p>
          <a:p>
            <a:pPr eaLnBrk="1" hangingPunct="1">
              <a:lnSpc>
                <a:spcPct val="80000"/>
              </a:lnSpc>
              <a:buFontTx/>
              <a:buNone/>
            </a:pPr>
            <a:r>
              <a:rPr lang="en-US" sz="2400" dirty="0" smtClean="0"/>
              <a:t>X_ICD{</a:t>
            </a:r>
            <a:r>
              <a:rPr lang="en-US" sz="2400" dirty="0" err="1" smtClean="0"/>
              <a:t>Numbr</a:t>
            </a:r>
            <a:r>
              <a:rPr lang="en-US" sz="2400" dirty="0" smtClean="0"/>
              <a:t>}=ICD;</a:t>
            </a:r>
          </a:p>
          <a:p>
            <a:pPr eaLnBrk="1" hangingPunct="1">
              <a:lnSpc>
                <a:spcPct val="80000"/>
              </a:lnSpc>
              <a:buFontTx/>
              <a:buNone/>
            </a:pPr>
            <a:r>
              <a:rPr lang="en-US" sz="2400" dirty="0" smtClean="0">
                <a:solidFill>
                  <a:srgbClr val="FF0000"/>
                </a:solidFill>
              </a:rPr>
              <a:t>If </a:t>
            </a:r>
            <a:r>
              <a:rPr lang="en-US" sz="2400" dirty="0" err="1" smtClean="0">
                <a:solidFill>
                  <a:srgbClr val="FF0000"/>
                </a:solidFill>
              </a:rPr>
              <a:t>LAST.PatID</a:t>
            </a:r>
            <a:r>
              <a:rPr lang="en-US" sz="2400" dirty="0" smtClean="0">
                <a:solidFill>
                  <a:srgbClr val="FF0000"/>
                </a:solidFill>
              </a:rPr>
              <a:t> Then OUTPUT;</a:t>
            </a:r>
          </a:p>
          <a:p>
            <a:pPr eaLnBrk="1" hangingPunct="1">
              <a:lnSpc>
                <a:spcPct val="80000"/>
              </a:lnSpc>
              <a:buFontTx/>
              <a:buNone/>
            </a:pPr>
            <a:r>
              <a:rPr lang="en-US" sz="2400" dirty="0" smtClean="0"/>
              <a:t>KEEP </a:t>
            </a:r>
            <a:r>
              <a:rPr lang="en-US" sz="2400" dirty="0" err="1" smtClean="0"/>
              <a:t>PatID</a:t>
            </a:r>
            <a:r>
              <a:rPr lang="en-US" sz="2400" dirty="0" smtClean="0"/>
              <a:t> ICD1 – ICD3;</a:t>
            </a:r>
          </a:p>
          <a:p>
            <a:pPr eaLnBrk="1" hangingPunct="1">
              <a:lnSpc>
                <a:spcPct val="80000"/>
              </a:lnSpc>
              <a:buFontTx/>
              <a:buNone/>
            </a:pPr>
            <a:r>
              <a:rPr lang="en-US" sz="2400" dirty="0" smtClean="0"/>
              <a:t>RUN;</a:t>
            </a:r>
          </a:p>
          <a:p>
            <a:pPr eaLnBrk="1" hangingPunct="1">
              <a:lnSpc>
                <a:spcPct val="80000"/>
              </a:lnSpc>
              <a:buFontTx/>
              <a:buNone/>
            </a:pPr>
            <a:endParaRPr lang="en-US" sz="2400" dirty="0" smtClean="0"/>
          </a:p>
          <a:p>
            <a:pPr eaLnBrk="1" hangingPunct="1">
              <a:lnSpc>
                <a:spcPct val="80000"/>
              </a:lnSpc>
              <a:buFontTx/>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7"/>
          <p:cNvSpPr>
            <a:spLocks noGrp="1" noChangeArrowheads="1"/>
          </p:cNvSpPr>
          <p:nvPr>
            <p:ph type="title"/>
          </p:nvPr>
        </p:nvSpPr>
        <p:spPr/>
        <p:txBody>
          <a:bodyPr/>
          <a:lstStyle/>
          <a:p>
            <a:pPr eaLnBrk="1" hangingPunct="1"/>
            <a:r>
              <a:rPr lang="en-US" dirty="0" smtClean="0">
                <a:latin typeface="Arial Black" pitchFamily="34" charset="0"/>
              </a:rPr>
              <a:t>Example data set</a:t>
            </a:r>
          </a:p>
        </p:txBody>
      </p:sp>
      <p:graphicFrame>
        <p:nvGraphicFramePr>
          <p:cNvPr id="12373" name="Group 85"/>
          <p:cNvGraphicFramePr>
            <a:graphicFrameLocks noGrp="1"/>
          </p:cNvGraphicFramePr>
          <p:nvPr>
            <p:ph idx="1"/>
            <p:extLst>
              <p:ext uri="{D42A27DB-BD31-4B8C-83A1-F6EECF244321}">
                <p14:modId xmlns:p14="http://schemas.microsoft.com/office/powerpoint/2010/main" xmlns="" val="3328991728"/>
              </p:ext>
            </p:extLst>
          </p:nvPr>
        </p:nvGraphicFramePr>
        <p:xfrm>
          <a:off x="457200" y="1600200"/>
          <a:ext cx="7086600" cy="4643438"/>
        </p:xfrm>
        <a:graphic>
          <a:graphicData uri="http://schemas.openxmlformats.org/drawingml/2006/table">
            <a:tbl>
              <a:tblPr/>
              <a:tblGrid>
                <a:gridCol w="1524000"/>
                <a:gridCol w="1524000"/>
                <a:gridCol w="1676400"/>
                <a:gridCol w="2362200"/>
              </a:tblGrid>
              <a:tr h="6715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tx1"/>
                          </a:solidFill>
                          <a:effectLst/>
                          <a:latin typeface="Arial" charset="0"/>
                        </a:rPr>
                        <a:t>Patient ID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Date lab</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Weight [kg]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Chol [mg/dL]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12/1/2007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150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380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1/1/2008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320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tx1"/>
                          </a:solidFill>
                          <a:effectLst/>
                          <a:latin typeface="Arial" charset="0"/>
                        </a:rPr>
                        <a:t>6/15/2009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290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7/15/2006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290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tx1"/>
                          </a:solidFill>
                          <a:effectLst/>
                          <a:latin typeface="Arial" charset="0"/>
                        </a:rPr>
                        <a:t>9/12/2008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260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8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12/8/2006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340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320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11/7/2007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321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285</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5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9/8/2008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290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220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23" name="Text Box 86"/>
          <p:cNvSpPr txBox="1">
            <a:spLocks noChangeArrowheads="1"/>
          </p:cNvSpPr>
          <p:nvPr/>
        </p:nvSpPr>
        <p:spPr bwMode="auto">
          <a:xfrm rot="-5400000">
            <a:off x="994569" y="1248569"/>
            <a:ext cx="3032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latin typeface="Arial Black" pitchFamily="34" charset="0"/>
              </a:rPr>
              <a:t>}</a:t>
            </a:r>
          </a:p>
        </p:txBody>
      </p:sp>
      <p:sp>
        <p:nvSpPr>
          <p:cNvPr id="7224" name="Text Box 87"/>
          <p:cNvSpPr txBox="1">
            <a:spLocks noChangeArrowheads="1"/>
          </p:cNvSpPr>
          <p:nvPr/>
        </p:nvSpPr>
        <p:spPr bwMode="auto">
          <a:xfrm>
            <a:off x="800100" y="1104900"/>
            <a:ext cx="742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FF0066"/>
                </a:solidFill>
              </a:rPr>
              <a:t>byvar</a:t>
            </a:r>
          </a:p>
        </p:txBody>
      </p:sp>
      <p:sp>
        <p:nvSpPr>
          <p:cNvPr id="7225" name="Text Box 88"/>
          <p:cNvSpPr txBox="1">
            <a:spLocks noChangeArrowheads="1"/>
          </p:cNvSpPr>
          <p:nvPr/>
        </p:nvSpPr>
        <p:spPr bwMode="auto">
          <a:xfrm>
            <a:off x="7620000" y="2362200"/>
            <a:ext cx="304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a:t>}</a:t>
            </a:r>
          </a:p>
        </p:txBody>
      </p:sp>
      <p:sp>
        <p:nvSpPr>
          <p:cNvPr id="7226" name="Text Box 89"/>
          <p:cNvSpPr txBox="1">
            <a:spLocks noChangeArrowheads="1"/>
          </p:cNvSpPr>
          <p:nvPr/>
        </p:nvSpPr>
        <p:spPr bwMode="auto">
          <a:xfrm>
            <a:off x="7620000" y="3609975"/>
            <a:ext cx="304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a:t>}</a:t>
            </a:r>
          </a:p>
        </p:txBody>
      </p:sp>
      <p:sp>
        <p:nvSpPr>
          <p:cNvPr id="7227" name="Text Box 90"/>
          <p:cNvSpPr txBox="1">
            <a:spLocks noChangeArrowheads="1"/>
          </p:cNvSpPr>
          <p:nvPr/>
        </p:nvSpPr>
        <p:spPr bwMode="auto">
          <a:xfrm>
            <a:off x="7620000" y="4876800"/>
            <a:ext cx="304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a:t>}</a:t>
            </a:r>
          </a:p>
        </p:txBody>
      </p:sp>
      <p:sp>
        <p:nvSpPr>
          <p:cNvPr id="7228" name="Text Box 91"/>
          <p:cNvSpPr txBox="1">
            <a:spLocks noChangeArrowheads="1"/>
          </p:cNvSpPr>
          <p:nvPr/>
        </p:nvSpPr>
        <p:spPr bwMode="auto">
          <a:xfrm>
            <a:off x="8067675" y="2752725"/>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a:solidFill>
                  <a:srgbClr val="FF0066"/>
                </a:solidFill>
              </a:rPr>
              <a:t>bygroup</a:t>
            </a:r>
            <a:endParaRPr lang="en-US" dirty="0">
              <a:solidFill>
                <a:srgbClr val="FF0066"/>
              </a:solidFill>
            </a:endParaRPr>
          </a:p>
        </p:txBody>
      </p:sp>
      <p:sp>
        <p:nvSpPr>
          <p:cNvPr id="7229" name="Text Box 92"/>
          <p:cNvSpPr txBox="1">
            <a:spLocks noChangeArrowheads="1"/>
          </p:cNvSpPr>
          <p:nvPr/>
        </p:nvSpPr>
        <p:spPr bwMode="auto">
          <a:xfrm>
            <a:off x="8020050" y="4029075"/>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a:solidFill>
                  <a:srgbClr val="FF0066"/>
                </a:solidFill>
              </a:rPr>
              <a:t>bygroup</a:t>
            </a:r>
            <a:endParaRPr lang="en-US" dirty="0">
              <a:solidFill>
                <a:srgbClr val="FF0066"/>
              </a:solidFill>
            </a:endParaRPr>
          </a:p>
        </p:txBody>
      </p:sp>
      <p:sp>
        <p:nvSpPr>
          <p:cNvPr id="7230" name="Text Box 93"/>
          <p:cNvSpPr txBox="1">
            <a:spLocks noChangeArrowheads="1"/>
          </p:cNvSpPr>
          <p:nvPr/>
        </p:nvSpPr>
        <p:spPr bwMode="auto">
          <a:xfrm>
            <a:off x="8001000" y="52578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FF0066"/>
                </a:solidFill>
              </a:rPr>
              <a:t>bygroup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533400"/>
            <a:ext cx="8229600" cy="1143000"/>
          </a:xfrm>
        </p:spPr>
        <p:txBody>
          <a:bodyPr/>
          <a:lstStyle/>
          <a:p>
            <a:pPr eaLnBrk="1" hangingPunct="1"/>
            <a:r>
              <a:rPr lang="en-US" sz="3600" b="1" dirty="0" err="1" smtClean="0">
                <a:solidFill>
                  <a:srgbClr val="FF0066"/>
                </a:solidFill>
                <a:latin typeface="Arial Black" pitchFamily="34" charset="0"/>
              </a:rPr>
              <a:t>FIRST</a:t>
            </a:r>
            <a:r>
              <a:rPr lang="en-US" sz="3600" b="1" dirty="0" err="1" smtClean="0"/>
              <a:t>.</a:t>
            </a:r>
            <a:r>
              <a:rPr lang="en-US" sz="3600" b="1" dirty="0" err="1" smtClean="0">
                <a:solidFill>
                  <a:schemeClr val="accent1">
                    <a:lumMod val="50000"/>
                  </a:schemeClr>
                </a:solidFill>
              </a:rPr>
              <a:t>byvar</a:t>
            </a:r>
            <a:r>
              <a:rPr lang="en-US" sz="3600" dirty="0" smtClean="0"/>
              <a:t> and </a:t>
            </a:r>
            <a:r>
              <a:rPr lang="en-US" sz="3600" b="1" dirty="0" err="1" smtClean="0">
                <a:solidFill>
                  <a:srgbClr val="FF0066"/>
                </a:solidFill>
                <a:latin typeface="Arial Black" pitchFamily="34" charset="0"/>
              </a:rPr>
              <a:t>LAST</a:t>
            </a:r>
            <a:r>
              <a:rPr lang="en-US" sz="3600" b="1" dirty="0" err="1" smtClean="0"/>
              <a:t>.</a:t>
            </a:r>
            <a:r>
              <a:rPr lang="en-US" sz="3600" b="1" dirty="0" err="1" smtClean="0">
                <a:solidFill>
                  <a:schemeClr val="accent1">
                    <a:lumMod val="50000"/>
                  </a:schemeClr>
                </a:solidFill>
              </a:rPr>
              <a:t>byvar</a:t>
            </a:r>
            <a:endParaRPr lang="en-US" sz="3600" b="1" dirty="0" smtClean="0">
              <a:solidFill>
                <a:schemeClr val="accent1">
                  <a:lumMod val="50000"/>
                </a:schemeClr>
              </a:solidFill>
            </a:endParaRPr>
          </a:p>
        </p:txBody>
      </p:sp>
      <p:sp>
        <p:nvSpPr>
          <p:cNvPr id="9219" name="Rectangle 4"/>
          <p:cNvSpPr>
            <a:spLocks noGrp="1" noChangeArrowheads="1"/>
          </p:cNvSpPr>
          <p:nvPr>
            <p:ph type="body" idx="1"/>
          </p:nvPr>
        </p:nvSpPr>
        <p:spPr>
          <a:xfrm>
            <a:off x="420511" y="1752600"/>
            <a:ext cx="8686800" cy="4525963"/>
          </a:xfrm>
          <a:noFill/>
        </p:spPr>
        <p:txBody>
          <a:bodyPr/>
          <a:lstStyle/>
          <a:p>
            <a:pPr eaLnBrk="1" hangingPunct="1">
              <a:lnSpc>
                <a:spcPct val="80000"/>
              </a:lnSpc>
              <a:buFontTx/>
              <a:buNone/>
            </a:pPr>
            <a:r>
              <a:rPr lang="en-US" sz="2800" dirty="0" smtClean="0"/>
              <a:t>/* sort the data set </a:t>
            </a:r>
            <a:r>
              <a:rPr lang="en-US" sz="2800" dirty="0"/>
              <a:t>by Patient </a:t>
            </a:r>
            <a:r>
              <a:rPr lang="en-US" sz="2800" dirty="0" smtClean="0"/>
              <a:t>identifier and lab time */</a:t>
            </a:r>
          </a:p>
          <a:p>
            <a:pPr eaLnBrk="1" hangingPunct="1">
              <a:lnSpc>
                <a:spcPct val="80000"/>
              </a:lnSpc>
              <a:buFontTx/>
              <a:buNone/>
            </a:pPr>
            <a:r>
              <a:rPr lang="en-US" sz="2800" b="1" dirty="0" err="1" smtClean="0"/>
              <a:t>Proc</a:t>
            </a:r>
            <a:r>
              <a:rPr lang="en-US" sz="2800" dirty="0" smtClean="0"/>
              <a:t> </a:t>
            </a:r>
            <a:r>
              <a:rPr lang="en-US" sz="2800" b="1" dirty="0" smtClean="0"/>
              <a:t>sort</a:t>
            </a:r>
            <a:r>
              <a:rPr lang="en-US" sz="2800" dirty="0" smtClean="0"/>
              <a:t> data=</a:t>
            </a:r>
            <a:r>
              <a:rPr lang="en-US" sz="2800" dirty="0" err="1" smtClean="0"/>
              <a:t>test_fu_lab</a:t>
            </a:r>
            <a:r>
              <a:rPr lang="en-US" sz="2800" dirty="0" smtClean="0"/>
              <a:t>;</a:t>
            </a:r>
          </a:p>
          <a:p>
            <a:pPr eaLnBrk="1" hangingPunct="1">
              <a:lnSpc>
                <a:spcPct val="80000"/>
              </a:lnSpc>
              <a:buFontTx/>
              <a:buNone/>
            </a:pPr>
            <a:r>
              <a:rPr lang="en-US" sz="2800" dirty="0" smtClean="0"/>
              <a:t>by </a:t>
            </a:r>
            <a:r>
              <a:rPr lang="en-US" sz="2800" dirty="0" err="1" smtClean="0"/>
              <a:t>PatID</a:t>
            </a:r>
            <a:r>
              <a:rPr lang="en-US" sz="2800" dirty="0" smtClean="0"/>
              <a:t> </a:t>
            </a:r>
            <a:r>
              <a:rPr lang="en-US" sz="2800" dirty="0" err="1" smtClean="0"/>
              <a:t>time_lab</a:t>
            </a:r>
            <a:r>
              <a:rPr lang="en-US" sz="2800" dirty="0" smtClean="0"/>
              <a:t>;</a:t>
            </a:r>
          </a:p>
          <a:p>
            <a:pPr eaLnBrk="1" hangingPunct="1">
              <a:lnSpc>
                <a:spcPct val="80000"/>
              </a:lnSpc>
              <a:buFontTx/>
              <a:buNone/>
            </a:pPr>
            <a:r>
              <a:rPr lang="en-US" sz="2800" b="1" dirty="0" smtClean="0"/>
              <a:t>run</a:t>
            </a:r>
            <a:r>
              <a:rPr lang="en-US" sz="2800" dirty="0" smtClean="0"/>
              <a:t>;</a:t>
            </a:r>
          </a:p>
          <a:p>
            <a:pPr eaLnBrk="1" hangingPunct="1">
              <a:lnSpc>
                <a:spcPct val="80000"/>
              </a:lnSpc>
              <a:buFontTx/>
              <a:buNone/>
            </a:pPr>
            <a:r>
              <a:rPr lang="en-US" sz="2800" b="1" dirty="0" smtClean="0"/>
              <a:t>data</a:t>
            </a:r>
            <a:r>
              <a:rPr lang="en-US" sz="2800" dirty="0" smtClean="0"/>
              <a:t> </a:t>
            </a:r>
            <a:r>
              <a:rPr lang="en-US" sz="2800" dirty="0" err="1" smtClean="0"/>
              <a:t>first_lab</a:t>
            </a:r>
            <a:r>
              <a:rPr lang="en-US" sz="2800" dirty="0" smtClean="0"/>
              <a:t>;</a:t>
            </a:r>
          </a:p>
          <a:p>
            <a:pPr eaLnBrk="1" hangingPunct="1">
              <a:lnSpc>
                <a:spcPct val="80000"/>
              </a:lnSpc>
              <a:buFontTx/>
              <a:buNone/>
            </a:pPr>
            <a:r>
              <a:rPr lang="en-US" sz="2800" dirty="0" smtClean="0"/>
              <a:t>set </a:t>
            </a:r>
            <a:r>
              <a:rPr lang="en-US" sz="2800" dirty="0" err="1" smtClean="0"/>
              <a:t>test_fu_lab</a:t>
            </a:r>
            <a:r>
              <a:rPr lang="en-US" sz="2800" dirty="0" smtClean="0"/>
              <a:t>;</a:t>
            </a:r>
          </a:p>
          <a:p>
            <a:pPr eaLnBrk="1" hangingPunct="1">
              <a:lnSpc>
                <a:spcPct val="80000"/>
              </a:lnSpc>
              <a:buFontTx/>
              <a:buNone/>
            </a:pPr>
            <a:r>
              <a:rPr lang="en-US" sz="2800" b="1" dirty="0" smtClean="0">
                <a:solidFill>
                  <a:srgbClr val="FF0066"/>
                </a:solidFill>
              </a:rPr>
              <a:t>By </a:t>
            </a:r>
            <a:r>
              <a:rPr lang="en-US" sz="2800" b="1" dirty="0" err="1" smtClean="0">
                <a:solidFill>
                  <a:srgbClr val="FF0066"/>
                </a:solidFill>
              </a:rPr>
              <a:t>PatID</a:t>
            </a:r>
            <a:r>
              <a:rPr lang="en-US" sz="2400" b="1" dirty="0" smtClean="0">
                <a:solidFill>
                  <a:srgbClr val="FF0000"/>
                </a:solidFill>
              </a:rPr>
              <a:t>;</a:t>
            </a:r>
            <a:r>
              <a:rPr lang="en-US" sz="2000" i="1" dirty="0" smtClean="0"/>
              <a:t>                /* this sets up internal variables                  */</a:t>
            </a:r>
          </a:p>
          <a:p>
            <a:pPr eaLnBrk="1" hangingPunct="1">
              <a:lnSpc>
                <a:spcPct val="80000"/>
              </a:lnSpc>
              <a:buFontTx/>
              <a:buNone/>
            </a:pPr>
            <a:r>
              <a:rPr lang="en-US" sz="2800" b="1" dirty="0" smtClean="0">
                <a:solidFill>
                  <a:srgbClr val="FF0066"/>
                </a:solidFill>
              </a:rPr>
              <a:t>IF </a:t>
            </a:r>
            <a:r>
              <a:rPr lang="en-US" sz="2800" b="1" dirty="0" err="1" smtClean="0">
                <a:solidFill>
                  <a:srgbClr val="FF0066"/>
                </a:solidFill>
              </a:rPr>
              <a:t>FIRST.</a:t>
            </a:r>
            <a:r>
              <a:rPr lang="en-US" sz="2800" dirty="0" err="1" smtClean="0">
                <a:solidFill>
                  <a:srgbClr val="FF0066"/>
                </a:solidFill>
              </a:rPr>
              <a:t>PatID</a:t>
            </a:r>
            <a:r>
              <a:rPr lang="en-US" sz="2800" dirty="0" smtClean="0">
                <a:solidFill>
                  <a:srgbClr val="FF0066"/>
                </a:solidFill>
              </a:rPr>
              <a:t>; </a:t>
            </a:r>
            <a:r>
              <a:rPr lang="en-US" sz="2000" i="1" dirty="0" smtClean="0"/>
              <a:t>/* choose only first record per patient group */</a:t>
            </a:r>
          </a:p>
          <a:p>
            <a:pPr eaLnBrk="1" hangingPunct="1">
              <a:lnSpc>
                <a:spcPct val="80000"/>
              </a:lnSpc>
              <a:buFontTx/>
              <a:buNone/>
            </a:pPr>
            <a:r>
              <a:rPr lang="en-US" sz="2800" b="1" dirty="0" smtClean="0"/>
              <a:t>run</a:t>
            </a:r>
            <a:r>
              <a:rPr lang="en-US" sz="2800" dirty="0" smtClean="0"/>
              <a:t>;</a:t>
            </a:r>
          </a:p>
          <a:p>
            <a:pPr eaLnBrk="1" hangingPunct="1">
              <a:lnSpc>
                <a:spcPct val="80000"/>
              </a:lnSpc>
              <a:buFontTx/>
              <a:buNone/>
            </a:pPr>
            <a:r>
              <a:rPr lang="en-US" sz="2800" b="1" dirty="0" err="1" smtClean="0"/>
              <a:t>proc</a:t>
            </a:r>
            <a:r>
              <a:rPr lang="en-US" sz="2800" dirty="0" smtClean="0"/>
              <a:t> </a:t>
            </a:r>
            <a:r>
              <a:rPr lang="en-US" sz="2800" b="1" dirty="0" smtClean="0"/>
              <a:t>print</a:t>
            </a:r>
            <a:r>
              <a:rPr lang="en-US" sz="2800" dirty="0" smtClean="0"/>
              <a:t>;</a:t>
            </a:r>
          </a:p>
          <a:p>
            <a:pPr eaLnBrk="1" hangingPunct="1">
              <a:lnSpc>
                <a:spcPct val="80000"/>
              </a:lnSpc>
              <a:buFontTx/>
              <a:buNone/>
            </a:pPr>
            <a:r>
              <a:rPr lang="en-US" sz="2800" b="1" dirty="0" smtClean="0"/>
              <a:t>run</a:t>
            </a:r>
            <a:r>
              <a:rPr lang="en-US" sz="28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Example</a:t>
            </a:r>
            <a:endParaRPr lang="en-US" sz="6000" b="1" dirty="0"/>
          </a:p>
        </p:txBody>
      </p:sp>
      <p:sp>
        <p:nvSpPr>
          <p:cNvPr id="3" name="Content Placeholder 2"/>
          <p:cNvSpPr>
            <a:spLocks noGrp="1"/>
          </p:cNvSpPr>
          <p:nvPr>
            <p:ph idx="1"/>
          </p:nvPr>
        </p:nvSpPr>
        <p:spPr>
          <a:xfrm>
            <a:off x="457200" y="1676400"/>
            <a:ext cx="8229600" cy="4525963"/>
          </a:xfrm>
        </p:spPr>
        <p:txBody>
          <a:bodyPr/>
          <a:lstStyle/>
          <a:p>
            <a:pPr marL="0" indent="0">
              <a:spcBef>
                <a:spcPts val="0"/>
              </a:spcBef>
              <a:buNone/>
            </a:pPr>
            <a:r>
              <a:rPr lang="en-US" dirty="0" smtClean="0"/>
              <a:t>/* Count # of subjects in your data set */</a:t>
            </a:r>
          </a:p>
          <a:p>
            <a:pPr marL="0" indent="0">
              <a:spcBef>
                <a:spcPts val="0"/>
              </a:spcBef>
              <a:buNone/>
            </a:pPr>
            <a:r>
              <a:rPr lang="en-US" dirty="0" smtClean="0"/>
              <a:t>Data problem;</a:t>
            </a:r>
          </a:p>
          <a:p>
            <a:pPr marL="0" indent="0">
              <a:spcBef>
                <a:spcPts val="0"/>
              </a:spcBef>
              <a:buNone/>
            </a:pPr>
            <a:r>
              <a:rPr lang="en-US" dirty="0" smtClean="0"/>
              <a:t>Subject = subject +1;</a:t>
            </a:r>
          </a:p>
          <a:p>
            <a:pPr marL="0" indent="0">
              <a:spcBef>
                <a:spcPts val="0"/>
              </a:spcBef>
              <a:buNone/>
            </a:pPr>
            <a:r>
              <a:rPr lang="en-US" dirty="0" smtClean="0"/>
              <a:t>Input score1 score2;</a:t>
            </a:r>
          </a:p>
          <a:p>
            <a:pPr marL="0" indent="0">
              <a:spcBef>
                <a:spcPts val="0"/>
              </a:spcBef>
              <a:buNone/>
            </a:pPr>
            <a:r>
              <a:rPr lang="en-US" dirty="0" err="1" smtClean="0"/>
              <a:t>Datalines</a:t>
            </a:r>
            <a:r>
              <a:rPr lang="en-US" dirty="0" smtClean="0"/>
              <a:t>;</a:t>
            </a:r>
          </a:p>
          <a:p>
            <a:pPr marL="0" indent="0">
              <a:spcBef>
                <a:spcPts val="0"/>
              </a:spcBef>
              <a:buNone/>
            </a:pPr>
            <a:r>
              <a:rPr lang="en-US" dirty="0"/>
              <a:t> </a:t>
            </a:r>
            <a:r>
              <a:rPr lang="en-US" dirty="0" smtClean="0"/>
              <a:t>3 4 </a:t>
            </a:r>
          </a:p>
          <a:p>
            <a:pPr marL="0" indent="0">
              <a:spcBef>
                <a:spcPts val="0"/>
              </a:spcBef>
              <a:buNone/>
            </a:pPr>
            <a:r>
              <a:rPr lang="en-US" dirty="0"/>
              <a:t> </a:t>
            </a:r>
            <a:r>
              <a:rPr lang="en-US" dirty="0" smtClean="0"/>
              <a:t>5 6 </a:t>
            </a:r>
          </a:p>
          <a:p>
            <a:pPr marL="0" indent="0">
              <a:spcBef>
                <a:spcPts val="0"/>
              </a:spcBef>
              <a:buNone/>
            </a:pPr>
            <a:r>
              <a:rPr lang="en-US" dirty="0" smtClean="0"/>
              <a:t> 7 8 </a:t>
            </a:r>
          </a:p>
          <a:p>
            <a:pPr marL="0" indent="0">
              <a:spcBef>
                <a:spcPts val="0"/>
              </a:spcBef>
              <a:buNone/>
            </a:pPr>
            <a:r>
              <a:rPr lang="en-US" dirty="0" smtClean="0"/>
              <a:t>;</a:t>
            </a:r>
          </a:p>
          <a:p>
            <a:pPr marL="0" indent="0">
              <a:spcBef>
                <a:spcPts val="0"/>
              </a:spcBef>
              <a:buNone/>
            </a:pPr>
            <a:r>
              <a:rPr lang="en-US" dirty="0" smtClean="0"/>
              <a:t>Run;</a:t>
            </a:r>
          </a:p>
          <a:p>
            <a:pPr marL="0" indent="0">
              <a:spcBef>
                <a:spcPts val="0"/>
              </a:spcBef>
              <a:buNone/>
            </a:pPr>
            <a:endParaRPr lang="en-US" dirty="0"/>
          </a:p>
        </p:txBody>
      </p:sp>
    </p:spTree>
    <p:extLst>
      <p:ext uri="{BB962C8B-B14F-4D97-AF65-F5344CB8AC3E}">
        <p14:creationId xmlns:p14="http://schemas.microsoft.com/office/powerpoint/2010/main" xmlns="" val="181718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Lag Function</a:t>
            </a:r>
            <a:endParaRPr lang="en-US" dirty="0">
              <a:latin typeface="Arial Black" pitchFamily="34" charset="0"/>
            </a:endParaRPr>
          </a:p>
        </p:txBody>
      </p:sp>
      <p:sp>
        <p:nvSpPr>
          <p:cNvPr id="3" name="Content Placeholder 2"/>
          <p:cNvSpPr>
            <a:spLocks noGrp="1"/>
          </p:cNvSpPr>
          <p:nvPr>
            <p:ph idx="1"/>
          </p:nvPr>
        </p:nvSpPr>
        <p:spPr/>
        <p:txBody>
          <a:bodyPr/>
          <a:lstStyle/>
          <a:p>
            <a:pPr marL="0" indent="0">
              <a:buNone/>
            </a:pPr>
            <a:r>
              <a:rPr lang="en-US" dirty="0" smtClean="0">
                <a:solidFill>
                  <a:srgbClr val="FF0000"/>
                </a:solidFill>
                <a:latin typeface="Arial Black" pitchFamily="34" charset="0"/>
              </a:rPr>
              <a:t>LAG&lt;n&gt; (argument)</a:t>
            </a:r>
          </a:p>
          <a:p>
            <a:pPr marL="0" indent="0">
              <a:buNone/>
            </a:pPr>
            <a:r>
              <a:rPr lang="en-US" dirty="0" smtClean="0">
                <a:latin typeface="+mj-lt"/>
              </a:rPr>
              <a:t>N – number of lagged values </a:t>
            </a:r>
          </a:p>
          <a:p>
            <a:pPr marL="0" indent="0">
              <a:buNone/>
            </a:pPr>
            <a:r>
              <a:rPr lang="en-US" dirty="0" smtClean="0">
                <a:latin typeface="+mj-lt"/>
              </a:rPr>
              <a:t>Argument - </a:t>
            </a:r>
            <a:r>
              <a:rPr lang="en-US" dirty="0"/>
              <a:t>specifies a numeric or character </a:t>
            </a:r>
            <a:r>
              <a:rPr lang="en-US" dirty="0" smtClean="0"/>
              <a:t>	constant</a:t>
            </a:r>
            <a:r>
              <a:rPr lang="en-US" dirty="0"/>
              <a:t>, variable, or </a:t>
            </a:r>
            <a:r>
              <a:rPr lang="en-US" dirty="0" smtClean="0"/>
              <a:t>expression</a:t>
            </a:r>
          </a:p>
          <a:p>
            <a:pPr marL="0" indent="0">
              <a:buNone/>
            </a:pPr>
            <a:endParaRPr lang="en-US" dirty="0" smtClean="0"/>
          </a:p>
          <a:p>
            <a:pPr marL="0" indent="0">
              <a:buNone/>
            </a:pPr>
            <a:r>
              <a:rPr lang="en-US" sz="2400" dirty="0"/>
              <a:t>The LAG functions, LAG1, LAG2, ..., </a:t>
            </a:r>
            <a:r>
              <a:rPr lang="en-US" sz="2400" dirty="0" err="1"/>
              <a:t>LAGn</a:t>
            </a:r>
            <a:r>
              <a:rPr lang="en-US" sz="2400" dirty="0"/>
              <a:t> return values from a queue. LAG1 can also be written as LAG. A </a:t>
            </a:r>
            <a:r>
              <a:rPr lang="en-US" sz="2400" dirty="0" err="1"/>
              <a:t>LAGn</a:t>
            </a:r>
            <a:r>
              <a:rPr lang="en-US" sz="2400" dirty="0"/>
              <a:t> function stores a value in a queue and returns a value stored previously in that queue. Each occurrence of a </a:t>
            </a:r>
            <a:r>
              <a:rPr lang="en-US" sz="2400" dirty="0" err="1"/>
              <a:t>LAGn</a:t>
            </a:r>
            <a:r>
              <a:rPr lang="en-US" sz="2400" dirty="0"/>
              <a:t> function in a program generates its own queue of values. </a:t>
            </a:r>
          </a:p>
          <a:p>
            <a:pPr marL="0" indent="0">
              <a:buNone/>
            </a:pPr>
            <a:endParaRPr lang="en-US" dirty="0">
              <a:latin typeface="+mj-lt"/>
            </a:endParaRPr>
          </a:p>
          <a:p>
            <a:pPr marL="0" indent="0">
              <a:buNone/>
            </a:pPr>
            <a:endParaRPr lang="en-US" dirty="0">
              <a:solidFill>
                <a:srgbClr val="FF0000"/>
              </a:solidFill>
              <a:latin typeface="Arial Black" pitchFamily="34" charset="0"/>
            </a:endParaRPr>
          </a:p>
        </p:txBody>
      </p:sp>
    </p:spTree>
    <p:extLst>
      <p:ext uri="{BB962C8B-B14F-4D97-AF65-F5344CB8AC3E}">
        <p14:creationId xmlns:p14="http://schemas.microsoft.com/office/powerpoint/2010/main" xmlns="" val="2913179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4800" dirty="0" smtClean="0">
                <a:solidFill>
                  <a:srgbClr val="FF0000"/>
                </a:solidFill>
              </a:rPr>
              <a:t>Find </a:t>
            </a:r>
            <a:r>
              <a:rPr lang="en-US" sz="4800" b="1" dirty="0" smtClean="0">
                <a:solidFill>
                  <a:srgbClr val="FF0000"/>
                </a:solidFill>
                <a:latin typeface="Arial Black" pitchFamily="34" charset="0"/>
              </a:rPr>
              <a:t>FIRST</a:t>
            </a:r>
            <a:r>
              <a:rPr lang="en-US" sz="4800" dirty="0" smtClean="0">
                <a:solidFill>
                  <a:srgbClr val="FF0000"/>
                </a:solidFill>
              </a:rPr>
              <a:t> OBS with </a:t>
            </a:r>
            <a:r>
              <a:rPr lang="en-US" sz="4800" dirty="0" smtClean="0">
                <a:solidFill>
                  <a:srgbClr val="FF0000"/>
                </a:solidFill>
                <a:latin typeface="Arial Black" pitchFamily="34" charset="0"/>
              </a:rPr>
              <a:t>LAG</a:t>
            </a:r>
          </a:p>
        </p:txBody>
      </p:sp>
      <p:sp>
        <p:nvSpPr>
          <p:cNvPr id="8195" name="Rectangle 3"/>
          <p:cNvSpPr>
            <a:spLocks noGrp="1" noChangeArrowheads="1"/>
          </p:cNvSpPr>
          <p:nvPr>
            <p:ph type="body" idx="1"/>
          </p:nvPr>
        </p:nvSpPr>
        <p:spPr/>
        <p:txBody>
          <a:bodyPr/>
          <a:lstStyle/>
          <a:p>
            <a:pPr eaLnBrk="1" hangingPunct="1">
              <a:lnSpc>
                <a:spcPct val="90000"/>
              </a:lnSpc>
              <a:buFontTx/>
              <a:buNone/>
            </a:pPr>
            <a:r>
              <a:rPr lang="en-US" sz="2800" b="1" dirty="0" err="1" smtClean="0"/>
              <a:t>Proc</a:t>
            </a:r>
            <a:r>
              <a:rPr lang="en-US" sz="2800" dirty="0" smtClean="0"/>
              <a:t> </a:t>
            </a:r>
            <a:r>
              <a:rPr lang="en-US" sz="2800" b="1" dirty="0" smtClean="0"/>
              <a:t>sort</a:t>
            </a:r>
            <a:r>
              <a:rPr lang="en-US" sz="2800" dirty="0" smtClean="0"/>
              <a:t> data=</a:t>
            </a:r>
            <a:r>
              <a:rPr lang="en-US" sz="2800" dirty="0" err="1" smtClean="0"/>
              <a:t>test_fu_lab</a:t>
            </a:r>
            <a:r>
              <a:rPr lang="en-US" sz="2800" dirty="0" smtClean="0"/>
              <a:t>;</a:t>
            </a:r>
          </a:p>
          <a:p>
            <a:pPr eaLnBrk="1" hangingPunct="1">
              <a:lnSpc>
                <a:spcPct val="90000"/>
              </a:lnSpc>
              <a:buFontTx/>
              <a:buNone/>
            </a:pPr>
            <a:r>
              <a:rPr lang="en-US" sz="2800" dirty="0" smtClean="0"/>
              <a:t>by </a:t>
            </a:r>
            <a:r>
              <a:rPr lang="en-US" sz="2800" dirty="0" err="1" smtClean="0"/>
              <a:t>PatID</a:t>
            </a:r>
            <a:r>
              <a:rPr lang="en-US" sz="2800" dirty="0" smtClean="0"/>
              <a:t> </a:t>
            </a:r>
            <a:r>
              <a:rPr lang="en-US" sz="2800" dirty="0" err="1" smtClean="0"/>
              <a:t>time_lab</a:t>
            </a:r>
            <a:r>
              <a:rPr lang="en-US" sz="2800" dirty="0" smtClean="0"/>
              <a:t>;</a:t>
            </a:r>
          </a:p>
          <a:p>
            <a:pPr eaLnBrk="1" hangingPunct="1">
              <a:lnSpc>
                <a:spcPct val="90000"/>
              </a:lnSpc>
              <a:buFontTx/>
              <a:buNone/>
            </a:pPr>
            <a:r>
              <a:rPr lang="en-US" sz="2800" b="1" dirty="0" smtClean="0"/>
              <a:t>run</a:t>
            </a:r>
            <a:r>
              <a:rPr lang="en-US" sz="2800" dirty="0" smtClean="0"/>
              <a:t>;</a:t>
            </a:r>
          </a:p>
          <a:p>
            <a:pPr eaLnBrk="1" hangingPunct="1">
              <a:lnSpc>
                <a:spcPct val="90000"/>
              </a:lnSpc>
              <a:buFontTx/>
              <a:buNone/>
            </a:pPr>
            <a:r>
              <a:rPr lang="en-US" sz="2800" b="1" dirty="0" smtClean="0"/>
              <a:t>data</a:t>
            </a:r>
            <a:r>
              <a:rPr lang="en-US" sz="2800" dirty="0" smtClean="0"/>
              <a:t> </a:t>
            </a:r>
            <a:r>
              <a:rPr lang="en-US" sz="2800" dirty="0" err="1" smtClean="0"/>
              <a:t>first_lab</a:t>
            </a:r>
            <a:r>
              <a:rPr lang="en-US" sz="2800" dirty="0" smtClean="0"/>
              <a:t>;</a:t>
            </a:r>
          </a:p>
          <a:p>
            <a:pPr eaLnBrk="1" hangingPunct="1">
              <a:lnSpc>
                <a:spcPct val="90000"/>
              </a:lnSpc>
              <a:buFontTx/>
              <a:buNone/>
            </a:pPr>
            <a:r>
              <a:rPr lang="en-US" sz="2800" dirty="0" smtClean="0"/>
              <a:t>set </a:t>
            </a:r>
            <a:r>
              <a:rPr lang="en-US" sz="2800" dirty="0" err="1" smtClean="0"/>
              <a:t>test_fu_lab</a:t>
            </a:r>
            <a:r>
              <a:rPr lang="en-US" sz="2800" dirty="0" smtClean="0"/>
              <a:t>;</a:t>
            </a:r>
          </a:p>
          <a:p>
            <a:pPr eaLnBrk="1" hangingPunct="1">
              <a:lnSpc>
                <a:spcPct val="90000"/>
              </a:lnSpc>
              <a:buFontTx/>
              <a:buNone/>
            </a:pPr>
            <a:r>
              <a:rPr lang="en-US" sz="2800" dirty="0" smtClean="0"/>
              <a:t>if </a:t>
            </a:r>
            <a:r>
              <a:rPr lang="en-US" sz="2800" dirty="0" err="1"/>
              <a:t>PatID</a:t>
            </a:r>
            <a:r>
              <a:rPr lang="en-US" sz="2800" dirty="0"/>
              <a:t> </a:t>
            </a:r>
            <a:r>
              <a:rPr lang="en-US" sz="2800" dirty="0" smtClean="0"/>
              <a:t>= </a:t>
            </a:r>
            <a:r>
              <a:rPr lang="en-US" sz="2800" dirty="0"/>
              <a:t>lag(</a:t>
            </a:r>
            <a:r>
              <a:rPr lang="en-US" sz="2800" dirty="0" err="1"/>
              <a:t>PatID</a:t>
            </a:r>
            <a:r>
              <a:rPr lang="en-US" sz="2800" dirty="0"/>
              <a:t>)  </a:t>
            </a:r>
            <a:r>
              <a:rPr lang="en-US" sz="2800" dirty="0" smtClean="0"/>
              <a:t>then delete;</a:t>
            </a:r>
          </a:p>
          <a:p>
            <a:pPr eaLnBrk="1" hangingPunct="1">
              <a:lnSpc>
                <a:spcPct val="90000"/>
              </a:lnSpc>
              <a:buFontTx/>
              <a:buNone/>
            </a:pPr>
            <a:r>
              <a:rPr lang="en-US" sz="2800" b="1" dirty="0" smtClean="0"/>
              <a:t>run</a:t>
            </a:r>
            <a:r>
              <a:rPr lang="en-US" sz="2800" dirty="0" smtClean="0"/>
              <a:t>;</a:t>
            </a:r>
          </a:p>
          <a:p>
            <a:pPr eaLnBrk="1" hangingPunct="1">
              <a:lnSpc>
                <a:spcPct val="90000"/>
              </a:lnSpc>
              <a:buFontTx/>
              <a:buNone/>
            </a:pPr>
            <a:r>
              <a:rPr lang="en-US" sz="2800" b="1" dirty="0" err="1" smtClean="0"/>
              <a:t>proc</a:t>
            </a:r>
            <a:r>
              <a:rPr lang="en-US" sz="2800" dirty="0" smtClean="0"/>
              <a:t> </a:t>
            </a:r>
            <a:r>
              <a:rPr lang="en-US" sz="2800" b="1" dirty="0" smtClean="0"/>
              <a:t>print</a:t>
            </a:r>
            <a:r>
              <a:rPr lang="en-US" sz="2800" dirty="0" smtClean="0"/>
              <a:t>;</a:t>
            </a:r>
          </a:p>
          <a:p>
            <a:pPr eaLnBrk="1" hangingPunct="1">
              <a:lnSpc>
                <a:spcPct val="90000"/>
              </a:lnSpc>
              <a:buFontTx/>
              <a:buNone/>
            </a:pPr>
            <a:r>
              <a:rPr lang="en-US" sz="2800" b="1" dirty="0" smtClean="0"/>
              <a:t>run</a:t>
            </a:r>
            <a:r>
              <a:rPr lang="en-US" sz="28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1143000"/>
          </a:xfrm>
        </p:spPr>
        <p:txBody>
          <a:bodyPr/>
          <a:lstStyle/>
          <a:p>
            <a:pPr eaLnBrk="1" hangingPunct="1"/>
            <a:r>
              <a:rPr lang="en-US" smtClean="0">
                <a:latin typeface="Arial Black" pitchFamily="34" charset="0"/>
              </a:rPr>
              <a:t>The LAG Function</a:t>
            </a:r>
          </a:p>
        </p:txBody>
      </p:sp>
      <p:sp>
        <p:nvSpPr>
          <p:cNvPr id="3075" name="Rectangle 3"/>
          <p:cNvSpPr>
            <a:spLocks noGrp="1" noChangeArrowheads="1"/>
          </p:cNvSpPr>
          <p:nvPr>
            <p:ph type="body" sz="half" idx="1"/>
          </p:nvPr>
        </p:nvSpPr>
        <p:spPr>
          <a:xfrm>
            <a:off x="457200" y="1143000"/>
            <a:ext cx="8458200" cy="914400"/>
          </a:xfrm>
        </p:spPr>
        <p:txBody>
          <a:bodyPr/>
          <a:lstStyle/>
          <a:p>
            <a:pPr algn="ctr" eaLnBrk="1" hangingPunct="1">
              <a:lnSpc>
                <a:spcPct val="80000"/>
              </a:lnSpc>
              <a:buFontTx/>
              <a:buNone/>
            </a:pPr>
            <a:r>
              <a:rPr lang="en-US" sz="2800" dirty="0" smtClean="0"/>
              <a:t>The lag functions allows you to save information from a previous observation:</a:t>
            </a:r>
          </a:p>
          <a:p>
            <a:pPr algn="ctr" eaLnBrk="1" hangingPunct="1">
              <a:lnSpc>
                <a:spcPct val="80000"/>
              </a:lnSpc>
              <a:buFontTx/>
              <a:buNone/>
            </a:pPr>
            <a:endParaRPr lang="en-US" sz="2800" dirty="0" smtClean="0"/>
          </a:p>
          <a:p>
            <a:pPr eaLnBrk="1" hangingPunct="1">
              <a:lnSpc>
                <a:spcPct val="80000"/>
              </a:lnSpc>
              <a:buFontTx/>
              <a:buNone/>
            </a:pPr>
            <a:r>
              <a:rPr lang="en-US" sz="2800" dirty="0" smtClean="0"/>
              <a:t>DATA test;</a:t>
            </a:r>
          </a:p>
          <a:p>
            <a:pPr eaLnBrk="1" hangingPunct="1">
              <a:lnSpc>
                <a:spcPct val="80000"/>
              </a:lnSpc>
              <a:buFontTx/>
              <a:buNone/>
            </a:pPr>
            <a:r>
              <a:rPr lang="en-US" sz="2800" dirty="0" smtClean="0"/>
              <a:t>Input time HgA1c;</a:t>
            </a:r>
          </a:p>
          <a:p>
            <a:pPr eaLnBrk="1" hangingPunct="1">
              <a:lnSpc>
                <a:spcPct val="80000"/>
              </a:lnSpc>
              <a:buFontTx/>
              <a:buNone/>
            </a:pPr>
            <a:r>
              <a:rPr lang="en-US" sz="2800" dirty="0" smtClean="0"/>
              <a:t>Prev1_HgA1c=</a:t>
            </a:r>
            <a:r>
              <a:rPr lang="en-US" sz="2800" b="1" dirty="0" smtClean="0">
                <a:solidFill>
                  <a:srgbClr val="FF0066"/>
                </a:solidFill>
              </a:rPr>
              <a:t>lag</a:t>
            </a:r>
            <a:r>
              <a:rPr lang="en-US" sz="2800" dirty="0" smtClean="0">
                <a:solidFill>
                  <a:srgbClr val="FF0066"/>
                </a:solidFill>
              </a:rPr>
              <a:t> </a:t>
            </a:r>
            <a:r>
              <a:rPr lang="en-US" sz="2800" dirty="0" smtClean="0"/>
              <a:t>(HgA1c);</a:t>
            </a:r>
          </a:p>
          <a:p>
            <a:pPr eaLnBrk="1" hangingPunct="1">
              <a:lnSpc>
                <a:spcPct val="80000"/>
              </a:lnSpc>
              <a:buFontTx/>
              <a:buNone/>
            </a:pPr>
            <a:r>
              <a:rPr lang="en-US" sz="2800" dirty="0" smtClean="0"/>
              <a:t>Prev2_HgA1c=</a:t>
            </a:r>
            <a:r>
              <a:rPr lang="en-US" sz="2800" b="1" dirty="0" smtClean="0">
                <a:solidFill>
                  <a:srgbClr val="FF0066"/>
                </a:solidFill>
              </a:rPr>
              <a:t>lag2</a:t>
            </a:r>
            <a:r>
              <a:rPr lang="en-US" sz="2800" dirty="0" smtClean="0"/>
              <a:t>(HgA1c);</a:t>
            </a:r>
          </a:p>
          <a:p>
            <a:pPr eaLnBrk="1" hangingPunct="1">
              <a:lnSpc>
                <a:spcPct val="80000"/>
              </a:lnSpc>
              <a:buFontTx/>
              <a:buNone/>
            </a:pPr>
            <a:r>
              <a:rPr lang="en-US" sz="2800" dirty="0" smtClean="0"/>
              <a:t>Run;</a:t>
            </a:r>
          </a:p>
          <a:p>
            <a:pPr eaLnBrk="1" hangingPunct="1">
              <a:lnSpc>
                <a:spcPct val="80000"/>
              </a:lnSpc>
              <a:buFontTx/>
              <a:buNone/>
            </a:pPr>
            <a:endParaRPr lang="en-US" sz="2800" dirty="0" smtClean="0"/>
          </a:p>
          <a:p>
            <a:pPr algn="ctr" eaLnBrk="1" hangingPunct="1">
              <a:lnSpc>
                <a:spcPct val="80000"/>
              </a:lnSpc>
              <a:buFontTx/>
              <a:buNone/>
            </a:pPr>
            <a:endParaRPr lang="en-US" sz="2800" dirty="0" smtClean="0"/>
          </a:p>
          <a:p>
            <a:pPr algn="ctr" eaLnBrk="1" hangingPunct="1">
              <a:lnSpc>
                <a:spcPct val="80000"/>
              </a:lnSpc>
              <a:buFontTx/>
              <a:buNone/>
            </a:pPr>
            <a:endParaRPr lang="en-US" sz="2800" dirty="0" smtClean="0"/>
          </a:p>
          <a:p>
            <a:pPr algn="ctr" eaLnBrk="1" hangingPunct="1">
              <a:lnSpc>
                <a:spcPct val="80000"/>
              </a:lnSpc>
              <a:buFontTx/>
              <a:buNone/>
            </a:pPr>
            <a:r>
              <a:rPr lang="en-US" sz="2800" b="1" dirty="0" smtClean="0"/>
              <a:t> </a:t>
            </a:r>
          </a:p>
          <a:p>
            <a:pPr lvl="1" algn="ctr" eaLnBrk="1" hangingPunct="1">
              <a:lnSpc>
                <a:spcPct val="80000"/>
              </a:lnSpc>
              <a:buFontTx/>
              <a:buNone/>
            </a:pPr>
            <a:endParaRPr lang="en-US" sz="2400" b="1" dirty="0" smtClean="0"/>
          </a:p>
        </p:txBody>
      </p:sp>
      <p:graphicFrame>
        <p:nvGraphicFramePr>
          <p:cNvPr id="4184" name="Group 88"/>
          <p:cNvGraphicFramePr>
            <a:graphicFrameLocks noGrp="1"/>
          </p:cNvGraphicFramePr>
          <p:nvPr>
            <p:ph sz="half" idx="2"/>
          </p:nvPr>
        </p:nvGraphicFramePr>
        <p:xfrm>
          <a:off x="2133600" y="4343400"/>
          <a:ext cx="6705600" cy="2173288"/>
        </p:xfrm>
        <a:graphic>
          <a:graphicData uri="http://schemas.openxmlformats.org/drawingml/2006/table">
            <a:tbl>
              <a:tblPr/>
              <a:tblGrid>
                <a:gridCol w="685800"/>
                <a:gridCol w="838200"/>
                <a:gridCol w="1066800"/>
                <a:gridCol w="1828800"/>
                <a:gridCol w="2286000"/>
              </a:tblGrid>
              <a:tr h="396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_N_</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time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HgA1c</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Prev1_HgA1c</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Prev2_HgA1c</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8.2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6</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7.6</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8.2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7.6</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8.2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18</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6.8</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7.6</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3341</TotalTime>
  <Words>1501</Words>
  <Application>Microsoft Office PowerPoint</Application>
  <PresentationFormat>On-screen Show (4:3)</PresentationFormat>
  <Paragraphs>813</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Design</vt:lpstr>
      <vt:lpstr>Functions</vt:lpstr>
      <vt:lpstr>Between observations</vt:lpstr>
      <vt:lpstr>Sorting of SAS data sets</vt:lpstr>
      <vt:lpstr>Example data set</vt:lpstr>
      <vt:lpstr>FIRST.byvar and LAST.byvar</vt:lpstr>
      <vt:lpstr>Example</vt:lpstr>
      <vt:lpstr>Lag Function</vt:lpstr>
      <vt:lpstr>Find FIRST OBS with LAG</vt:lpstr>
      <vt:lpstr>The LAG Function</vt:lpstr>
      <vt:lpstr>Computing a Moving Average</vt:lpstr>
      <vt:lpstr>Conditonal LAG Function</vt:lpstr>
      <vt:lpstr>Example-Why do we need Retain?</vt:lpstr>
      <vt:lpstr>Example LAG</vt:lpstr>
      <vt:lpstr>Example</vt:lpstr>
      <vt:lpstr>Example</vt:lpstr>
      <vt:lpstr>RETAIN</vt:lpstr>
      <vt:lpstr>Program Data Vector (PDV)</vt:lpstr>
      <vt:lpstr>How RETAIN works</vt:lpstr>
      <vt:lpstr>Fill Missing Information</vt:lpstr>
      <vt:lpstr>Solution with  RETAIN</vt:lpstr>
      <vt:lpstr>Clinical data set</vt:lpstr>
      <vt:lpstr>Ever Hypertension ?</vt:lpstr>
      <vt:lpstr>Weight Loss between first and last visit</vt:lpstr>
      <vt:lpstr>Problems!!!</vt:lpstr>
      <vt:lpstr>Weight loss</vt:lpstr>
      <vt:lpstr>Scoring a Test</vt:lpstr>
      <vt:lpstr>Slide 27</vt:lpstr>
      <vt:lpstr>Slide 28</vt:lpstr>
      <vt:lpstr>Hernia, Peritonitis, Abscess</vt:lpstr>
      <vt:lpstr>Restructuring Data sets</vt:lpstr>
      <vt:lpstr>SAS Code for Restructure</vt:lpstr>
    </vt:vector>
  </TitlesOfParts>
  <Company>AZCC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DATES</dc:title>
  <dc:creator>agruessner</dc:creator>
  <cp:lastModifiedBy>WJD3</cp:lastModifiedBy>
  <cp:revision>59</cp:revision>
  <dcterms:created xsi:type="dcterms:W3CDTF">2008-09-29T23:26:37Z</dcterms:created>
  <dcterms:modified xsi:type="dcterms:W3CDTF">2013-10-10T22:47:00Z</dcterms:modified>
</cp:coreProperties>
</file>