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297" r:id="rId4"/>
    <p:sldId id="298" r:id="rId5"/>
    <p:sldId id="294" r:id="rId6"/>
    <p:sldId id="299" r:id="rId7"/>
    <p:sldId id="300" r:id="rId8"/>
    <p:sldId id="268" r:id="rId9"/>
    <p:sldId id="269" r:id="rId10"/>
    <p:sldId id="270" r:id="rId11"/>
    <p:sldId id="302" r:id="rId12"/>
    <p:sldId id="285" r:id="rId13"/>
    <p:sldId id="305" r:id="rId14"/>
    <p:sldId id="271" r:id="rId15"/>
    <p:sldId id="272" r:id="rId16"/>
    <p:sldId id="277" r:id="rId17"/>
    <p:sldId id="274" r:id="rId18"/>
    <p:sldId id="278" r:id="rId19"/>
    <p:sldId id="279" r:id="rId20"/>
    <p:sldId id="301" r:id="rId21"/>
    <p:sldId id="303" r:id="rId22"/>
    <p:sldId id="304" r:id="rId23"/>
    <p:sldId id="273" r:id="rId24"/>
    <p:sldId id="275" r:id="rId25"/>
    <p:sldId id="276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5" autoAdjust="0"/>
    <p:restoredTop sz="86409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03CD-095F-4679-901D-8EE6FA1C9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4AAA5-FE34-4199-B3AB-7B424D250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59763-F65F-454D-A8CA-6C82BAABD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4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AA62-0EE2-4063-94C8-2D55F7071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3DD9F-2371-4D06-B662-F627EB7A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9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4C01A-DE3F-4458-BF76-413543C2C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F0047-35B3-48F0-9C04-F1A11C6F0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59AD1-CA2D-4C43-B31D-B1AE746D2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86746-59A0-4DB5-9377-0715FEEA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83DF2-AE35-440E-98E8-9B0E6EBA7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8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E4535-4946-4166-A7A7-3261A86AA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AF5B3-AFAA-4768-BD84-B770335AB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43036A-531D-4FEC-9972-A3B7BC9E1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  <a:latin typeface="Arial Black" pitchFamily="34" charset="0"/>
              </a:rPr>
              <a:t>Improving the Readability of OUTPUT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457200" y="3313113"/>
            <a:ext cx="8229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74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3275" indent="-8032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n-US" sz="3600" b="1" dirty="0"/>
              <a:t>Limiting </a:t>
            </a:r>
            <a:r>
              <a:rPr lang="en-US" sz="3600" b="1" dirty="0" smtClean="0"/>
              <a:t>variables </a:t>
            </a:r>
            <a:r>
              <a:rPr lang="en-US" sz="3600" b="1" dirty="0"/>
              <a:t>in output</a:t>
            </a:r>
          </a:p>
          <a:p>
            <a:pPr eaLnBrk="1" hangingPunct="1">
              <a:buFont typeface="Arial" charset="0"/>
              <a:buChar char="•"/>
            </a:pPr>
            <a:endParaRPr lang="en-US" sz="3600" b="1" dirty="0"/>
          </a:p>
          <a:p>
            <a:pPr eaLnBrk="1" hangingPunct="1">
              <a:buFont typeface="Arial" charset="0"/>
              <a:buChar char="•"/>
            </a:pPr>
            <a:r>
              <a:rPr lang="en-US" sz="3600" b="1" dirty="0"/>
              <a:t>Creating </a:t>
            </a:r>
            <a:r>
              <a:rPr lang="en-US" sz="3600" b="1" dirty="0" smtClean="0"/>
              <a:t>variable </a:t>
            </a:r>
            <a:r>
              <a:rPr lang="en-US" sz="3600" b="1" dirty="0"/>
              <a:t>Labels</a:t>
            </a:r>
            <a:br>
              <a:rPr lang="en-US" sz="3600" b="1" dirty="0"/>
            </a:br>
            <a:endParaRPr lang="en-US" sz="3600" b="1" dirty="0"/>
          </a:p>
          <a:p>
            <a:pPr eaLnBrk="1" hangingPunct="1">
              <a:buFont typeface="Arial" charset="0"/>
              <a:buChar char="•"/>
            </a:pPr>
            <a:r>
              <a:rPr lang="en-US" sz="3600" b="1" dirty="0"/>
              <a:t>Creating Formats for Variables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 Black" pitchFamily="34" charset="0"/>
              </a:rPr>
              <a:t>Formats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SAS provides many build-in format for better readability for your output ( dollar10.2, comma7.)</a:t>
            </a:r>
          </a:p>
          <a:p>
            <a:pPr eaLnBrk="1" hangingPunct="1"/>
            <a:r>
              <a:rPr lang="en-US" sz="2800" dirty="0" smtClean="0"/>
              <a:t>When you want to use your data for statistical computing most of the more complicated models require numerical codes for qualitative variables (0 = ‘M’ or 1 =‘F’)</a:t>
            </a:r>
          </a:p>
          <a:p>
            <a:pPr eaLnBrk="1" hangingPunct="1"/>
            <a:r>
              <a:rPr lang="en-US" sz="2800" dirty="0" smtClean="0"/>
              <a:t>So SAS allows you to define your own formats</a:t>
            </a:r>
          </a:p>
          <a:p>
            <a:pPr eaLnBrk="1" hangingPunct="1"/>
            <a:r>
              <a:rPr lang="en-US" sz="2800" dirty="0" smtClean="0"/>
              <a:t>Formats exist independently of your data therefore they always </a:t>
            </a:r>
            <a:r>
              <a:rPr lang="en-US" sz="2800" b="1" dirty="0" smtClean="0">
                <a:solidFill>
                  <a:srgbClr val="FF0000"/>
                </a:solidFill>
              </a:rPr>
              <a:t>have to be linked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You have to distinguish between</a:t>
            </a:r>
          </a:p>
          <a:p>
            <a:pPr lvl="1">
              <a:defRPr/>
            </a:pPr>
            <a:r>
              <a:rPr lang="en-US" sz="3200" dirty="0" smtClean="0">
                <a:latin typeface="Arial Black" pitchFamily="34" charset="0"/>
              </a:rPr>
              <a:t>Informats</a:t>
            </a:r>
          </a:p>
          <a:p>
            <a:pPr lvl="1">
              <a:defRPr/>
            </a:pPr>
            <a:r>
              <a:rPr lang="en-US" sz="3200" dirty="0" smtClean="0">
                <a:latin typeface="Arial Black" pitchFamily="34" charset="0"/>
              </a:rPr>
              <a:t>Formats</a:t>
            </a:r>
          </a:p>
          <a:p>
            <a:pPr marL="461963" lvl="1" indent="-461963">
              <a:buFont typeface="Arial" pitchFamily="34" charset="0"/>
              <a:buChar char="•"/>
              <a:defRPr/>
            </a:pPr>
            <a:r>
              <a:rPr lang="en-US" sz="3200" dirty="0" smtClean="0"/>
              <a:t>The </a:t>
            </a:r>
            <a:r>
              <a:rPr lang="en-US" sz="3200" b="1" dirty="0" err="1" smtClean="0"/>
              <a:t>informat</a:t>
            </a:r>
            <a:r>
              <a:rPr lang="en-US" sz="3200" dirty="0" smtClean="0"/>
              <a:t> is only for reading in raw data from an external data source</a:t>
            </a:r>
          </a:p>
          <a:p>
            <a:pPr marL="461963" lvl="1" indent="-461963">
              <a:buFont typeface="Arial" pitchFamily="34" charset="0"/>
              <a:buChar char="•"/>
              <a:defRPr/>
            </a:pPr>
            <a:r>
              <a:rPr lang="en-US" sz="3200" dirty="0" smtClean="0"/>
              <a:t>The </a:t>
            </a:r>
            <a:r>
              <a:rPr lang="en-US" sz="3200" b="1" dirty="0" err="1" smtClean="0"/>
              <a:t>informat</a:t>
            </a:r>
            <a:r>
              <a:rPr lang="en-US" sz="3200" dirty="0" smtClean="0"/>
              <a:t> does not have to be the same as</a:t>
            </a:r>
            <a:br>
              <a:rPr lang="en-US" sz="3200" dirty="0" smtClean="0"/>
            </a:br>
            <a:r>
              <a:rPr lang="en-US" sz="3200" dirty="0" smtClean="0"/>
              <a:t>the format (only the data type has to be correct)	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Black" pitchFamily="34" charset="0"/>
              </a:rPr>
              <a:t>Simple FORMATS for numeric variables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PROC FORMAT;</a:t>
            </a:r>
          </a:p>
          <a:p>
            <a:pPr marL="0" indent="0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</a:t>
            </a:r>
            <a:r>
              <a:rPr lang="en-US" dirty="0" err="1" smtClean="0"/>
              <a:t>Y_N_fmt</a:t>
            </a: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			0 =‘No’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	1 =‘Yes’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	 	</a:t>
            </a:r>
            <a:r>
              <a:rPr lang="en-US" b="1" dirty="0" smtClean="0"/>
              <a:t>.</a:t>
            </a:r>
            <a:r>
              <a:rPr lang="en-US" dirty="0" smtClean="0"/>
              <a:t> =‘Missing’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   </a:t>
            </a:r>
            <a:r>
              <a:rPr lang="en-US" b="1" dirty="0" smtClean="0">
                <a:solidFill>
                  <a:schemeClr val="hlink"/>
                </a:solidFill>
              </a:rPr>
              <a:t>Other</a:t>
            </a:r>
            <a:r>
              <a:rPr lang="en-US" dirty="0" smtClean="0"/>
              <a:t> =‘Miscoded’;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RUN;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Black" pitchFamily="34" charset="0"/>
              </a:rPr>
              <a:t>Simple FORMATS for characters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PROC FORMAT;</a:t>
            </a:r>
          </a:p>
          <a:p>
            <a:pPr marL="0" indent="0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$</a:t>
            </a:r>
            <a:r>
              <a:rPr lang="en-US" b="1" dirty="0" err="1" smtClean="0">
                <a:solidFill>
                  <a:srgbClr val="00B050"/>
                </a:solidFill>
              </a:rPr>
              <a:t>grade_fmt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 eaLnBrk="1" hangingPunct="1">
              <a:buFontTx/>
              <a:buNone/>
            </a:pPr>
            <a:r>
              <a:rPr lang="en-US" dirty="0" smtClean="0"/>
              <a:t>			‘A’ – ‘C’  =‘Passing’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	‘D’          =‘Borderline’</a:t>
            </a:r>
          </a:p>
          <a:p>
            <a:pPr lvl="1" eaLnBrk="1" hangingPunct="1"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	 ‘F’         = ‘Failing’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	‘I’,’W’     =‘Incomplete or withdrawn’</a:t>
            </a:r>
            <a:r>
              <a:rPr lang="en-US" dirty="0"/>
              <a:t>	</a:t>
            </a:r>
            <a:r>
              <a:rPr lang="en-US" dirty="0" smtClean="0"/>
              <a:t>	    </a:t>
            </a:r>
            <a:r>
              <a:rPr lang="en-US" b="1" dirty="0" smtClean="0"/>
              <a:t>‘ ‘</a:t>
            </a:r>
            <a:r>
              <a:rPr lang="en-US" dirty="0" smtClean="0"/>
              <a:t>       =‘Missing’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     	</a:t>
            </a:r>
            <a:r>
              <a:rPr lang="en-US" b="1" dirty="0" smtClean="0">
                <a:solidFill>
                  <a:schemeClr val="hlink"/>
                </a:solidFill>
              </a:rPr>
              <a:t>Other</a:t>
            </a:r>
            <a:r>
              <a:rPr lang="en-US" dirty="0" smtClean="0"/>
              <a:t>     =‘Miscoded’;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RUN;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Formats for Numeric Variables</a:t>
            </a:r>
          </a:p>
        </p:txBody>
      </p:sp>
      <p:graphicFrame>
        <p:nvGraphicFramePr>
          <p:cNvPr id="18536" name="Group 104"/>
          <p:cNvGraphicFramePr>
            <a:graphicFrameLocks noGrp="1"/>
          </p:cNvGraphicFramePr>
          <p:nvPr>
            <p:ph idx="1"/>
          </p:nvPr>
        </p:nvGraphicFramePr>
        <p:xfrm>
          <a:off x="685800" y="762000"/>
          <a:ext cx="8010525" cy="1981200"/>
        </p:xfrm>
        <a:graphic>
          <a:graphicData uri="http://schemas.openxmlformats.org/drawingml/2006/table">
            <a:tbl>
              <a:tblPr/>
              <a:tblGrid>
                <a:gridCol w="1111250"/>
                <a:gridCol w="1109663"/>
                <a:gridCol w="1109662"/>
                <a:gridCol w="1109663"/>
                <a:gridCol w="1111250"/>
                <a:gridCol w="1268412"/>
                <a:gridCol w="1190625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Tx_DT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DGN_1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DGN_2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12/1/06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6/14/07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7/25/07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3/3/08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9" name="Text Box 76"/>
          <p:cNvSpPr txBox="1">
            <a:spLocks noChangeArrowheads="1"/>
          </p:cNvSpPr>
          <p:nvPr/>
        </p:nvSpPr>
        <p:spPr bwMode="auto">
          <a:xfrm>
            <a:off x="685800" y="2854325"/>
            <a:ext cx="48768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/>
              <a:t>proc format;</a:t>
            </a:r>
          </a:p>
          <a:p>
            <a:pPr eaLnBrk="1" hangingPunct="1"/>
            <a:r>
              <a:rPr lang="en-US" sz="1600" dirty="0"/>
              <a:t>value </a:t>
            </a:r>
            <a:r>
              <a:rPr lang="en-US" sz="1600" dirty="0" err="1">
                <a:solidFill>
                  <a:srgbClr val="FF0000"/>
                </a:solidFill>
              </a:rPr>
              <a:t>dgn_fmt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dirty="0"/>
              <a:t>.       =   ‘No Report                      ‘</a:t>
            </a:r>
          </a:p>
          <a:p>
            <a:pPr eaLnBrk="1" hangingPunct="1"/>
            <a:r>
              <a:rPr lang="en-US" sz="1600" dirty="0"/>
              <a:t>4100=   '</a:t>
            </a:r>
            <a:r>
              <a:rPr lang="en-US" sz="1600" dirty="0" err="1"/>
              <a:t>AHN:Drug</a:t>
            </a:r>
            <a:r>
              <a:rPr lang="en-US" sz="1600" dirty="0"/>
              <a:t> other specify            '</a:t>
            </a:r>
          </a:p>
          <a:p>
            <a:pPr eaLnBrk="1" hangingPunct="1"/>
            <a:r>
              <a:rPr lang="en-US" sz="1600" dirty="0"/>
              <a:t>4101=   '</a:t>
            </a:r>
            <a:r>
              <a:rPr lang="en-US" sz="1600" dirty="0" err="1"/>
              <a:t>AHN:Type</a:t>
            </a:r>
            <a:r>
              <a:rPr lang="en-US" sz="1600" dirty="0"/>
              <a:t> A    '</a:t>
            </a:r>
          </a:p>
          <a:p>
            <a:pPr eaLnBrk="1" hangingPunct="1"/>
            <a:r>
              <a:rPr lang="en-US" sz="1600" dirty="0"/>
              <a:t>4102=   '</a:t>
            </a:r>
            <a:r>
              <a:rPr lang="en-US" sz="1600" dirty="0" err="1"/>
              <a:t>AHN:Type</a:t>
            </a:r>
            <a:r>
              <a:rPr lang="en-US" sz="1600" dirty="0"/>
              <a:t> B- HBSAG+  '</a:t>
            </a:r>
          </a:p>
          <a:p>
            <a:pPr eaLnBrk="1" hangingPunct="1"/>
            <a:r>
              <a:rPr lang="en-US" sz="1600" dirty="0"/>
              <a:t>4103=   '</a:t>
            </a:r>
            <a:r>
              <a:rPr lang="en-US" sz="1600" dirty="0" err="1"/>
              <a:t>AHN:NonA-Non</a:t>
            </a:r>
            <a:r>
              <a:rPr lang="en-US" sz="1600" dirty="0"/>
              <a:t> B'</a:t>
            </a:r>
          </a:p>
          <a:p>
            <a:pPr eaLnBrk="1" hangingPunct="1"/>
            <a:r>
              <a:rPr lang="en-US" sz="1600" dirty="0"/>
              <a:t>4104=   '</a:t>
            </a:r>
            <a:r>
              <a:rPr lang="en-US" sz="1600" dirty="0" err="1"/>
              <a:t>AHN:Type</a:t>
            </a:r>
            <a:r>
              <a:rPr lang="en-US" sz="1600"/>
              <a:t> C'</a:t>
            </a:r>
          </a:p>
          <a:p>
            <a:pPr eaLnBrk="1" hangingPunct="1"/>
            <a:r>
              <a:rPr lang="en-US" sz="1600" dirty="0"/>
              <a:t>4105=   '</a:t>
            </a:r>
            <a:r>
              <a:rPr lang="en-US" sz="1600" dirty="0" err="1"/>
              <a:t>AHN:Type</a:t>
            </a:r>
            <a:r>
              <a:rPr lang="en-US" sz="1600" dirty="0"/>
              <a:t> D‘</a:t>
            </a:r>
          </a:p>
          <a:p>
            <a:pPr eaLnBrk="1" hangingPunct="1"/>
            <a:r>
              <a:rPr lang="en-US" sz="1600" dirty="0"/>
              <a:t>………..;</a:t>
            </a:r>
          </a:p>
          <a:p>
            <a:pPr eaLnBrk="1" hangingPunct="1"/>
            <a:r>
              <a:rPr lang="en-US" sz="1600" dirty="0"/>
              <a:t>value </a:t>
            </a:r>
            <a:r>
              <a:rPr lang="en-US" sz="1600" dirty="0" err="1">
                <a:solidFill>
                  <a:srgbClr val="FF0000"/>
                </a:solidFill>
              </a:rPr>
              <a:t>type_fmt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dirty="0"/>
              <a:t>.     =    ‘No Report’</a:t>
            </a:r>
          </a:p>
          <a:p>
            <a:pPr eaLnBrk="1" hangingPunct="1"/>
            <a:r>
              <a:rPr lang="en-US" sz="1600" dirty="0"/>
              <a:t>701=    'Whole Liver'</a:t>
            </a:r>
          </a:p>
          <a:p>
            <a:pPr eaLnBrk="1" hangingPunct="1"/>
            <a:r>
              <a:rPr lang="en-US" sz="1600" dirty="0"/>
              <a:t>702=    '</a:t>
            </a:r>
            <a:r>
              <a:rPr lang="en-US" sz="1600" dirty="0" err="1"/>
              <a:t>Prtl</a:t>
            </a:r>
            <a:r>
              <a:rPr lang="en-US" sz="1600" dirty="0"/>
              <a:t> Liver'</a:t>
            </a:r>
          </a:p>
          <a:p>
            <a:pPr eaLnBrk="1" hangingPunct="1"/>
            <a:r>
              <a:rPr lang="en-US" sz="1600" dirty="0"/>
              <a:t>703=    'Split Liver';</a:t>
            </a:r>
          </a:p>
          <a:p>
            <a:pPr eaLnBrk="1" hangingPunct="1"/>
            <a:r>
              <a:rPr lang="en-US" sz="1600" dirty="0"/>
              <a:t>……………………….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59564" y="6400800"/>
            <a:ext cx="1670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Test_liver_fmt.sas</a:t>
            </a:r>
            <a:r>
              <a:rPr lang="en-US" sz="1400" i="1" dirty="0" smtClean="0"/>
              <a:t>.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Formats for Character Variables</a:t>
            </a:r>
          </a:p>
        </p:txBody>
      </p:sp>
      <p:graphicFrame>
        <p:nvGraphicFramePr>
          <p:cNvPr id="20550" name="Group 70"/>
          <p:cNvGraphicFramePr>
            <a:graphicFrameLocks noGrp="1"/>
          </p:cNvGraphicFramePr>
          <p:nvPr>
            <p:ph idx="1"/>
          </p:nvPr>
        </p:nvGraphicFramePr>
        <p:xfrm>
          <a:off x="685800" y="990600"/>
          <a:ext cx="8010525" cy="1981200"/>
        </p:xfrm>
        <a:graphic>
          <a:graphicData uri="http://schemas.openxmlformats.org/drawingml/2006/table">
            <a:tbl>
              <a:tblPr/>
              <a:tblGrid>
                <a:gridCol w="1111250"/>
                <a:gridCol w="1109663"/>
                <a:gridCol w="1109662"/>
                <a:gridCol w="1109663"/>
                <a:gridCol w="1111250"/>
                <a:gridCol w="1268412"/>
                <a:gridCol w="1190625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Tx_DT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DGN_1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DGN_2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Tx_proc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12/1/06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6/14/07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7/25/07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3/3/08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3" name="Text Box 47"/>
          <p:cNvSpPr txBox="1">
            <a:spLocks noChangeArrowheads="1"/>
          </p:cNvSpPr>
          <p:nvPr/>
        </p:nvSpPr>
        <p:spPr bwMode="auto">
          <a:xfrm>
            <a:off x="304800" y="3124200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………</a:t>
            </a:r>
          </a:p>
          <a:p>
            <a:pPr eaLnBrk="1" hangingPunct="1"/>
            <a:r>
              <a:rPr lang="en-US" sz="2400" dirty="0"/>
              <a:t>value $</a:t>
            </a:r>
            <a:r>
              <a:rPr lang="en-US" sz="2400" dirty="0" err="1"/>
              <a:t>Gender_fmt</a:t>
            </a:r>
            <a:endParaRPr lang="en-US" sz="2400" dirty="0"/>
          </a:p>
          <a:p>
            <a:pPr eaLnBrk="1" hangingPunct="1"/>
            <a:r>
              <a:rPr lang="en-US" sz="2400" dirty="0"/>
              <a:t>	‘M’=   ‘Male        '</a:t>
            </a:r>
          </a:p>
          <a:p>
            <a:pPr eaLnBrk="1" hangingPunct="1"/>
            <a:r>
              <a:rPr lang="en-US" sz="2400" dirty="0"/>
              <a:t>	‘F’ =   ‘Female    ‘</a:t>
            </a:r>
          </a:p>
          <a:p>
            <a:pPr eaLnBrk="1" hangingPunct="1"/>
            <a:r>
              <a:rPr lang="en-US" sz="2400" dirty="0"/>
              <a:t>	‘  ‘ =   ‘No Report’</a:t>
            </a:r>
          </a:p>
          <a:p>
            <a:pPr eaLnBrk="1" hangingPunct="1"/>
            <a:r>
              <a:rPr lang="en-US" sz="2400" dirty="0"/>
              <a:t>      Other =   ‘Miscoded’;</a:t>
            </a:r>
          </a:p>
          <a:p>
            <a:pPr eaLnBrk="1" hangingPunct="1"/>
            <a:r>
              <a:rPr lang="en-US" sz="2400" dirty="0"/>
              <a:t>RUN;</a:t>
            </a:r>
          </a:p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/* you </a:t>
            </a:r>
            <a:r>
              <a:rPr lang="en-US" sz="2400" b="1" dirty="0" smtClean="0">
                <a:solidFill>
                  <a:srgbClr val="FF0000"/>
                </a:solidFill>
              </a:rPr>
              <a:t>always have </a:t>
            </a:r>
            <a:r>
              <a:rPr lang="en-US" sz="2400" b="1" dirty="0">
                <a:solidFill>
                  <a:srgbClr val="FF0000"/>
                </a:solidFill>
              </a:rPr>
              <a:t>to close PROC FORMAT with RUN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dirty="0" err="1" smtClean="0">
                <a:latin typeface="Arial Black" pitchFamily="34" charset="0"/>
              </a:rPr>
              <a:t>Likert</a:t>
            </a:r>
            <a:r>
              <a:rPr lang="en-US" sz="4800" b="1" dirty="0" smtClean="0">
                <a:latin typeface="Arial Black" pitchFamily="34" charset="0"/>
              </a:rPr>
              <a:t> Scale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PROC FORMAT;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Value Likert_fmt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800" b="1" smtClean="0"/>
              <a:t>. </a:t>
            </a:r>
            <a:r>
              <a:rPr lang="en-US" sz="2800" smtClean="0"/>
              <a:t> = ‘No Report’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1 = ‘Strongly Disagree’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2 = ‘Disagree’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3 = ‘No Opinion’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4 = ‘Agree’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5 = ‘Strongly Agree’;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RUN;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33400"/>
            <a:ext cx="8915400" cy="1143000"/>
          </a:xfrm>
        </p:spPr>
        <p:txBody>
          <a:bodyPr/>
          <a:lstStyle/>
          <a:p>
            <a:pPr eaLnBrk="1" hangingPunct="1"/>
            <a:r>
              <a:rPr lang="en-US" sz="4800" b="1" dirty="0" smtClean="0"/>
              <a:t>Regrouping using FORMATS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i="1" dirty="0" smtClean="0"/>
              <a:t>(discrete values)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PROC FORMAT;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VALUE </a:t>
            </a:r>
            <a:r>
              <a:rPr lang="en-US" sz="3600" dirty="0" err="1" smtClean="0"/>
              <a:t>Likert_new_fmt</a:t>
            </a:r>
            <a:endParaRPr lang="en-US" sz="3600" dirty="0" smtClean="0"/>
          </a:p>
          <a:p>
            <a:pPr eaLnBrk="1" hangingPunct="1">
              <a:buFontTx/>
              <a:buNone/>
            </a:pPr>
            <a:r>
              <a:rPr lang="en-US" sz="3600" dirty="0" smtClean="0"/>
              <a:t>	1-2 = ‘Disagree’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3     = ‘No Opinion’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4-5  = ‘Agree’;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RUN;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9774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Regrouping using FORMATS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(Continues values)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PROC FORMAT;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VALUE age_fmt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low - 1 = ‘New Born’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2 - &lt; 18 = ‘Pediatric’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19 - 65  = ‘Adult’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66 - high  = ‘Old Adult’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RUN;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2055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0000"/>
                </a:solidFill>
              </a:rPr>
              <a:t>Incorrect: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Regrouping using FORMATS</a:t>
            </a:r>
            <a:br>
              <a:rPr lang="en-US" b="1" dirty="0" smtClean="0"/>
            </a:br>
            <a:r>
              <a:rPr lang="en-US" i="1" dirty="0" smtClean="0"/>
              <a:t>(Continues values)</a:t>
            </a:r>
            <a:endParaRPr lang="en-US" b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320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PROC FORMAT;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VALUE </a:t>
            </a:r>
            <a:r>
              <a:rPr lang="en-US" dirty="0" err="1" smtClean="0"/>
              <a:t>age_fmt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low - &lt;1 = ‘New Born’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1 - &lt; 19 = ‘Pediatric’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19 - &lt;65  = ‘Adult’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65 - high  = ‘Old Adult’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RUN;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1763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0000"/>
                </a:solidFill>
              </a:rPr>
              <a:t>Correct: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Displaying your data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Title1 “ Charlson Co-Morbidity data”;</a:t>
            </a:r>
          </a:p>
          <a:p>
            <a:pPr>
              <a:buFontTx/>
              <a:buNone/>
            </a:pPr>
            <a:r>
              <a:rPr lang="en-US" smtClean="0"/>
              <a:t>Proc print data=my.test_risk;</a:t>
            </a:r>
          </a:p>
          <a:p>
            <a:pPr>
              <a:buFontTx/>
              <a:buNone/>
            </a:pPr>
            <a:r>
              <a:rPr lang="en-US" smtClean="0"/>
              <a:t>Run;</a:t>
            </a: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09600" y="4267200"/>
            <a:ext cx="225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</a:rPr>
              <a:t>=&gt; Output is OK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8857" y="64886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Labels.sas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dirty="0" smtClean="0">
                <a:latin typeface="Arial Black" pitchFamily="34" charset="0"/>
              </a:rPr>
              <a:t>Formats for Data Entry Control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Arial Black" pitchFamily="34" charset="0"/>
              </a:rPr>
              <a:t>PROC FORMAT;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</a:rPr>
              <a:t>invalue</a:t>
            </a:r>
            <a:r>
              <a:rPr lang="en-US" dirty="0" smtClean="0"/>
              <a:t> check</a:t>
            </a:r>
          </a:p>
          <a:p>
            <a:pPr>
              <a:buFontTx/>
              <a:buNone/>
            </a:pPr>
            <a:r>
              <a:rPr lang="en-US" dirty="0" smtClean="0"/>
              <a:t>	 1-4	= </a:t>
            </a:r>
            <a:r>
              <a:rPr lang="en-US" b="1" dirty="0" smtClean="0">
                <a:solidFill>
                  <a:srgbClr val="FF0000"/>
                </a:solidFill>
              </a:rPr>
              <a:t>_same_ </a:t>
            </a:r>
          </a:p>
          <a:p>
            <a:pPr lvl="1">
              <a:buFontTx/>
              <a:buNone/>
            </a:pPr>
            <a:r>
              <a:rPr lang="en-US" dirty="0" smtClean="0"/>
              <a:t>	99	= </a:t>
            </a:r>
            <a:r>
              <a:rPr lang="en-US" sz="3200" dirty="0" smtClean="0">
                <a:latin typeface="Arial Black" pitchFamily="34" charset="0"/>
              </a:rPr>
              <a:t>.</a:t>
            </a:r>
            <a:r>
              <a:rPr lang="en-US" dirty="0" smtClean="0"/>
              <a:t> </a:t>
            </a:r>
          </a:p>
          <a:p>
            <a:pPr lvl="1">
              <a:buFontTx/>
              <a:buNone/>
            </a:pPr>
            <a:r>
              <a:rPr lang="en-US" dirty="0" smtClean="0"/>
              <a:t>Other	=  </a:t>
            </a:r>
            <a:r>
              <a:rPr lang="en-US" b="1" dirty="0" smtClean="0">
                <a:solidFill>
                  <a:srgbClr val="FF0000"/>
                </a:solidFill>
              </a:rPr>
              <a:t>_error_</a:t>
            </a:r>
          </a:p>
          <a:p>
            <a:pPr lvl="1">
              <a:buFontTx/>
              <a:buNone/>
            </a:pP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Data step with </a:t>
            </a:r>
            <a:r>
              <a:rPr lang="en-US" dirty="0" err="1" smtClean="0">
                <a:latin typeface="Arial Black" pitchFamily="34" charset="0"/>
              </a:rPr>
              <a:t>invalue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data</a:t>
            </a:r>
            <a:r>
              <a:rPr lang="en-US" sz="2400" dirty="0" smtClean="0"/>
              <a:t> </a:t>
            </a:r>
            <a:r>
              <a:rPr lang="en-US" sz="2400" dirty="0"/>
              <a:t>test;</a:t>
            </a:r>
          </a:p>
          <a:p>
            <a:pPr marL="0" indent="0">
              <a:buNone/>
            </a:pPr>
            <a:r>
              <a:rPr lang="en-US" sz="2400" dirty="0"/>
              <a:t>input x y z 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FF0000"/>
                </a:solidFill>
                <a:latin typeface="Arial Black" pitchFamily="34" charset="0"/>
              </a:rPr>
              <a:t>informat</a:t>
            </a:r>
            <a:r>
              <a:rPr lang="pl-PL" sz="2400" dirty="0"/>
              <a:t> x y z </a:t>
            </a:r>
            <a:r>
              <a:rPr lang="pl-PL" sz="2400" dirty="0">
                <a:solidFill>
                  <a:srgbClr val="FF0000"/>
                </a:solidFill>
                <a:latin typeface="Arial Black" pitchFamily="34" charset="0"/>
              </a:rPr>
              <a:t>check.</a:t>
            </a:r>
            <a:r>
              <a:rPr lang="pl-PL" sz="2400" dirty="0"/>
              <a:t>;</a:t>
            </a:r>
          </a:p>
          <a:p>
            <a:pPr marL="0" indent="0">
              <a:buNone/>
            </a:pPr>
            <a:r>
              <a:rPr lang="en-US" sz="2400" dirty="0" err="1"/>
              <a:t>datalines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1 2 3</a:t>
            </a:r>
          </a:p>
          <a:p>
            <a:pPr marL="0" indent="0">
              <a:buNone/>
            </a:pPr>
            <a:r>
              <a:rPr lang="en-US" sz="2400" dirty="0"/>
              <a:t> 4 8 99</a:t>
            </a:r>
          </a:p>
          <a:p>
            <a:pPr marL="0" indent="0">
              <a:buNone/>
            </a:pPr>
            <a:r>
              <a:rPr lang="en-US" sz="2400" dirty="0"/>
              <a:t> 1 2 4</a:t>
            </a:r>
          </a:p>
          <a:p>
            <a:pPr marL="0" indent="0">
              <a:buNone/>
            </a:pPr>
            <a:r>
              <a:rPr lang="en-US" sz="2400" dirty="0"/>
              <a:t> 7 4 9</a:t>
            </a:r>
          </a:p>
          <a:p>
            <a:pPr marL="0" indent="0">
              <a:buNone/>
            </a:pP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run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 err="1"/>
              <a:t>proc</a:t>
            </a:r>
            <a:r>
              <a:rPr lang="en-US" sz="2400" dirty="0"/>
              <a:t> </a:t>
            </a:r>
            <a:r>
              <a:rPr lang="en-US" sz="2400" b="1" dirty="0"/>
              <a:t>print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run</a:t>
            </a:r>
            <a:r>
              <a:rPr lang="en-US" sz="2400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514600"/>
            <a:ext cx="2393604" cy="2677656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                      </a:t>
            </a:r>
          </a:p>
          <a:p>
            <a:r>
              <a:rPr lang="en-US" sz="2400" dirty="0" err="1" smtClean="0"/>
              <a:t>Obs</a:t>
            </a:r>
            <a:r>
              <a:rPr lang="en-US" sz="2400" dirty="0" smtClean="0"/>
              <a:t>  </a:t>
            </a:r>
            <a:r>
              <a:rPr lang="en-US" sz="2400" dirty="0"/>
              <a:t>x    y    z</a:t>
            </a:r>
          </a:p>
          <a:p>
            <a:endParaRPr lang="en-US" sz="2400" dirty="0"/>
          </a:p>
          <a:p>
            <a:r>
              <a:rPr lang="en-US" sz="2400" dirty="0"/>
              <a:t> 1     1    2    3</a:t>
            </a:r>
          </a:p>
          <a:p>
            <a:r>
              <a:rPr lang="en-US" sz="2400" dirty="0"/>
              <a:t> 2     4    .    .</a:t>
            </a:r>
          </a:p>
          <a:p>
            <a:r>
              <a:rPr lang="en-US" sz="2400" dirty="0"/>
              <a:t> 3     1    2    4</a:t>
            </a:r>
          </a:p>
          <a:p>
            <a:r>
              <a:rPr lang="en-US" sz="2400" dirty="0"/>
              <a:t> 4     .    </a:t>
            </a:r>
            <a:r>
              <a:rPr lang="en-US" sz="2400" dirty="0" smtClean="0"/>
              <a:t> 4    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1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LOG output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2035  data test;</a:t>
            </a:r>
          </a:p>
          <a:p>
            <a:pPr marL="0" indent="0">
              <a:buNone/>
            </a:pPr>
            <a:r>
              <a:rPr lang="pl-PL" sz="1600" dirty="0"/>
              <a:t>2036  input x y z ;</a:t>
            </a:r>
          </a:p>
          <a:p>
            <a:pPr marL="0" indent="0">
              <a:buNone/>
            </a:pPr>
            <a:r>
              <a:rPr lang="pl-PL" sz="1600" dirty="0"/>
              <a:t>2037  informat x y z check.;</a:t>
            </a:r>
          </a:p>
          <a:p>
            <a:pPr marL="0" indent="0">
              <a:buNone/>
            </a:pPr>
            <a:r>
              <a:rPr lang="en-US" sz="1600" dirty="0"/>
              <a:t>2038  </a:t>
            </a:r>
            <a:r>
              <a:rPr lang="en-US" sz="1600" dirty="0" err="1"/>
              <a:t>datalines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NOTE: Invalid data for y in line 2040 4-4.</a:t>
            </a:r>
          </a:p>
          <a:p>
            <a:pPr marL="0" indent="0">
              <a:buNone/>
            </a:pPr>
            <a:r>
              <a:rPr lang="en-US" sz="1600" dirty="0"/>
              <a:t>RULE:       ----+----1----+----2----+----3----+----4----+----5----+----6----+----7----+----8----+----9----+----0</a:t>
            </a:r>
          </a:p>
          <a:p>
            <a:pPr marL="0" indent="0">
              <a:buNone/>
            </a:pPr>
            <a:r>
              <a:rPr lang="en-US" sz="1600" dirty="0"/>
              <a:t>2040         4 8 99</a:t>
            </a:r>
          </a:p>
          <a:p>
            <a:pPr marL="0" indent="0">
              <a:buNone/>
            </a:pPr>
            <a:r>
              <a:rPr lang="es-ES" sz="1600" dirty="0"/>
              <a:t>x=4 y=. z=. _ERROR_=1 _N_=2</a:t>
            </a:r>
          </a:p>
          <a:p>
            <a:pPr marL="0" indent="0">
              <a:buNone/>
            </a:pPr>
            <a:r>
              <a:rPr lang="en-US" sz="1600" dirty="0"/>
              <a:t>NOTE: Invalid data for x in line 2042 2-2.</a:t>
            </a:r>
          </a:p>
          <a:p>
            <a:pPr marL="0" indent="0">
              <a:buNone/>
            </a:pPr>
            <a:r>
              <a:rPr lang="en-US" sz="1600" dirty="0"/>
              <a:t>NOTE: Invalid data for z in line 2042 6-6.</a:t>
            </a:r>
          </a:p>
          <a:p>
            <a:pPr marL="0" indent="0">
              <a:buNone/>
            </a:pPr>
            <a:r>
              <a:rPr lang="en-US" sz="1600" dirty="0"/>
              <a:t>2042         7 4 9</a:t>
            </a:r>
          </a:p>
          <a:p>
            <a:pPr marL="0" indent="0">
              <a:buNone/>
            </a:pPr>
            <a:r>
              <a:rPr lang="es-ES" sz="1600" dirty="0"/>
              <a:t>x=. y=4 z=. _ERROR_=1 _N_=4</a:t>
            </a:r>
          </a:p>
          <a:p>
            <a:pPr marL="0" indent="0">
              <a:buNone/>
            </a:pPr>
            <a:r>
              <a:rPr lang="en-US" sz="1600" dirty="0"/>
              <a:t>NOTE: The data set WORK.TEST has 4 observations and 3 variables.</a:t>
            </a:r>
          </a:p>
          <a:p>
            <a:pPr marL="0" indent="0">
              <a:buNone/>
            </a:pPr>
            <a:r>
              <a:rPr lang="en-US" sz="1600" dirty="0"/>
              <a:t>NOTE: DATA statement used (Total process time):</a:t>
            </a:r>
          </a:p>
          <a:p>
            <a:pPr marL="0" indent="0">
              <a:buNone/>
            </a:pPr>
            <a:r>
              <a:rPr lang="en-US" sz="1600" dirty="0"/>
              <a:t>      real time           0.00 seconds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cpu</a:t>
            </a:r>
            <a:r>
              <a:rPr lang="en-US" sz="1600" dirty="0"/>
              <a:t> time            0.00 seconds</a:t>
            </a:r>
          </a:p>
        </p:txBody>
      </p:sp>
    </p:spTree>
    <p:extLst>
      <p:ext uri="{BB962C8B-B14F-4D97-AF65-F5344CB8AC3E}">
        <p14:creationId xmlns:p14="http://schemas.microsoft.com/office/powerpoint/2010/main" val="5240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Black" pitchFamily="34" charset="0"/>
              </a:rPr>
              <a:t>FORMAT called in DATA step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DATA l.liver_new;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SET   l.liver;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label dgn_1='Primary Diagnosis‘;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format dgn_1 dgn_2 </a:t>
            </a:r>
            <a:r>
              <a:rPr lang="en-US" sz="2800" b="1" smtClean="0">
                <a:solidFill>
                  <a:srgbClr val="00B0F0"/>
                </a:solidFill>
              </a:rPr>
              <a:t>dgn_fmt.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			     tx_dt </a:t>
            </a:r>
            <a:r>
              <a:rPr lang="en-US" sz="2800" b="1" smtClean="0">
                <a:solidFill>
                  <a:srgbClr val="00B0F0"/>
                </a:solidFill>
              </a:rPr>
              <a:t>mmddyy8.</a:t>
            </a:r>
            <a:r>
              <a:rPr lang="en-US" sz="280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/>
              <a:t>run</a:t>
            </a:r>
            <a:r>
              <a:rPr lang="en-US" sz="280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PROC FREQ;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TABLE DGN_1;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RUN;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Black" pitchFamily="34" charset="0"/>
              </a:rPr>
              <a:t>FORMAT only for OUTPUT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b="1" dirty="0" smtClean="0"/>
              <a:t>proc</a:t>
            </a:r>
            <a:r>
              <a:rPr lang="en-US" sz="3600" dirty="0" smtClean="0"/>
              <a:t> </a:t>
            </a:r>
            <a:r>
              <a:rPr lang="en-US" sz="3600" b="1" dirty="0" err="1" smtClean="0"/>
              <a:t>freq</a:t>
            </a:r>
            <a:r>
              <a:rPr lang="en-US" sz="3600" dirty="0" smtClean="0"/>
              <a:t> data =</a:t>
            </a:r>
            <a:r>
              <a:rPr lang="en-US" sz="3600" dirty="0" err="1" smtClean="0"/>
              <a:t>l.liver</a:t>
            </a:r>
            <a:r>
              <a:rPr lang="en-US" sz="3600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label dgn_1='Primary Diagnosis';</a:t>
            </a:r>
          </a:p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format dgn_1 </a:t>
            </a:r>
            <a:r>
              <a:rPr lang="en-US" sz="3600" dirty="0" err="1" smtClean="0">
                <a:solidFill>
                  <a:srgbClr val="FF0000"/>
                </a:solidFill>
              </a:rPr>
              <a:t>dgn_fmt</a:t>
            </a:r>
            <a:r>
              <a:rPr lang="en-US" sz="3600" dirty="0" smtClean="0">
                <a:solidFill>
                  <a:srgbClr val="FF0000"/>
                </a:solidFill>
              </a:rPr>
              <a:t>.;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table dgn_1;</a:t>
            </a:r>
          </a:p>
          <a:p>
            <a:pPr eaLnBrk="1" hangingPunct="1">
              <a:buFontTx/>
              <a:buNone/>
            </a:pPr>
            <a:r>
              <a:rPr lang="en-US" sz="3600" b="1" dirty="0" smtClean="0"/>
              <a:t>run</a:t>
            </a:r>
            <a:r>
              <a:rPr lang="en-US" sz="36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 Black" pitchFamily="34" charset="0"/>
              </a:rPr>
              <a:t>Format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To have the format active and known to SAS you have to submit this procedure step before use;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Create a </a:t>
            </a:r>
            <a:r>
              <a:rPr lang="en-US" b="1" dirty="0" smtClean="0">
                <a:solidFill>
                  <a:srgbClr val="FF0000"/>
                </a:solidFill>
              </a:rPr>
              <a:t>library reference </a:t>
            </a:r>
            <a:r>
              <a:rPr lang="en-US" dirty="0" smtClean="0"/>
              <a:t>(</a:t>
            </a:r>
            <a:r>
              <a:rPr lang="en-US" dirty="0" err="1" smtClean="0"/>
              <a:t>libref</a:t>
            </a:r>
            <a:r>
              <a:rPr lang="en-US" dirty="0" smtClean="0"/>
              <a:t>) to indicate where you want to store your formats </a:t>
            </a:r>
            <a:r>
              <a:rPr lang="en-US" b="1" dirty="0" smtClean="0"/>
              <a:t>permanently</a:t>
            </a:r>
            <a:r>
              <a:rPr lang="en-US" dirty="0" smtClean="0"/>
              <a:t>. Then you have to run the PROC FORMAT step only once.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You can store the FORMATs in the same library as you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sz="4800" b="1" dirty="0" smtClean="0"/>
              <a:t>Permanent FORMAT Library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chemeClr val="hlink"/>
                </a:solidFill>
              </a:rPr>
              <a:t>Libname</a:t>
            </a:r>
            <a:r>
              <a:rPr lang="en-US" sz="2400" b="1" dirty="0" smtClean="0">
                <a:solidFill>
                  <a:schemeClr val="hlink"/>
                </a:solidFill>
              </a:rPr>
              <a:t> </a:t>
            </a:r>
            <a:r>
              <a:rPr lang="en-US" sz="2400" b="1" dirty="0" err="1" smtClean="0">
                <a:solidFill>
                  <a:schemeClr val="hlink"/>
                </a:solidFill>
              </a:rPr>
              <a:t>my_fmt</a:t>
            </a:r>
            <a:r>
              <a:rPr lang="en-US" sz="2400" b="1" dirty="0" smtClean="0">
                <a:solidFill>
                  <a:schemeClr val="hlink"/>
                </a:solidFill>
              </a:rPr>
              <a:t> ‘c:\liver’;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chemeClr val="hlink"/>
                </a:solidFill>
              </a:rPr>
              <a:t>proc</a:t>
            </a:r>
            <a:r>
              <a:rPr lang="en-US" sz="2400" b="1" dirty="0" smtClean="0">
                <a:solidFill>
                  <a:schemeClr val="hlink"/>
                </a:solidFill>
              </a:rPr>
              <a:t> format Library = </a:t>
            </a:r>
            <a:r>
              <a:rPr lang="en-US" sz="2400" b="1" dirty="0" err="1" smtClean="0">
                <a:solidFill>
                  <a:schemeClr val="hlink"/>
                </a:solidFill>
              </a:rPr>
              <a:t>my_fmt</a:t>
            </a:r>
            <a:r>
              <a:rPr lang="en-US" sz="2400" b="1" dirty="0" smtClean="0">
                <a:solidFill>
                  <a:schemeClr val="hlink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value </a:t>
            </a:r>
            <a:r>
              <a:rPr lang="en-US" sz="2400" b="1" dirty="0" err="1" smtClean="0">
                <a:solidFill>
                  <a:srgbClr val="FF0000"/>
                </a:solidFill>
              </a:rPr>
              <a:t>dgn_fmt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4100=   '</a:t>
            </a:r>
            <a:r>
              <a:rPr lang="en-US" sz="2400" b="1" dirty="0" err="1" smtClean="0"/>
              <a:t>AHN:Drug</a:t>
            </a:r>
            <a:r>
              <a:rPr lang="en-US" sz="2400" b="1" dirty="0" smtClean="0"/>
              <a:t> other specify            '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4101=   '</a:t>
            </a:r>
            <a:r>
              <a:rPr lang="en-US" sz="2400" b="1" dirty="0" err="1" smtClean="0"/>
              <a:t>AHN:Type</a:t>
            </a:r>
            <a:r>
              <a:rPr lang="en-US" sz="2400" b="1" dirty="0" smtClean="0"/>
              <a:t> A    '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4102=   '</a:t>
            </a:r>
            <a:r>
              <a:rPr lang="en-US" sz="2400" b="1" dirty="0" err="1" smtClean="0"/>
              <a:t>AHN:Type</a:t>
            </a:r>
            <a:r>
              <a:rPr lang="en-US" sz="2400" b="1" dirty="0" smtClean="0"/>
              <a:t> B- HBSAG+  '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4103=   '</a:t>
            </a:r>
            <a:r>
              <a:rPr lang="en-US" sz="2400" b="1" dirty="0" err="1" smtClean="0"/>
              <a:t>AHN:NonA-Non</a:t>
            </a:r>
            <a:r>
              <a:rPr lang="en-US" sz="2400" b="1" dirty="0" smtClean="0"/>
              <a:t> B'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4104=   '</a:t>
            </a:r>
            <a:r>
              <a:rPr lang="en-US" sz="2400" b="1" dirty="0" err="1" smtClean="0"/>
              <a:t>AHN:Type</a:t>
            </a:r>
            <a:r>
              <a:rPr lang="en-US" sz="2400" b="1" dirty="0" smtClean="0"/>
              <a:t> C'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4105=   '</a:t>
            </a:r>
            <a:r>
              <a:rPr lang="en-US" sz="2400" b="1" dirty="0" err="1" smtClean="0"/>
              <a:t>AHN:Type</a:t>
            </a:r>
            <a:r>
              <a:rPr lang="en-US" sz="2400" b="1" dirty="0" smtClean="0"/>
              <a:t> D‘;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value </a:t>
            </a:r>
            <a:r>
              <a:rPr lang="en-US" sz="2400" b="1" dirty="0" err="1" smtClean="0">
                <a:solidFill>
                  <a:srgbClr val="FF0000"/>
                </a:solidFill>
              </a:rPr>
              <a:t>type_fmt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701=    'Whole Liver'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702=    '</a:t>
            </a:r>
            <a:r>
              <a:rPr lang="en-US" sz="2400" b="1" dirty="0" err="1" smtClean="0"/>
              <a:t>Prtl</a:t>
            </a:r>
            <a:r>
              <a:rPr lang="en-US" sz="2400" b="1" dirty="0" smtClean="0"/>
              <a:t> Liver'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703=    'Split Liver';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RUN;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>
                <a:latin typeface="Arial Black" pitchFamily="34" charset="0"/>
              </a:rPr>
              <a:t>FORMATS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If you want to use a permanent data set that has user-defined formats, the only requirements is to remember to tell SAS where to find the formats: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B050"/>
                </a:solidFill>
              </a:rPr>
              <a:t>Libname my        ‘f:\SAS data’;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Libname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my_fmt</a:t>
            </a:r>
            <a:r>
              <a:rPr lang="en-US" b="1" dirty="0" smtClean="0">
                <a:solidFill>
                  <a:srgbClr val="00B050"/>
                </a:solidFill>
              </a:rPr>
              <a:t> ‘f:\SAS data’;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OPTIONS FMTSEARCH=(</a:t>
            </a:r>
            <a:r>
              <a:rPr lang="en-US" b="1" dirty="0" err="1" smtClean="0">
                <a:solidFill>
                  <a:srgbClr val="FF0000"/>
                </a:solidFill>
              </a:rPr>
              <a:t>my_fmt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PROC FREQ;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TABLE ………………….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b="1" dirty="0" smtClean="0"/>
              <a:t>Displaying your Formats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dirty="0" smtClean="0"/>
              <a:t>If you want to </a:t>
            </a:r>
            <a:r>
              <a:rPr lang="en-US" b="1" i="1" dirty="0" smtClean="0"/>
              <a:t>see</a:t>
            </a:r>
            <a:r>
              <a:rPr lang="en-US" i="1" dirty="0" smtClean="0"/>
              <a:t> all FORMATs in your format library: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PROC FORMAT </a:t>
            </a:r>
            <a:r>
              <a:rPr lang="en-US" b="1" dirty="0" smtClean="0"/>
              <a:t>library=</a:t>
            </a:r>
            <a:r>
              <a:rPr lang="en-US" b="1" dirty="0" err="1" smtClean="0"/>
              <a:t>my_fmt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fmtlib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RUN;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If you want to see the definition of only specific FORMATs: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PROC FORMAT library=</a:t>
            </a:r>
            <a:r>
              <a:rPr lang="en-US" dirty="0" err="1" smtClean="0"/>
              <a:t>my_fmt</a:t>
            </a:r>
            <a:r>
              <a:rPr lang="en-US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dgn_fmt</a:t>
            </a:r>
            <a:r>
              <a:rPr lang="en-US" dirty="0" smtClean="0"/>
              <a:t>  </a:t>
            </a:r>
            <a:r>
              <a:rPr lang="en-US" dirty="0" err="1" smtClean="0"/>
              <a:t>Type_fmt</a:t>
            </a:r>
            <a:r>
              <a:rPr lang="en-US" dirty="0" smtClean="0"/>
              <a:t> 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RUN;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Displaying your data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Title1 “ Charlson Co-Morbidity data”;</a:t>
            </a:r>
          </a:p>
          <a:p>
            <a:pPr>
              <a:buFontTx/>
              <a:buNone/>
            </a:pPr>
            <a:r>
              <a:rPr lang="en-US" smtClean="0"/>
              <a:t>Proc PRINT data=my.test_risk </a:t>
            </a:r>
            <a:r>
              <a:rPr lang="en-US" smtClean="0">
                <a:solidFill>
                  <a:srgbClr val="00B0F0"/>
                </a:solidFill>
              </a:rPr>
              <a:t>LABEL</a:t>
            </a:r>
            <a:r>
              <a:rPr lang="en-US" smtClean="0"/>
              <a:t>;</a:t>
            </a:r>
          </a:p>
          <a:p>
            <a:pPr>
              <a:buFontTx/>
              <a:buNone/>
            </a:pPr>
            <a:r>
              <a:rPr lang="en-US" smtClean="0"/>
              <a:t>Var diagnosis age CCI;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B0F0"/>
                </a:solidFill>
              </a:rPr>
              <a:t>ID</a:t>
            </a:r>
            <a:r>
              <a:rPr lang="en-US" smtClean="0"/>
              <a:t> case_id</a:t>
            </a:r>
          </a:p>
          <a:p>
            <a:pPr>
              <a:buFontTx/>
              <a:buNone/>
            </a:pPr>
            <a:r>
              <a:rPr lang="en-US" smtClean="0"/>
              <a:t>Run;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457200" y="5029200"/>
            <a:ext cx="290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</a:rPr>
              <a:t>=&gt; Output gets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smtClean="0"/>
              <a:t>Displaying your data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Title1 “ </a:t>
            </a:r>
            <a:r>
              <a:rPr lang="en-US" dirty="0" err="1" smtClean="0"/>
              <a:t>Charlson</a:t>
            </a:r>
            <a:r>
              <a:rPr lang="en-US" dirty="0" smtClean="0"/>
              <a:t> Co-Morbidity data”;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PROC SORT </a:t>
            </a:r>
            <a:r>
              <a:rPr lang="en-US" dirty="0" smtClean="0"/>
              <a:t>data=</a:t>
            </a:r>
            <a:r>
              <a:rPr lang="en-US" dirty="0" err="1" smtClean="0"/>
              <a:t>my.test_risk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BY </a:t>
            </a:r>
            <a:r>
              <a:rPr lang="en-US" dirty="0" err="1" smtClean="0"/>
              <a:t>case_ID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  <a:p>
            <a:pPr>
              <a:buFontTx/>
              <a:buNone/>
            </a:pPr>
            <a:r>
              <a:rPr lang="en-US" dirty="0" err="1" smtClean="0"/>
              <a:t>Proc</a:t>
            </a:r>
            <a:r>
              <a:rPr lang="en-US" dirty="0" smtClean="0"/>
              <a:t> PRINT data=</a:t>
            </a:r>
            <a:r>
              <a:rPr lang="en-US" dirty="0" err="1" smtClean="0"/>
              <a:t>my.test_risk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LABEL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err="1" smtClean="0"/>
              <a:t>Var</a:t>
            </a:r>
            <a:r>
              <a:rPr lang="en-US" dirty="0" smtClean="0"/>
              <a:t> diagnosis age CCI;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ID</a:t>
            </a:r>
            <a:r>
              <a:rPr lang="en-US" dirty="0" smtClean="0"/>
              <a:t> </a:t>
            </a:r>
            <a:r>
              <a:rPr lang="en-US" dirty="0" err="1" smtClean="0"/>
              <a:t>case_id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BY</a:t>
            </a:r>
            <a:r>
              <a:rPr lang="en-US" dirty="0" smtClean="0"/>
              <a:t> </a:t>
            </a:r>
            <a:r>
              <a:rPr lang="en-US" dirty="0" err="1"/>
              <a:t>case_id</a:t>
            </a:r>
            <a:r>
              <a:rPr lang="en-US" dirty="0"/>
              <a:t>;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Displaying your data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TITLE1 “ Charlson Co-Morbidity Index”;</a:t>
            </a:r>
          </a:p>
          <a:p>
            <a:pPr>
              <a:buFontTx/>
              <a:buNone/>
            </a:pPr>
            <a:r>
              <a:rPr lang="en-US" sz="2800" smtClean="0"/>
              <a:t>PROC SORT DATA=My.test_risk;</a:t>
            </a:r>
          </a:p>
          <a:p>
            <a:pPr>
              <a:buFontTx/>
              <a:buNone/>
            </a:pPr>
            <a:r>
              <a:rPr lang="en-US" sz="2800" smtClean="0"/>
              <a:t>BY diagnosis;</a:t>
            </a:r>
          </a:p>
          <a:p>
            <a:pPr>
              <a:buFontTx/>
              <a:buNone/>
            </a:pPr>
            <a:r>
              <a:rPr lang="en-US" sz="2800" smtClean="0"/>
              <a:t>RUN;</a:t>
            </a:r>
          </a:p>
          <a:p>
            <a:pPr>
              <a:buFontTx/>
              <a:buNone/>
            </a:pPr>
            <a:r>
              <a:rPr lang="en-US" sz="2800" smtClean="0"/>
              <a:t>PROC MEANS DATA=My.test_risk </a:t>
            </a:r>
            <a:r>
              <a:rPr lang="en-US" sz="2800" smtClean="0">
                <a:solidFill>
                  <a:srgbClr val="00B0F0"/>
                </a:solidFill>
              </a:rPr>
              <a:t>NMISS N MEAN STD MIN Q1 MEDIAN Q3 MAX Maxdec=1</a:t>
            </a:r>
            <a:r>
              <a:rPr lang="en-US" sz="2800" smtClean="0"/>
              <a:t>;</a:t>
            </a:r>
          </a:p>
          <a:p>
            <a:pPr>
              <a:buFontTx/>
              <a:buNone/>
            </a:pPr>
            <a:r>
              <a:rPr lang="en-US" sz="2800" smtClean="0"/>
              <a:t>VAR los cci;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rgbClr val="00B050"/>
                </a:solidFill>
              </a:rPr>
              <a:t>BY diagnosis</a:t>
            </a:r>
            <a:r>
              <a:rPr lang="en-US" sz="2800" smtClean="0"/>
              <a:t>;</a:t>
            </a:r>
          </a:p>
          <a:p>
            <a:pPr>
              <a:buFontTx/>
              <a:buNone/>
            </a:pPr>
            <a:r>
              <a:rPr lang="en-US" sz="2800" smtClean="0"/>
              <a:t>Run;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Displaying your data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TITLE1 “ </a:t>
            </a:r>
            <a:r>
              <a:rPr lang="en-US" sz="2800" dirty="0" err="1" smtClean="0"/>
              <a:t>Charlson</a:t>
            </a:r>
            <a:r>
              <a:rPr lang="en-US" sz="2800" dirty="0" smtClean="0"/>
              <a:t> Co-Morbidity Index”;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/* for class – no sorting is needed */</a:t>
            </a:r>
          </a:p>
          <a:p>
            <a:pPr>
              <a:buFontTx/>
              <a:buNone/>
            </a:pPr>
            <a:r>
              <a:rPr lang="en-US" sz="2800" dirty="0" smtClean="0"/>
              <a:t>PROC MEANS DATA=</a:t>
            </a:r>
            <a:r>
              <a:rPr lang="en-US" sz="2800" dirty="0" err="1" smtClean="0"/>
              <a:t>My.test_risk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NMISS N MEAN STD MIN Q1 MEDIAN Q3 MAX MAXDEC=1</a:t>
            </a:r>
            <a:r>
              <a:rPr lang="en-US" sz="2800" dirty="0" smtClean="0"/>
              <a:t>;</a:t>
            </a:r>
          </a:p>
          <a:p>
            <a:pPr>
              <a:buFontTx/>
              <a:buNone/>
            </a:pPr>
            <a:r>
              <a:rPr lang="en-US" sz="2800" dirty="0" smtClean="0"/>
              <a:t>VAR los cci;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CLASS</a:t>
            </a:r>
            <a:r>
              <a:rPr lang="en-US" sz="2800" dirty="0" smtClean="0"/>
              <a:t> diagnosis;</a:t>
            </a:r>
          </a:p>
          <a:p>
            <a:pPr>
              <a:buFontTx/>
              <a:buNone/>
            </a:pPr>
            <a:r>
              <a:rPr lang="en-US" sz="2800" dirty="0" smtClean="0"/>
              <a:t>Run;</a:t>
            </a:r>
          </a:p>
          <a:p>
            <a:pPr>
              <a:buFontTx/>
              <a:buNone/>
            </a:pPr>
            <a:r>
              <a:rPr lang="en-US" sz="2800" dirty="0" smtClean="0"/>
              <a:t>Footnote ‘this is a preliminary analysis ‘;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Displaying your data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TITLE1 “ Charlson Co-Morbidity Index”;</a:t>
            </a:r>
          </a:p>
          <a:p>
            <a:pPr>
              <a:buFontTx/>
              <a:buNone/>
            </a:pPr>
            <a:r>
              <a:rPr lang="en-US" sz="2400" smtClean="0"/>
              <a:t>PROC MEANS DATA=My.test_risk </a:t>
            </a:r>
            <a:r>
              <a:rPr lang="en-US" sz="2400" smtClean="0">
                <a:solidFill>
                  <a:srgbClr val="00B0F0"/>
                </a:solidFill>
              </a:rPr>
              <a:t>NMISS MEAN STD MIN Q1 MEDIAN Q3 MAX MAXDEC=1</a:t>
            </a:r>
            <a:r>
              <a:rPr lang="en-US" sz="2400" smtClean="0"/>
              <a:t>;</a:t>
            </a:r>
          </a:p>
          <a:p>
            <a:pPr>
              <a:buFontTx/>
              <a:buNone/>
            </a:pPr>
            <a:r>
              <a:rPr lang="en-US" sz="2400" smtClean="0"/>
              <a:t>VAR los;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CLASS</a:t>
            </a:r>
            <a:r>
              <a:rPr lang="en-US" sz="2400" smtClean="0"/>
              <a:t> diagnosis;</a:t>
            </a:r>
          </a:p>
          <a:p>
            <a:pPr>
              <a:buFontTx/>
              <a:buNone/>
            </a:pPr>
            <a:r>
              <a:rPr lang="en-US" sz="2400" smtClean="0"/>
              <a:t>RUN;</a:t>
            </a:r>
          </a:p>
          <a:p>
            <a:pPr>
              <a:buFontTx/>
              <a:buNone/>
            </a:pPr>
            <a:r>
              <a:rPr lang="en-US" sz="2400" smtClean="0"/>
              <a:t>PROC MEANS DATA=My.test_risk </a:t>
            </a:r>
            <a:r>
              <a:rPr lang="en-US" sz="2400" smtClean="0">
                <a:solidFill>
                  <a:srgbClr val="00B0F0"/>
                </a:solidFill>
              </a:rPr>
              <a:t>NMISS MEAN STD MIN Q1 MEDIAN Q3 MAX MAXDEC=1</a:t>
            </a:r>
            <a:r>
              <a:rPr lang="en-US" sz="2400" smtClean="0"/>
              <a:t>;</a:t>
            </a:r>
          </a:p>
          <a:p>
            <a:pPr>
              <a:buFontTx/>
              <a:buNone/>
            </a:pPr>
            <a:r>
              <a:rPr lang="en-US" sz="2400" smtClean="0"/>
              <a:t>VAR cci;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CLASS</a:t>
            </a:r>
            <a:r>
              <a:rPr lang="en-US" sz="2400" smtClean="0"/>
              <a:t> diagnosis;</a:t>
            </a:r>
          </a:p>
          <a:p>
            <a:pPr>
              <a:buFontTx/>
              <a:buNone/>
            </a:pPr>
            <a:r>
              <a:rPr lang="en-US" sz="2400" smtClean="0"/>
              <a:t>Run;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6600" dirty="0" smtClean="0">
                <a:latin typeface="Arial Black" pitchFamily="34" charset="0"/>
              </a:rPr>
              <a:t>Labels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229600" cy="2392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Label  Q1 =‘Mobility’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       Q2=‘Pain’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       Q3=‘Sleep’;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09600" y="1295400"/>
            <a:ext cx="82296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Label  &lt;Variable name1&gt; =‘label1’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              ……………………………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           &lt;Variable name n&gt; =‘label n’;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3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           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304800" y="3429000"/>
            <a:ext cx="82296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/>
              <a:t>Label  age     </a:t>
            </a:r>
            <a:r>
              <a:rPr lang="en-US" sz="3200" dirty="0" smtClean="0"/>
              <a:t>=‘</a:t>
            </a:r>
            <a:r>
              <a:rPr lang="en-US" sz="3200" dirty="0"/>
              <a:t>Patient Age’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/>
              <a:t>           gender=‘Patient Gender’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/>
              <a:t>           </a:t>
            </a:r>
            <a:r>
              <a:rPr lang="en-US" sz="3200" dirty="0" err="1"/>
              <a:t>insurnc</a:t>
            </a:r>
            <a:r>
              <a:rPr lang="en-US" sz="3200" dirty="0"/>
              <a:t>=‘Patient Insurance’;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US" sz="5400" b="1" smtClean="0">
                <a:solidFill>
                  <a:schemeClr val="tx1"/>
                </a:solidFill>
              </a:rPr>
              <a:t>Labels for Variable Names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If you include your label statement in the </a:t>
            </a:r>
            <a:r>
              <a:rPr lang="en-US" b="1" smtClean="0">
                <a:solidFill>
                  <a:srgbClr val="FF0000"/>
                </a:solidFill>
              </a:rPr>
              <a:t>DATA</a:t>
            </a:r>
            <a:r>
              <a:rPr lang="en-US" smtClean="0"/>
              <a:t> step, then the label remain associated with the respective variables; This is because the label created in the data step is stored in the </a:t>
            </a:r>
            <a:r>
              <a:rPr lang="en-US" b="1" smtClean="0">
                <a:solidFill>
                  <a:srgbClr val="FF0000"/>
                </a:solidFill>
              </a:rPr>
              <a:t>descriptor portion </a:t>
            </a:r>
            <a:r>
              <a:rPr lang="en-US" smtClean="0"/>
              <a:t>of the SAS data set.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If you include the label in a </a:t>
            </a:r>
            <a:r>
              <a:rPr lang="en-US" b="1" smtClean="0">
                <a:solidFill>
                  <a:srgbClr val="FF0000"/>
                </a:solidFill>
              </a:rPr>
              <a:t>PROC</a:t>
            </a:r>
            <a:r>
              <a:rPr lang="en-US" smtClean="0"/>
              <a:t> step, the labels are used only for this procedure.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744" y="6474813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My.Test_risk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10/26/201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1157</Words>
  <Application>Microsoft Office PowerPoint</Application>
  <PresentationFormat>On-screen Show (4:3)</PresentationFormat>
  <Paragraphs>328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Displaying your data</vt:lpstr>
      <vt:lpstr>Displaying your data</vt:lpstr>
      <vt:lpstr>Displaying your data</vt:lpstr>
      <vt:lpstr>Displaying your data</vt:lpstr>
      <vt:lpstr>Displaying your data</vt:lpstr>
      <vt:lpstr>Displaying your data</vt:lpstr>
      <vt:lpstr>Labels</vt:lpstr>
      <vt:lpstr>Labels for Variable Names</vt:lpstr>
      <vt:lpstr>Formats</vt:lpstr>
      <vt:lpstr>PowerPoint Presentation</vt:lpstr>
      <vt:lpstr>Simple FORMATS for numeric variables</vt:lpstr>
      <vt:lpstr>Simple FORMATS for characters</vt:lpstr>
      <vt:lpstr>Formats for Numeric Variables</vt:lpstr>
      <vt:lpstr>Formats for Character Variables</vt:lpstr>
      <vt:lpstr>Likert Scale</vt:lpstr>
      <vt:lpstr>Regrouping using FORMATS (discrete values)</vt:lpstr>
      <vt:lpstr>Regrouping using FORMATS (Continues values)</vt:lpstr>
      <vt:lpstr>Regrouping using FORMATS (Continues values)</vt:lpstr>
      <vt:lpstr>Formats for Data Entry Control</vt:lpstr>
      <vt:lpstr>Data step with invalue</vt:lpstr>
      <vt:lpstr>LOG output</vt:lpstr>
      <vt:lpstr>FORMAT called in DATA step</vt:lpstr>
      <vt:lpstr>FORMAT only for OUTPUT</vt:lpstr>
      <vt:lpstr>Format</vt:lpstr>
      <vt:lpstr>Permanent FORMAT Library</vt:lpstr>
      <vt:lpstr>FORMATS</vt:lpstr>
      <vt:lpstr>Displaying your Formats</vt:lpstr>
    </vt:vector>
  </TitlesOfParts>
  <Company>AZCC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FIRST.byvar and LAST.byvar</dc:title>
  <dc:creator>agruessner</dc:creator>
  <cp:lastModifiedBy>LaRoche, Dominic {DTIO~Tucson}</cp:lastModifiedBy>
  <cp:revision>62</cp:revision>
  <dcterms:created xsi:type="dcterms:W3CDTF">2008-10-02T00:09:37Z</dcterms:created>
  <dcterms:modified xsi:type="dcterms:W3CDTF">2014-10-26T23:30:34Z</dcterms:modified>
</cp:coreProperties>
</file>