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3" r:id="rId2"/>
    <p:sldId id="322" r:id="rId3"/>
    <p:sldId id="319" r:id="rId4"/>
    <p:sldId id="310" r:id="rId5"/>
    <p:sldId id="315" r:id="rId6"/>
    <p:sldId id="291" r:id="rId7"/>
    <p:sldId id="294" r:id="rId8"/>
    <p:sldId id="314" r:id="rId9"/>
    <p:sldId id="293" r:id="rId10"/>
    <p:sldId id="325" r:id="rId11"/>
    <p:sldId id="296" r:id="rId12"/>
    <p:sldId id="326" r:id="rId13"/>
    <p:sldId id="320" r:id="rId14"/>
    <p:sldId id="303" r:id="rId15"/>
    <p:sldId id="324" r:id="rId16"/>
    <p:sldId id="302" r:id="rId17"/>
    <p:sldId id="283" r:id="rId18"/>
    <p:sldId id="295" r:id="rId19"/>
    <p:sldId id="297" r:id="rId20"/>
    <p:sldId id="299" r:id="rId21"/>
    <p:sldId id="327" r:id="rId22"/>
    <p:sldId id="300" r:id="rId23"/>
    <p:sldId id="301" r:id="rId24"/>
    <p:sldId id="328" r:id="rId25"/>
    <p:sldId id="321" r:id="rId26"/>
    <p:sldId id="313" r:id="rId27"/>
    <p:sldId id="312" r:id="rId28"/>
    <p:sldId id="308" r:id="rId29"/>
    <p:sldId id="309" r:id="rId30"/>
    <p:sldId id="316" r:id="rId31"/>
    <p:sldId id="317" r:id="rId32"/>
    <p:sldId id="31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2" autoAdjust="0"/>
    <p:restoredTop sz="94655" autoAdjust="0"/>
  </p:normalViewPr>
  <p:slideViewPr>
    <p:cSldViewPr>
      <p:cViewPr>
        <p:scale>
          <a:sx n="118" d="100"/>
          <a:sy n="118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E656C8-D4D8-46A6-986D-D9D823F7D867}" type="datetimeFigureOut">
              <a:rPr lang="en-US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7D3C76-C14B-40C0-A6D5-3D9068DAA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6EA2C3-5620-48AF-B3B2-92907FA983BA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978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FF85F-230C-40E6-83A2-2873E987E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783A-96E1-4695-A0DD-B75C78F1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0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04681-62A4-47DB-B1F2-D11D1FF9D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ABEA-9CE9-46FA-8D5E-88ACBE89C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72972-E368-464B-86E7-D6F79284E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9D71B-49ED-44B0-8B79-408C821B7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2D32F-472A-4AFA-B960-B62CF5C88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2E239-F00D-4265-ADA0-3B8BB0DB9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72C4D-EB18-4EB1-A77B-5BB944574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70788-2F49-4C13-8084-342B24E27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30AB-E6AC-4E13-B5D7-E4F17F014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B1D3549-6897-4E3D-83E0-559D4E7B6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r>
              <a:rPr lang="en-US" sz="16600" dirty="0" smtClean="0">
                <a:latin typeface="Arial Black" pitchFamily="34" charset="0"/>
              </a:rPr>
              <a:t>ODS</a:t>
            </a:r>
            <a:r>
              <a:rPr lang="en-US" sz="8800" dirty="0" smtClean="0">
                <a:latin typeface="Arial Black" pitchFamily="34" charset="0"/>
              </a:rPr>
              <a:t/>
            </a:r>
            <a:br>
              <a:rPr lang="en-US" sz="8800" dirty="0" smtClean="0">
                <a:latin typeface="Arial Black" pitchFamily="34" charset="0"/>
              </a:rPr>
            </a:br>
            <a:r>
              <a:rPr lang="en-US" sz="5400" i="1" dirty="0" smtClean="0">
                <a:latin typeface="Arial Black" pitchFamily="34" charset="0"/>
              </a:rPr>
              <a:t>(output delivery system)</a:t>
            </a:r>
            <a:endParaRPr lang="en-US" sz="5400" i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Arial Black" pitchFamily="34" charset="0"/>
              </a:rPr>
              <a:t>Output Delivery System ODS</a:t>
            </a:r>
            <a:br>
              <a:rPr lang="en-US" sz="4000" b="1" dirty="0" smtClean="0">
                <a:latin typeface="Arial Black" pitchFamily="34" charset="0"/>
              </a:rPr>
            </a:br>
            <a:endParaRPr lang="en-US" sz="4000" b="1" dirty="0" smtClean="0">
              <a:latin typeface="Arial Black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Data </a:t>
            </a:r>
            <a:r>
              <a:rPr lang="en-US" sz="2800" b="1" dirty="0" err="1" smtClean="0"/>
              <a:t>tt</a:t>
            </a:r>
            <a:r>
              <a:rPr lang="en-US" sz="28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Set </a:t>
            </a:r>
            <a:r>
              <a:rPr lang="en-US" sz="2800" b="1" dirty="0" err="1" smtClean="0"/>
              <a:t>my.test_trauma</a:t>
            </a:r>
            <a:r>
              <a:rPr lang="en-US" sz="28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If missing(MRN) then delete;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ODS </a:t>
            </a:r>
            <a:r>
              <a:rPr lang="en-US" sz="2800" b="1" dirty="0" smtClean="0">
                <a:solidFill>
                  <a:srgbClr val="0099FF"/>
                </a:solidFill>
                <a:latin typeface="Arial Black" pitchFamily="34" charset="0"/>
              </a:rPr>
              <a:t>PDF</a:t>
            </a:r>
            <a:r>
              <a:rPr lang="en-US" sz="2800" b="1" dirty="0" smtClean="0">
                <a:solidFill>
                  <a:srgbClr val="FF0000"/>
                </a:solidFill>
              </a:rPr>
              <a:t> file  = “c:\test.PDF“ style=science;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PROC means data=</a:t>
            </a:r>
            <a:r>
              <a:rPr lang="en-US" sz="2400" b="1" dirty="0" err="1" smtClean="0"/>
              <a:t>tt</a:t>
            </a:r>
            <a:r>
              <a:rPr lang="en-US" sz="24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age;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Class race;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99FF"/>
                </a:solidFill>
                <a:latin typeface="Arial Black" pitchFamily="34" charset="0"/>
              </a:rPr>
              <a:t>PDF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871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Output Delivery System ODS</a:t>
            </a:r>
            <a:endParaRPr lang="en-US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Data </a:t>
            </a:r>
            <a:r>
              <a:rPr lang="en-US" sz="2400" b="1" dirty="0" err="1"/>
              <a:t>tt</a:t>
            </a:r>
            <a:r>
              <a:rPr lang="en-US" sz="24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Set </a:t>
            </a:r>
            <a:r>
              <a:rPr lang="en-US" sz="2400" b="1" dirty="0" err="1"/>
              <a:t>my.test_trauma</a:t>
            </a:r>
            <a:r>
              <a:rPr lang="en-US" sz="24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If missing(MRN) then delete;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2400" b="1" dirty="0" smtClean="0">
                <a:solidFill>
                  <a:srgbClr val="FF0000"/>
                </a:solidFill>
              </a:rPr>
              <a:t> file  = “c:\temp\test.htm“  style=</a:t>
            </a:r>
            <a:r>
              <a:rPr lang="en-US" sz="2400" b="1" dirty="0" err="1" smtClean="0">
                <a:solidFill>
                  <a:srgbClr val="FF0000"/>
                </a:solidFill>
              </a:rPr>
              <a:t>HTMLBlue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/>
              <a:t>PROC means data=</a:t>
            </a:r>
            <a:r>
              <a:rPr lang="en-US" sz="2400" b="1" dirty="0" err="1"/>
              <a:t>tt</a:t>
            </a:r>
            <a:r>
              <a:rPr lang="en-US" sz="24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var</a:t>
            </a:r>
            <a:r>
              <a:rPr lang="en-US" sz="2400" b="1" dirty="0"/>
              <a:t> age;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Class race;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2400" b="1" dirty="0" smtClean="0">
                <a:solidFill>
                  <a:srgbClr val="FF0000"/>
                </a:solidFill>
              </a:rPr>
              <a:t> CLOSE;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 Black" pitchFamily="34" charset="0"/>
              </a:rPr>
              <a:t>Switch between OUTPUT and 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/* no output goes into the output window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ODS listing 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ODS html file  = “c:\temp\test.htm“  style=</a:t>
            </a:r>
            <a:r>
              <a:rPr lang="en-US" sz="2000" b="1" dirty="0" err="1" smtClean="0">
                <a:solidFill>
                  <a:srgbClr val="FF0000"/>
                </a:solidFill>
              </a:rPr>
              <a:t>HTMLBlue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/>
              <a:t>PROC means data=</a:t>
            </a:r>
            <a:r>
              <a:rPr lang="en-US" sz="2000" b="1" dirty="0" err="1"/>
              <a:t>tt</a:t>
            </a:r>
            <a:r>
              <a:rPr 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age;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Class race;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ODS html 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ODS listing;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/* output into the output window */</a:t>
            </a:r>
          </a:p>
        </p:txBody>
      </p:sp>
    </p:spTree>
    <p:extLst>
      <p:ext uri="{BB962C8B-B14F-4D97-AF65-F5344CB8AC3E}">
        <p14:creationId xmlns:p14="http://schemas.microsoft.com/office/powerpoint/2010/main" val="337092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What about Graphics?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Works the same way as any other procedure although, the sizing of your graph probably won’t be what you want, ODS fits output to 8½” x 11”.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For </a:t>
            </a:r>
            <a:r>
              <a:rPr lang="en-US" sz="2800" b="1" dirty="0" smtClean="0"/>
              <a:t>html</a:t>
            </a:r>
            <a:r>
              <a:rPr lang="en-US" sz="2800" dirty="0" smtClean="0"/>
              <a:t> output you need to specify a path for your graphics, generally the same path as where you put your other html files, add the following line to your opening ODS line:</a:t>
            </a:r>
          </a:p>
          <a:p>
            <a:pPr marL="0" indent="0">
              <a:buNone/>
              <a:defRPr/>
            </a:pPr>
            <a:r>
              <a:rPr lang="en-US" sz="2800" dirty="0" smtClean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err="1" smtClean="0"/>
              <a:t>gpath</a:t>
            </a:r>
            <a:r>
              <a:rPr lang="en-US" sz="1800" dirty="0" smtClean="0"/>
              <a:t> = “</a:t>
            </a:r>
            <a:r>
              <a:rPr lang="en-US" sz="1800" i="1" dirty="0" smtClean="0"/>
              <a:t>path-name” (i.e. </a:t>
            </a:r>
            <a:r>
              <a:rPr lang="en-US" sz="1800" i="1" dirty="0" err="1" smtClean="0"/>
              <a:t>gpath</a:t>
            </a:r>
            <a:r>
              <a:rPr lang="en-US" sz="1800" i="1" dirty="0" smtClean="0"/>
              <a:t>=“C:/sasclass/”)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Output Delivery System ODS</a:t>
            </a:r>
            <a:br>
              <a:rPr lang="en-US" b="1" dirty="0" smtClean="0"/>
            </a:br>
            <a:r>
              <a:rPr lang="en-US" b="1" dirty="0" smtClean="0"/>
              <a:t>and ODS Graphics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000" b="1" dirty="0" err="1" smtClean="0">
                <a:solidFill>
                  <a:srgbClr val="FF0000"/>
                </a:solidFill>
              </a:rPr>
              <a:t>ods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0099FF"/>
                </a:solidFill>
              </a:rPr>
              <a:t>rtf</a:t>
            </a:r>
            <a:r>
              <a:rPr lang="en-US" sz="4000" b="1" dirty="0" smtClean="0">
                <a:solidFill>
                  <a:srgbClr val="FF0000"/>
                </a:solidFill>
              </a:rPr>
              <a:t>  file = “c:\temp\test.rtf“;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000" b="1" dirty="0" err="1" smtClean="0">
                <a:solidFill>
                  <a:srgbClr val="FF0000"/>
                </a:solidFill>
              </a:rPr>
              <a:t>ods</a:t>
            </a:r>
            <a:r>
              <a:rPr lang="en-US" sz="4000" b="1" dirty="0" smtClean="0">
                <a:solidFill>
                  <a:srgbClr val="FF0000"/>
                </a:solidFill>
              </a:rPr>
              <a:t> graphics 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b="1" dirty="0" smtClean="0"/>
              <a:t>	PROC </a:t>
            </a:r>
            <a:r>
              <a:rPr lang="en-US" sz="3600" b="1" dirty="0" err="1" smtClean="0"/>
              <a:t>freq</a:t>
            </a:r>
            <a:r>
              <a:rPr lang="en-US" sz="36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b="1" dirty="0" smtClean="0"/>
              <a:t>	Table </a:t>
            </a:r>
            <a:r>
              <a:rPr lang="en-US" sz="3600" b="1" dirty="0" err="1" smtClean="0"/>
              <a:t>vdayr</a:t>
            </a:r>
            <a:r>
              <a:rPr lang="en-US" sz="3600" b="1" dirty="0" smtClean="0"/>
              <a:t>/</a:t>
            </a:r>
            <a:r>
              <a:rPr lang="en-US" sz="3600" b="1" dirty="0" err="1" smtClean="0"/>
              <a:t>chisq</a:t>
            </a:r>
            <a:r>
              <a:rPr lang="en-US" sz="36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b="1" dirty="0" smtClean="0"/>
              <a:t>	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ODS GRAPHICS OFF;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ODS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99FF"/>
                </a:solidFill>
              </a:rPr>
              <a:t>rtf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The Output Delivery System ODS</a:t>
            </a:r>
            <a:br>
              <a:rPr lang="en-US" sz="4000" b="1" smtClean="0"/>
            </a:br>
            <a:r>
              <a:rPr lang="en-US" sz="4000" b="1" smtClean="0"/>
              <a:t>and ODS Graphics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ODS </a:t>
            </a:r>
            <a:r>
              <a:rPr lang="en-US" sz="2800" b="1" dirty="0" smtClean="0">
                <a:solidFill>
                  <a:srgbClr val="0099FF"/>
                </a:solidFill>
              </a:rPr>
              <a:t>RTF</a:t>
            </a:r>
            <a:r>
              <a:rPr lang="en-US" sz="2800" b="1" dirty="0" smtClean="0">
                <a:solidFill>
                  <a:srgbClr val="FF0000"/>
                </a:solidFill>
              </a:rPr>
              <a:t> 	path   = "C:\temp"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file      = “test.rtf“  style=science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SGE=on;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ods</a:t>
            </a:r>
            <a:r>
              <a:rPr lang="en-US" sz="2800" b="1" dirty="0" smtClean="0">
                <a:solidFill>
                  <a:srgbClr val="FF0000"/>
                </a:solidFill>
              </a:rPr>
              <a:t> graphics 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PROC </a:t>
            </a:r>
            <a:r>
              <a:rPr lang="en-US" sz="2400" b="1" dirty="0" err="1" smtClean="0"/>
              <a:t>freq</a:t>
            </a:r>
            <a:r>
              <a:rPr lang="en-US" sz="24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Table </a:t>
            </a:r>
            <a:r>
              <a:rPr lang="en-US" sz="2400" b="1" dirty="0" err="1" smtClean="0"/>
              <a:t>vdayr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chisq</a:t>
            </a:r>
            <a:r>
              <a:rPr lang="en-US" sz="24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 GRAPHICS OFF;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99FF"/>
                </a:solidFill>
              </a:rPr>
              <a:t>RTF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99988" y="648866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Ods</a:t>
            </a:r>
            <a:r>
              <a:rPr lang="en-US" sz="1400" dirty="0" smtClean="0"/>
              <a:t> graphics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25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sz="4800" b="1" dirty="0" smtClean="0"/>
              <a:t>Only WORD RTF OUTPUT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title1 '--2004 CDC emergency Room Visits';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 listing 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 RTF   path = “f:\”  file  = "test.rtf“  style=analysis;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 g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</a:rPr>
              <a:t>aphics 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PROC</a:t>
            </a:r>
            <a:r>
              <a:rPr lang="en-US" sz="2000" dirty="0" smtClean="0"/>
              <a:t> </a:t>
            </a:r>
            <a:r>
              <a:rPr lang="en-US" sz="2000" b="1" dirty="0" err="1" smtClean="0"/>
              <a:t>freq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Table </a:t>
            </a:r>
            <a:r>
              <a:rPr lang="en-US" sz="2000" dirty="0" err="1" smtClean="0"/>
              <a:t>arrtime</a:t>
            </a:r>
            <a:r>
              <a:rPr lang="en-US" sz="2000" dirty="0" smtClean="0"/>
              <a:t>/</a:t>
            </a:r>
            <a:r>
              <a:rPr lang="en-US" sz="2000" dirty="0" err="1" smtClean="0"/>
              <a:t>chisq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RUN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proc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sgplot</a:t>
            </a:r>
            <a:r>
              <a:rPr lang="en-US" sz="2000" dirty="0" smtClean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Histogram </a:t>
            </a:r>
            <a:r>
              <a:rPr lang="en-US" sz="2000" dirty="0" err="1" smtClean="0"/>
              <a:t>tempf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run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Proc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sgplot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vbar</a:t>
            </a:r>
            <a:r>
              <a:rPr lang="en-US" sz="2000" dirty="0" smtClean="0"/>
              <a:t> </a:t>
            </a:r>
            <a:r>
              <a:rPr lang="en-US" sz="2000" dirty="0" err="1" smtClean="0"/>
              <a:t>vdayr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Run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 graphics off;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 rtf 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ods</a:t>
            </a:r>
            <a:r>
              <a:rPr lang="en-US" sz="2400" b="1" dirty="0" smtClean="0">
                <a:solidFill>
                  <a:srgbClr val="FF0000"/>
                </a:solidFill>
              </a:rPr>
              <a:t> listing;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The Output Delivery System 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35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Simple </a:t>
            </a:r>
            <a:r>
              <a:rPr lang="en-US" sz="2800" b="1" dirty="0" smtClean="0">
                <a:solidFill>
                  <a:srgbClr val="FF0000"/>
                </a:solidFill>
              </a:rPr>
              <a:t>PDF </a:t>
            </a:r>
            <a:r>
              <a:rPr lang="en-US" sz="2800" b="1" dirty="0" smtClean="0"/>
              <a:t>format;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title1 '--2004 CDC emergency Room Visits';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ODS listing 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ods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pdf</a:t>
            </a:r>
            <a:r>
              <a:rPr lang="en-US" sz="2000" b="1" dirty="0" smtClean="0">
                <a:solidFill>
                  <a:srgbClr val="FF0000"/>
                </a:solidFill>
              </a:rPr>
              <a:t>  file  = “C:\test.pdf“  style=analysis</a:t>
            </a:r>
            <a:r>
              <a:rPr lang="en-US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PROC</a:t>
            </a:r>
            <a:r>
              <a:rPr lang="en-US" sz="2000" dirty="0" smtClean="0"/>
              <a:t> </a:t>
            </a:r>
            <a:r>
              <a:rPr lang="en-US" sz="2000" b="1" dirty="0" err="1" smtClean="0"/>
              <a:t>freq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Table </a:t>
            </a:r>
            <a:r>
              <a:rPr lang="en-US" sz="2000" dirty="0" err="1" smtClean="0"/>
              <a:t>arrtime</a:t>
            </a:r>
            <a:r>
              <a:rPr lang="en-US" sz="2000" dirty="0" smtClean="0"/>
              <a:t>/</a:t>
            </a:r>
            <a:r>
              <a:rPr lang="en-US" sz="2000" dirty="0" err="1" smtClean="0"/>
              <a:t>chisq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RUN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Proc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sgplot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vbar</a:t>
            </a:r>
            <a:r>
              <a:rPr lang="en-US" sz="2000" dirty="0" smtClean="0"/>
              <a:t> </a:t>
            </a:r>
            <a:r>
              <a:rPr lang="en-US" sz="2000" dirty="0" err="1" smtClean="0"/>
              <a:t>vdayr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Run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ODS </a:t>
            </a:r>
            <a:r>
              <a:rPr lang="en-US" sz="2000" b="1" dirty="0" err="1" smtClean="0">
                <a:solidFill>
                  <a:srgbClr val="FF0000"/>
                </a:solidFill>
              </a:rPr>
              <a:t>pdf</a:t>
            </a:r>
            <a:r>
              <a:rPr lang="en-US" sz="2000" b="1" dirty="0" smtClean="0">
                <a:solidFill>
                  <a:srgbClr val="FF0000"/>
                </a:solidFill>
              </a:rPr>
              <a:t> 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ods</a:t>
            </a:r>
            <a:r>
              <a:rPr lang="en-US" sz="2000" b="1" dirty="0" smtClean="0">
                <a:solidFill>
                  <a:srgbClr val="FF0000"/>
                </a:solidFill>
              </a:rPr>
              <a:t> listing;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Four Types of HTML Output Files</a:t>
            </a:r>
            <a:br>
              <a:rPr lang="en-US" sz="4000" b="1" smtClean="0">
                <a:solidFill>
                  <a:schemeClr val="tx1"/>
                </a:solidFill>
              </a:rPr>
            </a:b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19459" name="AutoShape 5" descr="[Model of the Production of ODS Output]"/>
          <p:cNvSpPr>
            <a:spLocks noChangeAspect="1" noChangeArrowheads="1"/>
          </p:cNvSpPr>
          <p:nvPr/>
        </p:nvSpPr>
        <p:spPr bwMode="auto">
          <a:xfrm>
            <a:off x="2616200" y="34226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AutoShape 7" descr="[Model of the Production of ODS Output]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AutoShape 9" descr="[Model of the Production of ODS Output]"/>
          <p:cNvSpPr>
            <a:spLocks noChangeAspect="1" noChangeArrowheads="1"/>
          </p:cNvSpPr>
          <p:nvPr/>
        </p:nvSpPr>
        <p:spPr bwMode="auto">
          <a:xfrm>
            <a:off x="2616200" y="34226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441325" y="1789113"/>
            <a:ext cx="83978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When you use the ODS HTML statement, you can create output that is formatted in HTML. You can browse the output files with </a:t>
            </a:r>
            <a:r>
              <a:rPr lang="en-US" sz="2000" b="1">
                <a:solidFill>
                  <a:srgbClr val="FF0000"/>
                </a:solidFill>
              </a:rPr>
              <a:t>Internet Explorer, Netscape, or any other browser that fully supports the HTML 3.2 tag set</a:t>
            </a:r>
            <a:r>
              <a:rPr lang="en-US" sz="2000" b="1"/>
              <a:t>. </a:t>
            </a:r>
          </a:p>
          <a:p>
            <a:pPr eaLnBrk="1" hangingPunct="1"/>
            <a:r>
              <a:rPr lang="en-US" sz="2000" b="1"/>
              <a:t>The ODS HTML statement can create four types of HTML files:</a:t>
            </a:r>
          </a:p>
          <a:p>
            <a:pPr eaLnBrk="1" hangingPunct="1">
              <a:buFontTx/>
              <a:buChar char="•"/>
            </a:pPr>
            <a:r>
              <a:rPr lang="en-US" sz="2000"/>
              <a:t>	a </a:t>
            </a:r>
            <a:r>
              <a:rPr lang="en-US" sz="2000" b="1"/>
              <a:t>body file</a:t>
            </a:r>
            <a:r>
              <a:rPr lang="en-US" sz="2000"/>
              <a:t> that contains the results of the DATA step or 	procedure</a:t>
            </a:r>
          </a:p>
          <a:p>
            <a:pPr eaLnBrk="1" hangingPunct="1">
              <a:buFontTx/>
              <a:buChar char="•"/>
            </a:pPr>
            <a:r>
              <a:rPr lang="en-US" sz="2000"/>
              <a:t>	a </a:t>
            </a:r>
            <a:r>
              <a:rPr lang="en-US" sz="2000" b="1"/>
              <a:t>table of contents</a:t>
            </a:r>
            <a:r>
              <a:rPr lang="en-US" sz="2000"/>
              <a:t> that links to items in the body file</a:t>
            </a:r>
          </a:p>
          <a:p>
            <a:pPr eaLnBrk="1" hangingPunct="1">
              <a:buFontTx/>
              <a:buChar char="•"/>
            </a:pPr>
            <a:r>
              <a:rPr lang="en-US" sz="2000"/>
              <a:t>	a </a:t>
            </a:r>
            <a:r>
              <a:rPr lang="en-US" sz="2000" b="1"/>
              <a:t>table of pages</a:t>
            </a:r>
            <a:r>
              <a:rPr lang="en-US" sz="2000"/>
              <a:t> that links to items in the body file </a:t>
            </a:r>
          </a:p>
          <a:p>
            <a:pPr eaLnBrk="1" hangingPunct="1">
              <a:buFontTx/>
              <a:buChar char="•"/>
            </a:pPr>
            <a:r>
              <a:rPr lang="en-US" sz="2000"/>
              <a:t>	a </a:t>
            </a:r>
            <a:r>
              <a:rPr lang="en-US" sz="2000" b="1"/>
              <a:t>frame file</a:t>
            </a:r>
            <a:r>
              <a:rPr lang="en-US" sz="2000"/>
              <a:t> that displays the results of the procedure or DATA 	step, the table of contents, and the table of pages </a:t>
            </a:r>
          </a:p>
          <a:p>
            <a:pPr eaLnBrk="1" hangingPunct="1"/>
            <a:r>
              <a:rPr lang="en-US" sz="2000">
                <a:solidFill>
                  <a:srgbClr val="FF0000"/>
                </a:solidFill>
              </a:rPr>
              <a:t>The body file is required with all ODS HTML output</a:t>
            </a:r>
            <a:r>
              <a:rPr lang="en-US" sz="2000"/>
              <a:t>. If you do not want to link to your output, then creating a table of contents, a table of pages, and a frame file is not necessary.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HTML not so simple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ods</a:t>
            </a:r>
            <a:r>
              <a:rPr lang="en-US" sz="2400" b="1" dirty="0" smtClean="0">
                <a:solidFill>
                  <a:srgbClr val="FF0000"/>
                </a:solidFill>
              </a:rPr>
              <a:t> listing 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ods</a:t>
            </a:r>
            <a:r>
              <a:rPr lang="en-US" sz="2400" b="1" dirty="0" smtClean="0">
                <a:solidFill>
                  <a:srgbClr val="FF0000"/>
                </a:solidFill>
              </a:rPr>
              <a:t> html file='odshtml-body.htm'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	contents  ='odshtml-TOC.htm'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page         ='odshtml-page.htm'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frame        ='odshtml-frame.htm';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proc univariate data=MY.TEST_ER;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var</a:t>
            </a:r>
            <a:r>
              <a:rPr lang="en-US" sz="2400" dirty="0" smtClean="0"/>
              <a:t> age;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class sex;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title1 'Average age by gender’;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footnote1 '* Emergency room admissions in 2004';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run;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ods</a:t>
            </a:r>
            <a:r>
              <a:rPr lang="en-US" sz="2400" b="1" dirty="0" smtClean="0">
                <a:solidFill>
                  <a:srgbClr val="FF0000"/>
                </a:solidFill>
              </a:rPr>
              <a:t> html close;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ods</a:t>
            </a:r>
            <a:r>
              <a:rPr lang="en-US" sz="2400" b="1" dirty="0" smtClean="0">
                <a:solidFill>
                  <a:srgbClr val="FF0000"/>
                </a:solidFill>
              </a:rPr>
              <a:t> listing;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Changing Output Destination </a:t>
            </a:r>
            <a:r>
              <a:rPr lang="en-US" dirty="0" smtClean="0"/>
              <a:t>(SAS 9.3)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You can view and modify the default settings by selecting</a:t>
            </a:r>
            <a:br>
              <a:rPr lang="en-US" sz="2000" dirty="0" smtClean="0"/>
            </a:br>
            <a:r>
              <a:rPr lang="en-US" sz="2000" dirty="0" smtClean="0"/>
              <a:t> Tools</a:t>
            </a:r>
            <a:r>
              <a:rPr lang="en-US" sz="2000" dirty="0" smtClean="0">
                <a:sym typeface="Symbol"/>
              </a:rPr>
              <a:t> </a:t>
            </a:r>
            <a:r>
              <a:rPr lang="en-US" sz="2000" dirty="0" smtClean="0"/>
              <a:t>Options</a:t>
            </a:r>
            <a:r>
              <a:rPr lang="en-US" sz="2000" dirty="0" smtClean="0">
                <a:sym typeface="Symbol"/>
              </a:rPr>
              <a:t>  </a:t>
            </a:r>
            <a:r>
              <a:rPr lang="en-US" sz="2000" dirty="0" smtClean="0"/>
              <a:t>Preferences from the menu at the top of the main SAS window. Then open the Results tab</a:t>
            </a:r>
            <a:endParaRPr lang="en-US" sz="20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45148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84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ODS TRACE ON|OFF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ODS TRACE determines whether to write to the SAS log a record of each output object that a program creates. The ON option writes the trace record to the log, and the OFF option suppresses the writing of the trace record.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The trace record has the following components: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Name</a:t>
            </a:r>
            <a:r>
              <a:rPr lang="en-US" sz="2000" dirty="0" smtClean="0"/>
              <a:t> is the name of the output object.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Label</a:t>
            </a:r>
            <a:r>
              <a:rPr lang="en-US" sz="2000" dirty="0" smtClean="0"/>
              <a:t> is the label that briefly describes the contents of the output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Template</a:t>
            </a:r>
            <a:r>
              <a:rPr lang="en-US" sz="2000" dirty="0" smtClean="0"/>
              <a:t> is the name of the table definition that ODS used to format the output object.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Path shows the location of the output object. In the ODS </a:t>
            </a:r>
            <a:r>
              <a:rPr lang="en-US" sz="2000" b="1" dirty="0" smtClean="0">
                <a:solidFill>
                  <a:srgbClr val="FF0000"/>
                </a:solidFill>
              </a:rPr>
              <a:t>SELECT</a:t>
            </a:r>
            <a:r>
              <a:rPr lang="en-US" sz="2000" dirty="0" smtClean="0"/>
              <a:t> statement in your program, you can refer to an output object by name, label, or path.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2400" dirty="0" smtClean="0"/>
              <a:t>A trace record is written to the SAS log.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20430"/>
            <a:ext cx="8763000" cy="683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53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TRACE in LOG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Output Added: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-------------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Name: BasicMeasures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Label: Basic Measures of Location and Variability Template: base.univariate.Measures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Path: Univariate.SATscore.f.BasicMeasures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-------------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Output Added: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-------------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Name: TestsForLocation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Label: Tests For Location Template: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base.univariate.Location Path: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Univariate.SATscore.f.TestsForLocation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-------------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Output Added: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-------------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Name: Quantiles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Label: Quantiles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Template: base.univariate.Quantiles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Path: Univariate.SATscore.f.Quantiles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-------------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Arial Black" pitchFamily="34" charset="0"/>
              </a:rPr>
              <a:t>Selecting and Excluding Program Output</a:t>
            </a:r>
            <a:br>
              <a:rPr lang="en-US" sz="4000" b="1" dirty="0" smtClean="0">
                <a:latin typeface="Arial Black" pitchFamily="34" charset="0"/>
              </a:rPr>
            </a:br>
            <a:endParaRPr lang="en-US" sz="4000" b="1" dirty="0" smtClean="0">
              <a:latin typeface="Arial Black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For each destination, ODS maintains a selection list or an exclusion list.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ODS SELECT  output-object(s);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ODS EXCLUDE  output-object(s);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Example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16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ODS rtf file='c:\temp\q5.rtf';</a:t>
            </a:r>
          </a:p>
          <a:p>
            <a:pPr marL="0" indent="0">
              <a:buNone/>
            </a:pPr>
            <a:r>
              <a:rPr lang="en-US" sz="2400" dirty="0" err="1"/>
              <a:t>ods</a:t>
            </a:r>
            <a:r>
              <a:rPr lang="en-US" sz="2400" dirty="0"/>
              <a:t> trace on;</a:t>
            </a:r>
          </a:p>
          <a:p>
            <a:pPr marL="0" indent="0">
              <a:buNone/>
            </a:pPr>
            <a:r>
              <a:rPr lang="en-US" sz="2400" dirty="0" err="1"/>
              <a:t>ods</a:t>
            </a:r>
            <a:r>
              <a:rPr lang="en-US" sz="2400" dirty="0"/>
              <a:t> graphics on;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ods</a:t>
            </a:r>
            <a:r>
              <a:rPr lang="en-US" sz="2400" b="1" dirty="0">
                <a:solidFill>
                  <a:srgbClr val="00B050"/>
                </a:solidFill>
              </a:rPr>
              <a:t> select statistics </a:t>
            </a:r>
            <a:r>
              <a:rPr lang="en-US" sz="2400" b="1" dirty="0" err="1">
                <a:solidFill>
                  <a:srgbClr val="00B050"/>
                </a:solidFill>
              </a:rPr>
              <a:t>ttests</a:t>
            </a:r>
            <a:r>
              <a:rPr lang="en-US" sz="2400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b="1" dirty="0" err="1"/>
              <a:t>proc</a:t>
            </a:r>
            <a:r>
              <a:rPr lang="en-US" sz="2400" dirty="0"/>
              <a:t> </a:t>
            </a:r>
            <a:r>
              <a:rPr lang="en-US" sz="2400" b="1" dirty="0" err="1"/>
              <a:t>ttest</a:t>
            </a:r>
            <a:r>
              <a:rPr lang="en-US" sz="2400" dirty="0"/>
              <a:t> data=</a:t>
            </a:r>
            <a:r>
              <a:rPr lang="en-US" sz="2400" dirty="0" err="1"/>
              <a:t>tt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paytype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log_waittime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format </a:t>
            </a:r>
            <a:r>
              <a:rPr lang="en-US" sz="2400" dirty="0" err="1"/>
              <a:t>paytype</a:t>
            </a:r>
            <a:r>
              <a:rPr lang="en-US" sz="2400" dirty="0"/>
              <a:t> </a:t>
            </a:r>
            <a:r>
              <a:rPr lang="en-US" sz="2400" dirty="0" err="1"/>
              <a:t>medicare_aid</a:t>
            </a:r>
            <a:r>
              <a:rPr lang="en-US" sz="2400" dirty="0"/>
              <a:t>.;</a:t>
            </a:r>
          </a:p>
          <a:p>
            <a:pPr marL="0" indent="0">
              <a:buNone/>
            </a:pPr>
            <a:r>
              <a:rPr lang="en-US" sz="2400" b="1" dirty="0"/>
              <a:t>run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/>
              <a:t>ods</a:t>
            </a:r>
            <a:r>
              <a:rPr lang="en-US" sz="2400" dirty="0"/>
              <a:t> graphics off;</a:t>
            </a:r>
          </a:p>
          <a:p>
            <a:pPr marL="0" indent="0">
              <a:buNone/>
            </a:pPr>
            <a:r>
              <a:rPr lang="en-US" sz="2400" dirty="0" err="1"/>
              <a:t>ods</a:t>
            </a:r>
            <a:r>
              <a:rPr lang="en-US" sz="2400" dirty="0"/>
              <a:t> trace off;</a:t>
            </a:r>
          </a:p>
          <a:p>
            <a:pPr marL="0" indent="0">
              <a:buNone/>
            </a:pPr>
            <a:r>
              <a:rPr lang="en-US" sz="2400" dirty="0" err="1"/>
              <a:t>ods</a:t>
            </a:r>
            <a:r>
              <a:rPr lang="en-US" sz="2400" dirty="0"/>
              <a:t> rtf close;</a:t>
            </a:r>
          </a:p>
        </p:txBody>
      </p:sp>
    </p:spTree>
    <p:extLst>
      <p:ext uri="{BB962C8B-B14F-4D97-AF65-F5344CB8AC3E}">
        <p14:creationId xmlns:p14="http://schemas.microsoft.com/office/powerpoint/2010/main" val="1662044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Example of Output Dataset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ODS </a:t>
            </a:r>
            <a:r>
              <a:rPr lang="en-US" b="1" dirty="0" smtClean="0">
                <a:solidFill>
                  <a:srgbClr val="0070C0"/>
                </a:solidFill>
              </a:rPr>
              <a:t>output</a:t>
            </a:r>
            <a:r>
              <a:rPr lang="en-US" dirty="0" smtClean="0"/>
              <a:t> Moments=</a:t>
            </a:r>
            <a:r>
              <a:rPr lang="en-US" dirty="0" err="1" smtClean="0"/>
              <a:t>test_moments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Proc univariate data=</a:t>
            </a:r>
            <a:r>
              <a:rPr lang="en-US" dirty="0" err="1" smtClean="0"/>
              <a:t>my.test_liver_new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r_age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ODS </a:t>
            </a:r>
            <a:r>
              <a:rPr lang="en-US" b="1" dirty="0" smtClean="0">
                <a:solidFill>
                  <a:srgbClr val="0070C0"/>
                </a:solidFill>
              </a:rPr>
              <a:t>output</a:t>
            </a:r>
            <a:r>
              <a:rPr lang="en-US" dirty="0" smtClean="0"/>
              <a:t> close;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Arial Black" pitchFamily="34" charset="0"/>
              </a:rPr>
              <a:t>ODS GRAPHICS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have to activate </a:t>
            </a:r>
            <a:br>
              <a:rPr lang="en-US" dirty="0" smtClean="0"/>
            </a:br>
            <a:r>
              <a:rPr lang="en-US" dirty="0" smtClean="0"/>
              <a:t>	ODS GRAPHICS ON;</a:t>
            </a:r>
            <a:br>
              <a:rPr lang="en-US" dirty="0" smtClean="0"/>
            </a:br>
            <a:r>
              <a:rPr lang="en-US" dirty="0" smtClean="0"/>
              <a:t>for the following graphics procedures:</a:t>
            </a:r>
          </a:p>
          <a:p>
            <a:pPr lvl="1"/>
            <a:r>
              <a:rPr lang="en-US" dirty="0" smtClean="0"/>
              <a:t>SGPLOT</a:t>
            </a:r>
          </a:p>
          <a:p>
            <a:pPr lvl="1"/>
            <a:r>
              <a:rPr lang="en-US" dirty="0" smtClean="0"/>
              <a:t>SGPANEL</a:t>
            </a:r>
          </a:p>
          <a:p>
            <a:pPr lvl="1"/>
            <a:r>
              <a:rPr lang="en-US" dirty="0" smtClean="0"/>
              <a:t>SGSCATTER</a:t>
            </a:r>
          </a:p>
          <a:p>
            <a:pPr lvl="1"/>
            <a:r>
              <a:rPr lang="en-US" dirty="0" smtClean="0"/>
              <a:t>SGRENDER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ODS Graphics Editor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800" smtClean="0"/>
              <a:t>The ODS Graphics Editor enables you to edit your SAS graphs</a:t>
            </a:r>
          </a:p>
          <a:p>
            <a:r>
              <a:rPr lang="en-US" sz="2800" smtClean="0"/>
              <a:t>The editable graph has to be in the “SGE” format</a:t>
            </a:r>
          </a:p>
          <a:p>
            <a:r>
              <a:rPr lang="en-US" sz="2800" smtClean="0"/>
              <a:t>You have to activate the SAS Graphics editor first by:</a:t>
            </a:r>
          </a:p>
          <a:p>
            <a:pPr lvl="1"/>
            <a:r>
              <a:rPr lang="en-US" sz="2400" smtClean="0"/>
              <a:t>Go to the upper left corner command box and enter</a:t>
            </a:r>
          </a:p>
          <a:p>
            <a:pPr lvl="1"/>
            <a:endParaRPr lang="en-US" sz="2400" smtClean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68484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066800" y="5715000"/>
            <a:ext cx="7153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You can now right click a graph in the result window and choose edit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/>
              <a:t>C</a:t>
            </a:r>
            <a:r>
              <a:rPr lang="en-US" dirty="0" smtClean="0"/>
              <a:t>hart</a:t>
            </a:r>
          </a:p>
        </p:txBody>
      </p:sp>
      <p:pic>
        <p:nvPicPr>
          <p:cNvPr id="27651" name="Picture 3" descr="gchart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4724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990600" y="5334000"/>
            <a:ext cx="44208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 smtClean="0"/>
              <a:t>Ods</a:t>
            </a:r>
            <a:r>
              <a:rPr lang="en-US" b="1" dirty="0" smtClean="0"/>
              <a:t> rtf  file=‘c:\temp\ttest1.rtf’ </a:t>
            </a:r>
            <a:r>
              <a:rPr lang="en-US" b="1" dirty="0" err="1" smtClean="0"/>
              <a:t>sge</a:t>
            </a:r>
            <a:r>
              <a:rPr lang="en-US" b="1" dirty="0" smtClean="0"/>
              <a:t>=on;</a:t>
            </a:r>
          </a:p>
          <a:p>
            <a:pPr eaLnBrk="1" hangingPunct="1"/>
            <a:r>
              <a:rPr lang="en-US" b="1" dirty="0" smtClean="0"/>
              <a:t>Proc </a:t>
            </a:r>
            <a:r>
              <a:rPr lang="en-US" b="1" dirty="0" err="1" smtClean="0"/>
              <a:t>sgplot</a:t>
            </a:r>
            <a:endParaRPr lang="en-US" b="1" dirty="0"/>
          </a:p>
          <a:p>
            <a:pPr eaLnBrk="1" hangingPunct="1"/>
            <a:r>
              <a:rPr lang="en-US" dirty="0"/>
              <a:t>	</a:t>
            </a:r>
            <a:r>
              <a:rPr lang="en-US" dirty="0" err="1"/>
              <a:t>vbar</a:t>
            </a:r>
            <a:r>
              <a:rPr lang="en-US" dirty="0"/>
              <a:t> </a:t>
            </a:r>
            <a:r>
              <a:rPr lang="en-US" dirty="0" err="1" smtClean="0"/>
              <a:t>vdayr</a:t>
            </a:r>
            <a:r>
              <a:rPr lang="en-US" dirty="0" smtClean="0"/>
              <a:t>;</a:t>
            </a:r>
            <a:endParaRPr lang="en-US" dirty="0"/>
          </a:p>
          <a:p>
            <a:pPr eaLnBrk="1" hangingPunct="1"/>
            <a:r>
              <a:rPr lang="en-US" b="1" dirty="0"/>
              <a:t>Run;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GCHART/Histograms</a:t>
            </a:r>
          </a:p>
        </p:txBody>
      </p:sp>
      <p:pic>
        <p:nvPicPr>
          <p:cNvPr id="28675" name="Picture 4" descr="gchart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0960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685800" y="5486400"/>
            <a:ext cx="259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proc </a:t>
            </a:r>
            <a:r>
              <a:rPr lang="en-US" b="1" dirty="0" err="1"/>
              <a:t>gchart</a:t>
            </a:r>
            <a:r>
              <a:rPr lang="en-US" b="1" dirty="0"/>
              <a:t> ;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err="1"/>
              <a:t>vbar</a:t>
            </a:r>
            <a:r>
              <a:rPr lang="en-US" dirty="0"/>
              <a:t> </a:t>
            </a:r>
            <a:r>
              <a:rPr lang="en-US" dirty="0" err="1"/>
              <a:t>tempf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	</a:t>
            </a:r>
            <a:r>
              <a:rPr lang="en-US" b="1" dirty="0"/>
              <a:t>run;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rial Black" pitchFamily="34" charset="0"/>
              </a:rPr>
              <a:t>General Idea of 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version 7 of SAS output was the results of a SAS procedure and was stored in a basic output file (or output window).</a:t>
            </a:r>
          </a:p>
          <a:p>
            <a:r>
              <a:rPr lang="en-US" dirty="0" smtClean="0">
                <a:latin typeface="Arial Black" pitchFamily="34" charset="0"/>
              </a:rPr>
              <a:t>ODS</a:t>
            </a:r>
            <a:r>
              <a:rPr lang="en-US" dirty="0" smtClean="0"/>
              <a:t> now creates output objects from procedures that have basically three components: data component, table definition (order of columns, rows, etc.), and an output destination (.html, .rtf, etc.)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PROC   SGPLOT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514350" lvl="1" indent="-514350">
              <a:buFontTx/>
              <a:buNone/>
            </a:pPr>
            <a:r>
              <a:rPr lang="en-US" dirty="0" err="1" smtClean="0"/>
              <a:t>Scattergram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Proc </a:t>
            </a:r>
            <a:r>
              <a:rPr lang="en-US" sz="1800" dirty="0" err="1" smtClean="0"/>
              <a:t>sgplot</a:t>
            </a:r>
            <a:r>
              <a:rPr lang="en-US" sz="1800" dirty="0" smtClean="0"/>
              <a:t> data=</a:t>
            </a:r>
            <a:r>
              <a:rPr lang="en-US" sz="1800" dirty="0" err="1" smtClean="0"/>
              <a:t>test_liver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scatter x=</a:t>
            </a:r>
            <a:r>
              <a:rPr lang="en-US" sz="1800" dirty="0" err="1" smtClean="0"/>
              <a:t>hght_cm</a:t>
            </a:r>
            <a:r>
              <a:rPr lang="en-US" sz="1800" dirty="0" smtClean="0"/>
              <a:t> y=</a:t>
            </a:r>
            <a:r>
              <a:rPr lang="en-US" sz="1800" dirty="0" err="1" smtClean="0"/>
              <a:t>wght_kg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Run;</a:t>
            </a:r>
            <a:endParaRPr lang="en-US" dirty="0" smtClean="0"/>
          </a:p>
          <a:p>
            <a:pPr marL="514350" indent="-514350">
              <a:buFontTx/>
              <a:buNone/>
            </a:pPr>
            <a:r>
              <a:rPr lang="en-US" dirty="0" smtClean="0"/>
              <a:t>Box-Plots</a:t>
            </a:r>
            <a:br>
              <a:rPr lang="en-US" dirty="0" smtClean="0"/>
            </a:br>
            <a:r>
              <a:rPr lang="en-US" sz="1800" dirty="0" smtClean="0"/>
              <a:t>proc </a:t>
            </a:r>
            <a:r>
              <a:rPr lang="en-US" sz="1800" dirty="0" err="1" smtClean="0"/>
              <a:t>sgplot</a:t>
            </a:r>
            <a:r>
              <a:rPr lang="en-US" sz="1800" dirty="0" smtClean="0"/>
              <a:t> data=</a:t>
            </a:r>
            <a:r>
              <a:rPr lang="en-US" sz="1800" dirty="0" err="1" smtClean="0"/>
              <a:t>test_liver</a:t>
            </a:r>
            <a:r>
              <a:rPr lang="en-US" sz="1800" dirty="0" smtClean="0"/>
              <a:t>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hbox</a:t>
            </a:r>
            <a:r>
              <a:rPr lang="en-US" sz="1800" dirty="0" smtClean="0"/>
              <a:t> </a:t>
            </a:r>
            <a:r>
              <a:rPr lang="en-US" sz="1800" dirty="0" err="1" smtClean="0"/>
              <a:t>r_age</a:t>
            </a:r>
            <a:r>
              <a:rPr lang="en-US" sz="1800" dirty="0" smtClean="0"/>
              <a:t>/category=</a:t>
            </a:r>
            <a:r>
              <a:rPr lang="en-US" sz="1800" dirty="0" err="1" smtClean="0"/>
              <a:t>tx_procedure_type</a:t>
            </a:r>
            <a:r>
              <a:rPr lang="en-US" sz="1800" dirty="0" smtClean="0"/>
              <a:t>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run;	</a:t>
            </a:r>
          </a:p>
          <a:p>
            <a:pPr marL="514350" indent="-514350">
              <a:buFontTx/>
              <a:buNone/>
            </a:pPr>
            <a:r>
              <a:rPr lang="en-US" dirty="0" smtClean="0"/>
              <a:t>Series Plot</a:t>
            </a:r>
            <a:br>
              <a:rPr lang="en-US" dirty="0" smtClean="0"/>
            </a:br>
            <a:r>
              <a:rPr lang="en-US" sz="1800" dirty="0" smtClean="0"/>
              <a:t>proc </a:t>
            </a:r>
            <a:r>
              <a:rPr lang="en-US" sz="1800" dirty="0" err="1" smtClean="0"/>
              <a:t>sgplot</a:t>
            </a:r>
            <a:r>
              <a:rPr lang="en-US" sz="1800" dirty="0" smtClean="0"/>
              <a:t> data=</a:t>
            </a:r>
            <a:r>
              <a:rPr lang="en-US" sz="1800" dirty="0" err="1" smtClean="0"/>
              <a:t>test_liver</a:t>
            </a:r>
            <a:r>
              <a:rPr lang="en-US" sz="1800" dirty="0" smtClean="0"/>
              <a:t>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xaxis</a:t>
            </a:r>
            <a:r>
              <a:rPr lang="en-US" sz="1800" dirty="0" smtClean="0"/>
              <a:t> type=discrete;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series x=</a:t>
            </a:r>
            <a:r>
              <a:rPr lang="en-US" sz="1800" dirty="0" err="1" smtClean="0"/>
              <a:t>tx_year</a:t>
            </a:r>
            <a:r>
              <a:rPr lang="en-US" sz="1800" dirty="0" smtClean="0"/>
              <a:t> y=</a:t>
            </a:r>
            <a:r>
              <a:rPr lang="en-US" sz="1800" dirty="0" err="1" smtClean="0"/>
              <a:t>tx_cost</a:t>
            </a:r>
            <a:r>
              <a:rPr lang="en-US" sz="1800" dirty="0" smtClean="0"/>
              <a:t>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series x=</a:t>
            </a:r>
            <a:r>
              <a:rPr lang="en-US" sz="1800" dirty="0" err="1" smtClean="0"/>
              <a:t>tx_year</a:t>
            </a:r>
            <a:r>
              <a:rPr lang="en-US" sz="1800" dirty="0" smtClean="0"/>
              <a:t> y=</a:t>
            </a:r>
            <a:r>
              <a:rPr lang="en-US" sz="1800" dirty="0" err="1" smtClean="0"/>
              <a:t>tx_numbr</a:t>
            </a:r>
            <a:r>
              <a:rPr lang="en-US" sz="1800" dirty="0" smtClean="0"/>
              <a:t>/y2axis;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run;</a:t>
            </a:r>
          </a:p>
          <a:p>
            <a:pPr marL="514350" indent="-514350">
              <a:buFontTx/>
              <a:buNone/>
            </a:pPr>
            <a:endParaRPr lang="en-US" dirty="0" smtClean="0"/>
          </a:p>
          <a:p>
            <a:pPr marL="514350" indent="-514350">
              <a:buFontTx/>
              <a:buAutoNum type="arabicPeriod"/>
            </a:pPr>
            <a:endParaRPr lang="en-US" dirty="0" smtClean="0"/>
          </a:p>
          <a:p>
            <a:pPr marL="514350" indent="-514350">
              <a:buFontTx/>
              <a:buNone/>
            </a:pPr>
            <a:endParaRPr lang="en-US" dirty="0" smtClean="0"/>
          </a:p>
          <a:p>
            <a:pPr marL="514350" lvl="1" indent="-514350">
              <a:buFontTx/>
              <a:buNone/>
            </a:pPr>
            <a:r>
              <a:rPr lang="en-US" sz="1800" dirty="0" smtClean="0"/>
              <a:t>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400" b="1" dirty="0" smtClean="0"/>
              <a:t>PROC   SGPLOT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514350" lvl="1" indent="-514350">
              <a:buFontTx/>
              <a:buNone/>
            </a:pPr>
            <a:r>
              <a:rPr lang="en-US" b="1" dirty="0" smtClean="0"/>
              <a:t>Block diagram</a:t>
            </a:r>
            <a:br>
              <a:rPr lang="en-US" b="1" dirty="0" smtClean="0"/>
            </a:br>
            <a:r>
              <a:rPr lang="en-US" sz="1800" dirty="0" smtClean="0"/>
              <a:t>Proc </a:t>
            </a:r>
            <a:r>
              <a:rPr lang="en-US" sz="1800" dirty="0" err="1" smtClean="0"/>
              <a:t>sgplot</a:t>
            </a:r>
            <a:r>
              <a:rPr lang="en-US" sz="1800" dirty="0" smtClean="0"/>
              <a:t> data=</a:t>
            </a:r>
            <a:r>
              <a:rPr lang="en-US" sz="1800" dirty="0" err="1" smtClean="0"/>
              <a:t>test_liver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err="1" smtClean="0"/>
              <a:t>vbar</a:t>
            </a:r>
            <a:r>
              <a:rPr lang="en-US" sz="1800" dirty="0" smtClean="0"/>
              <a:t> </a:t>
            </a:r>
            <a:r>
              <a:rPr lang="en-US" sz="1800" dirty="0" err="1" smtClean="0"/>
              <a:t>tx_procedure_type</a:t>
            </a:r>
            <a:r>
              <a:rPr lang="en-US" sz="1800" dirty="0" smtClean="0"/>
              <a:t>;</a:t>
            </a:r>
          </a:p>
          <a:p>
            <a:pPr marL="514350" lvl="1" indent="-514350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yaxis</a:t>
            </a:r>
            <a:r>
              <a:rPr lang="en-US" sz="1800" dirty="0" smtClean="0"/>
              <a:t> label=‘Transplant Type’;</a:t>
            </a:r>
            <a:br>
              <a:rPr lang="en-US" sz="1800" dirty="0" smtClean="0"/>
            </a:br>
            <a:r>
              <a:rPr lang="en-US" sz="1800" dirty="0" smtClean="0"/>
              <a:t>Run;</a:t>
            </a:r>
            <a:endParaRPr lang="en-US" dirty="0" smtClean="0"/>
          </a:p>
          <a:p>
            <a:pPr marL="514350" indent="-514350">
              <a:buFontTx/>
              <a:buNone/>
            </a:pPr>
            <a:r>
              <a:rPr lang="en-US" b="1" dirty="0" smtClean="0"/>
              <a:t>Histogram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proc </a:t>
            </a:r>
            <a:r>
              <a:rPr lang="en-US" sz="1800" dirty="0" err="1" smtClean="0"/>
              <a:t>sgplot</a:t>
            </a:r>
            <a:r>
              <a:rPr lang="en-US" sz="1800" dirty="0" smtClean="0"/>
              <a:t> data=</a:t>
            </a:r>
            <a:r>
              <a:rPr lang="en-US" sz="1800" dirty="0" err="1" smtClean="0"/>
              <a:t>test_liver</a:t>
            </a:r>
            <a:r>
              <a:rPr lang="en-US" sz="1800" dirty="0" smtClean="0"/>
              <a:t>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histogram </a:t>
            </a:r>
            <a:r>
              <a:rPr lang="en-US" sz="1800" dirty="0" err="1" smtClean="0"/>
              <a:t>r_age</a:t>
            </a:r>
            <a:endParaRPr lang="en-US" sz="1800" dirty="0" smtClean="0"/>
          </a:p>
          <a:p>
            <a:pPr marL="514350" indent="-514350">
              <a:buFontTx/>
              <a:buNone/>
            </a:pPr>
            <a:r>
              <a:rPr lang="en-US" sz="1800" dirty="0" smtClean="0"/>
              <a:t>	density </a:t>
            </a:r>
            <a:r>
              <a:rPr lang="en-US" sz="1800" dirty="0" err="1" smtClean="0"/>
              <a:t>r_age</a:t>
            </a:r>
            <a:r>
              <a:rPr lang="en-US" sz="1800" dirty="0" smtClean="0"/>
              <a:t>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density </a:t>
            </a:r>
            <a:r>
              <a:rPr lang="en-US" sz="1800" dirty="0" err="1" smtClean="0"/>
              <a:t>r_age</a:t>
            </a:r>
            <a:r>
              <a:rPr lang="en-US" sz="1800" dirty="0" smtClean="0"/>
              <a:t>/kernel;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run;	</a:t>
            </a:r>
          </a:p>
          <a:p>
            <a:pPr marL="514350" indent="-514350">
              <a:buFontTx/>
              <a:buNone/>
            </a:pPr>
            <a:r>
              <a:rPr lang="en-US" b="1" dirty="0" smtClean="0"/>
              <a:t>Regression plot</a:t>
            </a:r>
            <a:br>
              <a:rPr lang="en-US" b="1" dirty="0" smtClean="0"/>
            </a:br>
            <a:r>
              <a:rPr lang="en-US" sz="1800" dirty="0" smtClean="0"/>
              <a:t>proc </a:t>
            </a:r>
            <a:r>
              <a:rPr lang="en-US" sz="1800" dirty="0" err="1" smtClean="0"/>
              <a:t>sgplot</a:t>
            </a:r>
            <a:r>
              <a:rPr lang="en-US" sz="1800" dirty="0" smtClean="0"/>
              <a:t> data=</a:t>
            </a:r>
            <a:r>
              <a:rPr lang="en-US" sz="1800" dirty="0" err="1" smtClean="0"/>
              <a:t>test_liver</a:t>
            </a:r>
            <a:r>
              <a:rPr lang="en-US" sz="1800" dirty="0" smtClean="0"/>
              <a:t>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Reg</a:t>
            </a:r>
            <a:r>
              <a:rPr lang="en-US" sz="1800" dirty="0" smtClean="0"/>
              <a:t> x=</a:t>
            </a:r>
            <a:r>
              <a:rPr lang="en-US" sz="1800" dirty="0" err="1" smtClean="0"/>
              <a:t>wght_kg</a:t>
            </a:r>
            <a:r>
              <a:rPr lang="en-US" sz="1800" dirty="0" smtClean="0"/>
              <a:t> y=</a:t>
            </a:r>
            <a:r>
              <a:rPr lang="en-US" sz="1800" dirty="0" err="1" smtClean="0"/>
              <a:t>hght_cm</a:t>
            </a:r>
            <a:r>
              <a:rPr lang="en-US" sz="1800" dirty="0" smtClean="0"/>
              <a:t>;</a:t>
            </a:r>
          </a:p>
          <a:p>
            <a:pPr marL="514350" indent="-514350">
              <a:buFontTx/>
              <a:buNone/>
            </a:pPr>
            <a:r>
              <a:rPr lang="en-US" sz="1800" dirty="0" smtClean="0"/>
              <a:t>	run;</a:t>
            </a:r>
          </a:p>
          <a:p>
            <a:pPr marL="514350" indent="-514350">
              <a:buFontTx/>
              <a:buNone/>
            </a:pPr>
            <a:endParaRPr lang="en-US" dirty="0" smtClean="0"/>
          </a:p>
          <a:p>
            <a:pPr marL="514350" indent="-514350">
              <a:buFontTx/>
              <a:buAutoNum type="arabicPeriod"/>
            </a:pPr>
            <a:endParaRPr lang="en-US" dirty="0" smtClean="0"/>
          </a:p>
          <a:p>
            <a:pPr marL="514350" indent="-514350">
              <a:buFontTx/>
              <a:buNone/>
            </a:pPr>
            <a:endParaRPr lang="en-US" dirty="0" smtClean="0"/>
          </a:p>
          <a:p>
            <a:pPr marL="514350" lvl="1" indent="-514350">
              <a:buFontTx/>
              <a:buNone/>
            </a:pPr>
            <a:r>
              <a:rPr lang="en-US" sz="1800" dirty="0" smtClean="0"/>
              <a:t>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PROC   SGPANEL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514350" lvl="1" indent="-514350">
              <a:buFontTx/>
              <a:buNone/>
            </a:pPr>
            <a:r>
              <a:rPr lang="en-US" b="1" dirty="0" smtClean="0"/>
              <a:t>Panels graphs</a:t>
            </a:r>
          </a:p>
          <a:p>
            <a:pPr marL="514350" lvl="1" indent="-514350">
              <a:buFontTx/>
              <a:buNone/>
            </a:pPr>
            <a:endParaRPr lang="en-US" b="1" dirty="0" smtClean="0"/>
          </a:p>
          <a:p>
            <a:pPr marL="514350" lvl="1" indent="-514350">
              <a:buFontTx/>
              <a:buNone/>
            </a:pPr>
            <a:r>
              <a:rPr lang="en-US" b="1" dirty="0"/>
              <a:t>	</a:t>
            </a:r>
            <a:r>
              <a:rPr lang="en-US" sz="2000" dirty="0" smtClean="0"/>
              <a:t>proc sort data=</a:t>
            </a:r>
            <a:r>
              <a:rPr lang="en-US" sz="2000" dirty="0" err="1" smtClean="0"/>
              <a:t>test_liver</a:t>
            </a:r>
            <a:r>
              <a:rPr lang="en-US" sz="2000" dirty="0" smtClean="0"/>
              <a:t>;</a:t>
            </a:r>
          </a:p>
          <a:p>
            <a:pPr marL="514350" lvl="1" indent="-514350"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by </a:t>
            </a:r>
            <a:r>
              <a:rPr lang="en-US" sz="2000" dirty="0" err="1" smtClean="0"/>
              <a:t>tx_procedure_type</a:t>
            </a:r>
            <a:r>
              <a:rPr lang="en-US" sz="2000" dirty="0" smtClean="0"/>
              <a:t>;</a:t>
            </a:r>
          </a:p>
          <a:p>
            <a:pPr marL="514350" lvl="1" indent="-514350">
              <a:buFontTx/>
              <a:buNone/>
            </a:pPr>
            <a:r>
              <a:rPr lang="en-US" sz="2000" dirty="0" smtClean="0"/>
              <a:t>	Run;</a:t>
            </a:r>
          </a:p>
          <a:p>
            <a:pPr marL="514350" lvl="1" indent="-514350">
              <a:buFontTx/>
              <a:buNone/>
            </a:pP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Proc sgpanel data=</a:t>
            </a:r>
            <a:r>
              <a:rPr lang="en-US" sz="1800" dirty="0" err="1" smtClean="0"/>
              <a:t>test_liver</a:t>
            </a:r>
            <a:r>
              <a:rPr lang="en-US" sz="1800" dirty="0" smtClean="0"/>
              <a:t>;</a:t>
            </a:r>
          </a:p>
          <a:p>
            <a:pPr marL="514350" lvl="1" indent="-514350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panelby</a:t>
            </a:r>
            <a:r>
              <a:rPr lang="en-US" sz="1800" dirty="0" smtClean="0"/>
              <a:t> </a:t>
            </a:r>
            <a:r>
              <a:rPr lang="en-US" sz="1800" dirty="0" err="1" smtClean="0"/>
              <a:t>tx_procedure_type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histogram </a:t>
            </a:r>
            <a:r>
              <a:rPr lang="en-US" sz="1800" dirty="0" err="1" smtClean="0"/>
              <a:t>r_age</a:t>
            </a:r>
            <a:r>
              <a:rPr lang="en-US" sz="1800" dirty="0" smtClean="0"/>
              <a:t>;</a:t>
            </a:r>
          </a:p>
          <a:p>
            <a:pPr marL="514350" lvl="1" indent="-514350">
              <a:buFontTx/>
              <a:buNone/>
            </a:pPr>
            <a:r>
              <a:rPr lang="en-US" sz="1800" dirty="0" smtClean="0"/>
              <a:t>	Run;</a:t>
            </a:r>
            <a:endParaRPr lang="en-US" dirty="0" smtClean="0"/>
          </a:p>
          <a:p>
            <a:pPr marL="514350" indent="-514350">
              <a:buFontTx/>
              <a:buNone/>
            </a:pPr>
            <a:endParaRPr lang="en-US" dirty="0" smtClean="0"/>
          </a:p>
          <a:p>
            <a:pPr marL="514350" indent="-514350">
              <a:buFontTx/>
              <a:buAutoNum type="arabicPeriod"/>
            </a:pPr>
            <a:endParaRPr lang="en-US" dirty="0" smtClean="0"/>
          </a:p>
          <a:p>
            <a:pPr marL="514350" indent="-514350">
              <a:buFontTx/>
              <a:buNone/>
            </a:pPr>
            <a:endParaRPr lang="en-US" dirty="0" smtClean="0"/>
          </a:p>
          <a:p>
            <a:pPr marL="514350" lvl="1" indent="-514350">
              <a:buFontTx/>
              <a:buNone/>
            </a:pPr>
            <a:r>
              <a:rPr lang="en-US" sz="1800" dirty="0" smtClean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143000"/>
          </a:xfrm>
        </p:spPr>
        <p:txBody>
          <a:bodyPr/>
          <a:lstStyle/>
          <a:p>
            <a:r>
              <a:rPr lang="en-US" sz="6600" smtClean="0">
                <a:latin typeface="Arial Black" pitchFamily="34" charset="0"/>
              </a:rPr>
              <a:t>ODS </a:t>
            </a:r>
            <a:r>
              <a:rPr lang="en-US" sz="4800" smtClean="0">
                <a:latin typeface="Arial Black" pitchFamily="34" charset="0"/>
              </a:rPr>
              <a:t/>
            </a:r>
            <a:br>
              <a:rPr lang="en-US" sz="4800" smtClean="0">
                <a:latin typeface="Arial Black" pitchFamily="34" charset="0"/>
              </a:rPr>
            </a:br>
            <a:r>
              <a:rPr lang="en-US" sz="3200" smtClean="0">
                <a:latin typeface="Arial Black" pitchFamily="34" charset="0"/>
              </a:rPr>
              <a:t>(OUTPUT Delivery System)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381000" y="2667000"/>
            <a:ext cx="169862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PatID,Age,ICD</a:t>
            </a:r>
          </a:p>
          <a:p>
            <a:pPr eaLnBrk="1" hangingPunct="1"/>
            <a:r>
              <a:rPr lang="en-US"/>
              <a:t>1,20,254.1</a:t>
            </a:r>
          </a:p>
          <a:p>
            <a:pPr eaLnBrk="1" hangingPunct="1"/>
            <a:r>
              <a:rPr lang="en-US"/>
              <a:t>2,33,253.1</a:t>
            </a:r>
          </a:p>
          <a:p>
            <a:pPr eaLnBrk="1" hangingPunct="1"/>
            <a:r>
              <a:rPr lang="en-US"/>
              <a:t>3,54,253.0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1844"/>
              </p:ext>
            </p:extLst>
          </p:nvPr>
        </p:nvGraphicFramePr>
        <p:xfrm>
          <a:off x="2514600" y="2667000"/>
          <a:ext cx="1828800" cy="1138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94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Title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var1</a:t>
                      </a:r>
                      <a:endParaRPr lang="en-US" sz="16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Var2</a:t>
                      </a:r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var3</a:t>
                      </a:r>
                      <a:endParaRPr lang="en-US" sz="1600" dirty="0"/>
                    </a:p>
                  </a:txBody>
                  <a:tcPr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45733" marB="4573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2743200"/>
            <a:ext cx="1295400" cy="8302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Arial</a:t>
            </a:r>
          </a:p>
          <a:p>
            <a:pPr>
              <a:defRPr/>
            </a:pPr>
            <a:r>
              <a:rPr lang="en-US" sz="1600" dirty="0"/>
              <a:t>Bold</a:t>
            </a:r>
          </a:p>
          <a:p>
            <a:pPr>
              <a:defRPr/>
            </a:pPr>
            <a:r>
              <a:rPr lang="en-US" sz="1600" dirty="0"/>
              <a:t>Background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72326"/>
              </p:ext>
            </p:extLst>
          </p:nvPr>
        </p:nvGraphicFramePr>
        <p:xfrm>
          <a:off x="6705600" y="2209800"/>
          <a:ext cx="236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007"/>
                <a:gridCol w="678793"/>
                <a:gridCol w="7874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Patient Info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254.1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253.1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13" name="TextBox 8"/>
          <p:cNvSpPr txBox="1">
            <a:spLocks noChangeArrowheads="1"/>
          </p:cNvSpPr>
          <p:nvPr/>
        </p:nvSpPr>
        <p:spPr bwMode="auto">
          <a:xfrm>
            <a:off x="4343400" y="30480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Arial Black" pitchFamily="34" charset="0"/>
              </a:rPr>
              <a:t>+</a:t>
            </a:r>
          </a:p>
        </p:txBody>
      </p:sp>
      <p:sp>
        <p:nvSpPr>
          <p:cNvPr id="7214" name="TextBox 9"/>
          <p:cNvSpPr txBox="1">
            <a:spLocks noChangeArrowheads="1"/>
          </p:cNvSpPr>
          <p:nvPr/>
        </p:nvSpPr>
        <p:spPr bwMode="auto">
          <a:xfrm>
            <a:off x="2133600" y="30480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Arial Black" pitchFamily="34" charset="0"/>
              </a:rPr>
              <a:t>+</a:t>
            </a:r>
          </a:p>
        </p:txBody>
      </p:sp>
      <p:sp>
        <p:nvSpPr>
          <p:cNvPr id="7215" name="TextBox 10"/>
          <p:cNvSpPr txBox="1">
            <a:spLocks noChangeArrowheads="1"/>
          </p:cNvSpPr>
          <p:nvPr/>
        </p:nvSpPr>
        <p:spPr bwMode="auto">
          <a:xfrm>
            <a:off x="381000" y="4267200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Data/Results from Procedure</a:t>
            </a:r>
          </a:p>
        </p:txBody>
      </p:sp>
      <p:sp>
        <p:nvSpPr>
          <p:cNvPr id="7216" name="TextBox 11"/>
          <p:cNvSpPr txBox="1">
            <a:spLocks noChangeArrowheads="1"/>
          </p:cNvSpPr>
          <p:nvPr/>
        </p:nvSpPr>
        <p:spPr bwMode="auto">
          <a:xfrm>
            <a:off x="2514600" y="4495800"/>
            <a:ext cx="173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Table Template</a:t>
            </a:r>
          </a:p>
        </p:txBody>
      </p:sp>
      <p:sp>
        <p:nvSpPr>
          <p:cNvPr id="7217" name="TextBox 12"/>
          <p:cNvSpPr txBox="1">
            <a:spLocks noChangeArrowheads="1"/>
          </p:cNvSpPr>
          <p:nvPr/>
        </p:nvSpPr>
        <p:spPr bwMode="auto">
          <a:xfrm>
            <a:off x="4724400" y="4572000"/>
            <a:ext cx="1069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Style</a:t>
            </a:r>
          </a:p>
          <a:p>
            <a:pPr eaLnBrk="1" hangingPunct="1"/>
            <a:r>
              <a:rPr lang="en-US"/>
              <a:t>template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019800" y="2971800"/>
            <a:ext cx="609600" cy="712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19" name="TextBox 12"/>
          <p:cNvSpPr txBox="1">
            <a:spLocks noChangeArrowheads="1"/>
          </p:cNvSpPr>
          <p:nvPr/>
        </p:nvSpPr>
        <p:spPr bwMode="auto">
          <a:xfrm>
            <a:off x="7010400" y="457200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Getting ALL Styles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Proc template;</a:t>
            </a:r>
          </a:p>
          <a:p>
            <a:pPr>
              <a:buFontTx/>
              <a:buNone/>
            </a:pPr>
            <a:r>
              <a:rPr lang="en-US" dirty="0" smtClean="0"/>
              <a:t>	list styles;</a:t>
            </a:r>
          </a:p>
          <a:p>
            <a:pPr>
              <a:buFontTx/>
              <a:buNone/>
            </a:pPr>
            <a:r>
              <a:rPr lang="en-US" dirty="0" smtClean="0"/>
              <a:t>	run;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113"/>
            <a:ext cx="9144000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The Output Delivery System (ODS)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enables you to produce </a:t>
            </a:r>
            <a:r>
              <a:rPr lang="en-US" sz="2800" b="1" dirty="0" smtClean="0"/>
              <a:t>output</a:t>
            </a:r>
            <a:r>
              <a:rPr lang="en-US" sz="2800" dirty="0" smtClean="0"/>
              <a:t> in a variety of formats, such as: </a:t>
            </a:r>
          </a:p>
          <a:p>
            <a:pPr lvl="1" eaLnBrk="1" hangingPunct="1"/>
            <a:r>
              <a:rPr lang="en-US" sz="2400" dirty="0" smtClean="0"/>
              <a:t>a HTML file (</a:t>
            </a:r>
            <a:r>
              <a:rPr lang="en-US" sz="2400" i="1" dirty="0" smtClean="0"/>
              <a:t>default in SAS 9.4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a traditional SAS Listing</a:t>
            </a:r>
          </a:p>
          <a:p>
            <a:pPr lvl="1" eaLnBrk="1" hangingPunct="1"/>
            <a:r>
              <a:rPr lang="en-US" sz="2400" dirty="0" smtClean="0"/>
              <a:t>a PDF file</a:t>
            </a:r>
          </a:p>
          <a:p>
            <a:pPr lvl="1" eaLnBrk="1" hangingPunct="1"/>
            <a:r>
              <a:rPr lang="en-US" sz="2400" dirty="0" smtClean="0"/>
              <a:t>a PostScript file</a:t>
            </a:r>
          </a:p>
          <a:p>
            <a:pPr lvl="1" eaLnBrk="1" hangingPunct="1"/>
            <a:r>
              <a:rPr lang="en-US" sz="2400" dirty="0" smtClean="0"/>
              <a:t>an RTF file (for use with Microsoft Word)</a:t>
            </a:r>
          </a:p>
          <a:p>
            <a:pPr lvl="1" eaLnBrk="1" hangingPunct="1"/>
            <a:r>
              <a:rPr lang="en-US" sz="2400" dirty="0" err="1" smtClean="0"/>
              <a:t>Tagsets.EXCELXP</a:t>
            </a:r>
            <a:r>
              <a:rPr lang="en-US" sz="2400" dirty="0" smtClean="0"/>
              <a:t> (Microsoft EXCEL)</a:t>
            </a:r>
          </a:p>
          <a:p>
            <a:pPr lvl="1" eaLnBrk="1" hangingPunct="1"/>
            <a:r>
              <a:rPr lang="en-US" sz="2400" dirty="0" smtClean="0"/>
              <a:t>an output data set</a:t>
            </a:r>
          </a:p>
          <a:p>
            <a:pPr lvl="1" eaLnBrk="1" hangingPunct="1"/>
            <a:r>
              <a:rPr lang="en-US" sz="2400" dirty="0" smtClean="0"/>
              <a:t>Document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5943600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ODS also enables you to customize your reports by selecting only the results you want to see.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5400" dirty="0" smtClean="0">
                <a:latin typeface="Arial Black" pitchFamily="34" charset="0"/>
              </a:rPr>
              <a:t>General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31543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ODS</a:t>
            </a:r>
            <a:r>
              <a:rPr lang="en-US" sz="3600" dirty="0" smtClean="0"/>
              <a:t> </a:t>
            </a:r>
            <a:r>
              <a:rPr lang="en-US" sz="3600" i="1" dirty="0" err="1" smtClean="0">
                <a:solidFill>
                  <a:srgbClr val="00B050"/>
                </a:solidFill>
              </a:rPr>
              <a:t>outputstyle</a:t>
            </a:r>
            <a:r>
              <a:rPr lang="en-US" sz="3600" i="1" dirty="0" smtClean="0"/>
              <a:t> 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</a:rPr>
              <a:t>destination &lt;options&gt;</a:t>
            </a:r>
            <a:r>
              <a:rPr lang="en-US" sz="3600" i="1" dirty="0" smtClean="0"/>
              <a:t>;</a:t>
            </a:r>
          </a:p>
          <a:p>
            <a:pPr>
              <a:buFontTx/>
              <a:buNone/>
              <a:defRPr/>
            </a:pPr>
            <a:r>
              <a:rPr lang="en-US" sz="3600" i="1" dirty="0" smtClean="0"/>
              <a:t>…………..procedure code…………</a:t>
            </a:r>
          </a:p>
          <a:p>
            <a:pPr>
              <a:buFontTx/>
              <a:buNone/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ODS</a:t>
            </a:r>
            <a:r>
              <a:rPr lang="en-US" sz="3600" i="1" dirty="0" smtClean="0"/>
              <a:t> </a:t>
            </a:r>
            <a:r>
              <a:rPr lang="en-US" sz="3600" i="1" dirty="0" err="1" smtClean="0">
                <a:solidFill>
                  <a:srgbClr val="00B050"/>
                </a:solidFill>
              </a:rPr>
              <a:t>outputstyle</a:t>
            </a:r>
            <a:r>
              <a:rPr lang="en-US" sz="3600" i="1" dirty="0" smtClean="0"/>
              <a:t> </a:t>
            </a:r>
            <a:r>
              <a:rPr lang="en-US" sz="3600" b="1" i="1" dirty="0" smtClean="0">
                <a:solidFill>
                  <a:srgbClr val="FF0000"/>
                </a:solidFill>
              </a:rPr>
              <a:t>CLOSE</a:t>
            </a:r>
            <a:r>
              <a:rPr lang="en-US" sz="3600" i="1" dirty="0" smtClean="0"/>
              <a:t>;</a:t>
            </a:r>
          </a:p>
          <a:p>
            <a:pPr>
              <a:buFontTx/>
              <a:buNone/>
              <a:defRPr/>
            </a:pPr>
            <a:endParaRPr lang="en-US" sz="3600" i="1" dirty="0" smtClean="0"/>
          </a:p>
          <a:p>
            <a:pPr>
              <a:buFontTx/>
              <a:buNone/>
              <a:defRPr/>
            </a:pPr>
            <a:endParaRPr lang="en-US" sz="36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457200"/>
            <a:ext cx="8991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 Black" pitchFamily="34" charset="0"/>
              </a:rPr>
              <a:t>The Output Delivery System ODS</a:t>
            </a:r>
            <a:br>
              <a:rPr lang="en-US" sz="3600" b="1" dirty="0" smtClean="0">
                <a:latin typeface="Arial Black" pitchFamily="34" charset="0"/>
              </a:rPr>
            </a:br>
            <a:endParaRPr lang="en-US" sz="3600" b="1" dirty="0" smtClean="0">
              <a:latin typeface="Arial Black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Data </a:t>
            </a:r>
            <a:r>
              <a:rPr lang="en-US" sz="2800" b="1" dirty="0" err="1" smtClean="0"/>
              <a:t>tt</a:t>
            </a:r>
            <a:r>
              <a:rPr lang="en-US" sz="28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Set </a:t>
            </a:r>
            <a:r>
              <a:rPr lang="en-US" sz="2800" b="1" dirty="0" err="1" smtClean="0"/>
              <a:t>my.test_trauma</a:t>
            </a:r>
            <a:r>
              <a:rPr lang="en-US" sz="28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If missing(MRN) then delete;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ODS </a:t>
            </a:r>
            <a:r>
              <a:rPr lang="en-US" sz="2800" b="1" dirty="0" smtClean="0">
                <a:solidFill>
                  <a:srgbClr val="0099FF"/>
                </a:solidFill>
                <a:latin typeface="Arial Black" pitchFamily="34" charset="0"/>
              </a:rPr>
              <a:t>RTF</a:t>
            </a:r>
            <a:r>
              <a:rPr lang="en-US" sz="2800" b="1" dirty="0" smtClean="0">
                <a:solidFill>
                  <a:srgbClr val="FF0000"/>
                </a:solidFill>
              </a:rPr>
              <a:t> file  = “c:\</a:t>
            </a:r>
            <a:r>
              <a:rPr lang="en-US" sz="2800" b="1" dirty="0" err="1" smtClean="0">
                <a:solidFill>
                  <a:srgbClr val="FF0000"/>
                </a:solidFill>
              </a:rPr>
              <a:t>tt</a:t>
            </a:r>
            <a:r>
              <a:rPr lang="en-US" sz="2800" b="1" dirty="0" smtClean="0">
                <a:solidFill>
                  <a:srgbClr val="FF0000"/>
                </a:solidFill>
              </a:rPr>
              <a:t>\test.RTF“ style=</a:t>
            </a:r>
            <a:r>
              <a:rPr lang="en-US" sz="2800" b="1" dirty="0" err="1" smtClean="0">
                <a:solidFill>
                  <a:srgbClr val="FF0000"/>
                </a:solidFill>
              </a:rPr>
              <a:t>htmlblue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PROC means data=</a:t>
            </a:r>
            <a:r>
              <a:rPr lang="en-US" sz="2400" b="1" dirty="0" err="1" smtClean="0"/>
              <a:t>tt</a:t>
            </a:r>
            <a:r>
              <a:rPr lang="en-US" sz="24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age;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Class race;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ODS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99FF"/>
                </a:solidFill>
                <a:latin typeface="Arial Black" pitchFamily="34" charset="0"/>
              </a:rPr>
              <a:t>RTF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CLOSE;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</TotalTime>
  <Words>987</Words>
  <Application>Microsoft Office PowerPoint</Application>
  <PresentationFormat>On-screen Show (4:3)</PresentationFormat>
  <Paragraphs>309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ODS (output delivery system)</vt:lpstr>
      <vt:lpstr>Changing Output Destination (SAS 9.3)</vt:lpstr>
      <vt:lpstr>General Idea of ODS</vt:lpstr>
      <vt:lpstr>ODS  (OUTPUT Delivery System)</vt:lpstr>
      <vt:lpstr>Getting ALL Styles</vt:lpstr>
      <vt:lpstr>PowerPoint Presentation</vt:lpstr>
      <vt:lpstr>The Output Delivery System (ODS)</vt:lpstr>
      <vt:lpstr>General Syntax</vt:lpstr>
      <vt:lpstr>The Output Delivery System ODS </vt:lpstr>
      <vt:lpstr>Output Delivery System ODS </vt:lpstr>
      <vt:lpstr>Output Delivery System ODS</vt:lpstr>
      <vt:lpstr>Switch between OUTPUT and ODS</vt:lpstr>
      <vt:lpstr>What about Graphics?</vt:lpstr>
      <vt:lpstr>Output Delivery System ODS and ODS Graphics</vt:lpstr>
      <vt:lpstr>The Output Delivery System ODS and ODS Graphics</vt:lpstr>
      <vt:lpstr>Only WORD RTF OUTPUT</vt:lpstr>
      <vt:lpstr>The Output Delivery System ODS</vt:lpstr>
      <vt:lpstr>Four Types of HTML Output Files </vt:lpstr>
      <vt:lpstr>HTML not so simple</vt:lpstr>
      <vt:lpstr>ODS TRACE ON|OFF</vt:lpstr>
      <vt:lpstr>PowerPoint Presentation</vt:lpstr>
      <vt:lpstr>TRACE in LOG</vt:lpstr>
      <vt:lpstr>Selecting and Excluding Program Output </vt:lpstr>
      <vt:lpstr>Example</vt:lpstr>
      <vt:lpstr>Example of Output Dataset</vt:lpstr>
      <vt:lpstr>ODS GRAPHICS</vt:lpstr>
      <vt:lpstr>ODS Graphics Editor</vt:lpstr>
      <vt:lpstr>Block Chart</vt:lpstr>
      <vt:lpstr>Proc GCHART/Histograms</vt:lpstr>
      <vt:lpstr>PROC   SGPLOT</vt:lpstr>
      <vt:lpstr>PROC   SGPLOT</vt:lpstr>
      <vt:lpstr>PROC   SGPANEL</vt:lpstr>
    </vt:vector>
  </TitlesOfParts>
  <Company>AZCC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FIRST.byvar and LAST.byvar</dc:title>
  <dc:creator>agruessner</dc:creator>
  <cp:lastModifiedBy>LaRoche, Dominic {DTIO~Tucson}</cp:lastModifiedBy>
  <cp:revision>205</cp:revision>
  <dcterms:created xsi:type="dcterms:W3CDTF">2008-10-02T00:09:37Z</dcterms:created>
  <dcterms:modified xsi:type="dcterms:W3CDTF">2014-10-26T23:32:12Z</dcterms:modified>
</cp:coreProperties>
</file>