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084EF-9205-4297-997C-A361279DF8B7}" v="418" dt="2021-11-17T08:34:45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8784" autoAdjust="0"/>
  </p:normalViewPr>
  <p:slideViewPr>
    <p:cSldViewPr snapToGrid="0">
      <p:cViewPr varScale="1">
        <p:scale>
          <a:sx n="65" d="100"/>
          <a:sy n="65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8966-B51F-4E59-8F00-B3515807F4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5E8C1-0276-4B88-8DB7-5DB2AB0C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talk about general ML – classifying dog vs cats or image processing, we will focus on OBS related projects as examples for DS and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E8C1-0276-4B88-8DB7-5DB2AB0C4F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E8C1-0276-4B88-8DB7-5DB2AB0C4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E8C1-0276-4B88-8DB7-5DB2AB0C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E8C1-0276-4B88-8DB7-5DB2AB0C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non increasing example – how many machines did not send a health signal the past 5 minutes?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E8C1-0276-4B88-8DB7-5DB2AB0C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my team does in practice. </a:t>
            </a:r>
          </a:p>
          <a:p>
            <a:r>
              <a:rPr lang="en-US" dirty="0"/>
              <a:t>The first step is identifying the need which I normally do myself with the PM/engineering lead. To find the clusters and proper behavior.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E8C1-0276-4B88-8DB7-5DB2AB0C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6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E8C1-0276-4B88-8DB7-5DB2AB0C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E8C1-0276-4B88-8DB7-5DB2AB0C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E8C1-0276-4B88-8DB7-5DB2AB0C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5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0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6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006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0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4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6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2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0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1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cs typeface="Calibri Light"/>
              </a:rPr>
              <a:t>Data science &amp; Machine Learning in OBSERVABILITY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Walk behind the scene observability scenarios related to DS/ML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9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0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2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Graphic 6" descr="Brain in head">
            <a:extLst>
              <a:ext uri="{FF2B5EF4-FFF2-40B4-BE49-F238E27FC236}">
                <a16:creationId xmlns:a16="http://schemas.microsoft.com/office/drawing/2014/main" id="{C91732DF-2513-45C8-83ED-8D4C9824E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28E0-553A-4D9E-9D23-2C86DA2A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Strategy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7C8D-508F-4C3C-B6EC-E23FA917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model gives results – example: 0.76% sure the alert is invariant </a:t>
            </a:r>
          </a:p>
          <a:p>
            <a:r>
              <a:rPr lang="en-US" dirty="0"/>
              <a:t>How to ACT on the result</a:t>
            </a:r>
          </a:p>
          <a:p>
            <a:pPr lvl="1"/>
            <a:r>
              <a:rPr lang="en-US" dirty="0"/>
              <a:t>Prefer errors toward invariant (safer flow)</a:t>
            </a:r>
          </a:p>
          <a:p>
            <a:pPr lvl="1"/>
            <a:r>
              <a:rPr lang="en-US" dirty="0"/>
              <a:t>Invariant – run in alert intervals (frequency) evaluate current window + past windows.</a:t>
            </a:r>
          </a:p>
          <a:p>
            <a:pPr lvl="1"/>
            <a:r>
              <a:rPr lang="en-US" dirty="0"/>
              <a:t>Variant – consecutive 2</a:t>
            </a:r>
          </a:p>
          <a:p>
            <a:pPr lvl="2"/>
            <a:r>
              <a:rPr lang="en-US" dirty="0"/>
              <a:t>Analyze histogram of latency</a:t>
            </a:r>
          </a:p>
          <a:p>
            <a:pPr lvl="2"/>
            <a:r>
              <a:rPr lang="en-US" dirty="0"/>
              <a:t>Provided one evaluation ended in “alert” wait for 2 minutes to additional data to arrive.</a:t>
            </a:r>
          </a:p>
          <a:p>
            <a:pPr lvl="2"/>
            <a:r>
              <a:rPr lang="en-US" dirty="0"/>
              <a:t>Compare results to reduce error rates</a:t>
            </a:r>
          </a:p>
          <a:p>
            <a:r>
              <a:rPr lang="en-US" dirty="0"/>
              <a:t>Strategy layer is key component in the success of applying the model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4D8DE-3824-435E-95BB-0E8F7822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0" y="1291025"/>
            <a:ext cx="5447070" cy="427594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5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54B-0DD3-4B50-934F-C5C79DE3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1692"/>
            <a:ext cx="10131425" cy="1456267"/>
          </a:xfrm>
        </p:spPr>
        <p:txBody>
          <a:bodyPr/>
          <a:lstStyle/>
          <a:p>
            <a:r>
              <a:rPr lang="en-US" dirty="0"/>
              <a:t>Profile of a 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426D-BC8F-4615-8350-690CE356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6400"/>
            <a:ext cx="10131425" cy="4923692"/>
          </a:xfrm>
        </p:spPr>
        <p:txBody>
          <a:bodyPr>
            <a:normAutofit fontScale="40000" lnSpcReduction="20000"/>
          </a:bodyPr>
          <a:lstStyle/>
          <a:p>
            <a:r>
              <a:rPr lang="en-US" sz="4900" dirty="0"/>
              <a:t>Mastering math, statistics and probability theory</a:t>
            </a:r>
          </a:p>
          <a:p>
            <a:r>
              <a:rPr lang="en-US" sz="4900" dirty="0"/>
              <a:t>Coding skills – usually CS background - Writing code to extract and manipulate data </a:t>
            </a:r>
          </a:p>
          <a:p>
            <a:pPr lvl="1"/>
            <a:r>
              <a:rPr lang="en-US" sz="4900" dirty="0"/>
              <a:t>different from MSR – we are applied team focused on production impact</a:t>
            </a:r>
          </a:p>
          <a:p>
            <a:r>
              <a:rPr lang="en-US" sz="4900" dirty="0"/>
              <a:t>Skilled in ML / DS domain </a:t>
            </a:r>
          </a:p>
          <a:p>
            <a:pPr lvl="1"/>
            <a:r>
              <a:rPr lang="en-US" sz="4900" dirty="0" err="1"/>
              <a:t>Msc</a:t>
            </a:r>
            <a:r>
              <a:rPr lang="en-US" sz="4900" dirty="0"/>
              <a:t>/</a:t>
            </a:r>
            <a:r>
              <a:rPr lang="en-US" sz="4900" dirty="0" err="1"/>
              <a:t>Phd</a:t>
            </a:r>
            <a:r>
              <a:rPr lang="en-US" sz="4900" dirty="0"/>
              <a:t> in the field</a:t>
            </a:r>
          </a:p>
          <a:p>
            <a:pPr lvl="1"/>
            <a:r>
              <a:rPr lang="en-US" sz="4900" dirty="0"/>
              <a:t>Published articles – proficient in reading background material understand how to implement and relevance </a:t>
            </a:r>
          </a:p>
          <a:p>
            <a:r>
              <a:rPr lang="en-US" sz="4900" dirty="0"/>
              <a:t>Team structure:</a:t>
            </a:r>
          </a:p>
          <a:p>
            <a:pPr lvl="1"/>
            <a:r>
              <a:rPr lang="en-US" sz="4900" dirty="0"/>
              <a:t>2 DS in my team.  </a:t>
            </a:r>
          </a:p>
          <a:p>
            <a:pPr lvl="1"/>
            <a:r>
              <a:rPr lang="en-US" sz="4900" dirty="0"/>
              <a:t>2 students(interns)</a:t>
            </a:r>
          </a:p>
          <a:p>
            <a:r>
              <a:rPr lang="en-US" sz="4900" dirty="0"/>
              <a:t>Work processes</a:t>
            </a:r>
          </a:p>
          <a:p>
            <a:pPr lvl="1"/>
            <a:r>
              <a:rPr lang="en-US" sz="4900" dirty="0"/>
              <a:t>More experimental </a:t>
            </a:r>
          </a:p>
          <a:p>
            <a:pPr lvl="1"/>
            <a:r>
              <a:rPr lang="en-US" sz="4900" dirty="0"/>
              <a:t>Requires delicate balance of creativity with data driven measurable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4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B7941A-B0B8-419E-AD72-051E989DFA6C}"/>
              </a:ext>
            </a:extLst>
          </p:cNvPr>
          <p:cNvSpPr/>
          <p:nvPr/>
        </p:nvSpPr>
        <p:spPr>
          <a:xfrm>
            <a:off x="457200" y="3141785"/>
            <a:ext cx="6377354" cy="2872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1E29-F288-4A3D-AB28-8D2BD406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projects on the go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823C-C6AC-4204-A7D7-66DF17C5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5311"/>
            <a:ext cx="10131425" cy="41063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LA query prediction integration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Cpu</a:t>
            </a:r>
            <a:r>
              <a:rPr lang="en-US" dirty="0"/>
              <a:t> consumption of query analysis – time span extraction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Recall verified.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Smart map – Milestone 1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Container Insights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Right sizing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Deployment insights (?)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Dynamic Thresholds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Outage removal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1E69-47FD-47A7-8E58-088D85E5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101" y="2807864"/>
            <a:ext cx="3756986" cy="2461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03A56-7B23-46B5-A676-BFDFDD817F41}"/>
              </a:ext>
            </a:extLst>
          </p:cNvPr>
          <p:cNvSpPr txBox="1"/>
          <p:nvPr/>
        </p:nvSpPr>
        <p:spPr>
          <a:xfrm>
            <a:off x="4267185" y="5706161"/>
            <a:ext cx="256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 facing AI tools (1p+3p)</a:t>
            </a:r>
          </a:p>
        </p:txBody>
      </p:sp>
    </p:spTree>
    <p:extLst>
      <p:ext uri="{BB962C8B-B14F-4D97-AF65-F5344CB8AC3E}">
        <p14:creationId xmlns:p14="http://schemas.microsoft.com/office/powerpoint/2010/main" val="8564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821EB-97F0-4DA0-91E2-D96D97E558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4" b="-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64812-1B23-46BB-9899-22E3B429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982" y="1538980"/>
            <a:ext cx="2965026" cy="24214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Pattern 1:</a:t>
            </a:r>
            <a:br>
              <a:rPr lang="en-US" sz="4800" dirty="0"/>
            </a:br>
            <a:r>
              <a:rPr lang="en-US" sz="4800" dirty="0"/>
              <a:t>improving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AC9B-A064-4BF7-A11B-BEFDEA2F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982" y="4280224"/>
            <a:ext cx="3254990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/>
              <a:t>Impacting internal service flow</a:t>
            </a:r>
          </a:p>
          <a:p>
            <a:pPr marL="0" indent="0">
              <a:buNone/>
            </a:pPr>
            <a:r>
              <a:rPr lang="en-US" cap="all" dirty="0"/>
              <a:t>For optimizing costs, latency, prevent incidents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4571E-8F30-45FD-BF2A-BC54037095F5}"/>
              </a:ext>
            </a:extLst>
          </p:cNvPr>
          <p:cNvSpPr/>
          <p:nvPr/>
        </p:nvSpPr>
        <p:spPr>
          <a:xfrm>
            <a:off x="1" y="3141785"/>
            <a:ext cx="7552944" cy="37144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89028-A976-4868-B21D-DB646877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Alert latency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3663-2536-4698-BAE2-A06CC381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sz="2800" dirty="0"/>
              <a:t>Service experiences difficulty: Evaluating at time 0 might create mistakes(false alerts or missed alerts)</a:t>
            </a:r>
          </a:p>
          <a:p>
            <a:r>
              <a:rPr lang="en-US" sz="2800" dirty="0"/>
              <a:t>When to evaluate?</a:t>
            </a:r>
          </a:p>
          <a:p>
            <a:pPr lvl="2"/>
            <a:r>
              <a:rPr lang="en-US" sz="1800" i="0" dirty="0"/>
              <a:t>Collect statistics from different RP, region, etc.</a:t>
            </a:r>
          </a:p>
          <a:p>
            <a:pPr lvl="2"/>
            <a:r>
              <a:rPr lang="en-US" sz="1800" i="0" dirty="0"/>
              <a:t>Keep them updated live all the time</a:t>
            </a:r>
          </a:p>
          <a:p>
            <a:pPr lvl="2"/>
            <a:r>
              <a:rPr lang="en-US" sz="1800" i="0" dirty="0"/>
              <a:t>Run at 99% percentile/max to avoid mistakes (accuracy)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7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4758F6-6A72-442B-A8F9-DA0D4E08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64" y="33230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/>
              <a:t>Clustering: grouping together by common characteristics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51A073-E192-4340-82BA-63E895CA3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2" y="1291031"/>
            <a:ext cx="9612335" cy="52387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8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75EE2-CF15-45F1-A961-37B449E2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28D83-E5EA-4CFA-8705-8BB1014B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323" y="318229"/>
            <a:ext cx="6243996" cy="962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ML? 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7C5B86D4-9F41-481B-94D7-AB5336E69E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646" r="4654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82AB5-0F4C-43C4-AF18-C9F665DC08CA}"/>
              </a:ext>
            </a:extLst>
          </p:cNvPr>
          <p:cNvSpPr txBox="1"/>
          <p:nvPr/>
        </p:nvSpPr>
        <p:spPr>
          <a:xfrm>
            <a:off x="5575323" y="1349454"/>
            <a:ext cx="56741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Syslog| where </a:t>
            </a:r>
            <a:r>
              <a:rPr lang="en-US" sz="1200" dirty="0" err="1"/>
              <a:t>au_type_CF</a:t>
            </a:r>
            <a:r>
              <a:rPr lang="en-US" sz="1200" dirty="0"/>
              <a:t> == "SYSCALL"| project </a:t>
            </a:r>
            <a:r>
              <a:rPr lang="en-US" sz="1200" dirty="0" err="1"/>
              <a:t>TimeGenerated</a:t>
            </a:r>
            <a:r>
              <a:rPr lang="en-US" sz="1200" dirty="0"/>
              <a:t>, Computer, </a:t>
            </a:r>
            <a:r>
              <a:rPr lang="en-US" sz="1200" dirty="0" err="1"/>
              <a:t>HostIP</a:t>
            </a:r>
            <a:r>
              <a:rPr lang="en-US" sz="1200" dirty="0"/>
              <a:t>,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, </a:t>
            </a:r>
            <a:r>
              <a:rPr lang="en-US" sz="1200" dirty="0" err="1"/>
              <a:t>au_key_CF</a:t>
            </a:r>
            <a:r>
              <a:rPr lang="en-US" sz="1200" dirty="0"/>
              <a:t>, </a:t>
            </a:r>
            <a:r>
              <a:rPr lang="en-US" sz="1200" dirty="0" err="1"/>
              <a:t>msg_syslog</a:t>
            </a:r>
            <a:r>
              <a:rPr lang="en-US" sz="1200" dirty="0"/>
              <a:t>=</a:t>
            </a:r>
            <a:r>
              <a:rPr lang="en-US" sz="1200" dirty="0" err="1"/>
              <a:t>SyslogMessage</a:t>
            </a:r>
            <a:r>
              <a:rPr lang="en-US" sz="1200" dirty="0"/>
              <a:t>, </a:t>
            </a:r>
            <a:r>
              <a:rPr lang="en-US" sz="1200" dirty="0" err="1"/>
              <a:t>au_arch_CF</a:t>
            </a:r>
            <a:r>
              <a:rPr lang="en-US" sz="1200" dirty="0"/>
              <a:t>, </a:t>
            </a:r>
            <a:r>
              <a:rPr lang="en-US" sz="1200" dirty="0" err="1"/>
              <a:t>au_syscall_CF</a:t>
            </a:r>
            <a:r>
              <a:rPr lang="en-US" sz="1200" dirty="0"/>
              <a:t>, </a:t>
            </a:r>
            <a:r>
              <a:rPr lang="en-US" sz="1200" dirty="0" err="1"/>
              <a:t>au_success_CF</a:t>
            </a:r>
            <a:r>
              <a:rPr lang="en-US" sz="1200" dirty="0"/>
              <a:t>, </a:t>
            </a:r>
            <a:r>
              <a:rPr lang="en-US" sz="1200" dirty="0" err="1"/>
              <a:t>au_exit_CF</a:t>
            </a:r>
            <a:r>
              <a:rPr lang="en-US" sz="1200" dirty="0"/>
              <a:t>, </a:t>
            </a:r>
            <a:r>
              <a:rPr lang="en-US" sz="1200" dirty="0" err="1"/>
              <a:t>au_items_CF</a:t>
            </a:r>
            <a:r>
              <a:rPr lang="en-US" sz="1200" dirty="0"/>
              <a:t>, </a:t>
            </a:r>
            <a:r>
              <a:rPr lang="en-US" sz="1200" dirty="0" err="1"/>
              <a:t>au_ppid_CF</a:t>
            </a:r>
            <a:r>
              <a:rPr lang="en-US" sz="1200" dirty="0"/>
              <a:t>, </a:t>
            </a:r>
            <a:r>
              <a:rPr lang="en-US" sz="1200" dirty="0" err="1"/>
              <a:t>au_pid_CF</a:t>
            </a:r>
            <a:r>
              <a:rPr lang="en-US" sz="1200" dirty="0"/>
              <a:t>, </a:t>
            </a:r>
            <a:r>
              <a:rPr lang="en-US" sz="1200" dirty="0" err="1"/>
              <a:t>au_auid_CF</a:t>
            </a:r>
            <a:r>
              <a:rPr lang="en-US" sz="1200" dirty="0"/>
              <a:t>, </a:t>
            </a:r>
            <a:r>
              <a:rPr lang="en-US" sz="1200" dirty="0" err="1"/>
              <a:t>au_uid_CF</a:t>
            </a:r>
            <a:r>
              <a:rPr lang="en-US" sz="1200" dirty="0"/>
              <a:t>, </a:t>
            </a:r>
            <a:r>
              <a:rPr lang="en-US" sz="1200" dirty="0" err="1"/>
              <a:t>au_gid_CF</a:t>
            </a:r>
            <a:r>
              <a:rPr lang="en-US" sz="1200" dirty="0"/>
              <a:t>, </a:t>
            </a:r>
            <a:r>
              <a:rPr lang="en-US" sz="1200" dirty="0" err="1"/>
              <a:t>au_euid_CF</a:t>
            </a:r>
            <a:r>
              <a:rPr lang="en-US" sz="1200" dirty="0"/>
              <a:t>, </a:t>
            </a:r>
            <a:r>
              <a:rPr lang="en-US" sz="1200" dirty="0" err="1"/>
              <a:t>au_suid_CF</a:t>
            </a:r>
            <a:r>
              <a:rPr lang="en-US" sz="1200" dirty="0"/>
              <a:t>, </a:t>
            </a:r>
            <a:r>
              <a:rPr lang="en-US" sz="1200" dirty="0" err="1"/>
              <a:t>au_fsuid_CF</a:t>
            </a:r>
            <a:r>
              <a:rPr lang="en-US" sz="1200" dirty="0"/>
              <a:t>, </a:t>
            </a:r>
            <a:r>
              <a:rPr lang="en-US" sz="1200" dirty="0" err="1"/>
              <a:t>au_egid_CF</a:t>
            </a:r>
            <a:r>
              <a:rPr lang="en-US" sz="1200" dirty="0"/>
              <a:t>, </a:t>
            </a:r>
            <a:r>
              <a:rPr lang="en-US" sz="1200" dirty="0" err="1"/>
              <a:t>au_sgid_CF</a:t>
            </a:r>
            <a:r>
              <a:rPr lang="en-US" sz="1200" dirty="0"/>
              <a:t>, </a:t>
            </a:r>
            <a:r>
              <a:rPr lang="en-US" sz="1200" dirty="0" err="1"/>
              <a:t>au_fsgid_CF</a:t>
            </a:r>
            <a:r>
              <a:rPr lang="en-US" sz="1200" dirty="0"/>
              <a:t>, </a:t>
            </a:r>
            <a:r>
              <a:rPr lang="en-US" sz="1200" dirty="0" err="1"/>
              <a:t>au_tty_CF</a:t>
            </a:r>
            <a:r>
              <a:rPr lang="en-US" sz="1200" dirty="0"/>
              <a:t>, </a:t>
            </a:r>
            <a:r>
              <a:rPr lang="en-US" sz="1200" dirty="0" err="1"/>
              <a:t>au_ses_CF</a:t>
            </a:r>
            <a:r>
              <a:rPr lang="en-US" sz="1200" dirty="0"/>
              <a:t>, </a:t>
            </a:r>
            <a:r>
              <a:rPr lang="en-US" sz="1200" dirty="0" err="1"/>
              <a:t>au_comm_CF</a:t>
            </a:r>
            <a:r>
              <a:rPr lang="en-US" sz="1200" dirty="0"/>
              <a:t>, </a:t>
            </a:r>
            <a:r>
              <a:rPr lang="en-US" sz="1200" dirty="0" err="1"/>
              <a:t>au_exe_CF</a:t>
            </a:r>
            <a:r>
              <a:rPr lang="en-US" sz="1200" dirty="0"/>
              <a:t>, </a:t>
            </a:r>
            <a:r>
              <a:rPr lang="en-US" sz="1200" dirty="0" err="1"/>
              <a:t>au_subj_CF</a:t>
            </a:r>
            <a:r>
              <a:rPr lang="en-US" sz="1200" dirty="0"/>
              <a:t>, </a:t>
            </a:r>
            <a:r>
              <a:rPr lang="en-US" sz="1200" dirty="0" err="1"/>
              <a:t>au_type_CF</a:t>
            </a:r>
            <a:r>
              <a:rPr lang="en-US" sz="1200" dirty="0"/>
              <a:t>| join kind= </a:t>
            </a:r>
            <a:r>
              <a:rPr lang="en-US" sz="1200" b="1" dirty="0" err="1">
                <a:highlight>
                  <a:srgbClr val="0000FF"/>
                </a:highlight>
              </a:rPr>
              <a:t>leftouter</a:t>
            </a:r>
            <a:r>
              <a:rPr lang="en-US" sz="1200" dirty="0"/>
              <a:t>(    Syslog    | where </a:t>
            </a:r>
            <a:r>
              <a:rPr lang="en-US" sz="1200" dirty="0" err="1"/>
              <a:t>au_type_CF</a:t>
            </a:r>
            <a:r>
              <a:rPr lang="en-US" sz="1200" dirty="0"/>
              <a:t> == "EXECVE"    | extend </a:t>
            </a:r>
            <a:r>
              <a:rPr lang="en-US" sz="1200" dirty="0" err="1"/>
              <a:t>cmd</a:t>
            </a:r>
            <a:r>
              <a:rPr lang="en-US" sz="1200" dirty="0"/>
              <a:t> = extract("</a:t>
            </a:r>
            <a:r>
              <a:rPr lang="en-US" sz="1200" dirty="0" err="1"/>
              <a:t>argc</a:t>
            </a:r>
            <a:r>
              <a:rPr lang="en-US" sz="1200" dirty="0"/>
              <a:t>.*", 0, </a:t>
            </a:r>
            <a:r>
              <a:rPr lang="en-US" sz="1200" dirty="0" err="1"/>
              <a:t>SyslogMessage</a:t>
            </a:r>
            <a:r>
              <a:rPr lang="en-US" sz="1200" dirty="0"/>
              <a:t>)    | project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, </a:t>
            </a:r>
            <a:r>
              <a:rPr lang="en-US" sz="1200" dirty="0" err="1"/>
              <a:t>msg_execve</a:t>
            </a:r>
            <a:r>
              <a:rPr lang="en-US" sz="1200" dirty="0"/>
              <a:t>=</a:t>
            </a:r>
            <a:r>
              <a:rPr lang="en-US" sz="1200" dirty="0" err="1"/>
              <a:t>SyslogMessage</a:t>
            </a:r>
            <a:r>
              <a:rPr lang="en-US" sz="1200" dirty="0"/>
              <a:t>, </a:t>
            </a:r>
            <a:r>
              <a:rPr lang="en-US" sz="1200" dirty="0" err="1"/>
              <a:t>cmd</a:t>
            </a:r>
            <a:r>
              <a:rPr lang="en-US" sz="1200" dirty="0"/>
              <a:t>)on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| project-away au_event_timestamp_CF1, au_event_id_CF1| join kind= inner (    Syslog    | where </a:t>
            </a:r>
            <a:r>
              <a:rPr lang="en-US" sz="1200" dirty="0" err="1"/>
              <a:t>au_type_CF</a:t>
            </a:r>
            <a:r>
              <a:rPr lang="en-US" sz="1200" dirty="0"/>
              <a:t> == "CWD"    | project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, </a:t>
            </a:r>
            <a:r>
              <a:rPr lang="en-US" sz="1200" dirty="0" err="1"/>
              <a:t>msg_cwd</a:t>
            </a:r>
            <a:r>
              <a:rPr lang="en-US" sz="1200" dirty="0"/>
              <a:t>=</a:t>
            </a:r>
            <a:r>
              <a:rPr lang="en-US" sz="1200" dirty="0" err="1"/>
              <a:t>SyslogMessage</a:t>
            </a:r>
            <a:r>
              <a:rPr lang="en-US" sz="1200" dirty="0"/>
              <a:t>, </a:t>
            </a:r>
            <a:r>
              <a:rPr lang="en-US" sz="1200" dirty="0" err="1"/>
              <a:t>au_cwd_CF</a:t>
            </a:r>
            <a:r>
              <a:rPr lang="en-US" sz="1200" dirty="0"/>
              <a:t>)on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| project-away au_event_timestamp_CF1, au_event_id_CF1| join kind= inner (    Syslog    | where </a:t>
            </a:r>
            <a:r>
              <a:rPr lang="en-US" sz="1200" dirty="0" err="1"/>
              <a:t>au_type_CF</a:t>
            </a:r>
            <a:r>
              <a:rPr lang="en-US" sz="1200" dirty="0"/>
              <a:t> == "PROCTITLE"    | project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, </a:t>
            </a:r>
            <a:r>
              <a:rPr lang="en-US" sz="1200" dirty="0" err="1"/>
              <a:t>msg_proctitle</a:t>
            </a:r>
            <a:r>
              <a:rPr lang="en-US" sz="1200" dirty="0"/>
              <a:t>=</a:t>
            </a:r>
            <a:r>
              <a:rPr lang="en-US" sz="1200" dirty="0" err="1"/>
              <a:t>SyslogMessage</a:t>
            </a:r>
            <a:r>
              <a:rPr lang="en-US" sz="1200" dirty="0"/>
              <a:t>, </a:t>
            </a:r>
            <a:r>
              <a:rPr lang="en-US" sz="1200" dirty="0" err="1"/>
              <a:t>au_proctitle_CF</a:t>
            </a:r>
            <a:r>
              <a:rPr lang="en-US" sz="1200" dirty="0"/>
              <a:t>)on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| project-away au_event_timestamp_CF1, au_event_id_CF1| join kind= inner (    Syslog    | where </a:t>
            </a:r>
            <a:r>
              <a:rPr lang="en-US" sz="1200" dirty="0" err="1"/>
              <a:t>au_type_CF</a:t>
            </a:r>
            <a:r>
              <a:rPr lang="en-US" sz="1200" dirty="0"/>
              <a:t> == "PATH"    | where </a:t>
            </a:r>
            <a:r>
              <a:rPr lang="en-US" sz="1200" dirty="0" err="1"/>
              <a:t>au_item_CF</a:t>
            </a:r>
            <a:r>
              <a:rPr lang="en-US" sz="1200" dirty="0"/>
              <a:t> == 0    | project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, </a:t>
            </a:r>
            <a:r>
              <a:rPr lang="en-US" sz="1200" dirty="0" err="1"/>
              <a:t>msg_path</a:t>
            </a:r>
            <a:r>
              <a:rPr lang="en-US" sz="1200" dirty="0"/>
              <a:t>=</a:t>
            </a:r>
            <a:r>
              <a:rPr lang="en-US" sz="1200" dirty="0" err="1"/>
              <a:t>SyslogMessage</a:t>
            </a:r>
            <a:r>
              <a:rPr lang="en-US" sz="1200" dirty="0"/>
              <a:t>, </a:t>
            </a:r>
            <a:r>
              <a:rPr lang="en-US" sz="1200" dirty="0" err="1"/>
              <a:t>au_item_CF</a:t>
            </a:r>
            <a:r>
              <a:rPr lang="en-US" sz="1200" dirty="0"/>
              <a:t>, </a:t>
            </a:r>
            <a:r>
              <a:rPr lang="en-US" sz="1200" dirty="0" err="1"/>
              <a:t>au_name_CF</a:t>
            </a:r>
            <a:r>
              <a:rPr lang="en-US" sz="1200" dirty="0"/>
              <a:t>)on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| project-away au_event_timestamp_CF1, au_event_id_CF1 | join kind= </a:t>
            </a:r>
            <a:r>
              <a:rPr lang="en-US" sz="1200" b="1" dirty="0" err="1">
                <a:highlight>
                  <a:srgbClr val="0000FF"/>
                </a:highlight>
              </a:rPr>
              <a:t>leftouter</a:t>
            </a:r>
            <a:r>
              <a:rPr lang="en-US" sz="1200" dirty="0"/>
              <a:t> (    Syslog    | where </a:t>
            </a:r>
            <a:r>
              <a:rPr lang="en-US" sz="1200" dirty="0" err="1"/>
              <a:t>au_type_CF</a:t>
            </a:r>
            <a:r>
              <a:rPr lang="en-US" sz="1200" dirty="0"/>
              <a:t> == "PATH"    | where </a:t>
            </a:r>
            <a:r>
              <a:rPr lang="en-US" sz="1200" dirty="0" err="1"/>
              <a:t>au_item_CF</a:t>
            </a:r>
            <a:r>
              <a:rPr lang="en-US" sz="1200" dirty="0"/>
              <a:t> == 1    | project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, </a:t>
            </a:r>
            <a:r>
              <a:rPr lang="en-US" sz="1200" dirty="0" err="1"/>
              <a:t>msg_path</a:t>
            </a:r>
            <a:r>
              <a:rPr lang="en-US" sz="1200" dirty="0"/>
              <a:t>=</a:t>
            </a:r>
            <a:r>
              <a:rPr lang="en-US" sz="1200" dirty="0" err="1"/>
              <a:t>SyslogMessage</a:t>
            </a:r>
            <a:r>
              <a:rPr lang="en-US" sz="1200" dirty="0"/>
              <a:t>, </a:t>
            </a:r>
            <a:r>
              <a:rPr lang="en-US" sz="1200" dirty="0" err="1"/>
              <a:t>au_item_CF</a:t>
            </a:r>
            <a:r>
              <a:rPr lang="en-US" sz="1200" dirty="0"/>
              <a:t>, </a:t>
            </a:r>
            <a:r>
              <a:rPr lang="en-US" sz="1200" dirty="0" err="1"/>
              <a:t>au_name_CF</a:t>
            </a:r>
            <a:r>
              <a:rPr lang="en-US" sz="1200" dirty="0"/>
              <a:t>)on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| project-away au_event_timestamp_CF1, au_event_id_CF1 | join kind= </a:t>
            </a:r>
            <a:r>
              <a:rPr lang="en-US" sz="1200" dirty="0" err="1"/>
              <a:t>leftouter</a:t>
            </a:r>
            <a:r>
              <a:rPr lang="en-US" sz="1200" dirty="0"/>
              <a:t> (    Syslog    | where </a:t>
            </a:r>
            <a:r>
              <a:rPr lang="en-US" sz="1200" dirty="0" err="1"/>
              <a:t>au_type_CF</a:t>
            </a:r>
            <a:r>
              <a:rPr lang="en-US" sz="1200" dirty="0"/>
              <a:t> == "PATH"    | where </a:t>
            </a:r>
            <a:r>
              <a:rPr lang="en-US" sz="1200" dirty="0" err="1"/>
              <a:t>au_item_CF</a:t>
            </a:r>
            <a:r>
              <a:rPr lang="en-US" sz="1200" dirty="0"/>
              <a:t> == 2    | project </a:t>
            </a:r>
            <a:r>
              <a:rPr lang="en-US" sz="1200" dirty="0" err="1"/>
              <a:t>au_event_timestamp_CF</a:t>
            </a:r>
            <a:r>
              <a:rPr lang="en-US" sz="1200" dirty="0"/>
              <a:t>, </a:t>
            </a:r>
            <a:r>
              <a:rPr lang="en-US" sz="1200" dirty="0" err="1"/>
              <a:t>au_event_id_CF</a:t>
            </a:r>
            <a:r>
              <a:rPr lang="en-US" sz="1200" dirty="0"/>
              <a:t>, </a:t>
            </a:r>
            <a:r>
              <a:rPr lang="en-US" sz="1200" dirty="0" err="1"/>
              <a:t>msg_path</a:t>
            </a:r>
            <a:r>
              <a:rPr lang="en-US" sz="1200" dirty="0"/>
              <a:t>=Sys</a:t>
            </a:r>
          </a:p>
        </p:txBody>
      </p:sp>
    </p:spTree>
    <p:extLst>
      <p:ext uri="{BB962C8B-B14F-4D97-AF65-F5344CB8AC3E}">
        <p14:creationId xmlns:p14="http://schemas.microsoft.com/office/powerpoint/2010/main" val="1519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5F0B-72F5-44A5-BB19-3A044AA5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E869F-1433-41C6-8BE7-257816A8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760712"/>
            <a:ext cx="10501270" cy="2164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21B45-08D8-4829-B96C-D6832A59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82" y="4178671"/>
            <a:ext cx="10531753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866F-0AF3-438E-8091-99AFE650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Work process: Steps in 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F789-8569-49CA-9DD2-F6A01579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4364241"/>
          </a:xfrm>
        </p:spPr>
        <p:txBody>
          <a:bodyPr>
            <a:normAutofit/>
          </a:bodyPr>
          <a:lstStyle/>
          <a:p>
            <a:r>
              <a:rPr lang="en-US" sz="2000" dirty="0"/>
              <a:t>Write a script (python) to collect increase decrease statistics based on the results.</a:t>
            </a:r>
          </a:p>
          <a:p>
            <a:r>
              <a:rPr lang="en-US" sz="2000" dirty="0"/>
              <a:t>Anonymize the queries text (data privacy issues).</a:t>
            </a:r>
          </a:p>
          <a:p>
            <a:r>
              <a:rPr lang="en-US" sz="2000" dirty="0"/>
              <a:t>Lebel each query as increasing/decreasing /both.</a:t>
            </a:r>
          </a:p>
          <a:p>
            <a:r>
              <a:rPr lang="en-US" sz="2000" dirty="0"/>
              <a:t>Break the queries into tokens (key words, bi-grams- tri grams) bag of words.</a:t>
            </a:r>
          </a:p>
          <a:p>
            <a:r>
              <a:rPr lang="en-US" sz="2000" dirty="0"/>
              <a:t>Create a model that provided an anonymized query predicts the label. </a:t>
            </a:r>
          </a:p>
          <a:p>
            <a:r>
              <a:rPr lang="en-US" sz="2000" dirty="0"/>
              <a:t>Analyze model results and perfect.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DDD2630-9C2B-4741-B188-231F18AC5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01" r="41289" b="1"/>
          <a:stretch/>
        </p:blipFill>
        <p:spPr>
          <a:xfrm>
            <a:off x="7590936" y="990600"/>
            <a:ext cx="3445714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9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007D-ACE8-4E6A-A7F9-38860A13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/>
          <a:lstStyle/>
          <a:p>
            <a:r>
              <a:rPr lang="en-US" dirty="0"/>
              <a:t>How does a model learn to predict?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35C1-D76C-4A7C-96E7-8B5833F3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We provide a model with a set of examples: input and desired results (increasing/decreasing)</a:t>
            </a:r>
          </a:p>
          <a:p>
            <a:r>
              <a:rPr lang="en-US" sz="1600" dirty="0"/>
              <a:t>We define a loss function – </a:t>
            </a:r>
          </a:p>
          <a:p>
            <a:pPr lvl="1"/>
            <a:r>
              <a:rPr lang="en-US" dirty="0"/>
              <a:t>The sum of all errors for discrete answer.</a:t>
            </a:r>
          </a:p>
          <a:p>
            <a:pPr lvl="1"/>
            <a:r>
              <a:rPr lang="en-US" dirty="0"/>
              <a:t>The distance of the score from the desired result (if desired answer is 1 -&gt; 0.4 result is better than 0.2)</a:t>
            </a:r>
          </a:p>
          <a:p>
            <a:r>
              <a:rPr lang="en-US" sz="1600" dirty="0"/>
              <a:t>We define set of features – “characteristics” for each query – in this example set tokens appearing in the query. This is formatted in a vector form. </a:t>
            </a:r>
          </a:p>
          <a:p>
            <a:r>
              <a:rPr lang="en-US" sz="1600" dirty="0"/>
              <a:t>There are different model structures – in this case RFT (random forest):</a:t>
            </a:r>
          </a:p>
          <a:p>
            <a:pPr lvl="1"/>
            <a:r>
              <a:rPr lang="en-US" dirty="0"/>
              <a:t>Answer 0 to all the queries. Compute the loss.</a:t>
            </a:r>
          </a:p>
          <a:p>
            <a:pPr lvl="1"/>
            <a:r>
              <a:rPr lang="en-US" dirty="0"/>
              <a:t>Find the feature which will best improve my score if I use it. If (feature&gt;</a:t>
            </a:r>
            <a:r>
              <a:rPr lang="en-US" dirty="0" err="1"/>
              <a:t>val</a:t>
            </a:r>
            <a:r>
              <a:rPr lang="en-US" dirty="0"/>
              <a:t>) then predict 1 instead of 0. </a:t>
            </a:r>
          </a:p>
          <a:p>
            <a:pPr lvl="1"/>
            <a:r>
              <a:rPr lang="en-US" dirty="0"/>
              <a:t>Continue repeatedly building/splitting the tree</a:t>
            </a:r>
          </a:p>
          <a:p>
            <a:pPr lvl="1"/>
            <a:r>
              <a:rPr lang="en-US" dirty="0"/>
              <a:t>Create many such predictive trees – each one output a score (0-1) of how sure it is a decreasing query. </a:t>
            </a:r>
          </a:p>
          <a:p>
            <a:pPr lvl="1"/>
            <a:r>
              <a:rPr lang="en-US" dirty="0"/>
              <a:t>use the avg score of those tress.</a:t>
            </a:r>
          </a:p>
        </p:txBody>
      </p:sp>
    </p:spTree>
    <p:extLst>
      <p:ext uri="{BB962C8B-B14F-4D97-AF65-F5344CB8AC3E}">
        <p14:creationId xmlns:p14="http://schemas.microsoft.com/office/powerpoint/2010/main" val="3007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CA14-7044-40CD-92B7-4E0D33B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aspects/expertise of DS 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97C7-7004-4228-9EA1-CED97BE5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select the features correctly</a:t>
            </a:r>
          </a:p>
          <a:p>
            <a:r>
              <a:rPr lang="en-US" sz="3200" dirty="0"/>
              <a:t>Train/test to avoid overfitting</a:t>
            </a:r>
          </a:p>
          <a:p>
            <a:r>
              <a:rPr lang="en-US" sz="3200" dirty="0"/>
              <a:t>Model evaluation </a:t>
            </a:r>
          </a:p>
          <a:p>
            <a:r>
              <a:rPr lang="en-US" sz="3200" dirty="0"/>
              <a:t>Retrain when new data (example: activity log alerts to be added to log search alerts service)</a:t>
            </a:r>
          </a:p>
        </p:txBody>
      </p:sp>
    </p:spTree>
    <p:extLst>
      <p:ext uri="{BB962C8B-B14F-4D97-AF65-F5344CB8AC3E}">
        <p14:creationId xmlns:p14="http://schemas.microsoft.com/office/powerpoint/2010/main" val="831078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0581D8280854BBF63BDEFAD836132" ma:contentTypeVersion="20" ma:contentTypeDescription="Create a new document." ma:contentTypeScope="" ma:versionID="4dd6c8c0cb3e8bedd2cd2f09020ec48b">
  <xsd:schema xmlns:xsd="http://www.w3.org/2001/XMLSchema" xmlns:xs="http://www.w3.org/2001/XMLSchema" xmlns:p="http://schemas.microsoft.com/office/2006/metadata/properties" xmlns:ns1="http://schemas.microsoft.com/sharepoint/v3" xmlns:ns2="3d61805b-2aa9-4fc7-974b-04dff3d18885" xmlns:ns3="492d98bc-b9ed-4885-9196-44dcd08b6aa7" xmlns:ns4="230e9df3-be65-4c73-a93b-d1236ebd677e" targetNamespace="http://schemas.microsoft.com/office/2006/metadata/properties" ma:root="true" ma:fieldsID="6079ef8fb8f874b03569dbd4452abdc7" ns1:_="" ns2:_="" ns3:_="" ns4:_="">
    <xsd:import namespace="http://schemas.microsoft.com/sharepoint/v3"/>
    <xsd:import namespace="3d61805b-2aa9-4fc7-974b-04dff3d18885"/>
    <xsd:import namespace="492d98bc-b9ed-4885-9196-44dcd08b6aa7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Transcript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1805b-2aa9-4fc7-974b-04dff3d188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Transcript" ma:index="20" nillable="true" ma:displayName="MediaServiceTranscript" ma:hidden="true" ma:internalName="MediaServiceTranscript" ma:readOnly="false">
      <xsd:simpleType>
        <xsd:restriction base="dms:Note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d98bc-b9ed-4885-9196-44dcd08b6a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6" nillable="true" ma:displayName="Taxonomy Catch All Column" ma:hidden="true" ma:list="{5e80ffa9-2eb5-400f-9def-5d60897a0925}" ma:internalName="TaxCatchAll" ma:showField="CatchAllData" ma:web="492d98bc-b9ed-4885-9196-44dcd08b6a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Transcript xmlns="3d61805b-2aa9-4fc7-974b-04dff3d18885" xsi:nil="true"/>
    <_ip_UnifiedCompliancePolicyUIAction xmlns="http://schemas.microsoft.com/sharepoint/v3" xsi:nil="true"/>
    <lcf76f155ced4ddcb4097134ff3c332f xmlns="3d61805b-2aa9-4fc7-974b-04dff3d18885">
      <Terms xmlns="http://schemas.microsoft.com/office/infopath/2007/PartnerControls"/>
    </lcf76f155ced4ddcb4097134ff3c332f>
    <MediaServiceKeyPoints xmlns="3d61805b-2aa9-4fc7-974b-04dff3d18885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32E4010E-829D-467B-94F2-41ACDDE138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d61805b-2aa9-4fc7-974b-04dff3d18885"/>
    <ds:schemaRef ds:uri="492d98bc-b9ed-4885-9196-44dcd08b6aa7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63175-2195-4CFC-9C75-C0410B2EC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B3748F-CB62-4FBC-9FAC-DDCEFFB6B010}">
  <ds:schemaRefs>
    <ds:schemaRef ds:uri="http://schemas.microsoft.com/office/2006/metadata/properties"/>
    <ds:schemaRef ds:uri="http://schemas.microsoft.com/office/infopath/2007/PartnerControls"/>
    <ds:schemaRef ds:uri="3d61805b-2aa9-4fc7-974b-04dff3d1888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</TotalTime>
  <Words>1404</Words>
  <Application>Microsoft Office PowerPoint</Application>
  <PresentationFormat>Widescreen</PresentationFormat>
  <Paragraphs>87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Data science &amp; Machine Learning in OBSERVABILITY</vt:lpstr>
      <vt:lpstr>Pattern 1: improving services</vt:lpstr>
      <vt:lpstr>Alert latency</vt:lpstr>
      <vt:lpstr>Clustering: grouping together by common characteristics</vt:lpstr>
      <vt:lpstr>why ML? </vt:lpstr>
      <vt:lpstr>How?</vt:lpstr>
      <vt:lpstr>Work process: Steps in building a model</vt:lpstr>
      <vt:lpstr>How does a model learn to predict?</vt:lpstr>
      <vt:lpstr>More aspects/expertise of DS team:</vt:lpstr>
      <vt:lpstr>Strategy layer</vt:lpstr>
      <vt:lpstr>Profile of a DATA scientist</vt:lpstr>
      <vt:lpstr>4 projects on the go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Rachel Lemberg</cp:lastModifiedBy>
  <cp:revision>18</cp:revision>
  <dcterms:created xsi:type="dcterms:W3CDTF">2021-11-14T06:20:33Z</dcterms:created>
  <dcterms:modified xsi:type="dcterms:W3CDTF">2022-05-11T03:31:06Z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0x010100E370581D8280854BBF63BDEFAD836132</vt:lpwstr>
  </property>
  <property fmtid="{D5CDD505-2E9C-101B-9397-08002B2CF9AE}" pid="3" name="MediaServiceImageTags">
    <vt:lpwstr/>
  </property>
</Properties>
</file>