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0" r:id="rId5"/>
    <p:sldId id="257" r:id="rId6"/>
    <p:sldId id="258" r:id="rId7"/>
    <p:sldId id="262" r:id="rId8"/>
    <p:sldId id="273" r:id="rId9"/>
    <p:sldId id="289" r:id="rId10"/>
    <p:sldId id="274" r:id="rId11"/>
    <p:sldId id="275" r:id="rId12"/>
    <p:sldId id="286" r:id="rId13"/>
    <p:sldId id="276" r:id="rId14"/>
    <p:sldId id="277" r:id="rId15"/>
    <p:sldId id="280" r:id="rId16"/>
    <p:sldId id="278" r:id="rId17"/>
    <p:sldId id="282" r:id="rId18"/>
    <p:sldId id="281" r:id="rId19"/>
    <p:sldId id="283" r:id="rId20"/>
    <p:sldId id="284" r:id="rId21"/>
    <p:sldId id="285" r:id="rId22"/>
    <p:sldId id="279"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82110" autoAdjust="0"/>
  </p:normalViewPr>
  <p:slideViewPr>
    <p:cSldViewPr>
      <p:cViewPr varScale="1">
        <p:scale>
          <a:sx n="85" d="100"/>
          <a:sy n="85" d="100"/>
        </p:scale>
        <p:origin x="282" y="45"/>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751"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Azure/Azure-TDSP-ProjectTemplate/blob/master/Docs/Project/Charter.m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Azure/Azure-TDSP-ProjectTemplate/blob/master/Docs/Project/Charter.m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225386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Goal</a:t>
            </a:r>
          </a:p>
          <a:p>
            <a:pPr rtl="0"/>
            <a:r>
              <a:rPr lang="en-US" dirty="0"/>
              <a:t>Models with a data pipeline are deployed to a production or production-like environment for final user acceptance. </a:t>
            </a:r>
          </a:p>
          <a:p>
            <a:pPr rtl="0"/>
            <a:endParaRPr lang="en-US" dirty="0"/>
          </a:p>
          <a:p>
            <a:pPr rtl="0"/>
            <a:r>
              <a:rPr lang="en-US" b="1" dirty="0"/>
              <a:t>How to do it</a:t>
            </a:r>
          </a:p>
          <a:p>
            <a:pPr rtl="0"/>
            <a:r>
              <a:rPr lang="en-US" b="1" dirty="0"/>
              <a:t>Operationalize the model</a:t>
            </a:r>
            <a:r>
              <a:rPr lang="en-US" dirty="0"/>
              <a:t>: Deploy the model and pipeline to a production or production-like environment for application consumption.</a:t>
            </a:r>
          </a:p>
          <a:p>
            <a:pPr rtl="0"/>
            <a:endParaRPr lang="en-US" dirty="0"/>
          </a:p>
          <a:p>
            <a:pPr rtl="0"/>
            <a:r>
              <a:rPr lang="en-US" dirty="0"/>
              <a:t>https://docs.microsoft.com/en-us/azure/machine-learning/team-data-science-process/walkthroughs</a:t>
            </a:r>
          </a:p>
          <a:p>
            <a:pPr rtl="0"/>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1908120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Goal</a:t>
            </a:r>
          </a:p>
          <a:p>
            <a:pPr rtl="0"/>
            <a:r>
              <a:rPr lang="en-US" b="1" dirty="0"/>
              <a:t>Finalize the project deliverables</a:t>
            </a:r>
            <a:r>
              <a:rPr lang="en-US" dirty="0"/>
              <a:t>: confirm that the pipeline, the model, and their deployment in a production environment are satisfying customer objectives.</a:t>
            </a:r>
          </a:p>
          <a:p>
            <a:pPr rtl="0"/>
            <a:endParaRPr lang="en-US" dirty="0"/>
          </a:p>
          <a:p>
            <a:pPr rtl="0"/>
            <a:r>
              <a:rPr lang="en-US" b="1" dirty="0"/>
              <a:t>How to do it</a:t>
            </a:r>
          </a:p>
          <a:p>
            <a:pPr rtl="0"/>
            <a:r>
              <a:rPr lang="en-US" b="1" dirty="0"/>
              <a:t>System validation</a:t>
            </a:r>
            <a:r>
              <a:rPr lang="en-US" dirty="0"/>
              <a:t>: confirm the deployed model and pipeline are meeting customer needs.</a:t>
            </a:r>
          </a:p>
          <a:p>
            <a:pPr rtl="0"/>
            <a:r>
              <a:rPr lang="en-US" b="1" dirty="0"/>
              <a:t>Project hand-off</a:t>
            </a:r>
            <a:r>
              <a:rPr lang="en-US" dirty="0"/>
              <a:t>: to the entity that is to run the system in production.</a:t>
            </a:r>
          </a:p>
          <a:p>
            <a:pPr rtl="0"/>
            <a:endParaRPr lang="en-US" dirty="0"/>
          </a:p>
          <a:p>
            <a:pPr rtl="0"/>
            <a:r>
              <a:rPr lang="en-US" dirty="0"/>
              <a:t>https://aka.ms/TDSP_ER</a:t>
            </a:r>
          </a:p>
          <a:p>
            <a:pPr rtl="0"/>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52478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a:t>Goal</a:t>
            </a:r>
          </a:p>
          <a:p>
            <a:pPr rtl="0"/>
            <a:r>
              <a:rPr lang="en-US" b="1"/>
              <a:t>Finalize the project deliverables</a:t>
            </a:r>
            <a:r>
              <a:rPr lang="en-US"/>
              <a:t>: confirm that the pipeline, the model, and their deployment in a production environment are satisfying customer objectives.</a:t>
            </a:r>
          </a:p>
          <a:p>
            <a:pPr rtl="0"/>
            <a:endParaRPr lang="en-US"/>
          </a:p>
          <a:p>
            <a:pPr rtl="0"/>
            <a:r>
              <a:rPr lang="en-US" b="1"/>
              <a:t>How to do it</a:t>
            </a:r>
          </a:p>
          <a:p>
            <a:pPr rtl="0"/>
            <a:r>
              <a:rPr lang="en-US" b="1"/>
              <a:t>System validation</a:t>
            </a:r>
            <a:r>
              <a:rPr lang="en-US"/>
              <a:t>: confirm the deployed model and pipeline are meeting customer needs.</a:t>
            </a:r>
          </a:p>
          <a:p>
            <a:pPr rtl="0"/>
            <a:r>
              <a:rPr lang="en-US" b="1"/>
              <a:t>Project hand-off</a:t>
            </a:r>
            <a:r>
              <a:rPr lang="en-US"/>
              <a:t>: to the entity that is to run the system in production.</a:t>
            </a:r>
          </a:p>
          <a:p>
            <a:pPr rtl="0"/>
            <a:endParaRPr lang="en-US"/>
          </a:p>
          <a:p>
            <a:pPr rtl="0"/>
            <a:r>
              <a:rPr lang="en-US"/>
              <a:t>https://aka.ms/TDSP_ER</a:t>
            </a:r>
          </a:p>
          <a:p>
            <a:pPr rtl="0"/>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286421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420374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765537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https://github.com/Azure/Azure-TDSP-ProjectTemplate</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295230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TDSP provides an initial set of tools and scripts to jump-start adoption of TDSP within a team. It also helps automate some of the common tasks in the data science lifecycle such as data exploration and baseline modeling</a:t>
            </a:r>
          </a:p>
        </p:txBody>
      </p:sp>
      <p:sp>
        <p:nvSpPr>
          <p:cNvPr id="4" name="Slide Number Placeholder 3"/>
          <p:cNvSpPr>
            <a:spLocks noGrp="1"/>
          </p:cNvSpPr>
          <p:nvPr>
            <p:ph type="sldNum" sz="quarter" idx="10"/>
          </p:nvPr>
        </p:nvSpPr>
        <p:spPr/>
        <p:txBody>
          <a:bodyPr/>
          <a:lstStyle/>
          <a:p>
            <a:fld id="{01F2A70B-78F2-4DCF-B53B-C990D2FAFB8A}" type="slidenum">
              <a:rPr lang="en-US" smtClean="0"/>
              <a:t>16</a:t>
            </a:fld>
            <a:endParaRPr lang="en-US"/>
          </a:p>
        </p:txBody>
      </p:sp>
    </p:spTree>
    <p:extLst>
      <p:ext uri="{BB962C8B-B14F-4D97-AF65-F5344CB8AC3E}">
        <p14:creationId xmlns:p14="http://schemas.microsoft.com/office/powerpoint/2010/main" val="3634618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analytics and storage infrastructure can be in the cloud or on-premises. This is where raw and processed datasets are stored. This infrastructure enables reproducible analysis. It also avoids duplication, which can lead to inconsistencies and unnecessary infrastructure costs. Tools are provided to provision the shared resources, track them, and allow each team member to connect to those resources securely. It is also a good practice have project members create a consistent compute environment. Different team members can then replicate and validate experiments.</a:t>
            </a:r>
          </a:p>
        </p:txBody>
      </p:sp>
      <p:sp>
        <p:nvSpPr>
          <p:cNvPr id="4" name="Slide Number Placeholder 3"/>
          <p:cNvSpPr>
            <a:spLocks noGrp="1"/>
          </p:cNvSpPr>
          <p:nvPr>
            <p:ph type="sldNum" sz="quarter" idx="10"/>
          </p:nvPr>
        </p:nvSpPr>
        <p:spPr/>
        <p:txBody>
          <a:bodyPr/>
          <a:lstStyle/>
          <a:p>
            <a:fld id="{01F2A70B-78F2-4DCF-B53B-C990D2FAFB8A}" type="slidenum">
              <a:rPr lang="en-US" smtClean="0"/>
              <a:t>17</a:t>
            </a:fld>
            <a:endParaRPr lang="en-US"/>
          </a:p>
        </p:txBody>
      </p:sp>
    </p:spTree>
    <p:extLst>
      <p:ext uri="{BB962C8B-B14F-4D97-AF65-F5344CB8AC3E}">
        <p14:creationId xmlns:p14="http://schemas.microsoft.com/office/powerpoint/2010/main" val="1649129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analytics and storage infrastructure can be in the cloud or on-premises. This is where raw and processed datasets are stored. This infrastructure enables reproducible analysis. It also avoids duplication, which can lead to inconsistencies and unnecessary infrastructure costs. Tools are provided to provision the shared resources, track them, and allow each team member to connect to those resources securely. It is also a good practice have project members create a consistent compute environment. Different team members can then replicate and validate experiments.</a:t>
            </a:r>
          </a:p>
        </p:txBody>
      </p:sp>
      <p:sp>
        <p:nvSpPr>
          <p:cNvPr id="4" name="Slide Number Placeholder 3"/>
          <p:cNvSpPr>
            <a:spLocks noGrp="1"/>
          </p:cNvSpPr>
          <p:nvPr>
            <p:ph type="sldNum" sz="quarter" idx="10"/>
          </p:nvPr>
        </p:nvSpPr>
        <p:spPr/>
        <p:txBody>
          <a:bodyPr/>
          <a:lstStyle/>
          <a:p>
            <a:fld id="{01F2A70B-78F2-4DCF-B53B-C990D2FAFB8A}" type="slidenum">
              <a:rPr lang="en-US" smtClean="0"/>
              <a:t>18</a:t>
            </a:fld>
            <a:endParaRPr lang="en-US"/>
          </a:p>
        </p:txBody>
      </p:sp>
    </p:spTree>
    <p:extLst>
      <p:ext uri="{BB962C8B-B14F-4D97-AF65-F5344CB8AC3E}">
        <p14:creationId xmlns:p14="http://schemas.microsoft.com/office/powerpoint/2010/main" val="1411313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78062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263482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3886384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2162018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b="1" dirty="0"/>
              <a:t>Define Objectives</a:t>
            </a:r>
            <a:r>
              <a:rPr lang="en-US" dirty="0"/>
              <a:t>: Work with your customer and other stakeholders to understand and identify the business problems. Formulate questions that define the business goals and that data science techniques can target. SMART = </a:t>
            </a:r>
            <a:r>
              <a:rPr lang="en-US" b="1" dirty="0"/>
              <a:t>S</a:t>
            </a:r>
            <a:r>
              <a:rPr lang="en-US" dirty="0"/>
              <a:t>pecific </a:t>
            </a:r>
            <a:r>
              <a:rPr lang="en-US" b="1" dirty="0"/>
              <a:t>M</a:t>
            </a:r>
            <a:r>
              <a:rPr lang="en-US" dirty="0"/>
              <a:t>easurable </a:t>
            </a:r>
            <a:r>
              <a:rPr lang="en-US" b="1" dirty="0"/>
              <a:t>A</a:t>
            </a:r>
            <a:r>
              <a:rPr lang="en-US" dirty="0"/>
              <a:t>chievable  </a:t>
            </a:r>
            <a:r>
              <a:rPr lang="en-US" b="1" dirty="0"/>
              <a:t>R</a:t>
            </a:r>
            <a:r>
              <a:rPr lang="en-US" dirty="0"/>
              <a:t>elevant </a:t>
            </a:r>
            <a:r>
              <a:rPr lang="en-US" b="1" dirty="0"/>
              <a:t>T</a:t>
            </a:r>
            <a:r>
              <a:rPr lang="en-US" dirty="0"/>
              <a:t>ime-bound </a:t>
            </a:r>
          </a:p>
          <a:p>
            <a:pPr lvl="0" rtl="0"/>
            <a:endParaRPr lang="en-US" dirty="0"/>
          </a:p>
          <a:p>
            <a:r>
              <a:rPr lang="en-US" sz="1200" b="0" i="0" kern="1200" dirty="0">
                <a:solidFill>
                  <a:schemeClr val="tx1"/>
                </a:solidFill>
                <a:effectLst/>
                <a:latin typeface="+mn-lt"/>
                <a:ea typeface="+mn-ea"/>
                <a:cs typeface="+mn-cs"/>
              </a:rPr>
              <a:t>How much or how many? (regression)</a:t>
            </a:r>
          </a:p>
          <a:p>
            <a:r>
              <a:rPr lang="en-US" sz="1200" b="0" i="0" kern="1200" dirty="0">
                <a:solidFill>
                  <a:schemeClr val="tx1"/>
                </a:solidFill>
                <a:effectLst/>
                <a:latin typeface="+mn-lt"/>
                <a:ea typeface="+mn-ea"/>
                <a:cs typeface="+mn-cs"/>
              </a:rPr>
              <a:t>Which category? (classification)</a:t>
            </a:r>
          </a:p>
          <a:p>
            <a:r>
              <a:rPr lang="en-US" sz="1200" b="0" i="0" kern="1200" dirty="0">
                <a:solidFill>
                  <a:schemeClr val="tx1"/>
                </a:solidFill>
                <a:effectLst/>
                <a:latin typeface="+mn-lt"/>
                <a:ea typeface="+mn-ea"/>
                <a:cs typeface="+mn-cs"/>
              </a:rPr>
              <a:t>Which group? (clustering)</a:t>
            </a:r>
          </a:p>
          <a:p>
            <a:r>
              <a:rPr lang="en-US" sz="1200" b="0" i="0" kern="1200" dirty="0">
                <a:solidFill>
                  <a:schemeClr val="tx1"/>
                </a:solidFill>
                <a:effectLst/>
                <a:latin typeface="+mn-lt"/>
                <a:ea typeface="+mn-ea"/>
                <a:cs typeface="+mn-cs"/>
              </a:rPr>
              <a:t>Is this weird? (anomaly detection)</a:t>
            </a:r>
          </a:p>
          <a:p>
            <a:r>
              <a:rPr lang="en-US" sz="1200" b="0" i="0" kern="1200" dirty="0">
                <a:solidFill>
                  <a:schemeClr val="tx1"/>
                </a:solidFill>
                <a:effectLst/>
                <a:latin typeface="+mn-lt"/>
                <a:ea typeface="+mn-ea"/>
                <a:cs typeface="+mn-cs"/>
              </a:rPr>
              <a:t>Which option should be taken? (recommendation)</a:t>
            </a:r>
          </a:p>
          <a:p>
            <a:pPr rtl="0"/>
            <a:endParaRPr lang="en-US" dirty="0"/>
          </a:p>
          <a:p>
            <a:pPr rtl="0"/>
            <a:r>
              <a:rPr lang="en-US" b="1" dirty="0"/>
              <a:t>Identify data sources</a:t>
            </a:r>
            <a:r>
              <a:rPr lang="en-US" dirty="0"/>
              <a:t>: Find the relevant data that helps you answer the questions that define the objectives of the project.</a:t>
            </a:r>
          </a:p>
          <a:p>
            <a:endParaRPr lang="en-US" dirty="0">
              <a:hlinkClick r:id="rId3"/>
            </a:endParaRPr>
          </a:p>
          <a:p>
            <a:r>
              <a:rPr lang="en-US" dirty="0">
                <a:hlinkClick r:id="rId3"/>
              </a:rPr>
              <a:t>https://github.com/Azure/Azure-TDSP-ProjectTemplate/blob/master/Docs/Project/Charter.md</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2726262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b="1" dirty="0"/>
              <a:t>Define Objectives</a:t>
            </a:r>
            <a:r>
              <a:rPr lang="en-US" dirty="0"/>
              <a:t>: Work with your customer and other stakeholders to understand and identify the business problems. Formulate questions that define the business goals and that data science techniques can target. SMART = </a:t>
            </a:r>
            <a:r>
              <a:rPr lang="en-US" b="1" dirty="0"/>
              <a:t>S</a:t>
            </a:r>
            <a:r>
              <a:rPr lang="en-US" dirty="0"/>
              <a:t>pecific </a:t>
            </a:r>
            <a:r>
              <a:rPr lang="en-US" b="1" dirty="0"/>
              <a:t>M</a:t>
            </a:r>
            <a:r>
              <a:rPr lang="en-US" dirty="0"/>
              <a:t>easurable </a:t>
            </a:r>
            <a:r>
              <a:rPr lang="en-US" b="1" dirty="0"/>
              <a:t>A</a:t>
            </a:r>
            <a:r>
              <a:rPr lang="en-US" dirty="0"/>
              <a:t>chievable  </a:t>
            </a:r>
            <a:r>
              <a:rPr lang="en-US" b="1" dirty="0"/>
              <a:t>R</a:t>
            </a:r>
            <a:r>
              <a:rPr lang="en-US" dirty="0"/>
              <a:t>elevant </a:t>
            </a:r>
            <a:r>
              <a:rPr lang="en-US" b="1" dirty="0"/>
              <a:t>T</a:t>
            </a:r>
            <a:r>
              <a:rPr lang="en-US" dirty="0"/>
              <a:t>ime-bound </a:t>
            </a:r>
          </a:p>
          <a:p>
            <a:pPr lvl="0" rtl="0"/>
            <a:endParaRPr lang="en-US" dirty="0"/>
          </a:p>
          <a:p>
            <a:r>
              <a:rPr lang="en-US" sz="1200" b="0" i="0" kern="1200" dirty="0">
                <a:solidFill>
                  <a:schemeClr val="tx1"/>
                </a:solidFill>
                <a:effectLst/>
                <a:latin typeface="+mn-lt"/>
                <a:ea typeface="+mn-ea"/>
                <a:cs typeface="+mn-cs"/>
              </a:rPr>
              <a:t>How much or how many? (regression)</a:t>
            </a:r>
          </a:p>
          <a:p>
            <a:r>
              <a:rPr lang="en-US" sz="1200" b="0" i="0" kern="1200" dirty="0">
                <a:solidFill>
                  <a:schemeClr val="tx1"/>
                </a:solidFill>
                <a:effectLst/>
                <a:latin typeface="+mn-lt"/>
                <a:ea typeface="+mn-ea"/>
                <a:cs typeface="+mn-cs"/>
              </a:rPr>
              <a:t>Which category? (classification)</a:t>
            </a:r>
          </a:p>
          <a:p>
            <a:r>
              <a:rPr lang="en-US" sz="1200" b="0" i="0" kern="1200" dirty="0">
                <a:solidFill>
                  <a:schemeClr val="tx1"/>
                </a:solidFill>
                <a:effectLst/>
                <a:latin typeface="+mn-lt"/>
                <a:ea typeface="+mn-ea"/>
                <a:cs typeface="+mn-cs"/>
              </a:rPr>
              <a:t>Which group? (clustering)</a:t>
            </a:r>
          </a:p>
          <a:p>
            <a:r>
              <a:rPr lang="en-US" sz="1200" b="0" i="0" kern="1200" dirty="0">
                <a:solidFill>
                  <a:schemeClr val="tx1"/>
                </a:solidFill>
                <a:effectLst/>
                <a:latin typeface="+mn-lt"/>
                <a:ea typeface="+mn-ea"/>
                <a:cs typeface="+mn-cs"/>
              </a:rPr>
              <a:t>Is this weird? (anomaly detection)</a:t>
            </a:r>
          </a:p>
          <a:p>
            <a:r>
              <a:rPr lang="en-US" sz="1200" b="0" i="0" kern="1200" dirty="0">
                <a:solidFill>
                  <a:schemeClr val="tx1"/>
                </a:solidFill>
                <a:effectLst/>
                <a:latin typeface="+mn-lt"/>
                <a:ea typeface="+mn-ea"/>
                <a:cs typeface="+mn-cs"/>
              </a:rPr>
              <a:t>Which option should be taken? (recommendation)</a:t>
            </a:r>
          </a:p>
          <a:p>
            <a:pPr rtl="0"/>
            <a:endParaRPr lang="en-US" dirty="0"/>
          </a:p>
          <a:p>
            <a:pPr rtl="0"/>
            <a:r>
              <a:rPr lang="en-US" b="1" dirty="0"/>
              <a:t>Identify data sources</a:t>
            </a:r>
            <a:r>
              <a:rPr lang="en-US" dirty="0"/>
              <a:t>: Find the relevant data that helps you answer the questions that define the objectives of the project.</a:t>
            </a:r>
          </a:p>
          <a:p>
            <a:endParaRPr lang="en-US" dirty="0">
              <a:hlinkClick r:id="rId3"/>
            </a:endParaRPr>
          </a:p>
          <a:p>
            <a:r>
              <a:rPr lang="en-US" dirty="0">
                <a:hlinkClick r:id="rId3"/>
              </a:rPr>
              <a:t>https://github.com/Azure/Azure-TDSP-ProjectTemplate/blob/master/Docs/Project/Charter.md</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660274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Goals</a:t>
            </a:r>
          </a:p>
          <a:p>
            <a:pPr rtl="0"/>
            <a:r>
              <a:rPr lang="en-US" dirty="0"/>
              <a:t>A clean, high-quality dataset whose relations to the target variables are understood that are located in the appropriate analytics environment, ready to model.</a:t>
            </a:r>
          </a:p>
          <a:p>
            <a:pPr rtl="0"/>
            <a:r>
              <a:rPr lang="en-US" dirty="0"/>
              <a:t>A solution architecture of the data pipeline to refresh and score data regularly has been developed.</a:t>
            </a:r>
          </a:p>
          <a:p>
            <a:pPr rtl="0"/>
            <a:endParaRPr lang="en-US" b="1" dirty="0"/>
          </a:p>
          <a:p>
            <a:pPr rtl="0"/>
            <a:r>
              <a:rPr lang="en-US" b="1" dirty="0"/>
              <a:t>Ingest the data</a:t>
            </a:r>
            <a:r>
              <a:rPr lang="en-US" dirty="0"/>
              <a:t> into the target analytic environment.</a:t>
            </a:r>
          </a:p>
          <a:p>
            <a:pPr rtl="0"/>
            <a:r>
              <a:rPr lang="en-US" b="1" dirty="0"/>
              <a:t>Explore the data</a:t>
            </a:r>
            <a:r>
              <a:rPr lang="en-US" dirty="0"/>
              <a:t> to determine if the data quality is adequate to answer the question. </a:t>
            </a:r>
          </a:p>
          <a:p>
            <a:pPr rtl="0"/>
            <a:r>
              <a:rPr lang="en-US" b="1" dirty="0"/>
              <a:t>Set up a data pipeline</a:t>
            </a:r>
            <a:r>
              <a:rPr lang="en-US" dirty="0"/>
              <a:t> to score new or regularly refreshed data.</a:t>
            </a:r>
          </a:p>
          <a:p>
            <a:endParaRPr lang="en-US" dirty="0"/>
          </a:p>
          <a:p>
            <a:r>
              <a:rPr lang="en-US" dirty="0"/>
              <a:t>https://github.com/Azure/Azure-TDSP-Utilities/tree/master/DataScienceUtilities/DataReport-Utils</a:t>
            </a:r>
          </a:p>
          <a:p>
            <a:r>
              <a:rPr lang="en-US" dirty="0"/>
              <a:t>https://github.com/Azure/Azure-TDSP-Utilities/blob/master/DataScienceUtilities/DataReport-Utils/Python/IDEAR-Python-Instructions-JupyterNotebook.md</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1338091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Goals</a:t>
            </a:r>
          </a:p>
          <a:p>
            <a:pPr rtl="0"/>
            <a:r>
              <a:rPr lang="en-US" dirty="0"/>
              <a:t>Optimal data features for the machine learning model.</a:t>
            </a:r>
          </a:p>
          <a:p>
            <a:pPr rtl="0"/>
            <a:r>
              <a:rPr lang="en-US" dirty="0"/>
              <a:t>An informative ML model that predicts the target most accurately.</a:t>
            </a:r>
          </a:p>
          <a:p>
            <a:pPr rtl="0"/>
            <a:r>
              <a:rPr lang="en-US" dirty="0"/>
              <a:t>An ML model that is suitable for production.</a:t>
            </a:r>
          </a:p>
          <a:p>
            <a:pPr rtl="0"/>
            <a:endParaRPr lang="en-US" dirty="0"/>
          </a:p>
          <a:p>
            <a:pPr rtl="0"/>
            <a:r>
              <a:rPr lang="en-US" b="1" dirty="0"/>
              <a:t>How to do it</a:t>
            </a:r>
          </a:p>
          <a:p>
            <a:pPr rtl="0"/>
            <a:r>
              <a:rPr lang="en-US" dirty="0"/>
              <a:t>There are three main tasks addressed in this stage:</a:t>
            </a:r>
          </a:p>
          <a:p>
            <a:pPr rtl="0"/>
            <a:r>
              <a:rPr lang="en-US" b="1" dirty="0"/>
              <a:t>Feature Engineering</a:t>
            </a:r>
            <a:r>
              <a:rPr lang="en-US" dirty="0"/>
              <a:t>: create data features from the raw data to facilitate model training.</a:t>
            </a:r>
          </a:p>
          <a:p>
            <a:pPr rtl="0"/>
            <a:r>
              <a:rPr lang="en-US" b="1" dirty="0"/>
              <a:t>Model training</a:t>
            </a:r>
            <a:r>
              <a:rPr lang="en-US" dirty="0"/>
              <a:t>: find the model that answers the question most accurately by comparing their success metrics.</a:t>
            </a:r>
          </a:p>
          <a:p>
            <a:pPr rtl="0"/>
            <a:r>
              <a:rPr lang="en-US" dirty="0"/>
              <a:t>Determine if your model is </a:t>
            </a:r>
            <a:r>
              <a:rPr lang="en-US" b="1" dirty="0"/>
              <a:t>suitable for production</a:t>
            </a:r>
            <a:r>
              <a:rPr lang="en-US" dirty="0"/>
              <a:t>.</a:t>
            </a:r>
          </a:p>
          <a:p>
            <a:endParaRPr lang="en-US" dirty="0"/>
          </a:p>
          <a:p>
            <a:r>
              <a:rPr lang="en-US" dirty="0"/>
              <a:t>https://github.com/Azure/Azure-TDSP-ProjectTemplate/blob/master/Docs/Model/Model%201/Model%20Report.md</a:t>
            </a:r>
          </a:p>
        </p:txBody>
      </p:sp>
      <p:sp>
        <p:nvSpPr>
          <p:cNvPr id="4" name="Slide Number Placeholder 3"/>
          <p:cNvSpPr>
            <a:spLocks noGrp="1"/>
          </p:cNvSpPr>
          <p:nvPr>
            <p:ph type="sldNum" sz="quarter" idx="10"/>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2599117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103280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5/10/2022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5/10/2022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5/10/2022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5/10/2022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5/10/2022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5/10/2022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5/10/2022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5/10/2022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zure/Azure-TDSP-ProjectTemplate/blob/master/Docs/Project/Exit%20Report.md"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zure/Azure-TDSP-Utilitie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machine-learning/"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docs.microsoft.com/en-us/azure/azure-databricks/what-is-azure-databricks" TargetMode="External"/><Relationship Id="rId5" Type="http://schemas.openxmlformats.org/officeDocument/2006/relationships/hyperlink" Target="https://docs.microsoft.com/en-us/azure/machine-learning/team-data-science-process/ci-cd-flask" TargetMode="External"/><Relationship Id="rId4" Type="http://schemas.openxmlformats.org/officeDocument/2006/relationships/hyperlink" Target="https://docs.microsoft.com/en-us/azure/machine-learning/team-data-science-proces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zure/machine-learning/team-data-science-process/overvie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blogs.technet.microsoft.com/machinelearning/2016/03/28/how-to-do-data-scien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zure/Azure-TDSP-ProjectTemplate/blob/master/Docs/Project/Charter.md"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github.com/Azure/Azure-TDSP-ProjectTemplate/tree/master/Docs/DataDictionaries" TargetMode="External"/><Relationship Id="rId4" Type="http://schemas.openxmlformats.org/officeDocument/2006/relationships/hyperlink" Target="https://github.com/Azure/Azure-TDSP-ProjectTemplate/blob/master/Docs/DataReport/Data%20Defintion.md#raw-data-sourc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zure/Azure-TDSP-ProjectTemplate/blob/master/Docs/DataReport/DataSummaryReport.md"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github.com/Azure/Azure-TDSP-ProjectTemplate/tree/master/Docs/Project" TargetMode="External"/><Relationship Id="rId4" Type="http://schemas.openxmlformats.org/officeDocument/2006/relationships/hyperlink" Target="https://github.com/Azure/Azure-TDSP-Utilities/blob/master/DataScienceUtilities/DataReport-Util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zure/Azure-TDSP-ProjectTemplate/blob/master/Docs/DataReport/Data%20Defintion.md#feature-set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github.com/Azure/Azure-TDSP-ProjectTemplate/blob/master/Docs/Model/Model%201/Model%20Report.m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12" y="2209800"/>
            <a:ext cx="8153400" cy="2667000"/>
          </a:xfrm>
        </p:spPr>
        <p:txBody>
          <a:bodyPr/>
          <a:lstStyle/>
          <a:p>
            <a:r>
              <a:rPr lang="en-US" dirty="0"/>
              <a:t>Microsoft Team Data Science Process</a:t>
            </a:r>
          </a:p>
        </p:txBody>
      </p:sp>
      <p:sp>
        <p:nvSpPr>
          <p:cNvPr id="3" name="Subtitle 2"/>
          <p:cNvSpPr>
            <a:spLocks noGrp="1"/>
          </p:cNvSpPr>
          <p:nvPr>
            <p:ph type="subTitle" idx="1"/>
          </p:nvPr>
        </p:nvSpPr>
        <p:spPr>
          <a:xfrm>
            <a:off x="150813" y="5197406"/>
            <a:ext cx="9143999" cy="1066800"/>
          </a:xfrm>
        </p:spPr>
        <p:txBody>
          <a:bodyPr>
            <a:normAutofit lnSpcReduction="10000"/>
          </a:bodyPr>
          <a:lstStyle/>
          <a:p>
            <a:r>
              <a:rPr lang="en-US" dirty="0"/>
              <a:t>Phil Coachman</a:t>
            </a:r>
          </a:p>
          <a:p>
            <a:r>
              <a:rPr lang="en-US" dirty="0"/>
              <a:t>Cloud Solution Architect – AI</a:t>
            </a:r>
          </a:p>
          <a:p>
            <a:r>
              <a:rPr lang="en-US" dirty="0"/>
              <a:t>Microsoft</a:t>
            </a:r>
          </a:p>
          <a:p>
            <a:endParaRPr lang="en-US" dirty="0"/>
          </a:p>
        </p:txBody>
      </p:sp>
      <p:pic>
        <p:nvPicPr>
          <p:cNvPr id="8" name="Picture 4" descr="Image result for artificial intelligence"/>
          <p:cNvPicPr>
            <a:picLocks noChangeAspect="1" noChangeArrowheads="1"/>
          </p:cNvPicPr>
          <p:nvPr/>
        </p:nvPicPr>
        <p:blipFill rotWithShape="1">
          <a:blip r:embed="rId3">
            <a:clrChange>
              <a:clrFrom>
                <a:srgbClr val="F0F0F0"/>
              </a:clrFrom>
              <a:clrTo>
                <a:srgbClr val="F0F0F0">
                  <a:alpha val="0"/>
                </a:srgbClr>
              </a:clrTo>
            </a:clrChange>
            <a:lum bright="70000" contrast="-70000"/>
            <a:extLst>
              <a:ext uri="{28A0092B-C50C-407E-A947-70E740481C1C}">
                <a14:useLocalDpi xmlns:a14="http://schemas.microsoft.com/office/drawing/2010/main" val="0"/>
              </a:ext>
            </a:extLst>
          </a:blip>
          <a:srcRect/>
          <a:stretch/>
        </p:blipFill>
        <p:spPr bwMode="auto">
          <a:xfrm>
            <a:off x="7147811" y="228600"/>
            <a:ext cx="5041014" cy="507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92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EEB7-0962-40B5-BCF5-7250CA6E6DE9}"/>
              </a:ext>
            </a:extLst>
          </p:cNvPr>
          <p:cNvSpPr>
            <a:spLocks noGrp="1"/>
          </p:cNvSpPr>
          <p:nvPr>
            <p:ph type="title"/>
          </p:nvPr>
        </p:nvSpPr>
        <p:spPr>
          <a:xfrm>
            <a:off x="1522414" y="274638"/>
            <a:ext cx="9829798" cy="1020762"/>
          </a:xfrm>
        </p:spPr>
        <p:txBody>
          <a:bodyPr/>
          <a:lstStyle/>
          <a:p>
            <a:r>
              <a:rPr lang="en-US" dirty="0"/>
              <a:t>Data Science Lifecycle – Deployment</a:t>
            </a:r>
          </a:p>
        </p:txBody>
      </p:sp>
      <p:sp>
        <p:nvSpPr>
          <p:cNvPr id="5" name="Content Placeholder 4">
            <a:extLst>
              <a:ext uri="{FF2B5EF4-FFF2-40B4-BE49-F238E27FC236}">
                <a16:creationId xmlns:a16="http://schemas.microsoft.com/office/drawing/2014/main" id="{A941A399-AD1D-484C-94EB-D2D8239A8057}"/>
              </a:ext>
            </a:extLst>
          </p:cNvPr>
          <p:cNvSpPr txBox="1">
            <a:spLocks/>
          </p:cNvSpPr>
          <p:nvPr/>
        </p:nvSpPr>
        <p:spPr>
          <a:xfrm>
            <a:off x="1598612" y="1752600"/>
            <a:ext cx="4419599" cy="42672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387EA537-54F6-4B11-A55D-C9E4FFB5F5EB}"/>
              </a:ext>
            </a:extLst>
          </p:cNvPr>
          <p:cNvSpPr/>
          <p:nvPr/>
        </p:nvSpPr>
        <p:spPr>
          <a:xfrm>
            <a:off x="303213" y="1828800"/>
            <a:ext cx="11582400" cy="2308324"/>
          </a:xfrm>
          <a:prstGeom prst="rect">
            <a:avLst/>
          </a:prstGeom>
        </p:spPr>
        <p:txBody>
          <a:bodyPr wrap="square">
            <a:spAutoFit/>
          </a:bodyPr>
          <a:lstStyle/>
          <a:p>
            <a:r>
              <a:rPr lang="en-US" b="1" u="sng" dirty="0"/>
              <a:t>Artifacts</a:t>
            </a:r>
          </a:p>
          <a:p>
            <a:endParaRPr lang="en-US" b="1" u="sng" dirty="0"/>
          </a:p>
          <a:p>
            <a:r>
              <a:rPr lang="en-US" dirty="0"/>
              <a:t>Status dashboard of system health and key metrics.</a:t>
            </a:r>
          </a:p>
          <a:p>
            <a:endParaRPr lang="en-US" dirty="0"/>
          </a:p>
          <a:p>
            <a:r>
              <a:rPr lang="en-US" dirty="0"/>
              <a:t>Final modeling report with deployment details.</a:t>
            </a:r>
          </a:p>
          <a:p>
            <a:endParaRPr lang="en-US" dirty="0"/>
          </a:p>
          <a:p>
            <a:r>
              <a:rPr lang="en-US" dirty="0"/>
              <a:t>Final solution architecture document.</a:t>
            </a:r>
          </a:p>
          <a:p>
            <a:endParaRPr lang="en-US" dirty="0"/>
          </a:p>
        </p:txBody>
      </p:sp>
    </p:spTree>
    <p:extLst>
      <p:ext uri="{BB962C8B-B14F-4D97-AF65-F5344CB8AC3E}">
        <p14:creationId xmlns:p14="http://schemas.microsoft.com/office/powerpoint/2010/main" val="396983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EEB7-0962-40B5-BCF5-7250CA6E6DE9}"/>
              </a:ext>
            </a:extLst>
          </p:cNvPr>
          <p:cNvSpPr>
            <a:spLocks noGrp="1"/>
          </p:cNvSpPr>
          <p:nvPr>
            <p:ph type="title"/>
          </p:nvPr>
        </p:nvSpPr>
        <p:spPr>
          <a:xfrm>
            <a:off x="1522414" y="274638"/>
            <a:ext cx="9829798" cy="1020762"/>
          </a:xfrm>
        </p:spPr>
        <p:txBody>
          <a:bodyPr/>
          <a:lstStyle/>
          <a:p>
            <a:r>
              <a:rPr lang="en-US" dirty="0"/>
              <a:t>Data Science Lifecycle – Customer Acceptance</a:t>
            </a:r>
          </a:p>
        </p:txBody>
      </p:sp>
      <p:sp>
        <p:nvSpPr>
          <p:cNvPr id="5" name="Content Placeholder 4">
            <a:extLst>
              <a:ext uri="{FF2B5EF4-FFF2-40B4-BE49-F238E27FC236}">
                <a16:creationId xmlns:a16="http://schemas.microsoft.com/office/drawing/2014/main" id="{A941A399-AD1D-484C-94EB-D2D8239A8057}"/>
              </a:ext>
            </a:extLst>
          </p:cNvPr>
          <p:cNvSpPr txBox="1">
            <a:spLocks/>
          </p:cNvSpPr>
          <p:nvPr/>
        </p:nvSpPr>
        <p:spPr>
          <a:xfrm>
            <a:off x="1598612" y="1752600"/>
            <a:ext cx="4419599" cy="42672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387EA537-54F6-4B11-A55D-C9E4FFB5F5EB}"/>
              </a:ext>
            </a:extLst>
          </p:cNvPr>
          <p:cNvSpPr/>
          <p:nvPr/>
        </p:nvSpPr>
        <p:spPr>
          <a:xfrm>
            <a:off x="303213" y="1828800"/>
            <a:ext cx="11582400" cy="2031325"/>
          </a:xfrm>
          <a:prstGeom prst="rect">
            <a:avLst/>
          </a:prstGeom>
        </p:spPr>
        <p:txBody>
          <a:bodyPr wrap="square">
            <a:spAutoFit/>
          </a:bodyPr>
          <a:lstStyle/>
          <a:p>
            <a:r>
              <a:rPr lang="en-US" b="1" u="sng" dirty="0"/>
              <a:t>Artifacts</a:t>
            </a:r>
          </a:p>
          <a:p>
            <a:endParaRPr lang="en-US" b="1" u="sng" dirty="0"/>
          </a:p>
          <a:p>
            <a:r>
              <a:rPr lang="en-US" b="1" dirty="0"/>
              <a:t>Exit Report of Project for Customer</a:t>
            </a:r>
          </a:p>
          <a:p>
            <a:endParaRPr lang="en-US" b="1" dirty="0"/>
          </a:p>
          <a:p>
            <a:r>
              <a:rPr lang="en-US" b="1" dirty="0"/>
              <a:t>Sample Template: </a:t>
            </a:r>
          </a:p>
          <a:p>
            <a:r>
              <a:rPr lang="en-US" b="1" dirty="0">
                <a:hlinkClick r:id="rId3"/>
              </a:rPr>
              <a:t>https://github.com/Azure/Azure-TDSP-ProjectTemplate/blob/master/Docs/Project/Exit%20Report.md</a:t>
            </a:r>
            <a:endParaRPr lang="en-US" b="1" dirty="0"/>
          </a:p>
          <a:p>
            <a:endParaRPr lang="en-US" dirty="0"/>
          </a:p>
        </p:txBody>
      </p:sp>
    </p:spTree>
    <p:extLst>
      <p:ext uri="{BB962C8B-B14F-4D97-AF65-F5344CB8AC3E}">
        <p14:creationId xmlns:p14="http://schemas.microsoft.com/office/powerpoint/2010/main" val="372634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EEB7-0962-40B5-BCF5-7250CA6E6DE9}"/>
              </a:ext>
            </a:extLst>
          </p:cNvPr>
          <p:cNvSpPr>
            <a:spLocks noGrp="1"/>
          </p:cNvSpPr>
          <p:nvPr>
            <p:ph type="title" idx="4294967295"/>
          </p:nvPr>
        </p:nvSpPr>
        <p:spPr>
          <a:xfrm>
            <a:off x="74612" y="76200"/>
            <a:ext cx="11733212" cy="563562"/>
          </a:xfrm>
        </p:spPr>
        <p:txBody>
          <a:bodyPr/>
          <a:lstStyle/>
          <a:p>
            <a:pPr algn="ctr"/>
            <a:r>
              <a:rPr lang="en-US" dirty="0"/>
              <a:t>Data Science Lifecycle by Role</a:t>
            </a:r>
          </a:p>
        </p:txBody>
      </p:sp>
      <p:sp>
        <p:nvSpPr>
          <p:cNvPr id="5" name="Content Placeholder 4">
            <a:extLst>
              <a:ext uri="{FF2B5EF4-FFF2-40B4-BE49-F238E27FC236}">
                <a16:creationId xmlns:a16="http://schemas.microsoft.com/office/drawing/2014/main" id="{A941A399-AD1D-484C-94EB-D2D8239A8057}"/>
              </a:ext>
            </a:extLst>
          </p:cNvPr>
          <p:cNvSpPr txBox="1">
            <a:spLocks/>
          </p:cNvSpPr>
          <p:nvPr/>
        </p:nvSpPr>
        <p:spPr>
          <a:xfrm>
            <a:off x="1598612" y="1752600"/>
            <a:ext cx="4419599" cy="42672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endParaRPr lang="en-US" dirty="0"/>
          </a:p>
        </p:txBody>
      </p:sp>
      <p:pic>
        <p:nvPicPr>
          <p:cNvPr id="4" name="Picture 3" descr="A screenshot of a cell phone&#10;&#10;Description generated with very high confidence">
            <a:extLst>
              <a:ext uri="{FF2B5EF4-FFF2-40B4-BE49-F238E27FC236}">
                <a16:creationId xmlns:a16="http://schemas.microsoft.com/office/drawing/2014/main" id="{FA5CF7F9-66FB-43F3-B9E4-27A6ABA3E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12" y="639762"/>
            <a:ext cx="10131072" cy="5837238"/>
          </a:xfrm>
          <a:prstGeom prst="rect">
            <a:avLst/>
          </a:prstGeom>
        </p:spPr>
      </p:pic>
    </p:spTree>
    <p:extLst>
      <p:ext uri="{BB962C8B-B14F-4D97-AF65-F5344CB8AC3E}">
        <p14:creationId xmlns:p14="http://schemas.microsoft.com/office/powerpoint/2010/main" val="13121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 - Roles</a:t>
            </a:r>
          </a:p>
        </p:txBody>
      </p:sp>
      <p:sp>
        <p:nvSpPr>
          <p:cNvPr id="7" name="Rectangle 6">
            <a:extLst>
              <a:ext uri="{FF2B5EF4-FFF2-40B4-BE49-F238E27FC236}">
                <a16:creationId xmlns:a16="http://schemas.microsoft.com/office/drawing/2014/main" id="{5F581BC4-7151-4EEF-B9B8-220E95F0B6A6}"/>
              </a:ext>
            </a:extLst>
          </p:cNvPr>
          <p:cNvSpPr/>
          <p:nvPr/>
        </p:nvSpPr>
        <p:spPr>
          <a:xfrm>
            <a:off x="608012" y="1600200"/>
            <a:ext cx="11353800" cy="4524315"/>
          </a:xfrm>
          <a:prstGeom prst="rect">
            <a:avLst/>
          </a:prstGeom>
        </p:spPr>
        <p:txBody>
          <a:bodyPr wrap="square">
            <a:spAutoFit/>
          </a:bodyPr>
          <a:lstStyle/>
          <a:p>
            <a:r>
              <a:rPr lang="en-US" b="1" u="sng" dirty="0">
                <a:solidFill>
                  <a:srgbClr val="CCCCCC"/>
                </a:solidFill>
                <a:latin typeface="segoe-ui_normal"/>
              </a:rPr>
              <a:t>Definition of four TDSP roles</a:t>
            </a:r>
          </a:p>
          <a:p>
            <a:endParaRPr lang="en-US" b="1" u="sng" dirty="0">
              <a:solidFill>
                <a:srgbClr val="CCCCCC"/>
              </a:solidFill>
              <a:latin typeface="segoe-ui_normal"/>
            </a:endParaRPr>
          </a:p>
          <a:p>
            <a:pPr>
              <a:buFont typeface="+mj-lt"/>
              <a:buAutoNum type="arabicPeriod"/>
            </a:pPr>
            <a:r>
              <a:rPr lang="en-US" b="1" i="1" dirty="0">
                <a:solidFill>
                  <a:srgbClr val="CCCCCC"/>
                </a:solidFill>
                <a:latin typeface="segoe-ui_bold"/>
              </a:rPr>
              <a:t> Group Manager</a:t>
            </a:r>
            <a:r>
              <a:rPr lang="en-US" dirty="0">
                <a:solidFill>
                  <a:srgbClr val="CCCCCC"/>
                </a:solidFill>
                <a:latin typeface="segoe-ui_normal"/>
              </a:rPr>
              <a:t>. Group Manager is the manager of the entire data science unit in an enterprise. A data science unit might have multiple teams, each of which is working on multiple data science projects in distinct business verticals. A Group Manager might delegate their tasks to a surrogate, but the tasks associated with the role do not change.</a:t>
            </a:r>
          </a:p>
          <a:p>
            <a:pPr>
              <a:buFont typeface="+mj-lt"/>
              <a:buAutoNum type="arabicPeriod"/>
            </a:pPr>
            <a:endParaRPr lang="en-US" dirty="0">
              <a:solidFill>
                <a:srgbClr val="CCCCCC"/>
              </a:solidFill>
              <a:latin typeface="segoe-ui_normal"/>
            </a:endParaRPr>
          </a:p>
          <a:p>
            <a:pPr>
              <a:buFont typeface="+mj-lt"/>
              <a:buAutoNum type="arabicPeriod"/>
            </a:pPr>
            <a:r>
              <a:rPr lang="en-US" b="1" i="1" dirty="0">
                <a:solidFill>
                  <a:srgbClr val="CCCCCC"/>
                </a:solidFill>
                <a:latin typeface="segoe-ui_bold"/>
              </a:rPr>
              <a:t> Team Lead</a:t>
            </a:r>
            <a:r>
              <a:rPr lang="en-US" dirty="0">
                <a:solidFill>
                  <a:srgbClr val="CCCCCC"/>
                </a:solidFill>
                <a:latin typeface="segoe-ui_normal"/>
              </a:rPr>
              <a:t>. A team lead is managing a team in the data science unit of an enterprise. A team consists of multiple data scientists. For data science unit with only a small number of data scientists, the Group Manager and the Team Lead might be the same person.</a:t>
            </a:r>
          </a:p>
          <a:p>
            <a:pPr>
              <a:buFont typeface="+mj-lt"/>
              <a:buAutoNum type="arabicPeriod"/>
            </a:pPr>
            <a:endParaRPr lang="en-US" dirty="0">
              <a:solidFill>
                <a:srgbClr val="CCCCCC"/>
              </a:solidFill>
              <a:latin typeface="segoe-ui_normal"/>
            </a:endParaRPr>
          </a:p>
          <a:p>
            <a:pPr>
              <a:buFont typeface="+mj-lt"/>
              <a:buAutoNum type="arabicPeriod"/>
            </a:pPr>
            <a:r>
              <a:rPr lang="en-US" b="1" i="1" dirty="0">
                <a:solidFill>
                  <a:srgbClr val="CCCCCC"/>
                </a:solidFill>
                <a:latin typeface="segoe-ui_bold"/>
              </a:rPr>
              <a:t> Project Lead</a:t>
            </a:r>
            <a:r>
              <a:rPr lang="en-US" dirty="0">
                <a:solidFill>
                  <a:srgbClr val="CCCCCC"/>
                </a:solidFill>
                <a:latin typeface="segoe-ui_normal"/>
              </a:rPr>
              <a:t>. A project lead manages the daily activities of individual data scientists on a specific data science project.</a:t>
            </a:r>
          </a:p>
          <a:p>
            <a:pPr>
              <a:buFont typeface="+mj-lt"/>
              <a:buAutoNum type="arabicPeriod"/>
            </a:pPr>
            <a:endParaRPr lang="en-US" dirty="0">
              <a:solidFill>
                <a:srgbClr val="CCCCCC"/>
              </a:solidFill>
              <a:latin typeface="segoe-ui_normal"/>
            </a:endParaRPr>
          </a:p>
          <a:p>
            <a:pPr>
              <a:buFont typeface="+mj-lt"/>
              <a:buAutoNum type="arabicPeriod"/>
            </a:pPr>
            <a:r>
              <a:rPr lang="en-US" b="1" i="1" dirty="0">
                <a:solidFill>
                  <a:srgbClr val="CCCCCC"/>
                </a:solidFill>
                <a:latin typeface="segoe-ui_bold"/>
              </a:rPr>
              <a:t> Project Individual Contributor</a:t>
            </a:r>
            <a:r>
              <a:rPr lang="en-US" dirty="0">
                <a:solidFill>
                  <a:srgbClr val="CCCCCC"/>
                </a:solidFill>
                <a:latin typeface="segoe-ui_normal"/>
              </a:rPr>
              <a:t>. Data Scientist, Business Analyst, Data Engineer, Architect, etc. A project individual contributor executes a data science project.</a:t>
            </a:r>
            <a:endParaRPr lang="en-US" b="0" i="0" dirty="0">
              <a:solidFill>
                <a:srgbClr val="CCCCCC"/>
              </a:solidFill>
              <a:effectLst/>
              <a:latin typeface="segoe-ui_normal"/>
            </a:endParaRPr>
          </a:p>
        </p:txBody>
      </p:sp>
    </p:spTree>
    <p:extLst>
      <p:ext uri="{BB962C8B-B14F-4D97-AF65-F5344CB8AC3E}">
        <p14:creationId xmlns:p14="http://schemas.microsoft.com/office/powerpoint/2010/main" val="57465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 - Responsibilities</a:t>
            </a:r>
          </a:p>
        </p:txBody>
      </p:sp>
      <p:pic>
        <p:nvPicPr>
          <p:cNvPr id="4" name="Picture 3" descr="A screenshot of a cell phone&#10;&#10;Description generated with very high confidence">
            <a:extLst>
              <a:ext uri="{FF2B5EF4-FFF2-40B4-BE49-F238E27FC236}">
                <a16:creationId xmlns:a16="http://schemas.microsoft.com/office/drawing/2014/main" id="{8B25F22D-F815-4B5D-8BBD-EE298044B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012" y="1676400"/>
            <a:ext cx="7239000" cy="5028432"/>
          </a:xfrm>
          <a:prstGeom prst="rect">
            <a:avLst/>
          </a:prstGeom>
        </p:spPr>
      </p:pic>
    </p:spTree>
    <p:extLst>
      <p:ext uri="{BB962C8B-B14F-4D97-AF65-F5344CB8AC3E}">
        <p14:creationId xmlns:p14="http://schemas.microsoft.com/office/powerpoint/2010/main" val="307855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 – Source Repo</a:t>
            </a:r>
          </a:p>
        </p:txBody>
      </p:sp>
      <p:pic>
        <p:nvPicPr>
          <p:cNvPr id="4" name="Picture 3" descr="A screenshot of a cell phone&#10;&#10;Description generated with very high confidence">
            <a:extLst>
              <a:ext uri="{FF2B5EF4-FFF2-40B4-BE49-F238E27FC236}">
                <a16:creationId xmlns:a16="http://schemas.microsoft.com/office/drawing/2014/main" id="{F2543F96-244A-4692-A514-6A1EE236A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11" y="1676400"/>
            <a:ext cx="11544299" cy="4800600"/>
          </a:xfrm>
          <a:prstGeom prst="rect">
            <a:avLst/>
          </a:prstGeom>
        </p:spPr>
      </p:pic>
    </p:spTree>
    <p:extLst>
      <p:ext uri="{BB962C8B-B14F-4D97-AF65-F5344CB8AC3E}">
        <p14:creationId xmlns:p14="http://schemas.microsoft.com/office/powerpoint/2010/main" val="327409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&amp; Utilities</a:t>
            </a:r>
          </a:p>
        </p:txBody>
      </p:sp>
      <p:sp>
        <p:nvSpPr>
          <p:cNvPr id="3" name="TextBox 2">
            <a:extLst>
              <a:ext uri="{FF2B5EF4-FFF2-40B4-BE49-F238E27FC236}">
                <a16:creationId xmlns:a16="http://schemas.microsoft.com/office/drawing/2014/main" id="{7F202B1D-087A-4DB9-A26A-E2993B784958}"/>
              </a:ext>
            </a:extLst>
          </p:cNvPr>
          <p:cNvSpPr txBox="1"/>
          <p:nvPr/>
        </p:nvSpPr>
        <p:spPr>
          <a:xfrm>
            <a:off x="1598612" y="2133600"/>
            <a:ext cx="9653605" cy="4413516"/>
          </a:xfrm>
          <a:prstGeom prst="rect">
            <a:avLst/>
          </a:prstGeom>
          <a:noFill/>
        </p:spPr>
        <p:txBody>
          <a:bodyPr wrap="none" rtlCol="0">
            <a:spAutoFit/>
          </a:bodyPr>
          <a:lstStyle/>
          <a:p>
            <a:pPr>
              <a:lnSpc>
                <a:spcPct val="90000"/>
              </a:lnSpc>
            </a:pPr>
            <a:r>
              <a:rPr lang="en-US" sz="2400" dirty="0"/>
              <a:t>Microsoft has developed several tools internally to work through the TDSP.</a:t>
            </a:r>
          </a:p>
          <a:p>
            <a:pPr>
              <a:lnSpc>
                <a:spcPct val="90000"/>
              </a:lnSpc>
            </a:pPr>
            <a:endParaRPr lang="en-US" sz="2400" dirty="0"/>
          </a:p>
          <a:p>
            <a:pPr marL="342900" indent="-342900">
              <a:buFont typeface="Arial" panose="020B0604020202020204" pitchFamily="34" charset="0"/>
              <a:buChar char="•"/>
            </a:pPr>
            <a:r>
              <a:rPr lang="en-US" sz="2400" dirty="0"/>
              <a:t>Interactive Data Exploration, Analysis, and Reporting (IDEAR) in 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Interactive Data Exploration, Analysis, and Reporting (IDEAR) in MRS.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Interactive Data Exploration, Analysis, and Reporting (IDEAR) in Python.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Automated Modeling and Reporting in R (AMAR in R)</a:t>
            </a:r>
          </a:p>
          <a:p>
            <a:endParaRPr lang="en-US" sz="2400" dirty="0"/>
          </a:p>
          <a:p>
            <a:r>
              <a:rPr lang="en-US" sz="2400" dirty="0">
                <a:hlinkClick r:id="rId3"/>
              </a:rPr>
              <a:t>https://github.com/Azure/Azure-TDSP-Utilities</a:t>
            </a:r>
            <a:endParaRPr lang="en-US" sz="2400" dirty="0"/>
          </a:p>
          <a:p>
            <a:pPr>
              <a:lnSpc>
                <a:spcPct val="90000"/>
              </a:lnSpc>
            </a:pPr>
            <a:endParaRPr lang="en-US" sz="2400" dirty="0"/>
          </a:p>
        </p:txBody>
      </p:sp>
    </p:spTree>
    <p:extLst>
      <p:ext uri="{BB962C8B-B14F-4D97-AF65-F5344CB8AC3E}">
        <p14:creationId xmlns:p14="http://schemas.microsoft.com/office/powerpoint/2010/main" val="177953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Analytics</a:t>
            </a:r>
          </a:p>
        </p:txBody>
      </p:sp>
      <p:sp>
        <p:nvSpPr>
          <p:cNvPr id="3" name="TextBox 2">
            <a:extLst>
              <a:ext uri="{FF2B5EF4-FFF2-40B4-BE49-F238E27FC236}">
                <a16:creationId xmlns:a16="http://schemas.microsoft.com/office/drawing/2014/main" id="{7F202B1D-087A-4DB9-A26A-E2993B784958}"/>
              </a:ext>
            </a:extLst>
          </p:cNvPr>
          <p:cNvSpPr txBox="1"/>
          <p:nvPr/>
        </p:nvSpPr>
        <p:spPr>
          <a:xfrm>
            <a:off x="1416915" y="1981200"/>
            <a:ext cx="9220200" cy="3748719"/>
          </a:xfrm>
          <a:prstGeom prst="rect">
            <a:avLst/>
          </a:prstGeom>
          <a:noFill/>
        </p:spPr>
        <p:txBody>
          <a:bodyPr wrap="square" rtlCol="0">
            <a:spAutoFit/>
          </a:bodyPr>
          <a:lstStyle/>
          <a:p>
            <a:r>
              <a:rPr lang="en-US" sz="2400" dirty="0"/>
              <a:t>TDSP provides recommendations for managing shared analytics and storage infrastructure such as:</a:t>
            </a:r>
          </a:p>
          <a:p>
            <a:pPr marL="342900" indent="-342900">
              <a:lnSpc>
                <a:spcPct val="150000"/>
              </a:lnSpc>
              <a:buFont typeface="Arial" panose="020B0604020202020204" pitchFamily="34" charset="0"/>
              <a:buChar char="•"/>
            </a:pPr>
            <a:r>
              <a:rPr lang="en-US" sz="2400" dirty="0"/>
              <a:t>cloud file systems for storing datasets</a:t>
            </a:r>
          </a:p>
          <a:p>
            <a:pPr marL="342900" indent="-342900">
              <a:lnSpc>
                <a:spcPct val="150000"/>
              </a:lnSpc>
              <a:buFont typeface="Arial" panose="020B0604020202020204" pitchFamily="34" charset="0"/>
              <a:buChar char="•"/>
            </a:pPr>
            <a:r>
              <a:rPr lang="en-US" sz="2400" dirty="0"/>
              <a:t>databases</a:t>
            </a:r>
          </a:p>
          <a:p>
            <a:pPr marL="342900" indent="-342900">
              <a:lnSpc>
                <a:spcPct val="150000"/>
              </a:lnSpc>
              <a:buFont typeface="Arial" panose="020B0604020202020204" pitchFamily="34" charset="0"/>
              <a:buChar char="•"/>
            </a:pPr>
            <a:r>
              <a:rPr lang="en-US" sz="2400" dirty="0"/>
              <a:t>big data (Hadoop or </a:t>
            </a:r>
            <a:r>
              <a:rPr lang="en-US" sz="2400" dirty="0" err="1"/>
              <a:t>DataBricks</a:t>
            </a:r>
            <a:r>
              <a:rPr lang="en-US" sz="2400" dirty="0"/>
              <a:t>) clusters </a:t>
            </a:r>
          </a:p>
          <a:p>
            <a:pPr marL="342900" indent="-342900">
              <a:lnSpc>
                <a:spcPct val="150000"/>
              </a:lnSpc>
              <a:buFont typeface="Arial" panose="020B0604020202020204" pitchFamily="34" charset="0"/>
              <a:buChar char="•"/>
            </a:pPr>
            <a:r>
              <a:rPr lang="en-US" sz="2400" dirty="0"/>
              <a:t>machine learning services</a:t>
            </a:r>
          </a:p>
          <a:p>
            <a:endParaRPr lang="en-US" sz="2400" dirty="0"/>
          </a:p>
          <a:p>
            <a:pPr>
              <a:lnSpc>
                <a:spcPct val="90000"/>
              </a:lnSpc>
            </a:pPr>
            <a:endParaRPr lang="en-US" sz="2400" dirty="0"/>
          </a:p>
        </p:txBody>
      </p:sp>
    </p:spTree>
    <p:extLst>
      <p:ext uri="{BB962C8B-B14F-4D97-AF65-F5344CB8AC3E}">
        <p14:creationId xmlns:p14="http://schemas.microsoft.com/office/powerpoint/2010/main" val="5668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high confidence">
            <a:extLst>
              <a:ext uri="{FF2B5EF4-FFF2-40B4-BE49-F238E27FC236}">
                <a16:creationId xmlns:a16="http://schemas.microsoft.com/office/drawing/2014/main" id="{A6A31F66-6D87-49E2-B15A-996C49F6F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812" y="152400"/>
            <a:ext cx="8382000" cy="6594974"/>
          </a:xfrm>
          <a:prstGeom prst="rect">
            <a:avLst/>
          </a:prstGeom>
        </p:spPr>
      </p:pic>
    </p:spTree>
    <p:extLst>
      <p:ext uri="{BB962C8B-B14F-4D97-AF65-F5344CB8AC3E}">
        <p14:creationId xmlns:p14="http://schemas.microsoft.com/office/powerpoint/2010/main" val="2418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047E66-D2C0-47DC-B9D6-4B147D881E39}"/>
              </a:ext>
            </a:extLst>
          </p:cNvPr>
          <p:cNvSpPr txBox="1"/>
          <p:nvPr/>
        </p:nvSpPr>
        <p:spPr>
          <a:xfrm>
            <a:off x="225425" y="1981200"/>
            <a:ext cx="11963400" cy="3804118"/>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err="1"/>
              <a:t>AzureML</a:t>
            </a:r>
            <a:r>
              <a:rPr lang="en-US" sz="2400" dirty="0"/>
              <a:t> </a:t>
            </a:r>
            <a:br>
              <a:rPr lang="en-US" sz="2400" dirty="0"/>
            </a:br>
            <a:r>
              <a:rPr lang="en-US" sz="2000" dirty="0">
                <a:hlinkClick r:id="rId3"/>
              </a:rPr>
              <a:t>https://docs.microsoft.com/en-us/azure/machine-learning/</a:t>
            </a:r>
            <a:endParaRPr lang="en-US" sz="20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r>
              <a:rPr lang="en-US" sz="2400" dirty="0"/>
              <a:t>Team Data Science Process </a:t>
            </a:r>
            <a:br>
              <a:rPr lang="en-US" sz="2400" dirty="0"/>
            </a:br>
            <a:r>
              <a:rPr lang="en-US" sz="2000" dirty="0">
                <a:hlinkClick r:id="rId4"/>
              </a:rPr>
              <a:t>https://docs.microsoft.com/en-us/azure/machine-learning/team-data-science-process/</a:t>
            </a:r>
            <a:endParaRPr lang="en-US" sz="2000" dirty="0"/>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r>
              <a:rPr lang="en-US" sz="2400" dirty="0" err="1"/>
              <a:t>AzureML</a:t>
            </a:r>
            <a:r>
              <a:rPr lang="en-US" sz="2400" dirty="0"/>
              <a:t> CI\CD</a:t>
            </a:r>
            <a:br>
              <a:rPr lang="en-US" sz="2400" dirty="0"/>
            </a:br>
            <a:r>
              <a:rPr lang="en-US" sz="2000" dirty="0">
                <a:hlinkClick r:id="rId5"/>
              </a:rPr>
              <a:t>https://docs.microsoft.com/en-us/azure/machine-learning/team-data-science-process/ci-cd-flask</a:t>
            </a:r>
            <a:endParaRPr lang="en-US" sz="2000" dirty="0"/>
          </a:p>
          <a:p>
            <a:pPr marL="342900" indent="-342900">
              <a:lnSpc>
                <a:spcPct val="90000"/>
              </a:lnSpc>
              <a:buFont typeface="Arial" panose="020B0604020202020204" pitchFamily="34" charset="0"/>
              <a:buChar char="•"/>
            </a:pPr>
            <a:endParaRPr lang="en-US" sz="2000" dirty="0"/>
          </a:p>
          <a:p>
            <a:pPr marL="342900" indent="-342900">
              <a:lnSpc>
                <a:spcPct val="90000"/>
              </a:lnSpc>
              <a:buFont typeface="Arial" panose="020B0604020202020204" pitchFamily="34" charset="0"/>
              <a:buChar char="•"/>
            </a:pPr>
            <a:r>
              <a:rPr lang="en-US" sz="2400" dirty="0"/>
              <a:t>Azure </a:t>
            </a:r>
            <a:r>
              <a:rPr lang="en-US" sz="2400" dirty="0" err="1"/>
              <a:t>DataBricks</a:t>
            </a:r>
            <a:br>
              <a:rPr lang="en-US" sz="2000" dirty="0"/>
            </a:br>
            <a:r>
              <a:rPr lang="en-US" sz="2000" dirty="0">
                <a:hlinkClick r:id="rId6"/>
              </a:rPr>
              <a:t>https://docs.microsoft.com/en-us/azure/azure-databricks/what-is-azure-databricks</a:t>
            </a:r>
            <a:endParaRPr lang="en-US" sz="2000" dirty="0"/>
          </a:p>
          <a:p>
            <a:pPr marL="342900" indent="-342900">
              <a:lnSpc>
                <a:spcPct val="9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9690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TDSP?</a:t>
            </a:r>
          </a:p>
        </p:txBody>
      </p:sp>
      <p:sp>
        <p:nvSpPr>
          <p:cNvPr id="14" name="Content Placeholder 13"/>
          <p:cNvSpPr>
            <a:spLocks noGrp="1"/>
          </p:cNvSpPr>
          <p:nvPr>
            <p:ph idx="1"/>
          </p:nvPr>
        </p:nvSpPr>
        <p:spPr>
          <a:xfrm>
            <a:off x="1522414" y="2743200"/>
            <a:ext cx="9144000" cy="3429000"/>
          </a:xfrm>
        </p:spPr>
        <p:txBody>
          <a:bodyPr/>
          <a:lstStyle/>
          <a:p>
            <a:r>
              <a:rPr lang="en-US" dirty="0"/>
              <a:t>A data science lifecycle</a:t>
            </a:r>
          </a:p>
          <a:p>
            <a:r>
              <a:rPr lang="en-US" dirty="0"/>
              <a:t>A standard project structure</a:t>
            </a:r>
          </a:p>
          <a:p>
            <a:r>
              <a:rPr lang="en-US" dirty="0"/>
              <a:t>A shared and distributed analytics infrastructure</a:t>
            </a:r>
          </a:p>
          <a:p>
            <a:r>
              <a:rPr lang="en-US" dirty="0"/>
              <a:t>Productivity tools and utilities</a:t>
            </a:r>
          </a:p>
        </p:txBody>
      </p:sp>
      <p:sp>
        <p:nvSpPr>
          <p:cNvPr id="2" name="Rectangle 1">
            <a:hlinkClick r:id="rId3"/>
            <a:extLst>
              <a:ext uri="{FF2B5EF4-FFF2-40B4-BE49-F238E27FC236}">
                <a16:creationId xmlns:a16="http://schemas.microsoft.com/office/drawing/2014/main" id="{3F6CF48D-C205-4380-B349-C789D5010C0A}"/>
              </a:ext>
            </a:extLst>
          </p:cNvPr>
          <p:cNvSpPr/>
          <p:nvPr/>
        </p:nvSpPr>
        <p:spPr>
          <a:xfrm>
            <a:off x="1446212" y="6019800"/>
            <a:ext cx="9296400" cy="369332"/>
          </a:xfrm>
          <a:prstGeom prst="rect">
            <a:avLst/>
          </a:prstGeom>
        </p:spPr>
        <p:txBody>
          <a:bodyPr wrap="square">
            <a:spAutoFit/>
          </a:bodyPr>
          <a:lstStyle/>
          <a:p>
            <a:r>
              <a:rPr lang="en-US" dirty="0"/>
              <a:t>https://docs.microsoft.com/en-us/azure/machine-learning/team-data-science-process/overview</a:t>
            </a:r>
          </a:p>
        </p:txBody>
      </p:sp>
      <p:sp>
        <p:nvSpPr>
          <p:cNvPr id="3" name="TextBox 2">
            <a:extLst>
              <a:ext uri="{FF2B5EF4-FFF2-40B4-BE49-F238E27FC236}">
                <a16:creationId xmlns:a16="http://schemas.microsoft.com/office/drawing/2014/main" id="{2E9FFB99-104C-4C45-A3A9-D38603DB67EB}"/>
              </a:ext>
            </a:extLst>
          </p:cNvPr>
          <p:cNvSpPr txBox="1"/>
          <p:nvPr/>
        </p:nvSpPr>
        <p:spPr>
          <a:xfrm>
            <a:off x="1674812" y="1905000"/>
            <a:ext cx="5480155" cy="424732"/>
          </a:xfrm>
          <a:prstGeom prst="rect">
            <a:avLst/>
          </a:prstGeom>
          <a:noFill/>
        </p:spPr>
        <p:txBody>
          <a:bodyPr wrap="none" rtlCol="0">
            <a:spAutoFit/>
          </a:bodyPr>
          <a:lstStyle/>
          <a:p>
            <a:pPr>
              <a:lnSpc>
                <a:spcPct val="90000"/>
              </a:lnSpc>
            </a:pPr>
            <a:r>
              <a:rPr lang="en-US" sz="2400" dirty="0"/>
              <a:t>Microsoft TDSP is derived from CRISP-DM</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Lifecycle</a:t>
            </a:r>
          </a:p>
        </p:txBody>
      </p:sp>
      <p:sp>
        <p:nvSpPr>
          <p:cNvPr id="5" name="TextBox 4">
            <a:extLst>
              <a:ext uri="{FF2B5EF4-FFF2-40B4-BE49-F238E27FC236}">
                <a16:creationId xmlns:a16="http://schemas.microsoft.com/office/drawing/2014/main" id="{14D047BA-8DF2-4658-A9F5-48EB6B6971AE}"/>
              </a:ext>
            </a:extLst>
          </p:cNvPr>
          <p:cNvSpPr txBox="1"/>
          <p:nvPr/>
        </p:nvSpPr>
        <p:spPr>
          <a:xfrm>
            <a:off x="1674812" y="1905000"/>
            <a:ext cx="6477000" cy="3859518"/>
          </a:xfrm>
          <a:prstGeom prst="rect">
            <a:avLst/>
          </a:prstGeom>
          <a:noFill/>
        </p:spPr>
        <p:txBody>
          <a:bodyPr wrap="square" rtlCol="0">
            <a:spAutoFit/>
          </a:bodyPr>
          <a:lstStyle/>
          <a:p>
            <a:pPr>
              <a:lnSpc>
                <a:spcPct val="90000"/>
              </a:lnSpc>
            </a:pPr>
            <a:r>
              <a:rPr lang="en-US" sz="2400" dirty="0"/>
              <a:t>TDSP is derived from CRISP-DM</a:t>
            </a:r>
          </a:p>
          <a:p>
            <a:pPr>
              <a:lnSpc>
                <a:spcPct val="90000"/>
              </a:lnSpc>
            </a:pPr>
            <a:endParaRPr lang="en-US" sz="2400" dirty="0"/>
          </a:p>
          <a:p>
            <a:pPr>
              <a:lnSpc>
                <a:spcPct val="90000"/>
              </a:lnSpc>
            </a:pPr>
            <a:r>
              <a:rPr lang="en-US" sz="2400" dirty="0"/>
              <a:t>Consists of 5 stages:</a:t>
            </a:r>
          </a:p>
          <a:p>
            <a:pPr marL="342900" indent="-342900">
              <a:lnSpc>
                <a:spcPct val="150000"/>
              </a:lnSpc>
              <a:buFont typeface="Wingdings" panose="05000000000000000000" pitchFamily="2" charset="2"/>
              <a:buChar char="§"/>
            </a:pPr>
            <a:r>
              <a:rPr lang="en-US" sz="2400" dirty="0"/>
              <a:t>Business Understanding</a:t>
            </a:r>
          </a:p>
          <a:p>
            <a:pPr marL="342900" indent="-342900">
              <a:lnSpc>
                <a:spcPct val="150000"/>
              </a:lnSpc>
              <a:buFont typeface="Wingdings" panose="05000000000000000000" pitchFamily="2" charset="2"/>
              <a:buChar char="§"/>
            </a:pPr>
            <a:r>
              <a:rPr lang="en-US" sz="2400" dirty="0"/>
              <a:t>Data Acquisition and Understanding</a:t>
            </a:r>
          </a:p>
          <a:p>
            <a:pPr marL="342900" indent="-342900">
              <a:lnSpc>
                <a:spcPct val="150000"/>
              </a:lnSpc>
              <a:buFont typeface="Wingdings" panose="05000000000000000000" pitchFamily="2" charset="2"/>
              <a:buChar char="§"/>
            </a:pPr>
            <a:r>
              <a:rPr lang="en-US" sz="2400" dirty="0"/>
              <a:t>Modeling</a:t>
            </a:r>
          </a:p>
          <a:p>
            <a:pPr marL="342900" indent="-342900">
              <a:lnSpc>
                <a:spcPct val="150000"/>
              </a:lnSpc>
              <a:buFont typeface="Wingdings" panose="05000000000000000000" pitchFamily="2" charset="2"/>
              <a:buChar char="§"/>
            </a:pPr>
            <a:r>
              <a:rPr lang="en-US" sz="2400" dirty="0"/>
              <a:t>Deployment</a:t>
            </a:r>
          </a:p>
          <a:p>
            <a:pPr marL="342900" indent="-342900">
              <a:lnSpc>
                <a:spcPct val="150000"/>
              </a:lnSpc>
              <a:buFont typeface="Wingdings" panose="05000000000000000000" pitchFamily="2" charset="2"/>
              <a:buChar char="§"/>
            </a:pPr>
            <a:r>
              <a:rPr lang="en-US" sz="2400" dirty="0"/>
              <a:t>Customer Acceptance</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descr="A close up of a map&#10;&#10;Description generated with high confidence">
            <a:extLst>
              <a:ext uri="{FF2B5EF4-FFF2-40B4-BE49-F238E27FC236}">
                <a16:creationId xmlns:a16="http://schemas.microsoft.com/office/drawing/2014/main" id="{ED718838-AF6A-4BFE-B939-9AB59655D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812" y="152400"/>
            <a:ext cx="9601199" cy="6547449"/>
          </a:xfrm>
          <a:prstGeom prst="rect">
            <a:avLst/>
          </a:prstGeo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EEB7-0962-40B5-BCF5-7250CA6E6DE9}"/>
              </a:ext>
            </a:extLst>
          </p:cNvPr>
          <p:cNvSpPr>
            <a:spLocks noGrp="1"/>
          </p:cNvSpPr>
          <p:nvPr>
            <p:ph type="title"/>
          </p:nvPr>
        </p:nvSpPr>
        <p:spPr>
          <a:xfrm>
            <a:off x="150812" y="274638"/>
            <a:ext cx="11811000" cy="1020762"/>
          </a:xfrm>
        </p:spPr>
        <p:txBody>
          <a:bodyPr/>
          <a:lstStyle/>
          <a:p>
            <a:r>
              <a:rPr lang="en-US" dirty="0"/>
              <a:t>Data Science Lifecycle – Business Understanding</a:t>
            </a:r>
          </a:p>
        </p:txBody>
      </p:sp>
      <p:sp>
        <p:nvSpPr>
          <p:cNvPr id="5" name="Content Placeholder 4">
            <a:extLst>
              <a:ext uri="{FF2B5EF4-FFF2-40B4-BE49-F238E27FC236}">
                <a16:creationId xmlns:a16="http://schemas.microsoft.com/office/drawing/2014/main" id="{A941A399-AD1D-484C-94EB-D2D8239A8057}"/>
              </a:ext>
            </a:extLst>
          </p:cNvPr>
          <p:cNvSpPr txBox="1">
            <a:spLocks/>
          </p:cNvSpPr>
          <p:nvPr/>
        </p:nvSpPr>
        <p:spPr>
          <a:xfrm>
            <a:off x="1598612" y="1752600"/>
            <a:ext cx="4419599" cy="42672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endParaRPr lang="en-US" dirty="0"/>
          </a:p>
        </p:txBody>
      </p:sp>
      <p:pic>
        <p:nvPicPr>
          <p:cNvPr id="1026" name="Picture 2" descr="https://msdnshared.blob.core.windows.net/media/2016/03/032116_2135_HowtodoData1.png">
            <a:extLst>
              <a:ext uri="{FF2B5EF4-FFF2-40B4-BE49-F238E27FC236}">
                <a16:creationId xmlns:a16="http://schemas.microsoft.com/office/drawing/2014/main" id="{35213BC0-F2C2-4917-8E5D-B2EDC1734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1676400"/>
            <a:ext cx="5543550" cy="5105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hlinkClick r:id="rId4"/>
            <a:extLst>
              <a:ext uri="{FF2B5EF4-FFF2-40B4-BE49-F238E27FC236}">
                <a16:creationId xmlns:a16="http://schemas.microsoft.com/office/drawing/2014/main" id="{5A744DC9-59D6-4C4B-A843-47774F2266AC}"/>
              </a:ext>
            </a:extLst>
          </p:cNvPr>
          <p:cNvSpPr txBox="1"/>
          <p:nvPr/>
        </p:nvSpPr>
        <p:spPr>
          <a:xfrm>
            <a:off x="6170612" y="2057400"/>
            <a:ext cx="3848041" cy="424732"/>
          </a:xfrm>
          <a:prstGeom prst="rect">
            <a:avLst/>
          </a:prstGeom>
          <a:noFill/>
        </p:spPr>
        <p:txBody>
          <a:bodyPr wrap="none" rtlCol="0">
            <a:spAutoFit/>
          </a:bodyPr>
          <a:lstStyle/>
          <a:p>
            <a:pPr>
              <a:lnSpc>
                <a:spcPct val="90000"/>
              </a:lnSpc>
            </a:pPr>
            <a:r>
              <a:rPr lang="en-US" sz="2400" dirty="0">
                <a:hlinkClick r:id="rId4"/>
              </a:rPr>
              <a:t>How to do Data Science Blog</a:t>
            </a:r>
            <a:endParaRPr lang="en-US" sz="2400" dirty="0"/>
          </a:p>
        </p:txBody>
      </p:sp>
      <p:sp>
        <p:nvSpPr>
          <p:cNvPr id="4" name="Rectangle 3">
            <a:extLst>
              <a:ext uri="{FF2B5EF4-FFF2-40B4-BE49-F238E27FC236}">
                <a16:creationId xmlns:a16="http://schemas.microsoft.com/office/drawing/2014/main" id="{C85082A2-B975-4A70-BDD1-A20D8A651312}"/>
              </a:ext>
            </a:extLst>
          </p:cNvPr>
          <p:cNvSpPr/>
          <p:nvPr/>
        </p:nvSpPr>
        <p:spPr>
          <a:xfrm>
            <a:off x="6246812" y="4495800"/>
            <a:ext cx="6092825" cy="923330"/>
          </a:xfrm>
          <a:prstGeom prst="rect">
            <a:avLst/>
          </a:prstGeom>
        </p:spPr>
        <p:txBody>
          <a:bodyPr>
            <a:spAutoFit/>
          </a:bodyPr>
          <a:lstStyle/>
          <a:p>
            <a:r>
              <a:rPr lang="en-US" dirty="0"/>
              <a:t>Examples of poor questions are “What can my data tell me about my business?”, “What should I do?” or “How can I increase my profits?” </a:t>
            </a:r>
          </a:p>
        </p:txBody>
      </p:sp>
      <p:sp>
        <p:nvSpPr>
          <p:cNvPr id="7" name="Rectangle 6">
            <a:extLst>
              <a:ext uri="{FF2B5EF4-FFF2-40B4-BE49-F238E27FC236}">
                <a16:creationId xmlns:a16="http://schemas.microsoft.com/office/drawing/2014/main" id="{E8DA0555-9928-4ED1-BA6F-C3490DA002F9}"/>
              </a:ext>
            </a:extLst>
          </p:cNvPr>
          <p:cNvSpPr/>
          <p:nvPr/>
        </p:nvSpPr>
        <p:spPr>
          <a:xfrm>
            <a:off x="6246812" y="5558135"/>
            <a:ext cx="6092825" cy="923330"/>
          </a:xfrm>
          <a:prstGeom prst="rect">
            <a:avLst/>
          </a:prstGeom>
        </p:spPr>
        <p:txBody>
          <a:bodyPr>
            <a:spAutoFit/>
          </a:bodyPr>
          <a:lstStyle/>
          <a:p>
            <a:r>
              <a:rPr lang="en-US" dirty="0"/>
              <a:t>Clear questions like “How many Model Q Gizmos will I sell in Montreal during the third quarter?” or “Which car in my fleet is going to fail first?”</a:t>
            </a:r>
          </a:p>
        </p:txBody>
      </p:sp>
      <p:sp>
        <p:nvSpPr>
          <p:cNvPr id="9" name="Rectangle 8">
            <a:extLst>
              <a:ext uri="{FF2B5EF4-FFF2-40B4-BE49-F238E27FC236}">
                <a16:creationId xmlns:a16="http://schemas.microsoft.com/office/drawing/2014/main" id="{A12F03C8-9E7D-41FA-AA12-8E297538376B}"/>
              </a:ext>
            </a:extLst>
          </p:cNvPr>
          <p:cNvSpPr/>
          <p:nvPr/>
        </p:nvSpPr>
        <p:spPr>
          <a:xfrm>
            <a:off x="6208410" y="2782669"/>
            <a:ext cx="6092825" cy="1200329"/>
          </a:xfrm>
          <a:prstGeom prst="rect">
            <a:avLst/>
          </a:prstGeom>
        </p:spPr>
        <p:txBody>
          <a:bodyPr>
            <a:spAutoFit/>
          </a:bodyPr>
          <a:lstStyle/>
          <a:p>
            <a:r>
              <a:rPr lang="en-US" sz="2400" u="sng" dirty="0"/>
              <a:t>The more precisely you ask your question the better chance you have of finding an answer you are satisfied with</a:t>
            </a:r>
          </a:p>
        </p:txBody>
      </p:sp>
    </p:spTree>
    <p:extLst>
      <p:ext uri="{BB962C8B-B14F-4D97-AF65-F5344CB8AC3E}">
        <p14:creationId xmlns:p14="http://schemas.microsoft.com/office/powerpoint/2010/main" val="372330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EEB7-0962-40B5-BCF5-7250CA6E6DE9}"/>
              </a:ext>
            </a:extLst>
          </p:cNvPr>
          <p:cNvSpPr>
            <a:spLocks noGrp="1"/>
          </p:cNvSpPr>
          <p:nvPr>
            <p:ph type="title"/>
          </p:nvPr>
        </p:nvSpPr>
        <p:spPr>
          <a:xfrm>
            <a:off x="1522414" y="274638"/>
            <a:ext cx="9829798" cy="1020762"/>
          </a:xfrm>
        </p:spPr>
        <p:txBody>
          <a:bodyPr/>
          <a:lstStyle/>
          <a:p>
            <a:r>
              <a:rPr lang="en-US" dirty="0"/>
              <a:t>Data Science Lifecycle – Business Understanding</a:t>
            </a:r>
          </a:p>
        </p:txBody>
      </p:sp>
      <p:sp>
        <p:nvSpPr>
          <p:cNvPr id="5" name="Content Placeholder 4">
            <a:extLst>
              <a:ext uri="{FF2B5EF4-FFF2-40B4-BE49-F238E27FC236}">
                <a16:creationId xmlns:a16="http://schemas.microsoft.com/office/drawing/2014/main" id="{A941A399-AD1D-484C-94EB-D2D8239A8057}"/>
              </a:ext>
            </a:extLst>
          </p:cNvPr>
          <p:cNvSpPr txBox="1">
            <a:spLocks/>
          </p:cNvSpPr>
          <p:nvPr/>
        </p:nvSpPr>
        <p:spPr>
          <a:xfrm>
            <a:off x="1598612" y="1752600"/>
            <a:ext cx="4419599" cy="42672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387EA537-54F6-4B11-A55D-C9E4FFB5F5EB}"/>
              </a:ext>
            </a:extLst>
          </p:cNvPr>
          <p:cNvSpPr/>
          <p:nvPr/>
        </p:nvSpPr>
        <p:spPr>
          <a:xfrm>
            <a:off x="303213" y="1828800"/>
            <a:ext cx="11582400" cy="4524315"/>
          </a:xfrm>
          <a:prstGeom prst="rect">
            <a:avLst/>
          </a:prstGeom>
        </p:spPr>
        <p:txBody>
          <a:bodyPr wrap="square">
            <a:spAutoFit/>
          </a:bodyPr>
          <a:lstStyle/>
          <a:p>
            <a:r>
              <a:rPr lang="en-US" b="1" u="sng" dirty="0"/>
              <a:t>Artifacts</a:t>
            </a:r>
          </a:p>
          <a:p>
            <a:endParaRPr lang="en-US" dirty="0"/>
          </a:p>
          <a:p>
            <a:r>
              <a:rPr lang="en-US" b="1" dirty="0">
                <a:hlinkClick r:id="rId3"/>
              </a:rPr>
              <a:t>Charter Document</a:t>
            </a:r>
            <a:r>
              <a:rPr lang="en-US" dirty="0"/>
              <a:t>: A standard template is provided in the TDSP project structure definition. This is a living document that is updated throughout the project as new discoveries are made and as business requirements change. The key is to iterate upon this document, adding more detail, as you progress through the discovery process. Keep the customer and other stakeholders involved in making the changes and clearly communicate the reasons for the changes to them. </a:t>
            </a:r>
          </a:p>
          <a:p>
            <a:pPr>
              <a:buFont typeface="Arial" panose="020B0604020202020204" pitchFamily="34" charset="0"/>
              <a:buChar char="•"/>
            </a:pPr>
            <a:endParaRPr lang="en-US" dirty="0"/>
          </a:p>
          <a:p>
            <a:r>
              <a:rPr lang="en-US" b="1" dirty="0">
                <a:hlinkClick r:id="rId4"/>
              </a:rPr>
              <a:t>Data Sources</a:t>
            </a:r>
            <a:r>
              <a:rPr lang="en-US" dirty="0"/>
              <a:t>: This is the </a:t>
            </a:r>
            <a:r>
              <a:rPr lang="en-US" b="1" dirty="0"/>
              <a:t>Raw Data Sources</a:t>
            </a:r>
            <a:r>
              <a:rPr lang="en-US" dirty="0"/>
              <a:t> section of the </a:t>
            </a:r>
            <a:r>
              <a:rPr lang="en-US" b="1" dirty="0"/>
              <a:t>Data Definitions</a:t>
            </a:r>
            <a:r>
              <a:rPr lang="en-US" dirty="0"/>
              <a:t> report that is found in the TDSP project </a:t>
            </a:r>
            <a:r>
              <a:rPr lang="en-US" b="1" dirty="0"/>
              <a:t>Data Report</a:t>
            </a:r>
            <a:r>
              <a:rPr lang="en-US" dirty="0"/>
              <a:t> folder. It specifies the original and destination locations for the raw data. In later stages, you fill in additional details like scripts to move the data to your analytic environment. </a:t>
            </a:r>
          </a:p>
          <a:p>
            <a:pPr>
              <a:buFont typeface="Arial" panose="020B0604020202020204" pitchFamily="34" charset="0"/>
              <a:buChar char="•"/>
            </a:pPr>
            <a:endParaRPr lang="en-US" dirty="0"/>
          </a:p>
          <a:p>
            <a:r>
              <a:rPr lang="en-US" b="1" dirty="0">
                <a:hlinkClick r:id="rId5"/>
              </a:rPr>
              <a:t>Data Dictionaries</a:t>
            </a:r>
            <a:r>
              <a:rPr lang="en-US" dirty="0"/>
              <a:t>: This document provides descriptions of the data that is provided by the client. These descriptions include information about the schema (data types, information on validation rules, if any) and the entity-relation diagrams if available.</a:t>
            </a:r>
          </a:p>
          <a:p>
            <a:endParaRPr lang="en-US" dirty="0"/>
          </a:p>
          <a:p>
            <a:r>
              <a:rPr lang="en-US" dirty="0">
                <a:hlinkClick r:id="rId3"/>
              </a:rPr>
              <a:t>https://github.com/Azure/Azure-TDSP-ProjectTemplate/blob/master/Docs/Project/Charter.md</a:t>
            </a:r>
            <a:endParaRPr lang="en-US" dirty="0"/>
          </a:p>
        </p:txBody>
      </p:sp>
    </p:spTree>
    <p:extLst>
      <p:ext uri="{BB962C8B-B14F-4D97-AF65-F5344CB8AC3E}">
        <p14:creationId xmlns:p14="http://schemas.microsoft.com/office/powerpoint/2010/main" val="331760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EEB7-0962-40B5-BCF5-7250CA6E6DE9}"/>
              </a:ext>
            </a:extLst>
          </p:cNvPr>
          <p:cNvSpPr>
            <a:spLocks noGrp="1"/>
          </p:cNvSpPr>
          <p:nvPr>
            <p:ph type="title"/>
          </p:nvPr>
        </p:nvSpPr>
        <p:spPr>
          <a:xfrm>
            <a:off x="1522414" y="274638"/>
            <a:ext cx="9829798" cy="1020762"/>
          </a:xfrm>
        </p:spPr>
        <p:txBody>
          <a:bodyPr/>
          <a:lstStyle/>
          <a:p>
            <a:r>
              <a:rPr lang="en-US" dirty="0"/>
              <a:t>Data Science Lifecycle – Data Acquisition and Understanding</a:t>
            </a:r>
          </a:p>
        </p:txBody>
      </p:sp>
      <p:sp>
        <p:nvSpPr>
          <p:cNvPr id="5" name="Content Placeholder 4">
            <a:extLst>
              <a:ext uri="{FF2B5EF4-FFF2-40B4-BE49-F238E27FC236}">
                <a16:creationId xmlns:a16="http://schemas.microsoft.com/office/drawing/2014/main" id="{A941A399-AD1D-484C-94EB-D2D8239A8057}"/>
              </a:ext>
            </a:extLst>
          </p:cNvPr>
          <p:cNvSpPr txBox="1">
            <a:spLocks/>
          </p:cNvSpPr>
          <p:nvPr/>
        </p:nvSpPr>
        <p:spPr>
          <a:xfrm>
            <a:off x="1598612" y="1752600"/>
            <a:ext cx="4419599" cy="42672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387EA537-54F6-4B11-A55D-C9E4FFB5F5EB}"/>
              </a:ext>
            </a:extLst>
          </p:cNvPr>
          <p:cNvSpPr/>
          <p:nvPr/>
        </p:nvSpPr>
        <p:spPr>
          <a:xfrm>
            <a:off x="303213" y="1828800"/>
            <a:ext cx="11582400" cy="3970318"/>
          </a:xfrm>
          <a:prstGeom prst="rect">
            <a:avLst/>
          </a:prstGeom>
        </p:spPr>
        <p:txBody>
          <a:bodyPr wrap="square">
            <a:spAutoFit/>
          </a:bodyPr>
          <a:lstStyle/>
          <a:p>
            <a:r>
              <a:rPr lang="en-US" b="1" u="sng" dirty="0"/>
              <a:t>Artifacts</a:t>
            </a:r>
          </a:p>
          <a:p>
            <a:endParaRPr lang="en-US" b="1" u="sng" dirty="0"/>
          </a:p>
          <a:p>
            <a:r>
              <a:rPr lang="en-US" b="1" dirty="0">
                <a:hlinkClick r:id="rId3"/>
              </a:rPr>
              <a:t>Data Quality Report</a:t>
            </a:r>
            <a:r>
              <a:rPr lang="en-US" dirty="0"/>
              <a:t>: This report contains data summaries, relationships between each attribute and target, variable ranking etc. The </a:t>
            </a:r>
            <a:r>
              <a:rPr lang="en-US" dirty="0">
                <a:hlinkClick r:id="rId4"/>
              </a:rPr>
              <a:t>IDEAR</a:t>
            </a:r>
            <a:r>
              <a:rPr lang="en-US" dirty="0"/>
              <a:t> tool provided as part of TDSP can quickly generate this report on any tabular dataset such as a CSV file or a relational table. </a:t>
            </a:r>
          </a:p>
          <a:p>
            <a:endParaRPr lang="en-US" dirty="0"/>
          </a:p>
          <a:p>
            <a:r>
              <a:rPr lang="en-US" b="1" dirty="0"/>
              <a:t>Solution Architecture</a:t>
            </a:r>
            <a:r>
              <a:rPr lang="en-US" dirty="0"/>
              <a:t>: This can be a diagram or description of your data pipeline used to run scoring or predictions on new data once you have built a model. It also contains the pipeline to retrain your model based on new data. The document is stored in the </a:t>
            </a:r>
            <a:r>
              <a:rPr lang="en-US" dirty="0">
                <a:hlinkClick r:id="rId5"/>
              </a:rPr>
              <a:t>Project</a:t>
            </a:r>
            <a:r>
              <a:rPr lang="en-US" dirty="0"/>
              <a:t> directory when using the TDSP directory structure template.</a:t>
            </a:r>
          </a:p>
          <a:p>
            <a:endParaRPr lang="en-US" dirty="0"/>
          </a:p>
          <a:p>
            <a:r>
              <a:rPr lang="en-US" b="1" dirty="0"/>
              <a:t>Checkpoint Decision</a:t>
            </a:r>
            <a:r>
              <a:rPr lang="en-US" dirty="0"/>
              <a:t>: Before you begin full feature engineering and model building, you can reevaluate the project to determine whether the value expected is sufficient to continue pursing it. You may, for example, be ready to proceed, need to collect more data, or abandon the project as the data does not exist to answer the question.</a:t>
            </a:r>
          </a:p>
          <a:p>
            <a:endParaRPr lang="en-US" dirty="0"/>
          </a:p>
        </p:txBody>
      </p:sp>
    </p:spTree>
    <p:extLst>
      <p:ext uri="{BB962C8B-B14F-4D97-AF65-F5344CB8AC3E}">
        <p14:creationId xmlns:p14="http://schemas.microsoft.com/office/powerpoint/2010/main" val="368450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EEB7-0962-40B5-BCF5-7250CA6E6DE9}"/>
              </a:ext>
            </a:extLst>
          </p:cNvPr>
          <p:cNvSpPr>
            <a:spLocks noGrp="1"/>
          </p:cNvSpPr>
          <p:nvPr>
            <p:ph type="title"/>
          </p:nvPr>
        </p:nvSpPr>
        <p:spPr>
          <a:xfrm>
            <a:off x="1522414" y="274638"/>
            <a:ext cx="9829798" cy="1020762"/>
          </a:xfrm>
        </p:spPr>
        <p:txBody>
          <a:bodyPr/>
          <a:lstStyle/>
          <a:p>
            <a:r>
              <a:rPr lang="en-US" dirty="0"/>
              <a:t>Data Science Lifecycle – Modeling</a:t>
            </a:r>
          </a:p>
        </p:txBody>
      </p:sp>
      <p:sp>
        <p:nvSpPr>
          <p:cNvPr id="5" name="Content Placeholder 4">
            <a:extLst>
              <a:ext uri="{FF2B5EF4-FFF2-40B4-BE49-F238E27FC236}">
                <a16:creationId xmlns:a16="http://schemas.microsoft.com/office/drawing/2014/main" id="{A941A399-AD1D-484C-94EB-D2D8239A8057}"/>
              </a:ext>
            </a:extLst>
          </p:cNvPr>
          <p:cNvSpPr txBox="1">
            <a:spLocks/>
          </p:cNvSpPr>
          <p:nvPr/>
        </p:nvSpPr>
        <p:spPr>
          <a:xfrm>
            <a:off x="1598612" y="1752600"/>
            <a:ext cx="4419599" cy="42672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387EA537-54F6-4B11-A55D-C9E4FFB5F5EB}"/>
              </a:ext>
            </a:extLst>
          </p:cNvPr>
          <p:cNvSpPr/>
          <p:nvPr/>
        </p:nvSpPr>
        <p:spPr>
          <a:xfrm>
            <a:off x="303213" y="1828800"/>
            <a:ext cx="11582400" cy="3970318"/>
          </a:xfrm>
          <a:prstGeom prst="rect">
            <a:avLst/>
          </a:prstGeom>
        </p:spPr>
        <p:txBody>
          <a:bodyPr wrap="square">
            <a:spAutoFit/>
          </a:bodyPr>
          <a:lstStyle/>
          <a:p>
            <a:r>
              <a:rPr lang="en-US" b="1" u="sng" dirty="0"/>
              <a:t>Artifacts</a:t>
            </a:r>
          </a:p>
          <a:p>
            <a:endParaRPr lang="en-US" b="1" u="sng" dirty="0"/>
          </a:p>
          <a:p>
            <a:r>
              <a:rPr lang="en-US" b="1" dirty="0">
                <a:hlinkClick r:id="rId3"/>
              </a:rPr>
              <a:t>Feature Sets</a:t>
            </a:r>
            <a:r>
              <a:rPr lang="en-US" dirty="0"/>
              <a:t>: The features developed for the modeling are described in the </a:t>
            </a:r>
            <a:r>
              <a:rPr lang="en-US" b="1" dirty="0"/>
              <a:t>Feature Sets</a:t>
            </a:r>
            <a:r>
              <a:rPr lang="en-US" dirty="0"/>
              <a:t> section of the </a:t>
            </a:r>
            <a:r>
              <a:rPr lang="en-US" b="1" dirty="0"/>
              <a:t>Data Definition</a:t>
            </a:r>
            <a:r>
              <a:rPr lang="en-US" dirty="0"/>
              <a:t> report. It contains pointers to the code to generate the features and description on how the feature was generated.</a:t>
            </a:r>
          </a:p>
          <a:p>
            <a:endParaRPr lang="en-US" dirty="0"/>
          </a:p>
          <a:p>
            <a:r>
              <a:rPr lang="en-US" b="1" dirty="0">
                <a:hlinkClick r:id="rId4"/>
              </a:rPr>
              <a:t>Model Report</a:t>
            </a:r>
            <a:r>
              <a:rPr lang="en-US" dirty="0"/>
              <a:t>: For each model that is tried, a standard, template-based report that provides details on each experiment is produced.</a:t>
            </a:r>
          </a:p>
          <a:p>
            <a:endParaRPr lang="en-US" dirty="0"/>
          </a:p>
          <a:p>
            <a:r>
              <a:rPr lang="en-US" b="1" dirty="0"/>
              <a:t>Checkpoint Decision</a:t>
            </a:r>
            <a:r>
              <a:rPr lang="en-US" dirty="0"/>
              <a:t>: Evaluate whether the model is performing well enough to deploy it to a production system. Some key questions to ask are:</a:t>
            </a:r>
          </a:p>
          <a:p>
            <a:pPr marL="742950" lvl="1" indent="-285750">
              <a:buFont typeface="Arial" panose="020B0604020202020204" pitchFamily="34" charset="0"/>
              <a:buChar char="•"/>
            </a:pPr>
            <a:r>
              <a:rPr lang="en-US" dirty="0"/>
              <a:t>Does the model answer the question with sufficient confidence given the test data? </a:t>
            </a:r>
          </a:p>
          <a:p>
            <a:pPr marL="742950" lvl="1" indent="-285750">
              <a:buFont typeface="Arial" panose="020B0604020202020204" pitchFamily="34" charset="0"/>
              <a:buChar char="•"/>
            </a:pPr>
            <a:r>
              <a:rPr lang="en-US" dirty="0"/>
              <a:t>Should try any alternative approaches: collect additional data, do more feature engineering, or experiment with other algorithms?</a:t>
            </a:r>
          </a:p>
          <a:p>
            <a:endParaRPr lang="en-US" dirty="0"/>
          </a:p>
        </p:txBody>
      </p:sp>
      <p:sp>
        <p:nvSpPr>
          <p:cNvPr id="3" name="Rectangle 2">
            <a:extLst>
              <a:ext uri="{FF2B5EF4-FFF2-40B4-BE49-F238E27FC236}">
                <a16:creationId xmlns:a16="http://schemas.microsoft.com/office/drawing/2014/main" id="{97F0B13E-432C-4F0F-A724-D1FDC11AD72B}"/>
              </a:ext>
            </a:extLst>
          </p:cNvPr>
          <p:cNvSpPr/>
          <p:nvPr/>
        </p:nvSpPr>
        <p:spPr>
          <a:xfrm>
            <a:off x="3122612" y="6048317"/>
            <a:ext cx="4652236" cy="369332"/>
          </a:xfrm>
          <a:prstGeom prst="rect">
            <a:avLst/>
          </a:prstGeom>
        </p:spPr>
        <p:txBody>
          <a:bodyPr wrap="none">
            <a:spAutoFit/>
          </a:bodyPr>
          <a:lstStyle/>
          <a:p>
            <a:r>
              <a:rPr lang="en-US" dirty="0"/>
              <a:t>https://github.com/Azure/Azure-TDSP-Utilities</a:t>
            </a:r>
          </a:p>
        </p:txBody>
      </p:sp>
    </p:spTree>
    <p:extLst>
      <p:ext uri="{BB962C8B-B14F-4D97-AF65-F5344CB8AC3E}">
        <p14:creationId xmlns:p14="http://schemas.microsoft.com/office/powerpoint/2010/main" val="24281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descr="A close up of a map&#10;&#10;Description generated with high confidence">
            <a:extLst>
              <a:ext uri="{FF2B5EF4-FFF2-40B4-BE49-F238E27FC236}">
                <a16:creationId xmlns:a16="http://schemas.microsoft.com/office/drawing/2014/main" id="{ED718838-AF6A-4BFE-B939-9AB59655D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812" y="152400"/>
            <a:ext cx="9601199" cy="6547449"/>
          </a:xfrm>
          <a:prstGeom prst="rect">
            <a:avLst/>
          </a:prstGeom>
        </p:spPr>
      </p:pic>
    </p:spTree>
    <p:extLst>
      <p:ext uri="{BB962C8B-B14F-4D97-AF65-F5344CB8AC3E}">
        <p14:creationId xmlns:p14="http://schemas.microsoft.com/office/powerpoint/2010/main" val="376661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581C16C1196D34397009D53BCBC9C4F" ma:contentTypeVersion="16" ma:contentTypeDescription="Create a new document." ma:contentTypeScope="" ma:versionID="f38ce1227b7de9c8cfda61d4f6e06974">
  <xsd:schema xmlns:xsd="http://www.w3.org/2001/XMLSchema" xmlns:xs="http://www.w3.org/2001/XMLSchema" xmlns:p="http://schemas.microsoft.com/office/2006/metadata/properties" xmlns:ns1="http://schemas.microsoft.com/sharepoint/v3" xmlns:ns2="461c8434-5005-4659-8b6a-95f8f3e23578" xmlns:ns3="7c6be6fe-adb0-4f66-929b-f3291bcfe06b" targetNamespace="http://schemas.microsoft.com/office/2006/metadata/properties" ma:root="true" ma:fieldsID="5d38f9b37d06dd0f8f37bada51e9ebec" ns1:_="" ns2:_="" ns3:_="">
    <xsd:import namespace="http://schemas.microsoft.com/sharepoint/v3"/>
    <xsd:import namespace="461c8434-5005-4659-8b6a-95f8f3e23578"/>
    <xsd:import namespace="7c6be6fe-adb0-4f66-929b-f3291bcfe06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3:SharedWithUsers" minOccurs="0"/>
                <xsd:element ref="ns3:SharedWithDetails" minOccurs="0"/>
                <xsd:element ref="ns3:LastSharedByUser" minOccurs="0"/>
                <xsd:element ref="ns3:LastSharedByTime"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c8434-5005-4659-8b6a-95f8f3e2357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c6be6fe-adb0-4f66-929b-f3291bcfe06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LastSharedByUser" ma:index="15" nillable="true" ma:displayName="Last Shared By User" ma:hidden="true" ma:internalName="LastSharedByUser" ma:readOnly="true">
      <xsd:simpleType>
        <xsd:restriction base="dms:Note"/>
      </xsd:simpleType>
    </xsd:element>
    <xsd:element name="LastSharedByTime" ma:index="16"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61c8434-5005-4659-8b6a-95f8f3e23578"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6179B39-47E9-45D2-A483-8D38A72AEBBB}">
  <ds:schemaRefs>
    <ds:schemaRef ds:uri="http://schemas.microsoft.com/sharepoint/v3/contenttype/forms"/>
  </ds:schemaRefs>
</ds:datastoreItem>
</file>

<file path=customXml/itemProps2.xml><?xml version="1.0" encoding="utf-8"?>
<ds:datastoreItem xmlns:ds="http://schemas.openxmlformats.org/officeDocument/2006/customXml" ds:itemID="{5C318271-6B68-40E4-8AE7-B4B96F100D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61c8434-5005-4659-8b6a-95f8f3e23578"/>
    <ds:schemaRef ds:uri="7c6be6fe-adb0-4f66-929b-f3291bcfe0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A88702-61A5-46DD-A58D-86229D9BE076}">
  <ds:schemaRefs>
    <ds:schemaRef ds:uri="http://schemas.microsoft.com/office/2006/metadata/properties"/>
    <ds:schemaRef ds:uri="http://schemas.microsoft.com/office/infopath/2007/PartnerControls"/>
    <ds:schemaRef ds:uri="http://schemas.microsoft.com/sharepoint/v3"/>
    <ds:schemaRef ds:uri="461c8434-5005-4659-8b6a-95f8f3e23578"/>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1247</TotalTime>
  <Words>2000</Words>
  <Application>Microsoft Office PowerPoint</Application>
  <PresentationFormat>Custom</PresentationFormat>
  <Paragraphs>197</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Chalkboard 16x9</vt:lpstr>
      <vt:lpstr>Microsoft Team Data Science Process</vt:lpstr>
      <vt:lpstr>What is TDSP?</vt:lpstr>
      <vt:lpstr>Data Science Lifecycle</vt:lpstr>
      <vt:lpstr>PowerPoint Presentation</vt:lpstr>
      <vt:lpstr>Data Science Lifecycle – Business Understanding</vt:lpstr>
      <vt:lpstr>Data Science Lifecycle – Business Understanding</vt:lpstr>
      <vt:lpstr>Data Science Lifecycle – Data Acquisition and Understanding</vt:lpstr>
      <vt:lpstr>Data Science Lifecycle – Modeling</vt:lpstr>
      <vt:lpstr>PowerPoint Presentation</vt:lpstr>
      <vt:lpstr>Data Science Lifecycle – Deployment</vt:lpstr>
      <vt:lpstr>Data Science Lifecycle – Customer Acceptance</vt:lpstr>
      <vt:lpstr>Data Science Lifecycle by Role</vt:lpstr>
      <vt:lpstr>Project Structure - Roles</vt:lpstr>
      <vt:lpstr>Project Structure - Responsibilities</vt:lpstr>
      <vt:lpstr>Project Structure – Source Repo</vt:lpstr>
      <vt:lpstr>Tools &amp; Utilities</vt:lpstr>
      <vt:lpstr>Shared Analytics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Team Data Science Process</dc:title>
  <dc:creator>Phil Coachman</dc:creator>
  <cp:lastModifiedBy>Phil Coachman</cp:lastModifiedBy>
  <cp:revision>17</cp:revision>
  <dcterms:created xsi:type="dcterms:W3CDTF">2017-10-04T01:13:52Z</dcterms:created>
  <dcterms:modified xsi:type="dcterms:W3CDTF">2022-05-11T03:30:12Z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phcoac@microsoft.com</vt:lpwstr>
  </property>
  <property fmtid="{D5CDD505-2E9C-101B-9397-08002B2CF9AE}" pid="6" name="MSIP_Label_f42aa342-8706-4288-bd11-ebb85995028c_SetDate">
    <vt:lpwstr>2017-10-03T23:03:48.9958350-04:00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0x0101003581C16C1196D34397009D53BCBC9C4F</vt:lpwstr>
  </property>
</Properties>
</file>