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1" r:id="rId6"/>
    <p:sldId id="316" r:id="rId7"/>
    <p:sldId id="322" r:id="rId8"/>
    <p:sldId id="323" r:id="rId9"/>
    <p:sldId id="314" r:id="rId10"/>
    <p:sldId id="324" r:id="rId11"/>
    <p:sldId id="327" r:id="rId12"/>
    <p:sldId id="325" r:id="rId13"/>
    <p:sldId id="326" r:id="rId14"/>
    <p:sldId id="318" r:id="rId15"/>
    <p:sldId id="317" r:id="rId16"/>
    <p:sldId id="32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atheusfacure.github.io/python-causality-handbook/25-Synthetic-Diff-in-Diff.html" TargetMode="External"/><Relationship Id="rId2" Type="http://schemas.openxmlformats.org/officeDocument/2006/relationships/hyperlink" Target="https://github.com/rod53/PresentationSDID/main/Presentation_SDID.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Synthetic</a:t>
            </a:r>
            <a:br>
              <a:rPr lang="en-US" sz="4400" dirty="0">
                <a:solidFill>
                  <a:schemeClr val="tx1"/>
                </a:solidFill>
              </a:rPr>
            </a:br>
            <a:r>
              <a:rPr lang="en-US" sz="4400" dirty="0">
                <a:solidFill>
                  <a:schemeClr val="tx1"/>
                </a:solidFill>
              </a:rPr>
              <a:t>Diff in </a:t>
            </a:r>
            <a:r>
              <a:rPr lang="en-US" sz="4400" dirty="0" err="1">
                <a:solidFill>
                  <a:schemeClr val="tx1"/>
                </a:solidFill>
              </a:rPr>
              <a:t>DifF</a:t>
            </a:r>
            <a:endParaRPr lang="en-US" sz="4400" dirty="0">
              <a:solidFill>
                <a:schemeClr val="tx1"/>
              </a:solidFill>
            </a:endParaRP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Rodrigo da Luz Barcellos</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9D4F57E-F8DD-5B73-E9D0-2E30B78492D3}"/>
              </a:ext>
            </a:extLst>
          </p:cNvPr>
          <p:cNvPicPr>
            <a:picLocks noChangeAspect="1"/>
          </p:cNvPicPr>
          <p:nvPr/>
        </p:nvPicPr>
        <p:blipFill>
          <a:blip r:embed="rId2"/>
          <a:stretch>
            <a:fillRect/>
          </a:stretch>
        </p:blipFill>
        <p:spPr>
          <a:xfrm>
            <a:off x="912954" y="5455425"/>
            <a:ext cx="6977979" cy="875204"/>
          </a:xfrm>
          <a:prstGeom prst="rect">
            <a:avLst/>
          </a:prstGeom>
        </p:spPr>
      </p:pic>
      <p:pic>
        <p:nvPicPr>
          <p:cNvPr id="9" name="Picture 8">
            <a:extLst>
              <a:ext uri="{FF2B5EF4-FFF2-40B4-BE49-F238E27FC236}">
                <a16:creationId xmlns:a16="http://schemas.microsoft.com/office/drawing/2014/main" id="{ED78D1B1-C0DD-BF5E-280E-3C2BBE87F81E}"/>
              </a:ext>
            </a:extLst>
          </p:cNvPr>
          <p:cNvPicPr>
            <a:picLocks noChangeAspect="1"/>
          </p:cNvPicPr>
          <p:nvPr/>
        </p:nvPicPr>
        <p:blipFill>
          <a:blip r:embed="rId3"/>
          <a:stretch>
            <a:fillRect/>
          </a:stretch>
        </p:blipFill>
        <p:spPr>
          <a:xfrm>
            <a:off x="6440524" y="1832808"/>
            <a:ext cx="4684676" cy="3290888"/>
          </a:xfrm>
          <a:prstGeom prst="rect">
            <a:avLst/>
          </a:prstGeom>
        </p:spPr>
      </p:pic>
      <p:pic>
        <p:nvPicPr>
          <p:cNvPr id="5" name="Picture 4">
            <a:extLst>
              <a:ext uri="{FF2B5EF4-FFF2-40B4-BE49-F238E27FC236}">
                <a16:creationId xmlns:a16="http://schemas.microsoft.com/office/drawing/2014/main" id="{3DC2608D-753C-7EF9-2791-827478740713}"/>
              </a:ext>
            </a:extLst>
          </p:cNvPr>
          <p:cNvPicPr>
            <a:picLocks noChangeAspect="1"/>
          </p:cNvPicPr>
          <p:nvPr/>
        </p:nvPicPr>
        <p:blipFill>
          <a:blip r:embed="rId4"/>
          <a:stretch>
            <a:fillRect/>
          </a:stretch>
        </p:blipFill>
        <p:spPr>
          <a:xfrm>
            <a:off x="912954" y="1889691"/>
            <a:ext cx="3363416" cy="1761789"/>
          </a:xfrm>
          <a:prstGeom prst="rect">
            <a:avLst/>
          </a:prstGeom>
        </p:spPr>
      </p:pic>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Synthetic Diff-in-Diff – Combo</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a:xfrm>
            <a:off x="4560931" y="2113432"/>
            <a:ext cx="843039" cy="1384362"/>
          </a:xfrm>
        </p:spPr>
        <p:txBody>
          <a:bodyPr>
            <a:normAutofit fontScale="70000" lnSpcReduction="20000"/>
          </a:bodyPr>
          <a:lstStyle/>
          <a:p>
            <a:pPr marL="0" indent="0">
              <a:buNone/>
            </a:pPr>
            <a:r>
              <a:rPr lang="en-US" sz="2200" dirty="0"/>
              <a:t>Pre</a:t>
            </a:r>
          </a:p>
          <a:p>
            <a:pPr marL="0" indent="0">
              <a:buNone/>
            </a:pPr>
            <a:endParaRPr lang="en-US" sz="2200" dirty="0"/>
          </a:p>
          <a:p>
            <a:pPr marL="0" indent="0">
              <a:buNone/>
            </a:pPr>
            <a:endParaRPr lang="en-US" sz="2200" dirty="0"/>
          </a:p>
          <a:p>
            <a:pPr marL="0" indent="0">
              <a:buNone/>
            </a:pPr>
            <a:r>
              <a:rPr lang="en-US" sz="2200" dirty="0"/>
              <a:t>Post</a:t>
            </a:r>
          </a:p>
          <a:p>
            <a:pPr lvl="1"/>
            <a:endParaRPr lang="en-US" sz="2000" dirty="0"/>
          </a:p>
          <a:p>
            <a:pPr marL="0" indent="0">
              <a:buNone/>
            </a:pPr>
            <a:endParaRPr lang="pt-BR" sz="2400" dirty="0"/>
          </a:p>
        </p:txBody>
      </p:sp>
      <p:sp>
        <p:nvSpPr>
          <p:cNvPr id="7" name="Right Brace 6">
            <a:extLst>
              <a:ext uri="{FF2B5EF4-FFF2-40B4-BE49-F238E27FC236}">
                <a16:creationId xmlns:a16="http://schemas.microsoft.com/office/drawing/2014/main" id="{02E4D8E4-C1BC-E3BA-0FB3-500943CC7268}"/>
              </a:ext>
            </a:extLst>
          </p:cNvPr>
          <p:cNvSpPr/>
          <p:nvPr/>
        </p:nvSpPr>
        <p:spPr>
          <a:xfrm>
            <a:off x="4332568" y="1954916"/>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92E0FADE-5A68-91C5-26F2-1E7872A7FD11}"/>
              </a:ext>
            </a:extLst>
          </p:cNvPr>
          <p:cNvSpPr/>
          <p:nvPr/>
        </p:nvSpPr>
        <p:spPr>
          <a:xfrm>
            <a:off x="4332568" y="2933597"/>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13F7D1A-3387-F55B-D62D-2767E65A16D4}"/>
              </a:ext>
            </a:extLst>
          </p:cNvPr>
          <p:cNvSpPr/>
          <p:nvPr/>
        </p:nvSpPr>
        <p:spPr>
          <a:xfrm rot="1038182">
            <a:off x="8485088" y="3528838"/>
            <a:ext cx="1532465" cy="24528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7435D681-B8D6-CE27-96E7-32E16DBAB2C0}"/>
              </a:ext>
            </a:extLst>
          </p:cNvPr>
          <p:cNvSpPr/>
          <p:nvPr/>
        </p:nvSpPr>
        <p:spPr>
          <a:xfrm>
            <a:off x="4276369" y="5613716"/>
            <a:ext cx="3250497" cy="533083"/>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C8EFEB75-B9AF-F6AA-B480-DC2965BE08FF}"/>
              </a:ext>
            </a:extLst>
          </p:cNvPr>
          <p:cNvSpPr/>
          <p:nvPr/>
        </p:nvSpPr>
        <p:spPr>
          <a:xfrm>
            <a:off x="3195426" y="2905438"/>
            <a:ext cx="558236" cy="70131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5" name="Picture 14">
            <a:extLst>
              <a:ext uri="{FF2B5EF4-FFF2-40B4-BE49-F238E27FC236}">
                <a16:creationId xmlns:a16="http://schemas.microsoft.com/office/drawing/2014/main" id="{F2B75856-9038-FABB-E25F-D65F509CE0CF}"/>
              </a:ext>
            </a:extLst>
          </p:cNvPr>
          <p:cNvPicPr>
            <a:picLocks noChangeAspect="1"/>
          </p:cNvPicPr>
          <p:nvPr/>
        </p:nvPicPr>
        <p:blipFill>
          <a:blip r:embed="rId5"/>
          <a:stretch>
            <a:fillRect/>
          </a:stretch>
        </p:blipFill>
        <p:spPr>
          <a:xfrm>
            <a:off x="912954" y="4266769"/>
            <a:ext cx="4491016" cy="889730"/>
          </a:xfrm>
          <a:prstGeom prst="rect">
            <a:avLst/>
          </a:prstGeom>
        </p:spPr>
      </p:pic>
      <p:sp>
        <p:nvSpPr>
          <p:cNvPr id="16" name="Content Placeholder 2">
            <a:extLst>
              <a:ext uri="{FF2B5EF4-FFF2-40B4-BE49-F238E27FC236}">
                <a16:creationId xmlns:a16="http://schemas.microsoft.com/office/drawing/2014/main" id="{D431E696-1876-23A9-248B-33412CB1D1A4}"/>
              </a:ext>
            </a:extLst>
          </p:cNvPr>
          <p:cNvSpPr txBox="1">
            <a:spLocks/>
          </p:cNvSpPr>
          <p:nvPr/>
        </p:nvSpPr>
        <p:spPr>
          <a:xfrm>
            <a:off x="1310305" y="3829523"/>
            <a:ext cx="3536341" cy="56239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en-US" sz="1800" dirty="0"/>
              <a:t>Control               SDID Treated</a:t>
            </a:r>
          </a:p>
        </p:txBody>
      </p:sp>
      <p:sp>
        <p:nvSpPr>
          <p:cNvPr id="19" name="Right Brace 18">
            <a:extLst>
              <a:ext uri="{FF2B5EF4-FFF2-40B4-BE49-F238E27FC236}">
                <a16:creationId xmlns:a16="http://schemas.microsoft.com/office/drawing/2014/main" id="{2797CBDE-929C-CBBE-4E0A-C3304814A1DA}"/>
              </a:ext>
            </a:extLst>
          </p:cNvPr>
          <p:cNvSpPr/>
          <p:nvPr/>
        </p:nvSpPr>
        <p:spPr>
          <a:xfrm rot="5400000">
            <a:off x="3410309" y="3601920"/>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4AF9C0A2-E445-13B4-97B7-2ED655B58DF3}"/>
              </a:ext>
            </a:extLst>
          </p:cNvPr>
          <p:cNvSpPr/>
          <p:nvPr/>
        </p:nvSpPr>
        <p:spPr>
          <a:xfrm rot="5400000">
            <a:off x="3900341" y="3598550"/>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4" name="Right Brace 23">
            <a:extLst>
              <a:ext uri="{FF2B5EF4-FFF2-40B4-BE49-F238E27FC236}">
                <a16:creationId xmlns:a16="http://schemas.microsoft.com/office/drawing/2014/main" id="{44D8F15C-14B9-33D9-A2E1-9BB9959678CE}"/>
              </a:ext>
            </a:extLst>
          </p:cNvPr>
          <p:cNvSpPr/>
          <p:nvPr/>
        </p:nvSpPr>
        <p:spPr>
          <a:xfrm rot="5400000">
            <a:off x="2082577" y="3256858"/>
            <a:ext cx="139783" cy="107527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A7E8C65A-3B23-F985-1836-732389E491AA}"/>
              </a:ext>
            </a:extLst>
          </p:cNvPr>
          <p:cNvSpPr txBox="1">
            <a:spLocks/>
          </p:cNvSpPr>
          <p:nvPr/>
        </p:nvSpPr>
        <p:spPr>
          <a:xfrm>
            <a:off x="7890934" y="5687082"/>
            <a:ext cx="3695180" cy="562394"/>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pt-BR" sz="1800" dirty="0"/>
              <a:t>Note: Ridge (L2) </a:t>
            </a:r>
            <a:r>
              <a:rPr lang="en-US" sz="1800" dirty="0" err="1"/>
              <a:t>Regularizaion</a:t>
            </a:r>
            <a:r>
              <a:rPr lang="en-US" sz="1800" dirty="0"/>
              <a:t> </a:t>
            </a:r>
          </a:p>
        </p:txBody>
      </p:sp>
    </p:spTree>
    <p:extLst>
      <p:ext uri="{BB962C8B-B14F-4D97-AF65-F5344CB8AC3E}">
        <p14:creationId xmlns:p14="http://schemas.microsoft.com/office/powerpoint/2010/main" val="260181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FBB537A-4013-EE7B-94E0-D79E40E56FBC}"/>
              </a:ext>
            </a:extLst>
          </p:cNvPr>
          <p:cNvPicPr>
            <a:picLocks noChangeAspect="1"/>
          </p:cNvPicPr>
          <p:nvPr/>
        </p:nvPicPr>
        <p:blipFill>
          <a:blip r:embed="rId2"/>
          <a:stretch>
            <a:fillRect/>
          </a:stretch>
        </p:blipFill>
        <p:spPr>
          <a:xfrm>
            <a:off x="535710" y="548457"/>
            <a:ext cx="6029699" cy="2926723"/>
          </a:xfrm>
          <a:prstGeom prst="rect">
            <a:avLst/>
          </a:prstGeom>
        </p:spPr>
      </p:pic>
      <p:pic>
        <p:nvPicPr>
          <p:cNvPr id="11" name="Picture 10">
            <a:extLst>
              <a:ext uri="{FF2B5EF4-FFF2-40B4-BE49-F238E27FC236}">
                <a16:creationId xmlns:a16="http://schemas.microsoft.com/office/drawing/2014/main" id="{D0FB1379-EF7B-0DF3-2135-5979A61C458D}"/>
              </a:ext>
            </a:extLst>
          </p:cNvPr>
          <p:cNvPicPr>
            <a:picLocks noChangeAspect="1"/>
          </p:cNvPicPr>
          <p:nvPr/>
        </p:nvPicPr>
        <p:blipFill>
          <a:blip r:embed="rId3"/>
          <a:stretch>
            <a:fillRect/>
          </a:stretch>
        </p:blipFill>
        <p:spPr>
          <a:xfrm>
            <a:off x="535710" y="3622544"/>
            <a:ext cx="6029699" cy="2714708"/>
          </a:xfrm>
          <a:prstGeom prst="rect">
            <a:avLst/>
          </a:prstGeom>
        </p:spPr>
      </p:pic>
      <p:sp>
        <p:nvSpPr>
          <p:cNvPr id="12" name="TextBox 11">
            <a:extLst>
              <a:ext uri="{FF2B5EF4-FFF2-40B4-BE49-F238E27FC236}">
                <a16:creationId xmlns:a16="http://schemas.microsoft.com/office/drawing/2014/main" id="{28511DDB-6EC3-E81D-EDA0-7E068E585C94}"/>
              </a:ext>
            </a:extLst>
          </p:cNvPr>
          <p:cNvSpPr txBox="1"/>
          <p:nvPr/>
        </p:nvSpPr>
        <p:spPr>
          <a:xfrm>
            <a:off x="6921885" y="548457"/>
            <a:ext cx="4673600" cy="6463308"/>
          </a:xfrm>
          <a:prstGeom prst="rect">
            <a:avLst/>
          </a:prstGeom>
          <a:noFill/>
        </p:spPr>
        <p:txBody>
          <a:bodyPr wrap="square" rtlCol="0">
            <a:spAutoFit/>
          </a:bodyPr>
          <a:lstStyle/>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r>
              <a:rPr lang="en-US" dirty="0">
                <a:solidFill>
                  <a:srgbClr val="000000"/>
                </a:solidFill>
                <a:latin typeface="Lora" pitchFamily="2" charset="0"/>
              </a:rPr>
              <a:t>Alberto Abadie, Alexis Diamond, and Jens </a:t>
            </a:r>
            <a:r>
              <a:rPr lang="en-US" dirty="0" err="1">
                <a:solidFill>
                  <a:srgbClr val="000000"/>
                </a:solidFill>
                <a:latin typeface="Lora" pitchFamily="2" charset="0"/>
              </a:rPr>
              <a:t>Hainmueller</a:t>
            </a:r>
            <a:r>
              <a:rPr lang="en-US" dirty="0">
                <a:solidFill>
                  <a:srgbClr val="000000"/>
                </a:solidFill>
                <a:latin typeface="Lora" pitchFamily="2" charset="0"/>
              </a:rPr>
              <a:t>. </a:t>
            </a:r>
            <a:r>
              <a:rPr lang="en-US" b="1" dirty="0">
                <a:solidFill>
                  <a:srgbClr val="000000"/>
                </a:solidFill>
                <a:latin typeface="Lora" pitchFamily="2" charset="0"/>
              </a:rPr>
              <a:t>Synthetic control methods for comparative case studies: Estimating the effect of California's tobacco control program.</a:t>
            </a:r>
            <a:r>
              <a:rPr lang="en-US" dirty="0">
                <a:solidFill>
                  <a:srgbClr val="000000"/>
                </a:solidFill>
                <a:latin typeface="Lora" pitchFamily="2" charset="0"/>
              </a:rPr>
              <a:t> Journal of the American Statistical Association, 105(490):493{505, 2010.</a:t>
            </a: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r>
              <a:rPr lang="en-US" dirty="0">
                <a:solidFill>
                  <a:srgbClr val="000000"/>
                </a:solidFill>
                <a:latin typeface="Lora" pitchFamily="2" charset="0"/>
              </a:rPr>
              <a:t>Dmitry Arkhangelsky, Susan </a:t>
            </a:r>
            <a:r>
              <a:rPr lang="en-US" dirty="0" err="1">
                <a:solidFill>
                  <a:srgbClr val="000000"/>
                </a:solidFill>
                <a:latin typeface="Lora" pitchFamily="2" charset="0"/>
              </a:rPr>
              <a:t>Athey</a:t>
            </a:r>
            <a:r>
              <a:rPr lang="en-US" dirty="0">
                <a:solidFill>
                  <a:srgbClr val="000000"/>
                </a:solidFill>
                <a:latin typeface="Lora" pitchFamily="2" charset="0"/>
              </a:rPr>
              <a:t>, David A. Hirshberg, Guido W. </a:t>
            </a:r>
            <a:r>
              <a:rPr lang="en-US" dirty="0" err="1">
                <a:solidFill>
                  <a:srgbClr val="000000"/>
                </a:solidFill>
                <a:latin typeface="Lora" pitchFamily="2" charset="0"/>
              </a:rPr>
              <a:t>Imbens</a:t>
            </a:r>
            <a:r>
              <a:rPr lang="en-US" dirty="0">
                <a:solidFill>
                  <a:srgbClr val="000000"/>
                </a:solidFill>
                <a:latin typeface="Lora" pitchFamily="2" charset="0"/>
              </a:rPr>
              <a:t>, and Stefan Wager. </a:t>
            </a:r>
            <a:r>
              <a:rPr lang="en-US" b="1" dirty="0">
                <a:solidFill>
                  <a:srgbClr val="000000"/>
                </a:solidFill>
                <a:latin typeface="Lora" pitchFamily="2" charset="0"/>
              </a:rPr>
              <a:t>Synthetic Difference In Differences. </a:t>
            </a:r>
            <a:r>
              <a:rPr lang="en-US" dirty="0">
                <a:solidFill>
                  <a:srgbClr val="000000"/>
                </a:solidFill>
                <a:latin typeface="Lora" pitchFamily="2" charset="0"/>
              </a:rPr>
              <a:t>NBER Working Paper No. 25532, February 2019, Revised July 2021, JEL No. C01</a:t>
            </a: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p:txBody>
      </p:sp>
    </p:spTree>
    <p:extLst>
      <p:ext uri="{BB962C8B-B14F-4D97-AF65-F5344CB8AC3E}">
        <p14:creationId xmlns:p14="http://schemas.microsoft.com/office/powerpoint/2010/main" val="51071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4951-ECA6-B1EC-EA56-46743D838C1B}"/>
              </a:ext>
            </a:extLst>
          </p:cNvPr>
          <p:cNvSpPr>
            <a:spLocks noGrp="1"/>
          </p:cNvSpPr>
          <p:nvPr>
            <p:ph type="title"/>
          </p:nvPr>
        </p:nvSpPr>
        <p:spPr/>
        <p:txBody>
          <a:bodyPr>
            <a:normAutofit/>
          </a:bodyPr>
          <a:lstStyle/>
          <a:p>
            <a:r>
              <a:rPr lang="en-US" dirty="0"/>
              <a:t>Context: Effect of Proposition 99 in </a:t>
            </a:r>
            <a:br>
              <a:rPr lang="en-US" dirty="0"/>
            </a:br>
            <a:r>
              <a:rPr lang="en-US" dirty="0"/>
              <a:t>California's Cigarette consumption</a:t>
            </a:r>
          </a:p>
        </p:txBody>
      </p:sp>
      <p:sp>
        <p:nvSpPr>
          <p:cNvPr id="3" name="Content Placeholder 2">
            <a:extLst>
              <a:ext uri="{FF2B5EF4-FFF2-40B4-BE49-F238E27FC236}">
                <a16:creationId xmlns:a16="http://schemas.microsoft.com/office/drawing/2014/main" id="{BEC4BF46-BF5A-DA23-ED8D-B443ABBDFEEF}"/>
              </a:ext>
            </a:extLst>
          </p:cNvPr>
          <p:cNvSpPr>
            <a:spLocks noGrp="1"/>
          </p:cNvSpPr>
          <p:nvPr>
            <p:ph idx="1"/>
          </p:nvPr>
        </p:nvSpPr>
        <p:spPr/>
        <p:txBody>
          <a:bodyPr>
            <a:normAutofit/>
          </a:bodyPr>
          <a:lstStyle/>
          <a:p>
            <a:pPr algn="just"/>
            <a:r>
              <a:rPr lang="en-US" sz="1800" dirty="0">
                <a:solidFill>
                  <a:srgbClr val="000000"/>
                </a:solidFill>
                <a:latin typeface="Lora" pitchFamily="2" charset="0"/>
              </a:rPr>
              <a:t>Its primary effect is to impose a </a:t>
            </a:r>
            <a:r>
              <a:rPr lang="en-US" sz="1800" u="sng" dirty="0">
                <a:solidFill>
                  <a:srgbClr val="000000"/>
                </a:solidFill>
                <a:latin typeface="Lora" pitchFamily="2" charset="0"/>
              </a:rPr>
              <a:t>25-cent per pack </a:t>
            </a:r>
            <a:r>
              <a:rPr lang="en-US" sz="1800" dirty="0">
                <a:solidFill>
                  <a:srgbClr val="000000"/>
                </a:solidFill>
                <a:latin typeface="Lora" pitchFamily="2" charset="0"/>
              </a:rPr>
              <a:t>state excise tax on the sale of tobacco cigarettes within California, with approximately equivalent excise taxes similarly imposed on the retail sale of other commercial tobacco products, such as cigars and chewing tobacco. </a:t>
            </a:r>
          </a:p>
          <a:p>
            <a:pPr algn="just"/>
            <a:r>
              <a:rPr lang="en-US" sz="1800" dirty="0">
                <a:solidFill>
                  <a:srgbClr val="000000"/>
                </a:solidFill>
                <a:latin typeface="Lora" pitchFamily="2" charset="0"/>
              </a:rPr>
              <a:t>Additional restrictions placed on the sale of tobacco include a ban on cigarette </a:t>
            </a:r>
            <a:r>
              <a:rPr lang="en-US" sz="1800" u="sng" dirty="0">
                <a:solidFill>
                  <a:srgbClr val="000000"/>
                </a:solidFill>
                <a:latin typeface="Lora" pitchFamily="2" charset="0"/>
              </a:rPr>
              <a:t>vending machines </a:t>
            </a:r>
            <a:r>
              <a:rPr lang="en-US" sz="1800" dirty="0">
                <a:solidFill>
                  <a:srgbClr val="000000"/>
                </a:solidFill>
                <a:latin typeface="Lora" pitchFamily="2" charset="0"/>
              </a:rPr>
              <a:t>in public areas accessible by juveniles.</a:t>
            </a:r>
          </a:p>
          <a:p>
            <a:pPr algn="just"/>
            <a:r>
              <a:rPr lang="en-US" sz="1800" dirty="0">
                <a:solidFill>
                  <a:srgbClr val="000000"/>
                </a:solidFill>
                <a:latin typeface="Lora" pitchFamily="2" charset="0"/>
              </a:rPr>
              <a:t>Ban on the individual sale of </a:t>
            </a:r>
            <a:r>
              <a:rPr lang="en-US" sz="1800" u="sng" dirty="0">
                <a:solidFill>
                  <a:srgbClr val="000000"/>
                </a:solidFill>
                <a:latin typeface="Lora" pitchFamily="2" charset="0"/>
              </a:rPr>
              <a:t>single cigarettes</a:t>
            </a:r>
            <a:r>
              <a:rPr lang="en-US" sz="1800" dirty="0">
                <a:solidFill>
                  <a:srgbClr val="000000"/>
                </a:solidFill>
                <a:latin typeface="Lora" pitchFamily="2" charset="0"/>
              </a:rPr>
              <a:t>. </a:t>
            </a:r>
          </a:p>
          <a:p>
            <a:pPr algn="just"/>
            <a:r>
              <a:rPr lang="en-US" sz="1800" u="sng" dirty="0">
                <a:solidFill>
                  <a:srgbClr val="000000"/>
                </a:solidFill>
                <a:latin typeface="Lora" pitchFamily="2" charset="0"/>
              </a:rPr>
              <a:t>Revenue</a:t>
            </a:r>
            <a:r>
              <a:rPr lang="en-US" sz="1800" dirty="0">
                <a:solidFill>
                  <a:srgbClr val="000000"/>
                </a:solidFill>
                <a:latin typeface="Lora" pitchFamily="2" charset="0"/>
              </a:rPr>
              <a:t> generated by the act was earmarked for various environmental and health care programs, and anti-tobacco advertisements.</a:t>
            </a:r>
          </a:p>
        </p:txBody>
      </p:sp>
    </p:spTree>
    <p:extLst>
      <p:ext uri="{BB962C8B-B14F-4D97-AF65-F5344CB8AC3E}">
        <p14:creationId xmlns:p14="http://schemas.microsoft.com/office/powerpoint/2010/main" val="266747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B499-6040-30BA-F985-221FF4C2FBB5}"/>
              </a:ext>
            </a:extLst>
          </p:cNvPr>
          <p:cNvSpPr>
            <a:spLocks noGrp="1"/>
          </p:cNvSpPr>
          <p:nvPr>
            <p:ph type="title"/>
          </p:nvPr>
        </p:nvSpPr>
        <p:spPr/>
        <p:txBody>
          <a:bodyPr/>
          <a:lstStyle/>
          <a:p>
            <a:r>
              <a:rPr lang="pt-BR" dirty="0"/>
              <a:t>GitHub &amp; Colab</a:t>
            </a:r>
            <a:endParaRPr lang="en-US" dirty="0"/>
          </a:p>
        </p:txBody>
      </p:sp>
      <p:sp>
        <p:nvSpPr>
          <p:cNvPr id="3" name="Content Placeholder 2">
            <a:extLst>
              <a:ext uri="{FF2B5EF4-FFF2-40B4-BE49-F238E27FC236}">
                <a16:creationId xmlns:a16="http://schemas.microsoft.com/office/drawing/2014/main" id="{3B96B55D-80A0-9F94-F2B6-183D524EC3E8}"/>
              </a:ext>
            </a:extLst>
          </p:cNvPr>
          <p:cNvSpPr>
            <a:spLocks noGrp="1"/>
          </p:cNvSpPr>
          <p:nvPr>
            <p:ph idx="1"/>
          </p:nvPr>
        </p:nvSpPr>
        <p:spPr>
          <a:xfrm>
            <a:off x="1066800" y="1916854"/>
            <a:ext cx="10058400" cy="682413"/>
          </a:xfrm>
        </p:spPr>
        <p:txBody>
          <a:bodyPr>
            <a:normAutofit/>
          </a:bodyPr>
          <a:lstStyle/>
          <a:p>
            <a:pPr marL="0" indent="0">
              <a:buNone/>
            </a:pPr>
            <a:r>
              <a:rPr lang="en-US" sz="2000" b="1" dirty="0">
                <a:solidFill>
                  <a:srgbClr val="0070C0"/>
                </a:solidFill>
                <a:hlinkClick r:id="rId2">
                  <a:extLst>
                    <a:ext uri="{A12FA001-AC4F-418D-AE19-62706E023703}">
                      <ahyp:hlinkClr xmlns:ahyp="http://schemas.microsoft.com/office/drawing/2018/hyperlinkcolor" val="tx"/>
                    </a:ext>
                  </a:extLst>
                </a:hlinkClick>
              </a:rPr>
              <a:t>https://github.com/rod53/PresentationSDID/main/Presentation_SDID.ipynb</a:t>
            </a:r>
            <a:endParaRPr lang="en-US" sz="2000" b="1" dirty="0">
              <a:solidFill>
                <a:srgbClr val="0070C0"/>
              </a:solidFill>
            </a:endParaRPr>
          </a:p>
          <a:p>
            <a:pPr marL="0" indent="0">
              <a:buNone/>
            </a:pPr>
            <a:endParaRPr lang="en-US" dirty="0"/>
          </a:p>
        </p:txBody>
      </p:sp>
      <p:sp>
        <p:nvSpPr>
          <p:cNvPr id="4" name="Content Placeholder 2">
            <a:extLst>
              <a:ext uri="{FF2B5EF4-FFF2-40B4-BE49-F238E27FC236}">
                <a16:creationId xmlns:a16="http://schemas.microsoft.com/office/drawing/2014/main" id="{F869F74A-DDE9-47D7-426A-6A0ADD7D97D9}"/>
              </a:ext>
            </a:extLst>
          </p:cNvPr>
          <p:cNvSpPr txBox="1">
            <a:spLocks/>
          </p:cNvSpPr>
          <p:nvPr/>
        </p:nvSpPr>
        <p:spPr>
          <a:xfrm>
            <a:off x="1066800" y="2828064"/>
            <a:ext cx="10058400" cy="3387342"/>
          </a:xfrm>
          <a:prstGeom prst="rect">
            <a:avLst/>
          </a:prstGeom>
        </p:spPr>
        <p:txBody>
          <a:bodyPr vert="horz" lIns="91440" tIns="45720" rIns="91440" bIns="45720" rtlCol="0">
            <a:normAutofit fontScale="55000" lnSpcReduction="2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900" dirty="0">
                <a:solidFill>
                  <a:srgbClr val="000000"/>
                </a:solidFill>
                <a:latin typeface="Lora" pitchFamily="2" charset="0"/>
              </a:rPr>
              <a:t>Adapted from Alves, M. F. </a:t>
            </a:r>
            <a:r>
              <a:rPr lang="en-US" sz="2900" b="1" i="1" dirty="0">
                <a:solidFill>
                  <a:srgbClr val="000000"/>
                </a:solidFill>
                <a:latin typeface="Lora" pitchFamily="2" charset="0"/>
              </a:rPr>
              <a:t>Causal Inference for The Brave and True. </a:t>
            </a:r>
            <a:r>
              <a:rPr lang="en-US" sz="2900" dirty="0">
                <a:solidFill>
                  <a:srgbClr val="000000"/>
                </a:solidFill>
                <a:latin typeface="Lora" pitchFamily="2" charset="0"/>
              </a:rPr>
              <a:t>2020 (Available on: </a:t>
            </a:r>
            <a:r>
              <a:rPr lang="en-US" sz="2900" dirty="0">
                <a:solidFill>
                  <a:srgbClr val="000000"/>
                </a:solidFill>
                <a:latin typeface="Lora" pitchFamily="2" charset="0"/>
                <a:hlinkClick r:id="rId3">
                  <a:extLst>
                    <a:ext uri="{A12FA001-AC4F-418D-AE19-62706E023703}">
                      <ahyp:hlinkClr xmlns:ahyp="http://schemas.microsoft.com/office/drawing/2018/hyperlinkcolor" val="tx"/>
                    </a:ext>
                  </a:extLst>
                </a:hlinkClick>
              </a:rPr>
              <a:t>https://matheusfacure.github.io/python-causality-handbook/25-Synthetic-Diff-in-Diff.html</a:t>
            </a:r>
            <a:r>
              <a:rPr lang="en-US" sz="2900" dirty="0">
                <a:solidFill>
                  <a:srgbClr val="000000"/>
                </a:solidFill>
                <a:latin typeface="Lora" pitchFamily="2" charset="0"/>
              </a:rPr>
              <a:t>)</a:t>
            </a:r>
          </a:p>
          <a:p>
            <a:pPr marL="0" indent="0">
              <a:buFont typeface="Garamond" pitchFamily="18" charset="0"/>
              <a:buNone/>
            </a:pPr>
            <a:endParaRPr lang="en-US" sz="2900" dirty="0">
              <a:solidFill>
                <a:srgbClr val="000000"/>
              </a:solidFill>
              <a:latin typeface="Lora" pitchFamily="2" charset="0"/>
            </a:endParaRPr>
          </a:p>
          <a:p>
            <a:pPr marL="0" indent="0">
              <a:buFont typeface="Garamond" pitchFamily="18" charset="0"/>
              <a:buNone/>
            </a:pPr>
            <a:r>
              <a:rPr lang="en-US" sz="2900" dirty="0">
                <a:solidFill>
                  <a:srgbClr val="000000"/>
                </a:solidFill>
                <a:latin typeface="Lora" pitchFamily="2" charset="0"/>
              </a:rPr>
              <a:t>REFERENCES</a:t>
            </a:r>
          </a:p>
          <a:p>
            <a:r>
              <a:rPr lang="en-US" sz="2900" dirty="0">
                <a:solidFill>
                  <a:srgbClr val="000000"/>
                </a:solidFill>
                <a:latin typeface="Lora" pitchFamily="2" charset="0"/>
              </a:rPr>
              <a:t>Angrist, J. D.; and </a:t>
            </a:r>
            <a:r>
              <a:rPr lang="en-US" sz="2900" dirty="0" err="1">
                <a:solidFill>
                  <a:srgbClr val="000000"/>
                </a:solidFill>
                <a:latin typeface="Lora" pitchFamily="2" charset="0"/>
              </a:rPr>
              <a:t>Pischke</a:t>
            </a:r>
            <a:r>
              <a:rPr lang="en-US" sz="2900" dirty="0">
                <a:solidFill>
                  <a:srgbClr val="000000"/>
                </a:solidFill>
                <a:latin typeface="Lora" pitchFamily="2" charset="0"/>
              </a:rPr>
              <a:t> J.. </a:t>
            </a:r>
            <a:r>
              <a:rPr lang="en-US" sz="2900" b="1" i="1" dirty="0">
                <a:solidFill>
                  <a:srgbClr val="000000"/>
                </a:solidFill>
                <a:latin typeface="Lora" pitchFamily="2" charset="0"/>
              </a:rPr>
              <a:t>Mostly Harmless Econometrics. </a:t>
            </a:r>
            <a:r>
              <a:rPr lang="en-US" sz="2900" dirty="0">
                <a:solidFill>
                  <a:srgbClr val="000000"/>
                </a:solidFill>
                <a:latin typeface="Lora" pitchFamily="2" charset="0"/>
              </a:rPr>
              <a:t>Princeton University Press, 2008.</a:t>
            </a:r>
          </a:p>
          <a:p>
            <a:r>
              <a:rPr lang="en-US" sz="2900" dirty="0">
                <a:solidFill>
                  <a:srgbClr val="000000"/>
                </a:solidFill>
                <a:latin typeface="Lora" pitchFamily="2" charset="0"/>
              </a:rPr>
              <a:t>Alberto Abadie, Alexis Diamond, and Jens </a:t>
            </a:r>
            <a:r>
              <a:rPr lang="en-US" sz="2900" dirty="0" err="1">
                <a:solidFill>
                  <a:srgbClr val="000000"/>
                </a:solidFill>
                <a:latin typeface="Lora" pitchFamily="2" charset="0"/>
              </a:rPr>
              <a:t>Hainmueller</a:t>
            </a:r>
            <a:r>
              <a:rPr lang="en-US" sz="2900" dirty="0">
                <a:solidFill>
                  <a:srgbClr val="000000"/>
                </a:solidFill>
                <a:latin typeface="Lora" pitchFamily="2" charset="0"/>
              </a:rPr>
              <a:t>. </a:t>
            </a:r>
            <a:r>
              <a:rPr lang="en-US" sz="2900" b="1" i="1" dirty="0">
                <a:solidFill>
                  <a:srgbClr val="000000"/>
                </a:solidFill>
                <a:latin typeface="Lora" pitchFamily="2" charset="0"/>
              </a:rPr>
              <a:t>Synthetic control methods for comparative case studies: Estimating the effect of California's tobacco control program. </a:t>
            </a:r>
            <a:r>
              <a:rPr lang="en-US" sz="2900" dirty="0">
                <a:solidFill>
                  <a:srgbClr val="000000"/>
                </a:solidFill>
                <a:latin typeface="Lora" pitchFamily="2" charset="0"/>
              </a:rPr>
              <a:t>Journal of the American Statistical Association, 105(490):493{505, 2010.</a:t>
            </a:r>
          </a:p>
          <a:p>
            <a:r>
              <a:rPr lang="en-US" sz="2900" dirty="0">
                <a:solidFill>
                  <a:srgbClr val="000000"/>
                </a:solidFill>
                <a:latin typeface="Lora" pitchFamily="2" charset="0"/>
              </a:rPr>
              <a:t>Dmitry Arkhangelsky, Susan </a:t>
            </a:r>
            <a:r>
              <a:rPr lang="en-US" sz="2900" dirty="0" err="1">
                <a:solidFill>
                  <a:srgbClr val="000000"/>
                </a:solidFill>
                <a:latin typeface="Lora" pitchFamily="2" charset="0"/>
              </a:rPr>
              <a:t>Athey</a:t>
            </a:r>
            <a:r>
              <a:rPr lang="en-US" sz="2900" dirty="0">
                <a:solidFill>
                  <a:srgbClr val="000000"/>
                </a:solidFill>
                <a:latin typeface="Lora" pitchFamily="2" charset="0"/>
              </a:rPr>
              <a:t>, David A. Hirshberg, Guido W. </a:t>
            </a:r>
            <a:r>
              <a:rPr lang="en-US" sz="2900" dirty="0" err="1">
                <a:solidFill>
                  <a:srgbClr val="000000"/>
                </a:solidFill>
                <a:latin typeface="Lora" pitchFamily="2" charset="0"/>
              </a:rPr>
              <a:t>Imbens</a:t>
            </a:r>
            <a:r>
              <a:rPr lang="en-US" sz="2900" dirty="0">
                <a:solidFill>
                  <a:srgbClr val="000000"/>
                </a:solidFill>
                <a:latin typeface="Lora" pitchFamily="2" charset="0"/>
              </a:rPr>
              <a:t>, and Stefan Wager. </a:t>
            </a:r>
            <a:r>
              <a:rPr lang="en-US" sz="2900" b="1" i="1" dirty="0">
                <a:solidFill>
                  <a:srgbClr val="000000"/>
                </a:solidFill>
                <a:latin typeface="Lora" pitchFamily="2" charset="0"/>
              </a:rPr>
              <a:t>Synthetic Difference In Differences. </a:t>
            </a:r>
            <a:r>
              <a:rPr lang="en-US" sz="2900" dirty="0">
                <a:solidFill>
                  <a:srgbClr val="000000"/>
                </a:solidFill>
                <a:latin typeface="Lora" pitchFamily="2" charset="0"/>
              </a:rPr>
              <a:t>NBER Working Paper No. 25532, February 2019, Revised July 2021, JEL No. C01</a:t>
            </a:r>
          </a:p>
        </p:txBody>
      </p:sp>
    </p:spTree>
    <p:extLst>
      <p:ext uri="{BB962C8B-B14F-4D97-AF65-F5344CB8AC3E}">
        <p14:creationId xmlns:p14="http://schemas.microsoft.com/office/powerpoint/2010/main" val="200610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p:txBody>
          <a:bodyPr>
            <a:normAutofit/>
          </a:bodyPr>
          <a:lstStyle/>
          <a:p>
            <a:r>
              <a:rPr lang="en-US" sz="2400" dirty="0"/>
              <a:t>Counterfactual Intuition</a:t>
            </a:r>
          </a:p>
          <a:p>
            <a:r>
              <a:rPr lang="en-US" sz="2400" dirty="0"/>
              <a:t>Methods:  </a:t>
            </a:r>
          </a:p>
          <a:p>
            <a:pPr lvl="1"/>
            <a:r>
              <a:rPr lang="en-US" sz="2000" dirty="0"/>
              <a:t>Difference-in-Differences (DID)</a:t>
            </a:r>
          </a:p>
          <a:p>
            <a:pPr lvl="1"/>
            <a:r>
              <a:rPr lang="en-US" sz="2000" dirty="0"/>
              <a:t>Synthetic Control Method (SCM)</a:t>
            </a:r>
          </a:p>
          <a:p>
            <a:pPr lvl="1"/>
            <a:r>
              <a:rPr lang="en-US" sz="2000" dirty="0"/>
              <a:t>Synthetic Diff-in-Diff (SDID)</a:t>
            </a:r>
          </a:p>
          <a:p>
            <a:r>
              <a:rPr lang="en-US" sz="2200" dirty="0"/>
              <a:t>Context: Tobacco Control Program in California</a:t>
            </a:r>
          </a:p>
          <a:p>
            <a:pPr marL="548640" lvl="2" indent="0">
              <a:buNone/>
            </a:pPr>
            <a:r>
              <a:rPr lang="en-US" sz="1800" dirty="0"/>
              <a:t>(Abadie et al, 2010; Arkhangelsky et al, 2021)</a:t>
            </a:r>
          </a:p>
          <a:p>
            <a:r>
              <a:rPr lang="en-US" sz="2200" dirty="0"/>
              <a:t>GitHub &amp; Colab</a:t>
            </a:r>
          </a:p>
          <a:p>
            <a:pPr lvl="1"/>
            <a:endParaRPr lang="en-US" sz="2000" dirty="0"/>
          </a:p>
        </p:txBody>
      </p:sp>
    </p:spTree>
    <p:extLst>
      <p:ext uri="{BB962C8B-B14F-4D97-AF65-F5344CB8AC3E}">
        <p14:creationId xmlns:p14="http://schemas.microsoft.com/office/powerpoint/2010/main" val="387415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Counterfactual Intuition – </a:t>
            </a:r>
            <a:r>
              <a:rPr lang="en-US" b="1" dirty="0">
                <a:solidFill>
                  <a:srgbClr val="FF0000"/>
                </a:solidFill>
              </a:rPr>
              <a:t>The Problem</a:t>
            </a:r>
          </a:p>
        </p:txBody>
      </p:sp>
      <p:pic>
        <p:nvPicPr>
          <p:cNvPr id="16" name="Picture 15">
            <a:extLst>
              <a:ext uri="{FF2B5EF4-FFF2-40B4-BE49-F238E27FC236}">
                <a16:creationId xmlns:a16="http://schemas.microsoft.com/office/drawing/2014/main" id="{32DDF6CC-FC2E-492B-8748-0577257B138B}"/>
              </a:ext>
            </a:extLst>
          </p:cNvPr>
          <p:cNvPicPr>
            <a:picLocks noChangeAspect="1"/>
          </p:cNvPicPr>
          <p:nvPr/>
        </p:nvPicPr>
        <p:blipFill>
          <a:blip r:embed="rId2"/>
          <a:stretch>
            <a:fillRect/>
          </a:stretch>
        </p:blipFill>
        <p:spPr>
          <a:xfrm>
            <a:off x="956733" y="1947609"/>
            <a:ext cx="4250268" cy="900872"/>
          </a:xfrm>
          <a:prstGeom prst="rect">
            <a:avLst/>
          </a:prstGeom>
        </p:spPr>
      </p:pic>
      <p:pic>
        <p:nvPicPr>
          <p:cNvPr id="18" name="Picture 17">
            <a:extLst>
              <a:ext uri="{FF2B5EF4-FFF2-40B4-BE49-F238E27FC236}">
                <a16:creationId xmlns:a16="http://schemas.microsoft.com/office/drawing/2014/main" id="{1D8EC2D3-F12A-CDD1-7D6D-8832656D08A5}"/>
              </a:ext>
            </a:extLst>
          </p:cNvPr>
          <p:cNvPicPr>
            <a:picLocks noChangeAspect="1"/>
          </p:cNvPicPr>
          <p:nvPr/>
        </p:nvPicPr>
        <p:blipFill>
          <a:blip r:embed="rId3"/>
          <a:stretch>
            <a:fillRect/>
          </a:stretch>
        </p:blipFill>
        <p:spPr>
          <a:xfrm>
            <a:off x="956732" y="2931345"/>
            <a:ext cx="5860798" cy="980431"/>
          </a:xfrm>
          <a:prstGeom prst="rect">
            <a:avLst/>
          </a:prstGeom>
        </p:spPr>
      </p:pic>
      <p:pic>
        <p:nvPicPr>
          <p:cNvPr id="24" name="Picture 23">
            <a:extLst>
              <a:ext uri="{FF2B5EF4-FFF2-40B4-BE49-F238E27FC236}">
                <a16:creationId xmlns:a16="http://schemas.microsoft.com/office/drawing/2014/main" id="{955D460C-2A97-271B-7134-6B6877AA476D}"/>
              </a:ext>
            </a:extLst>
          </p:cNvPr>
          <p:cNvPicPr>
            <a:picLocks noChangeAspect="1"/>
          </p:cNvPicPr>
          <p:nvPr/>
        </p:nvPicPr>
        <p:blipFill>
          <a:blip r:embed="rId4"/>
          <a:stretch>
            <a:fillRect/>
          </a:stretch>
        </p:blipFill>
        <p:spPr>
          <a:xfrm>
            <a:off x="956732" y="4017433"/>
            <a:ext cx="2590801" cy="751794"/>
          </a:xfrm>
          <a:prstGeom prst="rect">
            <a:avLst/>
          </a:prstGeom>
        </p:spPr>
      </p:pic>
      <p:pic>
        <p:nvPicPr>
          <p:cNvPr id="25" name="Picture 24" descr="img">
            <a:extLst>
              <a:ext uri="{FF2B5EF4-FFF2-40B4-BE49-F238E27FC236}">
                <a16:creationId xmlns:a16="http://schemas.microsoft.com/office/drawing/2014/main" id="{52ACB28A-1E2E-9BF6-4E45-360204D1B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0058" y="2014194"/>
            <a:ext cx="4069925" cy="3846079"/>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36">
            <a:extLst>
              <a:ext uri="{FF2B5EF4-FFF2-40B4-BE49-F238E27FC236}">
                <a16:creationId xmlns:a16="http://schemas.microsoft.com/office/drawing/2014/main" id="{E4FA45A0-4E51-7CC4-64EE-03257F60148A}"/>
              </a:ext>
            </a:extLst>
          </p:cNvPr>
          <p:cNvSpPr/>
          <p:nvPr/>
        </p:nvSpPr>
        <p:spPr>
          <a:xfrm>
            <a:off x="3647821" y="3505199"/>
            <a:ext cx="873379" cy="288613"/>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4F73229F-BD61-7B49-7218-3100242D7100}"/>
              </a:ext>
            </a:extLst>
          </p:cNvPr>
          <p:cNvSpPr/>
          <p:nvPr/>
        </p:nvSpPr>
        <p:spPr>
          <a:xfrm>
            <a:off x="1666622" y="4367930"/>
            <a:ext cx="856446" cy="271803"/>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89B37809-9E63-428E-6F13-29DC3650D622}"/>
              </a:ext>
            </a:extLst>
          </p:cNvPr>
          <p:cNvSpPr/>
          <p:nvPr/>
        </p:nvSpPr>
        <p:spPr>
          <a:xfrm>
            <a:off x="7881450" y="3993200"/>
            <a:ext cx="542883" cy="510631"/>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pt-BR" sz="4000" b="1" dirty="0">
                <a:solidFill>
                  <a:srgbClr val="FF0000"/>
                </a:solidFill>
              </a:rPr>
              <a:t>?</a:t>
            </a:r>
            <a:endParaRPr lang="en-US" b="1" dirty="0">
              <a:solidFill>
                <a:srgbClr val="FF0000"/>
              </a:solidFill>
            </a:endParaRPr>
          </a:p>
        </p:txBody>
      </p:sp>
      <p:pic>
        <p:nvPicPr>
          <p:cNvPr id="41" name="Picture 40">
            <a:extLst>
              <a:ext uri="{FF2B5EF4-FFF2-40B4-BE49-F238E27FC236}">
                <a16:creationId xmlns:a16="http://schemas.microsoft.com/office/drawing/2014/main" id="{3A1B1556-1C22-1A78-8F7C-4A726446BB13}"/>
              </a:ext>
            </a:extLst>
          </p:cNvPr>
          <p:cNvPicPr>
            <a:picLocks noChangeAspect="1"/>
          </p:cNvPicPr>
          <p:nvPr/>
        </p:nvPicPr>
        <p:blipFill>
          <a:blip r:embed="rId6"/>
          <a:stretch>
            <a:fillRect/>
          </a:stretch>
        </p:blipFill>
        <p:spPr>
          <a:xfrm>
            <a:off x="954376" y="4874884"/>
            <a:ext cx="4069925" cy="980430"/>
          </a:xfrm>
          <a:prstGeom prst="rect">
            <a:avLst/>
          </a:prstGeom>
        </p:spPr>
      </p:pic>
      <p:sp>
        <p:nvSpPr>
          <p:cNvPr id="42" name="Rectangle: Rounded Corners 41">
            <a:extLst>
              <a:ext uri="{FF2B5EF4-FFF2-40B4-BE49-F238E27FC236}">
                <a16:creationId xmlns:a16="http://schemas.microsoft.com/office/drawing/2014/main" id="{76957194-40AE-75D7-A9E2-5722CD769FB7}"/>
              </a:ext>
            </a:extLst>
          </p:cNvPr>
          <p:cNvSpPr/>
          <p:nvPr/>
        </p:nvSpPr>
        <p:spPr>
          <a:xfrm>
            <a:off x="2403222" y="5365099"/>
            <a:ext cx="483912" cy="3672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3665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Counterfactual Intuition – </a:t>
            </a:r>
            <a:r>
              <a:rPr lang="en-US" b="1" dirty="0"/>
              <a:t>Ideal Experiment</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a:xfrm>
            <a:off x="5761952" y="2968398"/>
            <a:ext cx="3509048" cy="1090539"/>
          </a:xfrm>
        </p:spPr>
        <p:txBody>
          <a:bodyPr>
            <a:normAutofit fontScale="92500"/>
          </a:bodyPr>
          <a:lstStyle/>
          <a:p>
            <a:pPr marL="0" indent="0">
              <a:buNone/>
            </a:pPr>
            <a:r>
              <a:rPr lang="en-US" sz="2200" dirty="0"/>
              <a:t>Pre-treatment  (Training)</a:t>
            </a:r>
          </a:p>
          <a:p>
            <a:pPr marL="0" indent="0">
              <a:buNone/>
            </a:pPr>
            <a:r>
              <a:rPr lang="en-US" sz="2200" dirty="0"/>
              <a:t>Post-treatment  (Test)</a:t>
            </a:r>
          </a:p>
          <a:p>
            <a:pPr lvl="1"/>
            <a:endParaRPr lang="en-US" sz="2000" dirty="0"/>
          </a:p>
          <a:p>
            <a:pPr marL="0" indent="0">
              <a:buNone/>
            </a:pPr>
            <a:endParaRPr lang="pt-BR" sz="2400" dirty="0"/>
          </a:p>
        </p:txBody>
      </p:sp>
      <p:sp>
        <p:nvSpPr>
          <p:cNvPr id="8" name="Content Placeholder 2">
            <a:extLst>
              <a:ext uri="{FF2B5EF4-FFF2-40B4-BE49-F238E27FC236}">
                <a16:creationId xmlns:a16="http://schemas.microsoft.com/office/drawing/2014/main" id="{40045A65-6577-6872-E973-F1423016B51D}"/>
              </a:ext>
            </a:extLst>
          </p:cNvPr>
          <p:cNvSpPr txBox="1">
            <a:spLocks/>
          </p:cNvSpPr>
          <p:nvPr/>
        </p:nvSpPr>
        <p:spPr>
          <a:xfrm>
            <a:off x="3293532" y="4369448"/>
            <a:ext cx="2531535" cy="37112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en-US" sz="2000" dirty="0"/>
              <a:t>Control  Treated</a:t>
            </a:r>
            <a:endParaRPr lang="pt-BR" sz="2000" dirty="0"/>
          </a:p>
        </p:txBody>
      </p:sp>
      <p:sp>
        <p:nvSpPr>
          <p:cNvPr id="10" name="Right Brace 9">
            <a:extLst>
              <a:ext uri="{FF2B5EF4-FFF2-40B4-BE49-F238E27FC236}">
                <a16:creationId xmlns:a16="http://schemas.microsoft.com/office/drawing/2014/main" id="{45851D7D-9191-E6DF-62DA-B7318BA0AFD6}"/>
              </a:ext>
            </a:extLst>
          </p:cNvPr>
          <p:cNvSpPr/>
          <p:nvPr/>
        </p:nvSpPr>
        <p:spPr>
          <a:xfrm rot="5400000">
            <a:off x="4252240" y="3954630"/>
            <a:ext cx="220133" cy="414867"/>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12120578-F96D-8571-5608-C75AEA5335FA}"/>
              </a:ext>
            </a:extLst>
          </p:cNvPr>
          <p:cNvPicPr>
            <a:picLocks noChangeAspect="1"/>
          </p:cNvPicPr>
          <p:nvPr/>
        </p:nvPicPr>
        <p:blipFill rotWithShape="1">
          <a:blip r:embed="rId2"/>
          <a:srcRect l="4218" t="7163" b="15139"/>
          <a:stretch/>
        </p:blipFill>
        <p:spPr>
          <a:xfrm>
            <a:off x="3069556" y="2883730"/>
            <a:ext cx="2235197" cy="1090540"/>
          </a:xfrm>
          <a:prstGeom prst="rect">
            <a:avLst/>
          </a:prstGeom>
        </p:spPr>
      </p:pic>
      <p:sp>
        <p:nvSpPr>
          <p:cNvPr id="11" name="Right Brace 10">
            <a:extLst>
              <a:ext uri="{FF2B5EF4-FFF2-40B4-BE49-F238E27FC236}">
                <a16:creationId xmlns:a16="http://schemas.microsoft.com/office/drawing/2014/main" id="{903EC5BA-F939-4F51-D4DE-7592B859114D}"/>
              </a:ext>
            </a:extLst>
          </p:cNvPr>
          <p:cNvSpPr/>
          <p:nvPr/>
        </p:nvSpPr>
        <p:spPr>
          <a:xfrm rot="5400000">
            <a:off x="4739072" y="3951542"/>
            <a:ext cx="220133" cy="414867"/>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9F15862F-507A-742B-FB90-C7121F0DFBF0}"/>
              </a:ext>
            </a:extLst>
          </p:cNvPr>
          <p:cNvSpPr/>
          <p:nvPr/>
        </p:nvSpPr>
        <p:spPr>
          <a:xfrm>
            <a:off x="5423287" y="3484973"/>
            <a:ext cx="220133" cy="414867"/>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DB02F2D3-12DD-96D4-DBA7-48AA53E43765}"/>
              </a:ext>
            </a:extLst>
          </p:cNvPr>
          <p:cNvSpPr/>
          <p:nvPr/>
        </p:nvSpPr>
        <p:spPr>
          <a:xfrm>
            <a:off x="5423286" y="3014654"/>
            <a:ext cx="220133" cy="414867"/>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E3085BD-1E2C-1822-968D-2C2276FE394E}"/>
              </a:ext>
            </a:extLst>
          </p:cNvPr>
          <p:cNvSpPr/>
          <p:nvPr/>
        </p:nvSpPr>
        <p:spPr>
          <a:xfrm>
            <a:off x="4199334" y="3454118"/>
            <a:ext cx="279534" cy="363059"/>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2550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5D34-8A0A-ED44-9595-201E8EB4EEC9}"/>
              </a:ext>
            </a:extLst>
          </p:cNvPr>
          <p:cNvSpPr>
            <a:spLocks noGrp="1"/>
          </p:cNvSpPr>
          <p:nvPr>
            <p:ph type="ctrTitle"/>
          </p:nvPr>
        </p:nvSpPr>
        <p:spPr/>
        <p:txBody>
          <a:bodyPr/>
          <a:lstStyle/>
          <a:p>
            <a:r>
              <a:rPr lang="pt-BR" dirty="0" err="1"/>
              <a:t>DiD</a:t>
            </a:r>
            <a:endParaRPr lang="en-US" dirty="0"/>
          </a:p>
        </p:txBody>
      </p:sp>
      <p:sp>
        <p:nvSpPr>
          <p:cNvPr id="3" name="Subtitle 2">
            <a:extLst>
              <a:ext uri="{FF2B5EF4-FFF2-40B4-BE49-F238E27FC236}">
                <a16:creationId xmlns:a16="http://schemas.microsoft.com/office/drawing/2014/main" id="{0192BB1F-2E53-B054-3F81-8D5D6842D91F}"/>
              </a:ext>
            </a:extLst>
          </p:cNvPr>
          <p:cNvSpPr>
            <a:spLocks noGrp="1"/>
          </p:cNvSpPr>
          <p:nvPr>
            <p:ph type="subTitle" idx="1"/>
          </p:nvPr>
        </p:nvSpPr>
        <p:spPr/>
        <p:txBody>
          <a:bodyPr/>
          <a:lstStyle/>
          <a:p>
            <a:r>
              <a:rPr lang="pt-BR" dirty="0" err="1"/>
              <a:t>Difference</a:t>
            </a:r>
            <a:r>
              <a:rPr lang="pt-BR" dirty="0"/>
              <a:t>-</a:t>
            </a:r>
            <a:r>
              <a:rPr lang="pt-BR" dirty="0" err="1"/>
              <a:t>in-Differences</a:t>
            </a:r>
            <a:r>
              <a:rPr lang="pt-BR" dirty="0"/>
              <a:t>, </a:t>
            </a:r>
            <a:r>
              <a:rPr lang="pt-BR" dirty="0" err="1"/>
              <a:t>Diff</a:t>
            </a:r>
            <a:r>
              <a:rPr lang="pt-BR" dirty="0"/>
              <a:t>-</a:t>
            </a:r>
            <a:r>
              <a:rPr lang="pt-BR" dirty="0" err="1"/>
              <a:t>in-Diff</a:t>
            </a:r>
            <a:r>
              <a:rPr lang="pt-BR" dirty="0"/>
              <a:t> </a:t>
            </a:r>
            <a:r>
              <a:rPr lang="pt-BR" dirty="0" err="1"/>
              <a:t>or</a:t>
            </a:r>
            <a:r>
              <a:rPr lang="pt-BR" dirty="0"/>
              <a:t> DD</a:t>
            </a:r>
            <a:endParaRPr lang="en-US" dirty="0"/>
          </a:p>
        </p:txBody>
      </p:sp>
    </p:spTree>
    <p:extLst>
      <p:ext uri="{BB962C8B-B14F-4D97-AF65-F5344CB8AC3E}">
        <p14:creationId xmlns:p14="http://schemas.microsoft.com/office/powerpoint/2010/main" val="321739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Diff-in-Diff Intuition – Parallelism Assumption</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a:xfrm>
            <a:off x="4937852" y="2535040"/>
            <a:ext cx="843039" cy="1571514"/>
          </a:xfrm>
        </p:spPr>
        <p:txBody>
          <a:bodyPr>
            <a:normAutofit fontScale="77500" lnSpcReduction="20000"/>
          </a:bodyPr>
          <a:lstStyle/>
          <a:p>
            <a:pPr marL="0" indent="0">
              <a:buNone/>
            </a:pPr>
            <a:r>
              <a:rPr lang="en-US" sz="2200" dirty="0"/>
              <a:t>Pre</a:t>
            </a:r>
          </a:p>
          <a:p>
            <a:pPr marL="0" indent="0">
              <a:buNone/>
            </a:pPr>
            <a:endParaRPr lang="en-US" sz="2200" dirty="0"/>
          </a:p>
          <a:p>
            <a:pPr marL="0" indent="0">
              <a:buNone/>
            </a:pPr>
            <a:endParaRPr lang="en-US" sz="2200" dirty="0"/>
          </a:p>
          <a:p>
            <a:pPr marL="0" indent="0">
              <a:buNone/>
            </a:pPr>
            <a:r>
              <a:rPr lang="en-US" sz="2200" dirty="0"/>
              <a:t>Post</a:t>
            </a:r>
          </a:p>
          <a:p>
            <a:pPr lvl="1"/>
            <a:endParaRPr lang="en-US" sz="2000" dirty="0"/>
          </a:p>
          <a:p>
            <a:pPr marL="0" indent="0">
              <a:buNone/>
            </a:pPr>
            <a:endParaRPr lang="pt-BR" sz="2400" dirty="0"/>
          </a:p>
        </p:txBody>
      </p:sp>
      <p:sp>
        <p:nvSpPr>
          <p:cNvPr id="7" name="Right Brace 6">
            <a:extLst>
              <a:ext uri="{FF2B5EF4-FFF2-40B4-BE49-F238E27FC236}">
                <a16:creationId xmlns:a16="http://schemas.microsoft.com/office/drawing/2014/main" id="{02E4D8E4-C1BC-E3BA-0FB3-500943CC7268}"/>
              </a:ext>
            </a:extLst>
          </p:cNvPr>
          <p:cNvSpPr/>
          <p:nvPr/>
        </p:nvSpPr>
        <p:spPr>
          <a:xfrm>
            <a:off x="4755440" y="2385073"/>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40045A65-6577-6872-E973-F1423016B51D}"/>
              </a:ext>
            </a:extLst>
          </p:cNvPr>
          <p:cNvSpPr txBox="1">
            <a:spLocks/>
          </p:cNvSpPr>
          <p:nvPr/>
        </p:nvSpPr>
        <p:spPr>
          <a:xfrm>
            <a:off x="1514475" y="4513141"/>
            <a:ext cx="3536341" cy="562394"/>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en-US" sz="1800" dirty="0"/>
              <a:t>Control 	AVG    Treated</a:t>
            </a:r>
          </a:p>
          <a:p>
            <a:pPr marL="274320" lvl="1" indent="0">
              <a:buNone/>
            </a:pPr>
            <a:r>
              <a:rPr lang="en-US" sz="1800" dirty="0"/>
              <a:t>	                       or Unit</a:t>
            </a:r>
            <a:endParaRPr lang="pt-BR" sz="1800" dirty="0"/>
          </a:p>
        </p:txBody>
      </p:sp>
      <p:sp>
        <p:nvSpPr>
          <p:cNvPr id="10" name="Right Brace 9">
            <a:extLst>
              <a:ext uri="{FF2B5EF4-FFF2-40B4-BE49-F238E27FC236}">
                <a16:creationId xmlns:a16="http://schemas.microsoft.com/office/drawing/2014/main" id="{45851D7D-9191-E6DF-62DA-B7318BA0AFD6}"/>
              </a:ext>
            </a:extLst>
          </p:cNvPr>
          <p:cNvSpPr/>
          <p:nvPr/>
        </p:nvSpPr>
        <p:spPr>
          <a:xfrm rot="5400000">
            <a:off x="3630702" y="4251649"/>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92E0FADE-5A68-91C5-26F2-1E7872A7FD11}"/>
              </a:ext>
            </a:extLst>
          </p:cNvPr>
          <p:cNvSpPr/>
          <p:nvPr/>
        </p:nvSpPr>
        <p:spPr>
          <a:xfrm>
            <a:off x="4760328" y="3478252"/>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94D52398-ED0F-36AA-9B1B-8A6DE22EBE51}"/>
              </a:ext>
            </a:extLst>
          </p:cNvPr>
          <p:cNvSpPr/>
          <p:nvPr/>
        </p:nvSpPr>
        <p:spPr>
          <a:xfrm rot="5400000">
            <a:off x="4215701" y="4251649"/>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pic>
        <p:nvPicPr>
          <p:cNvPr id="18" name="Picture 2">
            <a:extLst>
              <a:ext uri="{FF2B5EF4-FFF2-40B4-BE49-F238E27FC236}">
                <a16:creationId xmlns:a16="http://schemas.microsoft.com/office/drawing/2014/main" id="{A69CEB86-383D-9603-4376-69E4ADCCE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80" y="2014194"/>
            <a:ext cx="4545556" cy="277783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Rounded Corners 21">
            <a:extLst>
              <a:ext uri="{FF2B5EF4-FFF2-40B4-BE49-F238E27FC236}">
                <a16:creationId xmlns:a16="http://schemas.microsoft.com/office/drawing/2014/main" id="{313F7D1A-3387-F55B-D62D-2767E65A16D4}"/>
              </a:ext>
            </a:extLst>
          </p:cNvPr>
          <p:cNvSpPr/>
          <p:nvPr/>
        </p:nvSpPr>
        <p:spPr>
          <a:xfrm>
            <a:off x="9304867" y="3784184"/>
            <a:ext cx="1532465" cy="48301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25" name="Picture 24">
            <a:extLst>
              <a:ext uri="{FF2B5EF4-FFF2-40B4-BE49-F238E27FC236}">
                <a16:creationId xmlns:a16="http://schemas.microsoft.com/office/drawing/2014/main" id="{AB695AB0-3C1C-E819-B7EC-292DD5064580}"/>
              </a:ext>
            </a:extLst>
          </p:cNvPr>
          <p:cNvPicPr>
            <a:picLocks noChangeAspect="1"/>
          </p:cNvPicPr>
          <p:nvPr/>
        </p:nvPicPr>
        <p:blipFill>
          <a:blip r:embed="rId3"/>
          <a:stretch>
            <a:fillRect/>
          </a:stretch>
        </p:blipFill>
        <p:spPr>
          <a:xfrm>
            <a:off x="2559696" y="5136026"/>
            <a:ext cx="6577801" cy="1033094"/>
          </a:xfrm>
          <a:prstGeom prst="rect">
            <a:avLst/>
          </a:prstGeom>
        </p:spPr>
      </p:pic>
      <p:sp>
        <p:nvSpPr>
          <p:cNvPr id="23" name="Rectangle: Rounded Corners 22">
            <a:extLst>
              <a:ext uri="{FF2B5EF4-FFF2-40B4-BE49-F238E27FC236}">
                <a16:creationId xmlns:a16="http://schemas.microsoft.com/office/drawing/2014/main" id="{7435D681-B8D6-CE27-96E7-32E16DBAB2C0}"/>
              </a:ext>
            </a:extLst>
          </p:cNvPr>
          <p:cNvSpPr/>
          <p:nvPr/>
        </p:nvSpPr>
        <p:spPr>
          <a:xfrm>
            <a:off x="6224964" y="5393947"/>
            <a:ext cx="2360236" cy="517252"/>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27" name="Picture 26">
            <a:extLst>
              <a:ext uri="{FF2B5EF4-FFF2-40B4-BE49-F238E27FC236}">
                <a16:creationId xmlns:a16="http://schemas.microsoft.com/office/drawing/2014/main" id="{45F80291-B9D5-F59A-CA9F-E62027C0477F}"/>
              </a:ext>
            </a:extLst>
          </p:cNvPr>
          <p:cNvPicPr>
            <a:picLocks noChangeAspect="1"/>
          </p:cNvPicPr>
          <p:nvPr/>
        </p:nvPicPr>
        <p:blipFill>
          <a:blip r:embed="rId4"/>
          <a:stretch>
            <a:fillRect/>
          </a:stretch>
        </p:blipFill>
        <p:spPr>
          <a:xfrm>
            <a:off x="888332" y="2244025"/>
            <a:ext cx="3798892" cy="2048549"/>
          </a:xfrm>
          <a:prstGeom prst="rect">
            <a:avLst/>
          </a:prstGeom>
        </p:spPr>
      </p:pic>
      <p:sp>
        <p:nvSpPr>
          <p:cNvPr id="21" name="Rectangle: Rounded Corners 20">
            <a:extLst>
              <a:ext uri="{FF2B5EF4-FFF2-40B4-BE49-F238E27FC236}">
                <a16:creationId xmlns:a16="http://schemas.microsoft.com/office/drawing/2014/main" id="{C8EFEB75-B9AF-F6AA-B480-DC2965BE08FF}"/>
              </a:ext>
            </a:extLst>
          </p:cNvPr>
          <p:cNvSpPr/>
          <p:nvPr/>
        </p:nvSpPr>
        <p:spPr>
          <a:xfrm>
            <a:off x="3421475" y="3479966"/>
            <a:ext cx="558236" cy="70131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8" name="Right Brace 27">
            <a:extLst>
              <a:ext uri="{FF2B5EF4-FFF2-40B4-BE49-F238E27FC236}">
                <a16:creationId xmlns:a16="http://schemas.microsoft.com/office/drawing/2014/main" id="{4E187F99-1719-4ECC-C664-E1311E60F979}"/>
              </a:ext>
            </a:extLst>
          </p:cNvPr>
          <p:cNvSpPr/>
          <p:nvPr/>
        </p:nvSpPr>
        <p:spPr>
          <a:xfrm rot="5400000">
            <a:off x="2180249" y="3854812"/>
            <a:ext cx="139783" cy="107527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78725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5D34-8A0A-ED44-9595-201E8EB4EEC9}"/>
              </a:ext>
            </a:extLst>
          </p:cNvPr>
          <p:cNvSpPr>
            <a:spLocks noGrp="1"/>
          </p:cNvSpPr>
          <p:nvPr>
            <p:ph type="ctrTitle"/>
          </p:nvPr>
        </p:nvSpPr>
        <p:spPr/>
        <p:txBody>
          <a:bodyPr/>
          <a:lstStyle/>
          <a:p>
            <a:r>
              <a:rPr lang="pt-BR" dirty="0"/>
              <a:t>SCM</a:t>
            </a:r>
            <a:endParaRPr lang="en-US" dirty="0"/>
          </a:p>
        </p:txBody>
      </p:sp>
      <p:sp>
        <p:nvSpPr>
          <p:cNvPr id="3" name="Subtitle 2">
            <a:extLst>
              <a:ext uri="{FF2B5EF4-FFF2-40B4-BE49-F238E27FC236}">
                <a16:creationId xmlns:a16="http://schemas.microsoft.com/office/drawing/2014/main" id="{0192BB1F-2E53-B054-3F81-8D5D6842D91F}"/>
              </a:ext>
            </a:extLst>
          </p:cNvPr>
          <p:cNvSpPr>
            <a:spLocks noGrp="1"/>
          </p:cNvSpPr>
          <p:nvPr>
            <p:ph type="subTitle" idx="1"/>
          </p:nvPr>
        </p:nvSpPr>
        <p:spPr/>
        <p:txBody>
          <a:bodyPr/>
          <a:lstStyle/>
          <a:p>
            <a:r>
              <a:rPr lang="pt-BR" dirty="0" err="1"/>
              <a:t>Synthetic</a:t>
            </a:r>
            <a:r>
              <a:rPr lang="pt-BR" dirty="0"/>
              <a:t> </a:t>
            </a:r>
            <a:r>
              <a:rPr lang="pt-BR" dirty="0" err="1"/>
              <a:t>Control</a:t>
            </a:r>
            <a:r>
              <a:rPr lang="pt-BR" dirty="0"/>
              <a:t> </a:t>
            </a:r>
            <a:r>
              <a:rPr lang="pt-BR" dirty="0" err="1"/>
              <a:t>Method</a:t>
            </a:r>
            <a:endParaRPr lang="en-US" dirty="0"/>
          </a:p>
        </p:txBody>
      </p:sp>
    </p:spTree>
    <p:extLst>
      <p:ext uri="{BB962C8B-B14F-4D97-AF65-F5344CB8AC3E}">
        <p14:creationId xmlns:p14="http://schemas.microsoft.com/office/powerpoint/2010/main" val="287997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E11D94B-EDBE-3F00-5D8F-6A51E2D32E62}"/>
              </a:ext>
            </a:extLst>
          </p:cNvPr>
          <p:cNvPicPr>
            <a:picLocks noChangeAspect="1"/>
          </p:cNvPicPr>
          <p:nvPr/>
        </p:nvPicPr>
        <p:blipFill>
          <a:blip r:embed="rId2"/>
          <a:stretch>
            <a:fillRect/>
          </a:stretch>
        </p:blipFill>
        <p:spPr>
          <a:xfrm>
            <a:off x="855134" y="5402150"/>
            <a:ext cx="5009201" cy="864058"/>
          </a:xfrm>
          <a:prstGeom prst="rect">
            <a:avLst/>
          </a:prstGeom>
        </p:spPr>
      </p:pic>
      <p:pic>
        <p:nvPicPr>
          <p:cNvPr id="9" name="Picture 8">
            <a:extLst>
              <a:ext uri="{FF2B5EF4-FFF2-40B4-BE49-F238E27FC236}">
                <a16:creationId xmlns:a16="http://schemas.microsoft.com/office/drawing/2014/main" id="{56E04C0D-5AF0-1ABC-AA7D-1D080A1CCCD8}"/>
              </a:ext>
            </a:extLst>
          </p:cNvPr>
          <p:cNvPicPr>
            <a:picLocks noChangeAspect="1"/>
          </p:cNvPicPr>
          <p:nvPr/>
        </p:nvPicPr>
        <p:blipFill>
          <a:blip r:embed="rId3"/>
          <a:stretch>
            <a:fillRect/>
          </a:stretch>
        </p:blipFill>
        <p:spPr>
          <a:xfrm>
            <a:off x="6096000" y="1792766"/>
            <a:ext cx="5009201" cy="3598072"/>
          </a:xfrm>
          <a:prstGeom prst="rect">
            <a:avLst/>
          </a:prstGeom>
        </p:spPr>
      </p:pic>
      <p:pic>
        <p:nvPicPr>
          <p:cNvPr id="5" name="Picture 4">
            <a:extLst>
              <a:ext uri="{FF2B5EF4-FFF2-40B4-BE49-F238E27FC236}">
                <a16:creationId xmlns:a16="http://schemas.microsoft.com/office/drawing/2014/main" id="{B5D9A11B-9B73-5C1A-F313-60539092CC13}"/>
              </a:ext>
            </a:extLst>
          </p:cNvPr>
          <p:cNvPicPr>
            <a:picLocks noChangeAspect="1"/>
          </p:cNvPicPr>
          <p:nvPr/>
        </p:nvPicPr>
        <p:blipFill>
          <a:blip r:embed="rId4"/>
          <a:stretch>
            <a:fillRect/>
          </a:stretch>
        </p:blipFill>
        <p:spPr>
          <a:xfrm>
            <a:off x="855134" y="1792766"/>
            <a:ext cx="3411203" cy="1903353"/>
          </a:xfrm>
          <a:prstGeom prst="rect">
            <a:avLst/>
          </a:prstGeom>
        </p:spPr>
      </p:pic>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SCM Intuition – Weighted Approximation</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a:xfrm>
            <a:off x="4526649" y="1992462"/>
            <a:ext cx="843039" cy="1571514"/>
          </a:xfrm>
        </p:spPr>
        <p:txBody>
          <a:bodyPr>
            <a:normAutofit fontScale="77500" lnSpcReduction="20000"/>
          </a:bodyPr>
          <a:lstStyle/>
          <a:p>
            <a:pPr marL="0" indent="0">
              <a:buNone/>
            </a:pPr>
            <a:r>
              <a:rPr lang="en-US" sz="2200" dirty="0"/>
              <a:t>Pre</a:t>
            </a:r>
          </a:p>
          <a:p>
            <a:pPr marL="0" indent="0">
              <a:buNone/>
            </a:pPr>
            <a:endParaRPr lang="en-US" sz="2200" dirty="0"/>
          </a:p>
          <a:p>
            <a:pPr marL="0" indent="0">
              <a:buNone/>
            </a:pPr>
            <a:endParaRPr lang="en-US" sz="2200" dirty="0"/>
          </a:p>
          <a:p>
            <a:pPr marL="0" indent="0">
              <a:buNone/>
            </a:pPr>
            <a:r>
              <a:rPr lang="en-US" sz="2200" dirty="0"/>
              <a:t>Post</a:t>
            </a:r>
          </a:p>
          <a:p>
            <a:pPr lvl="1"/>
            <a:endParaRPr lang="en-US" sz="2000" dirty="0"/>
          </a:p>
          <a:p>
            <a:pPr marL="0" indent="0">
              <a:buNone/>
            </a:pPr>
            <a:endParaRPr lang="pt-BR" sz="2400" dirty="0"/>
          </a:p>
        </p:txBody>
      </p:sp>
      <p:sp>
        <p:nvSpPr>
          <p:cNvPr id="7" name="Right Brace 6">
            <a:extLst>
              <a:ext uri="{FF2B5EF4-FFF2-40B4-BE49-F238E27FC236}">
                <a16:creationId xmlns:a16="http://schemas.microsoft.com/office/drawing/2014/main" id="{02E4D8E4-C1BC-E3BA-0FB3-500943CC7268}"/>
              </a:ext>
            </a:extLst>
          </p:cNvPr>
          <p:cNvSpPr/>
          <p:nvPr/>
        </p:nvSpPr>
        <p:spPr>
          <a:xfrm>
            <a:off x="4323090" y="1834759"/>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92E0FADE-5A68-91C5-26F2-1E7872A7FD11}"/>
              </a:ext>
            </a:extLst>
          </p:cNvPr>
          <p:cNvSpPr/>
          <p:nvPr/>
        </p:nvSpPr>
        <p:spPr>
          <a:xfrm>
            <a:off x="4316824" y="2941477"/>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13F7D1A-3387-F55B-D62D-2767E65A16D4}"/>
              </a:ext>
            </a:extLst>
          </p:cNvPr>
          <p:cNvSpPr/>
          <p:nvPr/>
        </p:nvSpPr>
        <p:spPr>
          <a:xfrm rot="615372">
            <a:off x="8331415" y="3805394"/>
            <a:ext cx="2595435" cy="25929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7435D681-B8D6-CE27-96E7-32E16DBAB2C0}"/>
              </a:ext>
            </a:extLst>
          </p:cNvPr>
          <p:cNvSpPr/>
          <p:nvPr/>
        </p:nvSpPr>
        <p:spPr>
          <a:xfrm>
            <a:off x="3835400" y="5534293"/>
            <a:ext cx="1761067" cy="59629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C8EFEB75-B9AF-F6AA-B480-DC2965BE08FF}"/>
              </a:ext>
            </a:extLst>
          </p:cNvPr>
          <p:cNvSpPr/>
          <p:nvPr/>
        </p:nvSpPr>
        <p:spPr>
          <a:xfrm>
            <a:off x="3234268" y="2975345"/>
            <a:ext cx="487912" cy="622499"/>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A55ACB7-50C7-30F5-F923-E9A18A0E67C0}"/>
              </a:ext>
            </a:extLst>
          </p:cNvPr>
          <p:cNvSpPr txBox="1">
            <a:spLocks/>
          </p:cNvSpPr>
          <p:nvPr/>
        </p:nvSpPr>
        <p:spPr>
          <a:xfrm>
            <a:off x="1268943" y="3801566"/>
            <a:ext cx="3536341" cy="56239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en-US" sz="1800" dirty="0"/>
              <a:t>Control 	SC  Treated</a:t>
            </a:r>
          </a:p>
        </p:txBody>
      </p:sp>
      <p:sp>
        <p:nvSpPr>
          <p:cNvPr id="15" name="Right Brace 14">
            <a:extLst>
              <a:ext uri="{FF2B5EF4-FFF2-40B4-BE49-F238E27FC236}">
                <a16:creationId xmlns:a16="http://schemas.microsoft.com/office/drawing/2014/main" id="{CD45C497-384E-50D8-C47D-E16FFCC4ABFC}"/>
              </a:ext>
            </a:extLst>
          </p:cNvPr>
          <p:cNvSpPr/>
          <p:nvPr/>
        </p:nvSpPr>
        <p:spPr>
          <a:xfrm rot="5400000">
            <a:off x="3249703" y="3632683"/>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4467BDC4-1143-8732-449A-023BD47A07F6}"/>
              </a:ext>
            </a:extLst>
          </p:cNvPr>
          <p:cNvSpPr/>
          <p:nvPr/>
        </p:nvSpPr>
        <p:spPr>
          <a:xfrm rot="5400000">
            <a:off x="3834702" y="3632683"/>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764A552A-C4BC-485C-5AC5-718F9A25006B}"/>
              </a:ext>
            </a:extLst>
          </p:cNvPr>
          <p:cNvSpPr/>
          <p:nvPr/>
        </p:nvSpPr>
        <p:spPr>
          <a:xfrm rot="5400000">
            <a:off x="2065437" y="3287146"/>
            <a:ext cx="139783" cy="107527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pic>
        <p:nvPicPr>
          <p:cNvPr id="24" name="Picture 23">
            <a:extLst>
              <a:ext uri="{FF2B5EF4-FFF2-40B4-BE49-F238E27FC236}">
                <a16:creationId xmlns:a16="http://schemas.microsoft.com/office/drawing/2014/main" id="{14DBED52-24AF-53DC-A282-C4E3339C9A0C}"/>
              </a:ext>
            </a:extLst>
          </p:cNvPr>
          <p:cNvPicPr>
            <a:picLocks noChangeAspect="1"/>
          </p:cNvPicPr>
          <p:nvPr/>
        </p:nvPicPr>
        <p:blipFill>
          <a:blip r:embed="rId5"/>
          <a:stretch>
            <a:fillRect/>
          </a:stretch>
        </p:blipFill>
        <p:spPr>
          <a:xfrm>
            <a:off x="855134" y="4245207"/>
            <a:ext cx="3983298" cy="998797"/>
          </a:xfrm>
          <a:prstGeom prst="rect">
            <a:avLst/>
          </a:prstGeom>
        </p:spPr>
      </p:pic>
    </p:spTree>
    <p:extLst>
      <p:ext uri="{BB962C8B-B14F-4D97-AF65-F5344CB8AC3E}">
        <p14:creationId xmlns:p14="http://schemas.microsoft.com/office/powerpoint/2010/main" val="119843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5D34-8A0A-ED44-9595-201E8EB4EEC9}"/>
              </a:ext>
            </a:extLst>
          </p:cNvPr>
          <p:cNvSpPr>
            <a:spLocks noGrp="1"/>
          </p:cNvSpPr>
          <p:nvPr>
            <p:ph type="ctrTitle"/>
          </p:nvPr>
        </p:nvSpPr>
        <p:spPr/>
        <p:txBody>
          <a:bodyPr/>
          <a:lstStyle/>
          <a:p>
            <a:r>
              <a:rPr lang="pt-BR" dirty="0"/>
              <a:t>SDID</a:t>
            </a:r>
            <a:endParaRPr lang="en-US" dirty="0"/>
          </a:p>
        </p:txBody>
      </p:sp>
      <p:sp>
        <p:nvSpPr>
          <p:cNvPr id="3" name="Subtitle 2">
            <a:extLst>
              <a:ext uri="{FF2B5EF4-FFF2-40B4-BE49-F238E27FC236}">
                <a16:creationId xmlns:a16="http://schemas.microsoft.com/office/drawing/2014/main" id="{0192BB1F-2E53-B054-3F81-8D5D6842D91F}"/>
              </a:ext>
            </a:extLst>
          </p:cNvPr>
          <p:cNvSpPr>
            <a:spLocks noGrp="1"/>
          </p:cNvSpPr>
          <p:nvPr>
            <p:ph type="subTitle" idx="1"/>
          </p:nvPr>
        </p:nvSpPr>
        <p:spPr/>
        <p:txBody>
          <a:bodyPr/>
          <a:lstStyle/>
          <a:p>
            <a:r>
              <a:rPr lang="pt-BR" dirty="0" err="1"/>
              <a:t>Synthetic</a:t>
            </a:r>
            <a:r>
              <a:rPr lang="pt-BR" dirty="0"/>
              <a:t> </a:t>
            </a:r>
            <a:r>
              <a:rPr lang="pt-BR" dirty="0" err="1"/>
              <a:t>Difference</a:t>
            </a:r>
            <a:r>
              <a:rPr lang="pt-BR" dirty="0"/>
              <a:t>-</a:t>
            </a:r>
            <a:r>
              <a:rPr lang="pt-BR" dirty="0" err="1"/>
              <a:t>in-Differences</a:t>
            </a:r>
            <a:r>
              <a:rPr lang="pt-BR" dirty="0"/>
              <a:t>, </a:t>
            </a:r>
            <a:r>
              <a:rPr lang="pt-BR" dirty="0" err="1"/>
              <a:t>also</a:t>
            </a:r>
            <a:r>
              <a:rPr lang="pt-BR" dirty="0"/>
              <a:t> SDD</a:t>
            </a:r>
            <a:endParaRPr lang="en-US" dirty="0"/>
          </a:p>
        </p:txBody>
      </p:sp>
    </p:spTree>
    <p:extLst>
      <p:ext uri="{BB962C8B-B14F-4D97-AF65-F5344CB8AC3E}">
        <p14:creationId xmlns:p14="http://schemas.microsoft.com/office/powerpoint/2010/main" val="1281197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{61C79A7F-9125-4F50-9150-0D22CE6B9F79}tf78829772_win32</Template>
  <TotalTime>5894</TotalTime>
  <Words>480</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Garamond</vt:lpstr>
      <vt:lpstr>Lora</vt:lpstr>
      <vt:lpstr>Sagona Book</vt:lpstr>
      <vt:lpstr>Sagona ExtraLight</vt:lpstr>
      <vt:lpstr>SavonVTI</vt:lpstr>
      <vt:lpstr>Synthetic Diff in DifF</vt:lpstr>
      <vt:lpstr>Summary</vt:lpstr>
      <vt:lpstr>Counterfactual Intuition – The Problem</vt:lpstr>
      <vt:lpstr>Counterfactual Intuition – Ideal Experiment</vt:lpstr>
      <vt:lpstr>DiD</vt:lpstr>
      <vt:lpstr>Diff-in-Diff Intuition – Parallelism Assumption</vt:lpstr>
      <vt:lpstr>SCM</vt:lpstr>
      <vt:lpstr>SCM Intuition – Weighted Approximation</vt:lpstr>
      <vt:lpstr>SDID</vt:lpstr>
      <vt:lpstr>Synthetic Diff-in-Diff – Combo</vt:lpstr>
      <vt:lpstr>PowerPoint Presentation</vt:lpstr>
      <vt:lpstr>Context: Effect of Proposition 99 in  California's Cigarette consumption</vt:lpstr>
      <vt:lpstr>GitHub &amp; Colab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Diff in DifF</dc:title>
  <dc:creator>RODRIGO</dc:creator>
  <cp:lastModifiedBy>RODRIGO</cp:lastModifiedBy>
  <cp:revision>9</cp:revision>
  <dcterms:created xsi:type="dcterms:W3CDTF">2022-10-26T20:46:05Z</dcterms:created>
  <dcterms:modified xsi:type="dcterms:W3CDTF">2022-11-28T18:32:48Z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