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6"/>
  </p:notesMasterIdLst>
  <p:sldIdLst>
    <p:sldId id="292" r:id="rId5"/>
    <p:sldId id="311" r:id="rId6"/>
    <p:sldId id="366" r:id="rId7"/>
    <p:sldId id="369" r:id="rId8"/>
    <p:sldId id="367" r:id="rId9"/>
    <p:sldId id="368" r:id="rId10"/>
    <p:sldId id="370" r:id="rId11"/>
    <p:sldId id="362" r:id="rId12"/>
    <p:sldId id="363" r:id="rId13"/>
    <p:sldId id="371" r:id="rId14"/>
    <p:sldId id="373" r:id="rId15"/>
    <p:sldId id="372" r:id="rId16"/>
    <p:sldId id="364" r:id="rId17"/>
    <p:sldId id="365" r:id="rId18"/>
    <p:sldId id="360" r:id="rId19"/>
    <p:sldId id="361" r:id="rId20"/>
    <p:sldId id="374" r:id="rId21"/>
    <p:sldId id="375" r:id="rId22"/>
    <p:sldId id="376" r:id="rId23"/>
    <p:sldId id="377" r:id="rId24"/>
    <p:sldId id="378" r:id="rId25"/>
    <p:sldId id="325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29" r:id="rId34"/>
    <p:sldId id="33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958" autoAdjust="0"/>
  </p:normalViewPr>
  <p:slideViewPr>
    <p:cSldViewPr snapToGrid="0">
      <p:cViewPr varScale="1">
        <p:scale>
          <a:sx n="83" d="100"/>
          <a:sy n="83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6E154-033C-48C0-A6FB-BFD5F9DB0EFA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7BADE-DF9B-469B-8304-AAB1530D14F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78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7BADE-DF9B-469B-8304-AAB1530D14F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31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7BADE-DF9B-469B-8304-AAB1530D14F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35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7BADE-DF9B-469B-8304-AAB1530D14F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31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7BADE-DF9B-469B-8304-AAB1530D14F3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91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ciencia-computacao-python-conceitos" TargetMode="External"/><Relationship Id="rId2" Type="http://schemas.openxmlformats.org/officeDocument/2006/relationships/hyperlink" Target="https://www.codecademy.com/learn/learn-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Hz_AreHm4dm6wYOIW20Nyg12TAjmMGT-" TargetMode="External"/><Relationship Id="rId5" Type="http://schemas.openxmlformats.org/officeDocument/2006/relationships/hyperlink" Target="https://www.sololearn.com/Course/Python/" TargetMode="External"/><Relationship Id="rId4" Type="http://schemas.openxmlformats.org/officeDocument/2006/relationships/hyperlink" Target="https://www.edx.org/course/introduction-to-computer-science-and-programming-using-python-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umnfivemedia.com/100-best-free-data-sources-infographic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JWarmenhoven/ISLR-python.gi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rodrigo.barcellos@propesq.ufrgs.b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ume.ufrgs.br/handle/10183/158319" TargetMode="External"/><Relationship Id="rId2" Type="http://schemas.openxmlformats.org/officeDocument/2006/relationships/hyperlink" Target="https://lume.ufrgs.br/handle/10183/3686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ume.ufrgs.br/handle/10183/3686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ume.ufrgs.br/handle/10183/15831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272" y="1975104"/>
            <a:ext cx="5120639" cy="29077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cap="none" dirty="0">
                <a:solidFill>
                  <a:schemeClr val="tx1"/>
                </a:solidFill>
              </a:rPr>
              <a:t>Aula </a:t>
            </a:r>
            <a:r>
              <a:rPr lang="en-US" sz="3600" b="1" cap="none" dirty="0" err="1">
                <a:solidFill>
                  <a:schemeClr val="tx1"/>
                </a:solidFill>
              </a:rPr>
              <a:t>Prática</a:t>
            </a:r>
            <a:r>
              <a:rPr lang="en-US" sz="3600" b="1" cap="none" dirty="0">
                <a:solidFill>
                  <a:schemeClr val="tx1"/>
                </a:solidFill>
              </a:rPr>
              <a:t> de Python </a:t>
            </a:r>
            <a:br>
              <a:rPr lang="en-US" sz="2400" b="1" cap="none" dirty="0">
                <a:solidFill>
                  <a:schemeClr val="tx1"/>
                </a:solidFill>
              </a:rPr>
            </a:br>
            <a:br>
              <a:rPr lang="en-US" sz="2400" b="1" cap="none" dirty="0">
                <a:solidFill>
                  <a:schemeClr val="tx1"/>
                </a:solidFill>
              </a:rPr>
            </a:br>
            <a:r>
              <a:rPr lang="en-US" sz="2400" b="1" cap="none" dirty="0">
                <a:solidFill>
                  <a:schemeClr val="tx1"/>
                </a:solidFill>
              </a:rPr>
              <a:t>( e </a:t>
            </a:r>
            <a:r>
              <a:rPr lang="en-US" sz="2400" b="1" cap="none" dirty="0" err="1">
                <a:solidFill>
                  <a:schemeClr val="tx1"/>
                </a:solidFill>
              </a:rPr>
              <a:t>bem</a:t>
            </a:r>
            <a:r>
              <a:rPr lang="en-US" sz="2400" b="1" cap="none" dirty="0">
                <a:solidFill>
                  <a:schemeClr val="tx1"/>
                </a:solidFill>
              </a:rPr>
              <a:t> </a:t>
            </a:r>
            <a:r>
              <a:rPr lang="en-US" sz="2400" b="1" cap="none" dirty="0" err="1">
                <a:solidFill>
                  <a:schemeClr val="tx1"/>
                </a:solidFill>
              </a:rPr>
              <a:t>pouco</a:t>
            </a:r>
            <a:r>
              <a:rPr lang="en-US" sz="2400" b="1" cap="none" dirty="0">
                <a:solidFill>
                  <a:schemeClr val="tx1"/>
                </a:solidFill>
              </a:rPr>
              <a:t> de Power BI )</a:t>
            </a:r>
            <a:endParaRPr lang="en-US" sz="3600" b="1" cap="none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6CBE8B-145E-F503-08DD-5C7BBEC1E47C}"/>
              </a:ext>
            </a:extLst>
          </p:cNvPr>
          <p:cNvSpPr txBox="1">
            <a:spLocks/>
          </p:cNvSpPr>
          <p:nvPr/>
        </p:nvSpPr>
        <p:spPr>
          <a:xfrm>
            <a:off x="3836373" y="5915378"/>
            <a:ext cx="4775075" cy="643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Rodrigo da Luz Barcellos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94D99C6-7E3D-421E-992A-46A1B5A54516}"/>
              </a:ext>
            </a:extLst>
          </p:cNvPr>
          <p:cNvSpPr txBox="1">
            <a:spLocks/>
          </p:cNvSpPr>
          <p:nvPr/>
        </p:nvSpPr>
        <p:spPr>
          <a:xfrm>
            <a:off x="6804155" y="2514600"/>
            <a:ext cx="4775075" cy="361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28 de </a:t>
            </a:r>
            <a:r>
              <a:rPr lang="en-US" dirty="0" err="1">
                <a:solidFill>
                  <a:schemeClr val="bg1"/>
                </a:solidFill>
              </a:rPr>
              <a:t>março</a:t>
            </a:r>
            <a:r>
              <a:rPr lang="en-US" dirty="0">
                <a:solidFill>
                  <a:schemeClr val="bg1"/>
                </a:solidFill>
              </a:rPr>
              <a:t> de 2023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7D73A-23F6-4B28-8CE6-00E78901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Desenvolvedor Independente</a:t>
            </a:r>
            <a:br>
              <a:rPr lang="pt-BR" dirty="0"/>
            </a:br>
            <a:r>
              <a:rPr lang="pt-BR" sz="2800" dirty="0"/>
              <a:t>O Exército de uma Pessoa Só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50519B-1EBA-4E5D-A5DD-1C683E596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19" y="2375442"/>
            <a:ext cx="2743204" cy="3849624"/>
          </a:xfrm>
        </p:spPr>
        <p:txBody>
          <a:bodyPr>
            <a:normAutofit/>
          </a:bodyPr>
          <a:lstStyle/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Tudo do lado de cá</a:t>
            </a:r>
          </a:p>
          <a:p>
            <a:endParaRPr lang="pt-BR" sz="20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28D53C8-337F-494E-854A-2E0AA3C2D25B}"/>
              </a:ext>
            </a:extLst>
          </p:cNvPr>
          <p:cNvSpPr txBox="1">
            <a:spLocks/>
          </p:cNvSpPr>
          <p:nvPr/>
        </p:nvSpPr>
        <p:spPr>
          <a:xfrm>
            <a:off x="8760178" y="2375442"/>
            <a:ext cx="2743204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Tudo do lado de lá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3074" name="Picture 2" descr="Things that confuse a developer – and how to handle them | WBS CODING SCHOOL">
            <a:extLst>
              <a:ext uri="{FF2B5EF4-FFF2-40B4-BE49-F238E27FC236}">
                <a16:creationId xmlns:a16="http://schemas.microsoft.com/office/drawing/2014/main" id="{321D4546-BECB-4BF0-B7C9-D246EA62D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091" y="2375442"/>
            <a:ext cx="4598220" cy="306406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389F451-2B95-43A2-92E7-1EB6855634B6}"/>
              </a:ext>
            </a:extLst>
          </p:cNvPr>
          <p:cNvSpPr txBox="1">
            <a:spLocks/>
          </p:cNvSpPr>
          <p:nvPr/>
        </p:nvSpPr>
        <p:spPr>
          <a:xfrm>
            <a:off x="805515" y="5678312"/>
            <a:ext cx="10227372" cy="908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/>
              <a:t>Resiliência Gurizada!! É certo que vai dar errado! Mas seguimos avante!</a:t>
            </a:r>
            <a:br>
              <a:rPr lang="pt-BR" sz="1600" dirty="0"/>
            </a:br>
            <a:r>
              <a:rPr lang="pt-BR" sz="1600" dirty="0"/>
              <a:t>Parece ser muita coisa! E é! Mas as </a:t>
            </a:r>
            <a:r>
              <a:rPr lang="pt-BR" sz="1800" dirty="0"/>
              <a:t>possibilidades</a:t>
            </a:r>
            <a:r>
              <a:rPr lang="pt-BR" sz="1600" dirty="0"/>
              <a:t> do outro lado do aprendizado são INFINITAS!</a:t>
            </a:r>
          </a:p>
          <a:p>
            <a:pPr algn="ctr"/>
            <a:endParaRPr lang="pt-BR" sz="1600" dirty="0"/>
          </a:p>
          <a:p>
            <a:pPr algn="ctr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8775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50887-6885-4002-AA6F-F0A829B6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Jeitos de aprender...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5C2E43D-A3A4-4DD9-B9D4-E3E27E89C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671" y="1900236"/>
            <a:ext cx="8098657" cy="3849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639F6C6-9854-4DFB-A2ED-BC9DE064457E}"/>
              </a:ext>
            </a:extLst>
          </p:cNvPr>
          <p:cNvSpPr txBox="1"/>
          <p:nvPr/>
        </p:nvSpPr>
        <p:spPr>
          <a:xfrm>
            <a:off x="2126162" y="5587106"/>
            <a:ext cx="793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pt-BR" dirty="0"/>
            </a:br>
            <a:r>
              <a:rPr lang="pt-BR" dirty="0"/>
              <a:t>Mais informações em: </a:t>
            </a:r>
            <a:r>
              <a:rPr lang="pt-BR" dirty="0" err="1"/>
              <a:t>Brei</a:t>
            </a:r>
            <a:r>
              <a:rPr lang="pt-BR" dirty="0"/>
              <a:t> (2020).  </a:t>
            </a:r>
            <a:r>
              <a:rPr lang="en-US" i="1" dirty="0"/>
              <a:t>Machine Learning in Marketing: </a:t>
            </a:r>
            <a:br>
              <a:rPr lang="en-US" i="1" dirty="0"/>
            </a:br>
            <a:r>
              <a:rPr lang="en-US" i="1" dirty="0"/>
              <a:t>Overview, Learning Strategies, Applications, and Future Developments.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21340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5D34-8A0A-ED44-9595-201E8EB4E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006600"/>
            <a:ext cx="8933796" cy="2675462"/>
          </a:xfrm>
        </p:spPr>
        <p:txBody>
          <a:bodyPr>
            <a:noAutofit/>
          </a:bodyPr>
          <a:lstStyle/>
          <a:p>
            <a:r>
              <a:rPr lang="en-US" sz="3200" dirty="0" err="1"/>
              <a:t>Dicas</a:t>
            </a:r>
            <a:r>
              <a:rPr lang="en-US" sz="3200" dirty="0"/>
              <a:t> (</a:t>
            </a:r>
            <a:r>
              <a:rPr lang="en-US" sz="3200" dirty="0" err="1"/>
              <a:t>muito</a:t>
            </a:r>
            <a:r>
              <a:rPr lang="en-US" sz="3200" dirty="0"/>
              <a:t>) </a:t>
            </a:r>
            <a:r>
              <a:rPr lang="en-US" sz="3200" dirty="0" err="1"/>
              <a:t>úteis</a:t>
            </a:r>
            <a:endParaRPr lang="en-US" sz="32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EA402545-15DC-4571-BF6B-8E093C50D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Fontes, links e soluções para facilitar a nossa vida!</a:t>
            </a:r>
          </a:p>
        </p:txBody>
      </p:sp>
    </p:spTree>
    <p:extLst>
      <p:ext uri="{BB962C8B-B14F-4D97-AF65-F5344CB8AC3E}">
        <p14:creationId xmlns:p14="http://schemas.microsoft.com/office/powerpoint/2010/main" val="298735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D9F5C-0B04-4B81-9619-7DBA831C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das dicas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7FD5A1-479F-4DCA-95BC-EDBE9752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Onde aprender?</a:t>
            </a:r>
          </a:p>
          <a:p>
            <a:r>
              <a:rPr lang="pt-BR" sz="2000" dirty="0"/>
              <a:t>Onde achar dados?</a:t>
            </a:r>
          </a:p>
          <a:p>
            <a:r>
              <a:rPr lang="pt-BR" sz="2000" dirty="0"/>
              <a:t>Como armazenar dados?</a:t>
            </a:r>
          </a:p>
          <a:p>
            <a:r>
              <a:rPr lang="pt-BR" sz="2000" dirty="0"/>
              <a:t>Como tratar os dados?</a:t>
            </a:r>
          </a:p>
          <a:p>
            <a:r>
              <a:rPr lang="pt-BR" sz="2000" dirty="0"/>
              <a:t>Como apresentar os dados?</a:t>
            </a:r>
          </a:p>
          <a:p>
            <a:r>
              <a:rPr lang="pt-BR" sz="2000" dirty="0"/>
              <a:t>Onde encontrar soluções prontas?</a:t>
            </a:r>
          </a:p>
          <a:p>
            <a:r>
              <a:rPr lang="pt-BR" sz="2000" dirty="0"/>
              <a:t>Como resolver problemas?</a:t>
            </a:r>
          </a:p>
          <a:p>
            <a:r>
              <a:rPr lang="pt-BR" sz="2000" dirty="0"/>
              <a:t>Qual IDE utilizar?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9434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62C6F-5ADC-4C0F-B107-FE47E6DB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aprender?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81B975-A28B-4627-BE77-9C9BDA144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err="1"/>
              <a:t>Codecademy</a:t>
            </a:r>
            <a:r>
              <a:rPr lang="pt-BR" sz="2400" dirty="0"/>
              <a:t> </a:t>
            </a:r>
            <a:r>
              <a:rPr lang="pt-BR" u="sng" dirty="0"/>
              <a:t>(</a:t>
            </a:r>
            <a:r>
              <a:rPr lang="pt-BR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https://www.codecademy.com/</a:t>
            </a:r>
            <a:r>
              <a:rPr lang="pt-BR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</a:t>
            </a:r>
            <a:r>
              <a:rPr lang="pt-BR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learn-python</a:t>
            </a:r>
            <a:r>
              <a:rPr lang="pt-BR" u="sng" dirty="0"/>
              <a:t>)</a:t>
            </a:r>
            <a:endParaRPr lang="pt-BR" sz="2400" dirty="0"/>
          </a:p>
          <a:p>
            <a:r>
              <a:rPr lang="pt-BR" sz="2400" dirty="0" err="1"/>
              <a:t>Coursera</a:t>
            </a:r>
            <a:r>
              <a:rPr lang="pt-BR" sz="2400" dirty="0"/>
              <a:t> </a:t>
            </a:r>
            <a:r>
              <a:rPr lang="pt-BR" u="sng" dirty="0"/>
              <a:t>(</a:t>
            </a:r>
            <a:r>
              <a:rPr lang="pt-BR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</a:t>
            </a:r>
            <a:r>
              <a:rPr lang="pt-BR" u="sng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</a:t>
            </a:r>
            <a:r>
              <a:rPr lang="pt-BR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u="sng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ciencia</a:t>
            </a:r>
            <a:r>
              <a:rPr lang="pt-BR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pt-BR" u="sng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computacao</a:t>
            </a:r>
            <a:r>
              <a:rPr lang="pt-BR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pt-BR" u="sng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pt-BR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-conceitos</a:t>
            </a:r>
            <a:r>
              <a:rPr lang="pt-BR" u="sng" dirty="0"/>
              <a:t>)</a:t>
            </a:r>
            <a:endParaRPr lang="pt-BR" sz="2400" dirty="0"/>
          </a:p>
          <a:p>
            <a:r>
              <a:rPr lang="pt-BR" sz="2400" dirty="0" err="1"/>
              <a:t>edX</a:t>
            </a:r>
            <a:r>
              <a:rPr lang="pt-BR" sz="2400" dirty="0"/>
              <a:t> (MIT, Harvard e UC Berkeley) </a:t>
            </a:r>
            <a:r>
              <a:rPr lang="pt-BR" u="sng" dirty="0"/>
              <a:t>(</a:t>
            </a:r>
            <a:r>
              <a:rPr lang="pt-BR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https://www.edx.org/</a:t>
            </a:r>
            <a:r>
              <a:rPr lang="pt-BR" u="sng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</a:t>
            </a:r>
            <a:r>
              <a:rPr lang="pt-BR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/introduction-to-computer-science-and-programming-using-python-2</a:t>
            </a:r>
            <a:r>
              <a:rPr lang="pt-BR" u="sng" dirty="0"/>
              <a:t>)</a:t>
            </a:r>
            <a:endParaRPr lang="pt-BR" sz="2400" dirty="0"/>
          </a:p>
          <a:p>
            <a:r>
              <a:rPr lang="pt-BR" sz="2400" dirty="0" err="1"/>
              <a:t>SoloLearn</a:t>
            </a:r>
            <a:r>
              <a:rPr lang="pt-BR" u="sng" dirty="0"/>
              <a:t>(</a:t>
            </a:r>
            <a:r>
              <a:rPr lang="pt-BR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https://www.sololearn.com/</a:t>
            </a:r>
            <a:r>
              <a:rPr lang="pt-BR" u="sng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</a:t>
            </a:r>
            <a:r>
              <a:rPr lang="pt-BR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/Python/</a:t>
            </a:r>
            <a:r>
              <a:rPr lang="pt-BR" u="sng" dirty="0"/>
              <a:t>)</a:t>
            </a:r>
            <a:endParaRPr lang="pt-BR" sz="2400" dirty="0"/>
          </a:p>
          <a:p>
            <a:r>
              <a:rPr lang="pt-BR" sz="2400" dirty="0" err="1"/>
              <a:t>Youtube</a:t>
            </a:r>
            <a:r>
              <a:rPr lang="pt-BR" sz="2400" dirty="0"/>
              <a:t> </a:t>
            </a:r>
            <a:r>
              <a:rPr lang="pt-BR" u="sng" dirty="0"/>
              <a:t>(</a:t>
            </a:r>
            <a:r>
              <a:rPr lang="pt-BR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</a:t>
            </a:r>
            <a:r>
              <a:rPr lang="pt-BR" u="sng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playlist?list</a:t>
            </a:r>
            <a:r>
              <a:rPr lang="pt-BR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=PLHz_AreHm4dm6wYOIW20Nyg12TAjmMGT-</a:t>
            </a:r>
            <a:r>
              <a:rPr lang="pt-BR" u="sng" dirty="0"/>
              <a:t>)</a:t>
            </a:r>
            <a:endParaRPr lang="pt-BR" sz="24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2400" dirty="0"/>
              <a:t>Entre muitos outros... pagos e gratuitos...</a:t>
            </a:r>
          </a:p>
        </p:txBody>
      </p:sp>
    </p:spTree>
    <p:extLst>
      <p:ext uri="{BB962C8B-B14F-4D97-AF65-F5344CB8AC3E}">
        <p14:creationId xmlns:p14="http://schemas.microsoft.com/office/powerpoint/2010/main" val="51201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8518C-8D88-4009-938C-8D911403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achar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283FB-1E99-4194-A226-0D050311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6533"/>
            <a:ext cx="10058400" cy="43188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1800" b="1" dirty="0"/>
              <a:t>Open-Access </a:t>
            </a:r>
            <a:r>
              <a:rPr lang="pt-BR" sz="1800" b="1" dirty="0" err="1"/>
              <a:t>Datasets</a:t>
            </a:r>
            <a:endParaRPr lang="pt-BR" sz="1800" b="1" dirty="0"/>
          </a:p>
          <a:p>
            <a:r>
              <a:rPr lang="pt-BR" sz="1800" dirty="0"/>
              <a:t>GitHub</a:t>
            </a:r>
          </a:p>
          <a:p>
            <a:r>
              <a:rPr lang="pt-BR" sz="1800" dirty="0" err="1"/>
              <a:t>Kaggle</a:t>
            </a:r>
            <a:endParaRPr lang="pt-BR" sz="1800" dirty="0"/>
          </a:p>
          <a:p>
            <a:r>
              <a:rPr lang="pt-BR" sz="1800" dirty="0" err="1"/>
              <a:t>Amazon</a:t>
            </a:r>
            <a:r>
              <a:rPr lang="pt-BR" sz="1800" dirty="0"/>
              <a:t> </a:t>
            </a:r>
            <a:r>
              <a:rPr lang="pt-BR" sz="1800" dirty="0" err="1"/>
              <a:t>Public</a:t>
            </a:r>
            <a:r>
              <a:rPr lang="pt-BR" sz="1800" dirty="0"/>
              <a:t> Data Sets</a:t>
            </a:r>
          </a:p>
          <a:p>
            <a:r>
              <a:rPr lang="pt-BR" sz="1800" dirty="0" err="1"/>
              <a:t>Datasets</a:t>
            </a:r>
            <a:r>
              <a:rPr lang="pt-BR" sz="1800" dirty="0"/>
              <a:t> </a:t>
            </a:r>
            <a:r>
              <a:rPr lang="pt-BR" sz="1800" dirty="0" err="1"/>
              <a:t>Subreddit</a:t>
            </a:r>
            <a:endParaRPr lang="pt-BR" sz="1800" dirty="0"/>
          </a:p>
          <a:p>
            <a:r>
              <a:rPr lang="pt-BR" sz="1800" dirty="0"/>
              <a:t>Sites de Governos e Organizações Internacionais (ONU, UNESCO, WB...)</a:t>
            </a:r>
          </a:p>
          <a:p>
            <a:r>
              <a:rPr lang="pt-BR" sz="1800" dirty="0"/>
              <a:t>Relação de 100 Fontes (</a:t>
            </a:r>
            <a:r>
              <a:rPr lang="pt-BR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https://www.columnfivemedia.com/100-best-free-data-sources-infographic/</a:t>
            </a:r>
            <a:r>
              <a:rPr lang="pt-BR" sz="1800" dirty="0"/>
              <a:t>) </a:t>
            </a:r>
          </a:p>
          <a:p>
            <a:pPr marL="0" indent="0">
              <a:buNone/>
            </a:pPr>
            <a:r>
              <a:rPr lang="pt-BR" sz="1800" b="1" dirty="0"/>
              <a:t>Técnicas</a:t>
            </a:r>
          </a:p>
          <a:p>
            <a:r>
              <a:rPr lang="pt-BR" sz="1800" dirty="0"/>
              <a:t>API - </a:t>
            </a:r>
            <a:r>
              <a:rPr lang="pt-BR" sz="1800" i="1" dirty="0"/>
              <a:t>Interface de Programação de Aplicação</a:t>
            </a:r>
          </a:p>
          <a:p>
            <a:r>
              <a:rPr lang="pt-BR" sz="1800" dirty="0" err="1"/>
              <a:t>Webscraping</a:t>
            </a:r>
            <a:endParaRPr lang="pt-BR" sz="1800" dirty="0"/>
          </a:p>
          <a:p>
            <a:r>
              <a:rPr lang="pt-BR" sz="1800" dirty="0" err="1"/>
              <a:t>Crowdsourcing</a:t>
            </a:r>
            <a:endParaRPr lang="pt-BR" sz="1800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8392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6858C-B04D-41A1-A06C-A8B80207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armazenar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EAC82-7774-4419-A4B1-E9832596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96080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Sistemas de Gerenciamento de Bancos de Dados Relacionais (RDBMS)</a:t>
            </a:r>
          </a:p>
          <a:p>
            <a:pPr lvl="1"/>
            <a:r>
              <a:rPr lang="pt-BR" sz="1800" dirty="0"/>
              <a:t>MySQL, PostgreSQL e Oracle.</a:t>
            </a:r>
          </a:p>
          <a:p>
            <a:r>
              <a:rPr lang="pt-BR" sz="2000" dirty="0"/>
              <a:t>Sistemas de Gerenciamento de Bancos de Dados Não-Relacionais (</a:t>
            </a:r>
            <a:r>
              <a:rPr lang="pt-BR" sz="2000" dirty="0" err="1"/>
              <a:t>NoSQL</a:t>
            </a:r>
            <a:r>
              <a:rPr lang="pt-BR" sz="2000" dirty="0"/>
              <a:t>)</a:t>
            </a:r>
          </a:p>
          <a:p>
            <a:pPr lvl="1"/>
            <a:r>
              <a:rPr lang="pt-BR" sz="1800" dirty="0"/>
              <a:t> </a:t>
            </a:r>
            <a:r>
              <a:rPr lang="pt-BR" sz="1800" dirty="0" err="1"/>
              <a:t>MongoDB</a:t>
            </a:r>
            <a:r>
              <a:rPr lang="pt-BR" sz="1800" dirty="0"/>
              <a:t>, Cassandra e Redis.</a:t>
            </a:r>
          </a:p>
          <a:p>
            <a:r>
              <a:rPr lang="pt-BR" sz="2000" dirty="0"/>
              <a:t>Armazenamento em nuvem (acessibilidade)</a:t>
            </a:r>
          </a:p>
          <a:p>
            <a:pPr lvl="1"/>
            <a:r>
              <a:rPr lang="pt-BR" sz="1800" dirty="0" err="1"/>
              <a:t>Amazon</a:t>
            </a:r>
            <a:r>
              <a:rPr lang="pt-BR" sz="1800" dirty="0"/>
              <a:t> RDS, Microsoft Azure e Google Cloud SQL</a:t>
            </a:r>
          </a:p>
          <a:p>
            <a:r>
              <a:rPr lang="pt-BR" sz="2000" dirty="0"/>
              <a:t>Armazenamento em memória (performance)</a:t>
            </a:r>
          </a:p>
          <a:p>
            <a:pPr lvl="1"/>
            <a:r>
              <a:rPr lang="pt-BR" sz="1800" dirty="0"/>
              <a:t>Redis e </a:t>
            </a:r>
            <a:r>
              <a:rPr lang="pt-BR" sz="1800" dirty="0" err="1"/>
              <a:t>Memcached</a:t>
            </a:r>
            <a:r>
              <a:rPr lang="pt-BR" sz="1800" dirty="0"/>
              <a:t>.</a:t>
            </a:r>
          </a:p>
          <a:p>
            <a:r>
              <a:rPr lang="pt-BR" sz="2000" dirty="0"/>
              <a:t>Armazenamento distribuído (segurança)</a:t>
            </a:r>
          </a:p>
          <a:p>
            <a:pPr lvl="1"/>
            <a:r>
              <a:rPr lang="pt-BR" sz="1800" dirty="0"/>
              <a:t>Apache Cassandra e </a:t>
            </a:r>
            <a:r>
              <a:rPr lang="pt-BR" sz="1800" dirty="0" err="1"/>
              <a:t>Riak</a:t>
            </a:r>
            <a:endParaRPr lang="pt-BR" sz="1800" dirty="0"/>
          </a:p>
          <a:p>
            <a:pPr marL="0" indent="0" algn="r">
              <a:buNone/>
            </a:pPr>
            <a:r>
              <a:rPr lang="pt-BR" sz="2000" b="1" dirty="0"/>
              <a:t> ... Resposta Simples, do </a:t>
            </a:r>
            <a:r>
              <a:rPr lang="pt-BR" sz="2000" b="1" dirty="0" err="1"/>
              <a:t>Dev</a:t>
            </a:r>
            <a:r>
              <a:rPr lang="pt-BR" sz="2000" b="1" dirty="0"/>
              <a:t> Independente: “MySQL”</a:t>
            </a:r>
          </a:p>
        </p:txBody>
      </p:sp>
    </p:spTree>
    <p:extLst>
      <p:ext uri="{BB962C8B-B14F-4D97-AF65-F5344CB8AC3E}">
        <p14:creationId xmlns:p14="http://schemas.microsoft.com/office/powerpoint/2010/main" val="174015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79F4B-6BB4-4C16-A504-A4AE7E67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tratar os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597305-7F0E-4162-A49D-7C14EF99F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 err="1"/>
              <a:t>Missing</a:t>
            </a:r>
            <a:r>
              <a:rPr lang="pt-BR" sz="2000" dirty="0"/>
              <a:t> Data</a:t>
            </a:r>
          </a:p>
          <a:p>
            <a:pPr lvl="1"/>
            <a:r>
              <a:rPr lang="pt-BR" sz="1800" dirty="0"/>
              <a:t>Exclusão (registro, variável, valor),</a:t>
            </a:r>
          </a:p>
          <a:p>
            <a:pPr lvl="1"/>
            <a:r>
              <a:rPr lang="pt-BR" sz="1800" dirty="0"/>
              <a:t>Imputação (média, interpolação) </a:t>
            </a:r>
          </a:p>
          <a:p>
            <a:r>
              <a:rPr lang="pt-BR" sz="2000" dirty="0"/>
              <a:t>Data </a:t>
            </a:r>
            <a:r>
              <a:rPr lang="pt-BR" sz="2000" dirty="0" err="1"/>
              <a:t>Cleaning</a:t>
            </a:r>
            <a:endParaRPr lang="pt-BR" sz="2000" dirty="0"/>
          </a:p>
          <a:p>
            <a:pPr lvl="1"/>
            <a:r>
              <a:rPr lang="pt-BR" sz="1800" dirty="0"/>
              <a:t>Padronização (formatos, </a:t>
            </a:r>
            <a:r>
              <a:rPr lang="pt-BR" sz="1800" dirty="0" err="1"/>
              <a:t>vígula</a:t>
            </a:r>
            <a:r>
              <a:rPr lang="pt-BR" sz="1800" dirty="0"/>
              <a:t>/ponto, escalas, normalização)</a:t>
            </a:r>
          </a:p>
          <a:p>
            <a:pPr lvl="1"/>
            <a:r>
              <a:rPr lang="pt-BR" sz="1800" dirty="0"/>
              <a:t>Análise de Outliers</a:t>
            </a:r>
          </a:p>
          <a:p>
            <a:pPr lvl="1"/>
            <a:r>
              <a:rPr lang="pt-BR" sz="1800" dirty="0"/>
              <a:t>Análise de Erros (digitação, duplicatas, valores inválidos ou inconsistentes)</a:t>
            </a:r>
          </a:p>
          <a:p>
            <a:r>
              <a:rPr lang="pt-BR" sz="2000" dirty="0" err="1"/>
              <a:t>Feature</a:t>
            </a:r>
            <a:r>
              <a:rPr lang="pt-BR" sz="2000" dirty="0"/>
              <a:t> </a:t>
            </a:r>
            <a:r>
              <a:rPr lang="pt-BR" sz="2000" dirty="0" err="1"/>
              <a:t>Enginnering</a:t>
            </a:r>
            <a:endParaRPr lang="pt-BR" sz="2000" dirty="0"/>
          </a:p>
          <a:p>
            <a:pPr lvl="1"/>
            <a:r>
              <a:rPr lang="pt-BR" sz="1800" dirty="0" err="1"/>
              <a:t>Feature</a:t>
            </a:r>
            <a:r>
              <a:rPr lang="pt-BR" sz="1800" dirty="0"/>
              <a:t> </a:t>
            </a:r>
            <a:r>
              <a:rPr lang="pt-BR" sz="1800" dirty="0" err="1"/>
              <a:t>Selection</a:t>
            </a:r>
            <a:endParaRPr lang="pt-BR" sz="1800" dirty="0"/>
          </a:p>
          <a:p>
            <a:pPr lvl="1"/>
            <a:r>
              <a:rPr lang="pt-BR" sz="1800" dirty="0" err="1"/>
              <a:t>Feature</a:t>
            </a:r>
            <a:r>
              <a:rPr lang="pt-BR" sz="1800" dirty="0"/>
              <a:t> </a:t>
            </a:r>
            <a:r>
              <a:rPr lang="pt-BR" sz="1800" dirty="0" err="1"/>
              <a:t>Transformation</a:t>
            </a:r>
            <a:endParaRPr lang="pt-BR" sz="1800" dirty="0"/>
          </a:p>
          <a:p>
            <a:pPr lvl="1"/>
            <a:r>
              <a:rPr lang="pt-BR" sz="1800" dirty="0"/>
              <a:t>Variáveis </a:t>
            </a:r>
            <a:r>
              <a:rPr lang="pt-BR" sz="1800" dirty="0" err="1"/>
              <a:t>Dummy</a:t>
            </a:r>
            <a:r>
              <a:rPr lang="pt-BR" sz="1800" dirty="0"/>
              <a:t> e </a:t>
            </a:r>
            <a:r>
              <a:rPr lang="pt-BR" sz="1800" dirty="0" err="1"/>
              <a:t>OneHotEncoder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49150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7FFB0-8135-4A05-B384-CB9ECB5A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apresentar os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024FCA-BFE8-4E1D-8BDB-AF3413A8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4285006"/>
          </a:xfrm>
        </p:spPr>
        <p:txBody>
          <a:bodyPr>
            <a:normAutofit/>
          </a:bodyPr>
          <a:lstStyle/>
          <a:p>
            <a:r>
              <a:rPr lang="pt-BR" sz="1800" b="1" dirty="0"/>
              <a:t>Tableau</a:t>
            </a:r>
            <a:r>
              <a:rPr lang="pt-BR" sz="1800" dirty="0"/>
              <a:t>: permite a criação de visualizações interativas e dinâmicas de dados, com opções de gráficos, mapas e tabelas.</a:t>
            </a:r>
          </a:p>
          <a:p>
            <a:r>
              <a:rPr lang="pt-BR" sz="1800" b="1" dirty="0"/>
              <a:t>Power BI</a:t>
            </a:r>
            <a:r>
              <a:rPr lang="pt-BR" sz="1800" dirty="0"/>
              <a:t>:  ferramenta da Microsoft para análise e visualização de dados. Ele permite a criação de painéis personalizados com gráficos, tabelas e mapas interativos.</a:t>
            </a:r>
          </a:p>
          <a:p>
            <a:r>
              <a:rPr lang="pt-BR" sz="1800" b="1" dirty="0"/>
              <a:t>Google Data Studio</a:t>
            </a:r>
            <a:r>
              <a:rPr lang="pt-BR" sz="1800" dirty="0"/>
              <a:t>: ferramenta gratuita do Google para criação de relatórios e visualizações de dados. </a:t>
            </a:r>
          </a:p>
          <a:p>
            <a:r>
              <a:rPr lang="pt-BR" sz="1800" b="1" dirty="0" err="1"/>
              <a:t>Looker</a:t>
            </a:r>
            <a:r>
              <a:rPr lang="pt-BR" sz="1800" dirty="0"/>
              <a:t>:  Boa integração com bancos de dados SQL e fontes de dados Python, incluindo pandas e </a:t>
            </a:r>
            <a:r>
              <a:rPr lang="pt-BR" sz="1800" dirty="0" err="1"/>
              <a:t>NumPy</a:t>
            </a:r>
            <a:r>
              <a:rPr lang="pt-BR" sz="1800" dirty="0"/>
              <a:t>. </a:t>
            </a:r>
          </a:p>
          <a:p>
            <a:r>
              <a:rPr lang="pt-BR" sz="1800" b="1" dirty="0"/>
              <a:t>Excel</a:t>
            </a:r>
            <a:r>
              <a:rPr lang="pt-BR" sz="1800" dirty="0"/>
              <a:t>: O bom e velho.</a:t>
            </a:r>
          </a:p>
          <a:p>
            <a:pPr marL="0" indent="0" algn="r">
              <a:buNone/>
            </a:pPr>
            <a:r>
              <a:rPr lang="pt-BR" sz="1800" dirty="0"/>
              <a:t>... e todo dia sai uma ferramenta nova</a:t>
            </a:r>
          </a:p>
        </p:txBody>
      </p:sp>
    </p:spTree>
    <p:extLst>
      <p:ext uri="{BB962C8B-B14F-4D97-AF65-F5344CB8AC3E}">
        <p14:creationId xmlns:p14="http://schemas.microsoft.com/office/powerpoint/2010/main" val="314118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84E2C-2CFE-491A-A18C-4F05EF6E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Onde encontrar soluções prontas?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D00462-3722-428E-AA10-BA5AC228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/>
              <a:t>Github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 err="1"/>
              <a:t>arXiv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 err="1"/>
              <a:t>Kaggle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441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E99A-9D3B-1ACA-1F07-8FE58663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Sumário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D7CA95C-AA90-472B-B9EC-636CDFE45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Background &amp; Evolução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152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9BDEF-06AA-4B10-89C8-CEF1C922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resolver problemas?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5614A2-5089-4A40-9777-1A5A4844F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 err="1"/>
              <a:t>ChatGPT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 err="1"/>
              <a:t>StackOverflow</a:t>
            </a: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Google</a:t>
            </a:r>
          </a:p>
          <a:p>
            <a:endParaRPr lang="pt-BR" sz="2800" dirty="0"/>
          </a:p>
          <a:p>
            <a:r>
              <a:rPr lang="pt-BR" sz="2800" dirty="0" err="1"/>
              <a:t>Youtube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15218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171E8-A1F5-40B8-9FA9-906C0AB5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Qual IDE utilizar?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E63C5-3128-4007-A86E-1E0779DCC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Depende: da linguagem, do que tu quer fazer, do teu gosto...</a:t>
            </a:r>
          </a:p>
          <a:p>
            <a:endParaRPr lang="pt-BR" sz="2400" dirty="0"/>
          </a:p>
          <a:p>
            <a:r>
              <a:rPr lang="pt-BR" sz="2400" dirty="0"/>
              <a:t>Acho muito prático usar Notebooks/</a:t>
            </a:r>
            <a:r>
              <a:rPr lang="pt-BR" sz="2400" dirty="0" err="1"/>
              <a:t>Markdown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Se tu quiser confiar, vai de: </a:t>
            </a:r>
            <a:r>
              <a:rPr lang="pt-BR" sz="2400" b="1" dirty="0"/>
              <a:t>VS </a:t>
            </a:r>
            <a:r>
              <a:rPr lang="pt-BR" sz="2400" b="1" dirty="0" err="1"/>
              <a:t>Code</a:t>
            </a:r>
            <a:r>
              <a:rPr lang="pt-BR" sz="2400" b="1" dirty="0"/>
              <a:t> (Microsoft)</a:t>
            </a:r>
          </a:p>
          <a:p>
            <a:pPr lvl="1"/>
            <a:endParaRPr lang="pt-BR" sz="2200" dirty="0"/>
          </a:p>
          <a:p>
            <a:pPr lvl="1"/>
            <a:r>
              <a:rPr lang="pt-BR" sz="2200" dirty="0"/>
              <a:t>Justifico essa escolha no final da prática </a:t>
            </a:r>
            <a:r>
              <a:rPr lang="pt-BR" sz="2200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790773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5D34-8A0A-ED44-9595-201E8EB4E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006600"/>
            <a:ext cx="8933796" cy="2675462"/>
          </a:xfrm>
        </p:spPr>
        <p:txBody>
          <a:bodyPr>
            <a:noAutofit/>
          </a:bodyPr>
          <a:lstStyle/>
          <a:p>
            <a:r>
              <a:rPr lang="en-US" sz="3200" dirty="0" err="1"/>
              <a:t>Prática</a:t>
            </a:r>
            <a:endParaRPr lang="en-US" sz="3200" dirty="0"/>
          </a:p>
        </p:txBody>
      </p:sp>
      <p:sp>
        <p:nvSpPr>
          <p:cNvPr id="4" name="Subtítulo 4">
            <a:extLst>
              <a:ext uri="{FF2B5EF4-FFF2-40B4-BE49-F238E27FC236}">
                <a16:creationId xmlns:a16="http://schemas.microsoft.com/office/drawing/2014/main" id="{BB416A38-1310-4224-A451-D0EE1E96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r>
              <a:rPr lang="pt-BR" dirty="0"/>
              <a:t>A Súmula diz que a aula é “prática”, então bora praticar</a:t>
            </a:r>
          </a:p>
        </p:txBody>
      </p:sp>
    </p:spTree>
    <p:extLst>
      <p:ext uri="{BB962C8B-B14F-4D97-AF65-F5344CB8AC3E}">
        <p14:creationId xmlns:p14="http://schemas.microsoft.com/office/powerpoint/2010/main" val="1281197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74BFB-2EA1-4729-A7D9-4D6C0272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1) Bora pegar um código no GitHub pra brincar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35F412-B6ED-4B19-9598-B5C126762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1.1. Acessar o repositório ISLR-</a:t>
            </a:r>
            <a:r>
              <a:rPr lang="pt-BR" sz="2000" dirty="0" err="1"/>
              <a:t>python</a:t>
            </a:r>
            <a:r>
              <a:rPr lang="pt-BR" sz="2000" dirty="0"/>
              <a:t> no GitHub: </a:t>
            </a:r>
            <a:r>
              <a:rPr lang="pt-BR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https://github.com/JWarmenhoven/ISLR-python.git</a:t>
            </a:r>
            <a:r>
              <a:rPr lang="pt-BR" sz="2000" dirty="0"/>
              <a:t> </a:t>
            </a:r>
          </a:p>
          <a:p>
            <a:pPr marL="0" indent="0">
              <a:buNone/>
            </a:pPr>
            <a:r>
              <a:rPr lang="pt-BR" sz="2000" dirty="0"/>
              <a:t>1.2. Clica em “Notebooks” e depois em “</a:t>
            </a:r>
            <a:r>
              <a:rPr lang="pt-BR" sz="2000" dirty="0" err="1"/>
              <a:t>Chapter</a:t>
            </a:r>
            <a:r>
              <a:rPr lang="pt-BR" sz="2000" dirty="0"/>
              <a:t> 3.ipynb”</a:t>
            </a:r>
          </a:p>
          <a:p>
            <a:pPr marL="0" indent="0">
              <a:buNone/>
            </a:pPr>
            <a:r>
              <a:rPr lang="pt-BR" sz="2000" dirty="0"/>
              <a:t>1.3. Clica nos três pontinhos e em “</a:t>
            </a:r>
            <a:r>
              <a:rPr lang="pt-BR" sz="2000" dirty="0" err="1"/>
              <a:t>Copy</a:t>
            </a:r>
            <a:r>
              <a:rPr lang="pt-BR" sz="2000" dirty="0"/>
              <a:t> </a:t>
            </a:r>
            <a:r>
              <a:rPr lang="pt-BR" sz="2000" dirty="0" err="1"/>
              <a:t>permalink</a:t>
            </a:r>
            <a:r>
              <a:rPr lang="pt-BR" sz="2000" dirty="0"/>
              <a:t>”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8A73EE-A650-4127-B7E1-168DD0560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31" y="4203945"/>
            <a:ext cx="1081238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35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BB3D5-59F4-4B2E-9CA7-BD0D72A5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2) Importar o código no Google </a:t>
            </a:r>
            <a:r>
              <a:rPr lang="pt-BR" dirty="0" err="1"/>
              <a:t>Colab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6E0CA5-884B-4C96-927B-EAB261016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265" y="2822221"/>
            <a:ext cx="5029201" cy="3658497"/>
          </a:xfrm>
        </p:spPr>
        <p:txBody>
          <a:bodyPr>
            <a:normAutofit/>
          </a:bodyPr>
          <a:lstStyle/>
          <a:p>
            <a:r>
              <a:rPr lang="pt-BR" sz="2000" dirty="0"/>
              <a:t>2.1. Acessar o Google </a:t>
            </a:r>
            <a:r>
              <a:rPr lang="pt-BR" sz="2000" dirty="0" err="1"/>
              <a:t>Colab</a:t>
            </a:r>
            <a:r>
              <a:rPr lang="pt-BR" sz="2000" dirty="0"/>
              <a:t> em: </a:t>
            </a:r>
            <a:r>
              <a:rPr lang="pt-BR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</a:t>
            </a:r>
            <a:r>
              <a:rPr lang="pt-BR" sz="2000" dirty="0"/>
              <a:t> </a:t>
            </a:r>
          </a:p>
          <a:p>
            <a:endParaRPr lang="pt-BR" sz="2000" dirty="0"/>
          </a:p>
          <a:p>
            <a:r>
              <a:rPr lang="pt-BR" sz="2000" dirty="0"/>
              <a:t>2.2. Na janela inicial, clicar em “GitHub” e copiar o </a:t>
            </a:r>
            <a:r>
              <a:rPr lang="pt-BR" sz="2000" dirty="0" err="1"/>
              <a:t>permalink</a:t>
            </a:r>
            <a:r>
              <a:rPr lang="pt-BR" sz="2000" dirty="0"/>
              <a:t> copiado e abre o </a:t>
            </a:r>
            <a:r>
              <a:rPr lang="pt-BR" sz="2000" dirty="0" err="1"/>
              <a:t>Chapter</a:t>
            </a:r>
            <a:r>
              <a:rPr lang="pt-BR" sz="2000" dirty="0"/>
              <a:t> 3.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A0FDF6-B70C-4158-8923-0C9CAA8D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466" y="2008637"/>
            <a:ext cx="6097559" cy="447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13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25B98-6081-4B1C-B5E6-A2F207FF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3) Solução do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FE8567-16DA-4418-A4D7-3E2373FC6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3.1.  </a:t>
            </a:r>
            <a:r>
              <a:rPr lang="en-US" sz="2000" dirty="0" err="1"/>
              <a:t>Criar</a:t>
            </a:r>
            <a:r>
              <a:rPr lang="en-US" sz="2000" dirty="0"/>
              <a:t> nova Caixa de Código </a:t>
            </a:r>
            <a:r>
              <a:rPr lang="en-US" sz="2000" dirty="0" err="1"/>
              <a:t>em</a:t>
            </a:r>
            <a:r>
              <a:rPr lang="en-US" sz="2000" dirty="0"/>
              <a:t> [2]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3.2. </a:t>
            </a:r>
            <a:r>
              <a:rPr lang="en-US" sz="2000" dirty="0" err="1"/>
              <a:t>Copiar</a:t>
            </a:r>
            <a:r>
              <a:rPr lang="en-US" sz="2000" dirty="0"/>
              <a:t> o </a:t>
            </a:r>
            <a:r>
              <a:rPr lang="en-US" sz="2000" dirty="0" err="1"/>
              <a:t>código</a:t>
            </a:r>
            <a:r>
              <a:rPr lang="en-US" sz="2000" dirty="0"/>
              <a:t> </a:t>
            </a:r>
            <a:r>
              <a:rPr lang="en-US" sz="2000" dirty="0" err="1"/>
              <a:t>abaixo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[2]:</a:t>
            </a:r>
          </a:p>
          <a:p>
            <a:pPr marL="0" indent="0">
              <a:buNone/>
            </a:pPr>
            <a:r>
              <a:rPr lang="en-US" sz="2000" dirty="0"/>
              <a:t>	from </a:t>
            </a:r>
            <a:r>
              <a:rPr lang="en-US" sz="2000" dirty="0" err="1"/>
              <a:t>google.colab</a:t>
            </a:r>
            <a:r>
              <a:rPr lang="en-US" sz="2000" dirty="0"/>
              <a:t> import files</a:t>
            </a:r>
          </a:p>
          <a:p>
            <a:pPr marL="0" indent="0">
              <a:buNone/>
            </a:pPr>
            <a:r>
              <a:rPr lang="en-US" sz="2000" dirty="0"/>
              <a:t>	uploaded = </a:t>
            </a:r>
            <a:r>
              <a:rPr lang="en-US" sz="2000" dirty="0" err="1"/>
              <a:t>files.upload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3.2. </a:t>
            </a:r>
            <a:r>
              <a:rPr lang="pt-BR" sz="2000" dirty="0"/>
              <a:t>Baixar os arquivos, apertando </a:t>
            </a:r>
            <a:r>
              <a:rPr lang="pt-BR" sz="2000" dirty="0" err="1"/>
              <a:t>Ctrl</a:t>
            </a:r>
            <a:r>
              <a:rPr lang="pt-BR" sz="2000" dirty="0"/>
              <a:t>: “</a:t>
            </a:r>
            <a:r>
              <a:rPr lang="pt-BR" sz="2000" dirty="0" err="1"/>
              <a:t>Advertising</a:t>
            </a:r>
            <a:r>
              <a:rPr lang="pt-BR" sz="2000" dirty="0"/>
              <a:t>”, “Auto” e “</a:t>
            </a:r>
            <a:r>
              <a:rPr lang="pt-BR" sz="2000" dirty="0" err="1"/>
              <a:t>Credit</a:t>
            </a:r>
            <a:r>
              <a:rPr lang="pt-BR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2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06009-AD8C-4411-84B7-94528A6B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4) Solução do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7C99E1-56D2-43F2-91DD-7CA86D6A9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Trocar “Sales” por “</a:t>
            </a:r>
            <a:r>
              <a:rPr lang="pt-BR" sz="2000" dirty="0" err="1"/>
              <a:t>sales</a:t>
            </a:r>
            <a:r>
              <a:rPr lang="pt-BR" sz="2000" dirty="0"/>
              <a:t>”</a:t>
            </a:r>
          </a:p>
          <a:p>
            <a:endParaRPr lang="pt-BR" sz="2000" dirty="0"/>
          </a:p>
          <a:p>
            <a:pPr lvl="1"/>
            <a:r>
              <a:rPr lang="pt-BR" sz="1800" dirty="0"/>
              <a:t>E depois fazer o mesmo para as demais variáveis</a:t>
            </a:r>
          </a:p>
        </p:txBody>
      </p:sp>
    </p:spTree>
    <p:extLst>
      <p:ext uri="{BB962C8B-B14F-4D97-AF65-F5344CB8AC3E}">
        <p14:creationId xmlns:p14="http://schemas.microsoft.com/office/powerpoint/2010/main" val="2014705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769B2-2A13-4C36-B77E-0E5E08E4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5) Erro [24]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9236A2-2ABD-4A05-9A51-102293C6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Copiar texto indicado pelo </a:t>
            </a:r>
            <a:r>
              <a:rPr lang="pt-BR" sz="2400" dirty="0" err="1"/>
              <a:t>ChatGPT</a:t>
            </a:r>
            <a:endParaRPr lang="pt-BR" sz="2400" dirty="0"/>
          </a:p>
          <a:p>
            <a:pPr marL="0" indent="0">
              <a:buNone/>
            </a:pPr>
            <a:r>
              <a:rPr lang="pt-BR" sz="2400" dirty="0" err="1"/>
              <a:t>sns.regplot</a:t>
            </a:r>
            <a:r>
              <a:rPr lang="pt-BR" sz="2400" dirty="0"/>
              <a:t>(x='TV', y='</a:t>
            </a:r>
            <a:r>
              <a:rPr lang="pt-BR" sz="2400" dirty="0" err="1"/>
              <a:t>sales</a:t>
            </a:r>
            <a:r>
              <a:rPr lang="pt-BR" sz="2400" dirty="0"/>
              <a:t>', data=</a:t>
            </a:r>
            <a:r>
              <a:rPr lang="pt-BR" sz="2400" dirty="0" err="1"/>
              <a:t>advertising</a:t>
            </a:r>
            <a:r>
              <a:rPr lang="pt-BR" sz="2400" dirty="0"/>
              <a:t>, </a:t>
            </a:r>
            <a:r>
              <a:rPr lang="pt-BR" sz="2400" dirty="0" err="1"/>
              <a:t>order</a:t>
            </a:r>
            <a:r>
              <a:rPr lang="pt-BR" sz="2400" dirty="0"/>
              <a:t>=1, </a:t>
            </a:r>
            <a:r>
              <a:rPr lang="pt-BR" sz="2400" dirty="0" err="1"/>
              <a:t>ci</a:t>
            </a:r>
            <a:r>
              <a:rPr lang="pt-BR" sz="2400" dirty="0"/>
              <a:t>=</a:t>
            </a:r>
            <a:r>
              <a:rPr lang="pt-BR" sz="2400" dirty="0" err="1"/>
              <a:t>None</a:t>
            </a:r>
            <a:r>
              <a:rPr lang="pt-BR" sz="2400" dirty="0"/>
              <a:t>, </a:t>
            </a:r>
            <a:r>
              <a:rPr lang="pt-BR" sz="2400" dirty="0" err="1"/>
              <a:t>scatter_kws</a:t>
            </a:r>
            <a:r>
              <a:rPr lang="pt-BR" sz="2400" dirty="0"/>
              <a:t>={'</a:t>
            </a:r>
            <a:r>
              <a:rPr lang="pt-BR" sz="2400" dirty="0" err="1"/>
              <a:t>color':'r</a:t>
            </a:r>
            <a:r>
              <a:rPr lang="pt-BR" sz="2400" dirty="0"/>
              <a:t>', 's':9}) </a:t>
            </a:r>
            <a:r>
              <a:rPr lang="pt-BR" sz="2400" dirty="0" err="1"/>
              <a:t>plt.xlim</a:t>
            </a:r>
            <a:r>
              <a:rPr lang="pt-BR" sz="2400" dirty="0"/>
              <a:t>(-10,310) </a:t>
            </a:r>
            <a:r>
              <a:rPr lang="pt-BR" sz="2400" dirty="0" err="1"/>
              <a:t>plt.ylim</a:t>
            </a:r>
            <a:r>
              <a:rPr lang="pt-BR" sz="2400" dirty="0"/>
              <a:t>(</a:t>
            </a:r>
            <a:r>
              <a:rPr lang="pt-BR" sz="2400" dirty="0" err="1"/>
              <a:t>ymin</a:t>
            </a:r>
            <a:r>
              <a:rPr lang="pt-BR" sz="2400" dirty="0"/>
              <a:t>=0);</a:t>
            </a:r>
          </a:p>
        </p:txBody>
      </p:sp>
    </p:spTree>
    <p:extLst>
      <p:ext uri="{BB962C8B-B14F-4D97-AF65-F5344CB8AC3E}">
        <p14:creationId xmlns:p14="http://schemas.microsoft.com/office/powerpoint/2010/main" val="340976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769B2-2A13-4C36-B77E-0E5E08E4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6) Erro [24]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9236A2-2ABD-4A05-9A51-102293C6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Copiar texto indicado pelo </a:t>
            </a:r>
            <a:r>
              <a:rPr lang="pt-BR" sz="2400" dirty="0" err="1"/>
              <a:t>ChatGPT</a:t>
            </a:r>
            <a:r>
              <a:rPr lang="pt-BR" sz="2400" dirty="0"/>
              <a:t>:</a:t>
            </a:r>
          </a:p>
          <a:p>
            <a:pPr marL="0" indent="0">
              <a:buNone/>
            </a:pPr>
            <a:r>
              <a:rPr lang="pt-BR" sz="2400" dirty="0" err="1"/>
              <a:t>regr</a:t>
            </a:r>
            <a:r>
              <a:rPr lang="pt-BR" sz="2400" dirty="0"/>
              <a:t> = </a:t>
            </a:r>
            <a:r>
              <a:rPr lang="pt-BR" sz="2400" dirty="0" err="1"/>
              <a:t>skl_lm.LinearRegression</a:t>
            </a:r>
            <a:r>
              <a:rPr lang="pt-BR" sz="2400" dirty="0"/>
              <a:t>() X = </a:t>
            </a:r>
            <a:r>
              <a:rPr lang="pt-BR" sz="2400" dirty="0" err="1"/>
              <a:t>advertising</a:t>
            </a:r>
            <a:r>
              <a:rPr lang="pt-BR" sz="2400" dirty="0"/>
              <a:t>[['radio', 'TV']].</a:t>
            </a:r>
            <a:r>
              <a:rPr lang="pt-BR" sz="2400" dirty="0" err="1"/>
              <a:t>values</a:t>
            </a:r>
            <a:r>
              <a:rPr lang="pt-BR" sz="2400" dirty="0"/>
              <a:t> y = </a:t>
            </a:r>
            <a:r>
              <a:rPr lang="pt-BR" sz="2400" dirty="0" err="1"/>
              <a:t>advertising.sales</a:t>
            </a:r>
            <a:r>
              <a:rPr lang="pt-BR" sz="2400" dirty="0"/>
              <a:t> </a:t>
            </a:r>
            <a:r>
              <a:rPr lang="pt-BR" sz="2400" dirty="0" err="1"/>
              <a:t>regr.fit</a:t>
            </a:r>
            <a:r>
              <a:rPr lang="pt-BR" sz="2400" dirty="0"/>
              <a:t>(X, y) print(</a:t>
            </a:r>
            <a:r>
              <a:rPr lang="pt-BR" sz="2400" dirty="0" err="1"/>
              <a:t>regr.intercept</a:t>
            </a:r>
            <a:r>
              <a:rPr lang="pt-BR" sz="2400" dirty="0"/>
              <a:t>_, </a:t>
            </a:r>
            <a:r>
              <a:rPr lang="pt-BR" sz="2400" dirty="0" err="1"/>
              <a:t>regr.coef</a:t>
            </a:r>
            <a:r>
              <a:rPr lang="pt-BR" sz="2400" dirty="0"/>
              <a:t>_)</a:t>
            </a:r>
          </a:p>
        </p:txBody>
      </p:sp>
    </p:spTree>
    <p:extLst>
      <p:ext uri="{BB962C8B-B14F-4D97-AF65-F5344CB8AC3E}">
        <p14:creationId xmlns:p14="http://schemas.microsoft.com/office/powerpoint/2010/main" val="628987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769B2-2A13-4C36-B77E-0E5E08E4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7) Erro [35]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9236A2-2ABD-4A05-9A51-102293C6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Copiar texto indicado pelo </a:t>
            </a:r>
            <a:r>
              <a:rPr lang="pt-BR" sz="2400" dirty="0" err="1"/>
              <a:t>ChatGPT</a:t>
            </a:r>
            <a:r>
              <a:rPr lang="pt-BR" sz="2400" dirty="0"/>
              <a:t>:</a:t>
            </a:r>
          </a:p>
          <a:p>
            <a:pPr marL="0" indent="0">
              <a:buNone/>
            </a:pPr>
            <a:r>
              <a:rPr lang="pt-BR" sz="2000" dirty="0"/>
              <a:t># </a:t>
            </a:r>
            <a:r>
              <a:rPr lang="pt-BR" sz="2000" dirty="0" err="1"/>
              <a:t>With</a:t>
            </a:r>
            <a:r>
              <a:rPr lang="pt-BR" sz="2000" dirty="0"/>
              <a:t> </a:t>
            </a:r>
            <a:r>
              <a:rPr lang="pt-BR" sz="2000" dirty="0" err="1"/>
              <a:t>Seaborn's</a:t>
            </a:r>
            <a:r>
              <a:rPr lang="pt-BR" sz="2000" dirty="0"/>
              <a:t> </a:t>
            </a:r>
            <a:r>
              <a:rPr lang="pt-BR" sz="2000" dirty="0" err="1"/>
              <a:t>regplot</a:t>
            </a:r>
            <a:r>
              <a:rPr lang="pt-BR" sz="2000" dirty="0"/>
              <a:t>() </a:t>
            </a:r>
            <a:r>
              <a:rPr lang="pt-BR" sz="2000" dirty="0" err="1"/>
              <a:t>you</a:t>
            </a:r>
            <a:r>
              <a:rPr lang="pt-BR" sz="2000" dirty="0"/>
              <a:t> </a:t>
            </a:r>
            <a:r>
              <a:rPr lang="pt-BR" sz="2000" dirty="0" err="1"/>
              <a:t>can</a:t>
            </a:r>
            <a:r>
              <a:rPr lang="pt-BR" sz="2000" dirty="0"/>
              <a:t> </a:t>
            </a:r>
            <a:r>
              <a:rPr lang="pt-BR" sz="2000" dirty="0" err="1"/>
              <a:t>easily</a:t>
            </a:r>
            <a:r>
              <a:rPr lang="pt-BR" sz="2000" dirty="0"/>
              <a:t> </a:t>
            </a:r>
            <a:r>
              <a:rPr lang="pt-BR" sz="2000" dirty="0" err="1"/>
              <a:t>plot</a:t>
            </a:r>
            <a:r>
              <a:rPr lang="pt-BR" sz="2000" dirty="0"/>
              <a:t> </a:t>
            </a:r>
            <a:r>
              <a:rPr lang="pt-BR" sz="2000" dirty="0" err="1"/>
              <a:t>higher</a:t>
            </a:r>
            <a:r>
              <a:rPr lang="pt-BR" sz="2000" dirty="0"/>
              <a:t> </a:t>
            </a:r>
            <a:r>
              <a:rPr lang="pt-BR" sz="2000" dirty="0" err="1"/>
              <a:t>order</a:t>
            </a:r>
            <a:r>
              <a:rPr lang="pt-BR" sz="2000" dirty="0"/>
              <a:t> </a:t>
            </a:r>
            <a:r>
              <a:rPr lang="pt-BR" sz="2000" dirty="0" err="1"/>
              <a:t>polynomials</a:t>
            </a:r>
            <a:r>
              <a:rPr lang="pt-BR" sz="2000" dirty="0"/>
              <a:t>. </a:t>
            </a:r>
            <a:r>
              <a:rPr lang="pt-BR" sz="2000" dirty="0" err="1"/>
              <a:t>plt.scatter</a:t>
            </a:r>
            <a:r>
              <a:rPr lang="pt-BR" sz="2000" dirty="0"/>
              <a:t>(</a:t>
            </a:r>
            <a:r>
              <a:rPr lang="pt-BR" sz="2000" dirty="0" err="1"/>
              <a:t>auto.horsepower</a:t>
            </a:r>
            <a:r>
              <a:rPr lang="pt-BR" sz="2000" dirty="0"/>
              <a:t>, auto.mpg, </a:t>
            </a:r>
            <a:r>
              <a:rPr lang="pt-BR" sz="2000" dirty="0" err="1"/>
              <a:t>facecolors</a:t>
            </a:r>
            <a:r>
              <a:rPr lang="pt-BR" sz="2000" dirty="0"/>
              <a:t>='</a:t>
            </a:r>
            <a:r>
              <a:rPr lang="pt-BR" sz="2000" dirty="0" err="1"/>
              <a:t>None</a:t>
            </a:r>
            <a:r>
              <a:rPr lang="pt-BR" sz="2000" dirty="0"/>
              <a:t>', </a:t>
            </a:r>
            <a:r>
              <a:rPr lang="pt-BR" sz="2000" dirty="0" err="1"/>
              <a:t>edgecolors</a:t>
            </a:r>
            <a:r>
              <a:rPr lang="pt-BR" sz="2000" dirty="0"/>
              <a:t>='k', alpha=.5) </a:t>
            </a:r>
            <a:r>
              <a:rPr lang="pt-BR" sz="2000" dirty="0" err="1"/>
              <a:t>sns.regplot</a:t>
            </a:r>
            <a:r>
              <a:rPr lang="pt-BR" sz="2000" dirty="0"/>
              <a:t>(x=</a:t>
            </a:r>
            <a:r>
              <a:rPr lang="pt-BR" sz="2000" dirty="0" err="1"/>
              <a:t>auto.horsepower</a:t>
            </a:r>
            <a:r>
              <a:rPr lang="pt-BR" sz="2000" dirty="0"/>
              <a:t>, y=auto.mpg, </a:t>
            </a:r>
            <a:r>
              <a:rPr lang="pt-BR" sz="2000" dirty="0" err="1"/>
              <a:t>ci</a:t>
            </a:r>
            <a:r>
              <a:rPr lang="pt-BR" sz="2000" dirty="0"/>
              <a:t>=</a:t>
            </a:r>
            <a:r>
              <a:rPr lang="pt-BR" sz="2000" dirty="0" err="1"/>
              <a:t>None</a:t>
            </a:r>
            <a:r>
              <a:rPr lang="pt-BR" sz="2000" dirty="0"/>
              <a:t>, </a:t>
            </a:r>
            <a:r>
              <a:rPr lang="pt-BR" sz="2000" dirty="0" err="1"/>
              <a:t>label</a:t>
            </a:r>
            <a:r>
              <a:rPr lang="pt-BR" sz="2000" dirty="0"/>
              <a:t>='Linear', </a:t>
            </a:r>
            <a:r>
              <a:rPr lang="pt-BR" sz="2000" dirty="0" err="1"/>
              <a:t>scatter</a:t>
            </a:r>
            <a:r>
              <a:rPr lang="pt-BR" sz="2000" dirty="0"/>
              <a:t>=False, color='</a:t>
            </a:r>
            <a:r>
              <a:rPr lang="pt-BR" sz="2000" dirty="0" err="1"/>
              <a:t>orange</a:t>
            </a:r>
            <a:r>
              <a:rPr lang="pt-BR" sz="2000" dirty="0"/>
              <a:t>') </a:t>
            </a:r>
            <a:r>
              <a:rPr lang="pt-BR" sz="2000" dirty="0" err="1"/>
              <a:t>sns.regplot</a:t>
            </a:r>
            <a:r>
              <a:rPr lang="pt-BR" sz="2000" dirty="0"/>
              <a:t>(x=</a:t>
            </a:r>
            <a:r>
              <a:rPr lang="pt-BR" sz="2000" dirty="0" err="1"/>
              <a:t>auto.horsepower</a:t>
            </a:r>
            <a:r>
              <a:rPr lang="pt-BR" sz="2000" dirty="0"/>
              <a:t>, y=auto.mpg, </a:t>
            </a:r>
            <a:r>
              <a:rPr lang="pt-BR" sz="2000" dirty="0" err="1"/>
              <a:t>ci</a:t>
            </a:r>
            <a:r>
              <a:rPr lang="pt-BR" sz="2000" dirty="0"/>
              <a:t>=</a:t>
            </a:r>
            <a:r>
              <a:rPr lang="pt-BR" sz="2000" dirty="0" err="1"/>
              <a:t>None</a:t>
            </a:r>
            <a:r>
              <a:rPr lang="pt-BR" sz="2000" dirty="0"/>
              <a:t>, </a:t>
            </a:r>
            <a:r>
              <a:rPr lang="pt-BR" sz="2000" dirty="0" err="1"/>
              <a:t>label</a:t>
            </a:r>
            <a:r>
              <a:rPr lang="pt-BR" sz="2000" dirty="0"/>
              <a:t>='</a:t>
            </a:r>
            <a:r>
              <a:rPr lang="pt-BR" sz="2000" dirty="0" err="1"/>
              <a:t>Degree</a:t>
            </a:r>
            <a:r>
              <a:rPr lang="pt-BR" sz="2000" dirty="0"/>
              <a:t> 2', </a:t>
            </a:r>
            <a:r>
              <a:rPr lang="pt-BR" sz="2000" dirty="0" err="1"/>
              <a:t>order</a:t>
            </a:r>
            <a:r>
              <a:rPr lang="pt-BR" sz="2000" dirty="0"/>
              <a:t>=2, </a:t>
            </a:r>
            <a:r>
              <a:rPr lang="pt-BR" sz="2000" dirty="0" err="1"/>
              <a:t>scatter</a:t>
            </a:r>
            <a:r>
              <a:rPr lang="pt-BR" sz="2000" dirty="0"/>
              <a:t>=False, color='</a:t>
            </a:r>
            <a:r>
              <a:rPr lang="pt-BR" sz="2000" dirty="0" err="1"/>
              <a:t>lightblue</a:t>
            </a:r>
            <a:r>
              <a:rPr lang="pt-BR" sz="2000" dirty="0"/>
              <a:t>') </a:t>
            </a:r>
            <a:r>
              <a:rPr lang="pt-BR" sz="2000" dirty="0" err="1"/>
              <a:t>sns.regplot</a:t>
            </a:r>
            <a:r>
              <a:rPr lang="pt-BR" sz="2000" dirty="0"/>
              <a:t>(x=</a:t>
            </a:r>
            <a:r>
              <a:rPr lang="pt-BR" sz="2000" dirty="0" err="1"/>
              <a:t>auto.horsepower</a:t>
            </a:r>
            <a:r>
              <a:rPr lang="pt-BR" sz="2000" dirty="0"/>
              <a:t>, y=auto.mpg, </a:t>
            </a:r>
            <a:r>
              <a:rPr lang="pt-BR" sz="2000" dirty="0" err="1"/>
              <a:t>ci</a:t>
            </a:r>
            <a:r>
              <a:rPr lang="pt-BR" sz="2000" dirty="0"/>
              <a:t>=</a:t>
            </a:r>
            <a:r>
              <a:rPr lang="pt-BR" sz="2000" dirty="0" err="1"/>
              <a:t>None</a:t>
            </a:r>
            <a:r>
              <a:rPr lang="pt-BR" sz="2000" dirty="0"/>
              <a:t>, </a:t>
            </a:r>
            <a:r>
              <a:rPr lang="pt-BR" sz="2000" dirty="0" err="1"/>
              <a:t>label</a:t>
            </a:r>
            <a:r>
              <a:rPr lang="pt-BR" sz="2000" dirty="0"/>
              <a:t>='</a:t>
            </a:r>
            <a:r>
              <a:rPr lang="pt-BR" sz="2000" dirty="0" err="1"/>
              <a:t>Degree</a:t>
            </a:r>
            <a:r>
              <a:rPr lang="pt-BR" sz="2000" dirty="0"/>
              <a:t> 5', </a:t>
            </a:r>
            <a:r>
              <a:rPr lang="pt-BR" sz="2000" dirty="0" err="1"/>
              <a:t>order</a:t>
            </a:r>
            <a:r>
              <a:rPr lang="pt-BR" sz="2000" dirty="0"/>
              <a:t>=5, </a:t>
            </a:r>
            <a:r>
              <a:rPr lang="pt-BR" sz="2000" dirty="0" err="1"/>
              <a:t>scatter</a:t>
            </a:r>
            <a:r>
              <a:rPr lang="pt-BR" sz="2000" dirty="0"/>
              <a:t>=False, color='g')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3057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00AD6-A48E-4327-B037-70DA52BE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Background &amp; Evolução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FFD89-475C-4135-B8E1-B14CFED7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Graduação em Administração na EA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Mestrado em Eng. De Produção no PPGEP</a:t>
            </a:r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r>
              <a:rPr lang="pt-BR" sz="2000" dirty="0"/>
              <a:t>Doutorado em Eng. De Produção no PPGEP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292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E99A-9D3B-1ACA-1F07-8FE58663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8691"/>
            <a:ext cx="10058400" cy="1635503"/>
          </a:xfrm>
        </p:spPr>
        <p:txBody>
          <a:bodyPr/>
          <a:lstStyle/>
          <a:p>
            <a:r>
              <a:rPr lang="en-US" dirty="0" err="1"/>
              <a:t>Tá</a:t>
            </a:r>
            <a:r>
              <a:rPr lang="en-US" dirty="0"/>
              <a:t> </a:t>
            </a:r>
            <a:r>
              <a:rPr lang="en-US" dirty="0" err="1"/>
              <a:t>chega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… </a:t>
            </a:r>
            <a:r>
              <a:rPr lang="en-US" dirty="0" err="1"/>
              <a:t>Vamos</a:t>
            </a:r>
            <a:r>
              <a:rPr lang="en-US" dirty="0"/>
              <a:t> pro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4DF3-F6BF-460F-AF72-FCF73FF7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9855201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Aqui é no meu computador só... </a:t>
            </a:r>
            <a:r>
              <a:rPr lang="pt-BR" sz="2000" dirty="0" err="1"/>
              <a:t>Pq</a:t>
            </a:r>
            <a:r>
              <a:rPr lang="pt-BR" sz="2000" dirty="0"/>
              <a:t> instalar o VS </a:t>
            </a:r>
            <a:r>
              <a:rPr lang="pt-BR" sz="2000" dirty="0" err="1"/>
              <a:t>Code</a:t>
            </a:r>
            <a:r>
              <a:rPr lang="pt-BR" sz="2000" dirty="0"/>
              <a:t> é meio demorado....</a:t>
            </a:r>
          </a:p>
        </p:txBody>
      </p:sp>
    </p:spTree>
    <p:extLst>
      <p:ext uri="{BB962C8B-B14F-4D97-AF65-F5344CB8AC3E}">
        <p14:creationId xmlns:p14="http://schemas.microsoft.com/office/powerpoint/2010/main" val="3807604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5D34-8A0A-ED44-9595-201E8EB4E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006600"/>
            <a:ext cx="8933796" cy="2675462"/>
          </a:xfrm>
        </p:spPr>
        <p:txBody>
          <a:bodyPr>
            <a:noAutofit/>
          </a:bodyPr>
          <a:lstStyle/>
          <a:p>
            <a:r>
              <a:rPr lang="pt-BR" sz="3200" dirty="0"/>
              <a:t>O</a:t>
            </a:r>
            <a:r>
              <a:rPr lang="en-US" sz="3200" dirty="0"/>
              <a:t>brigado!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2BB1F-2E53-B054-3F81-8D5D6842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903" y="4233334"/>
            <a:ext cx="8936846" cy="888994"/>
          </a:xfrm>
        </p:spPr>
        <p:txBody>
          <a:bodyPr>
            <a:normAutofit fontScale="62500" lnSpcReduction="20000"/>
          </a:bodyPr>
          <a:lstStyle/>
          <a:p>
            <a:pPr indent="450215">
              <a:lnSpc>
                <a:spcPct val="150000"/>
              </a:lnSpc>
            </a:pPr>
            <a:r>
              <a:rPr lang="pt-BR" sz="3200" spc="-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Rodrigo da Luz Barcellos</a:t>
            </a:r>
          </a:p>
          <a:p>
            <a:pPr indent="450215">
              <a:lnSpc>
                <a:spcPct val="150000"/>
              </a:lnSpc>
            </a:pPr>
            <a:r>
              <a:rPr lang="pt-BR" sz="3200" spc="-100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rodrigo.barcellos@propesq.ufrgs.br</a:t>
            </a:r>
            <a:endParaRPr lang="pt-BR" sz="3200" spc="-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8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00AD6-A48E-4327-B037-70DA52BE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Background &amp; Evolução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FFD89-475C-4135-B8E1-B14CFED7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/>
              <a:t>Graduação em Administração na EA</a:t>
            </a:r>
          </a:p>
          <a:p>
            <a:pPr lvl="1"/>
            <a:r>
              <a:rPr lang="pt-BR" sz="1800" dirty="0"/>
              <a:t>Avaliação da fronteira eficiente </a:t>
            </a:r>
            <a:r>
              <a:rPr lang="pt-BR" sz="1800" dirty="0" err="1"/>
              <a:t>multiperiodicial</a:t>
            </a:r>
            <a:r>
              <a:rPr lang="pt-BR" sz="1800" dirty="0"/>
              <a:t> para otimização de carteiras (</a:t>
            </a:r>
            <a:r>
              <a:rPr lang="pt-BR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https://lume.ufrgs.br/</a:t>
            </a:r>
            <a:r>
              <a:rPr lang="pt-BR" sz="18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handle</a:t>
            </a:r>
            <a:r>
              <a:rPr lang="pt-BR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/10183/36863</a:t>
            </a:r>
            <a:r>
              <a:rPr lang="pt-BR" sz="1800" dirty="0"/>
              <a:t>)</a:t>
            </a:r>
          </a:p>
          <a:p>
            <a:endParaRPr lang="pt-BR" sz="2000" dirty="0"/>
          </a:p>
          <a:p>
            <a:r>
              <a:rPr lang="pt-BR" sz="2000" dirty="0"/>
              <a:t>Mestrado em Eng. De Produção no PPGEP</a:t>
            </a:r>
          </a:p>
          <a:p>
            <a:pPr lvl="1"/>
            <a:r>
              <a:rPr lang="pt-BR" sz="1800" dirty="0"/>
              <a:t>Suporte à tomada de decisão estratégica no âmbito de </a:t>
            </a:r>
            <a:r>
              <a:rPr lang="pt-BR" sz="1800" dirty="0" err="1"/>
              <a:t>eSports</a:t>
            </a:r>
            <a:r>
              <a:rPr lang="pt-BR" sz="1800" dirty="0"/>
              <a:t> : o caso do League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Legends</a:t>
            </a:r>
            <a:r>
              <a:rPr lang="pt-BR" sz="1800" dirty="0"/>
              <a:t> (</a:t>
            </a:r>
            <a:r>
              <a:rPr lang="pt-BR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https://lume.ufrgs.br/handle/10183/158319</a:t>
            </a:r>
            <a:r>
              <a:rPr lang="pt-BR" sz="1800" dirty="0"/>
              <a:t>) </a:t>
            </a:r>
          </a:p>
          <a:p>
            <a:pPr lvl="1"/>
            <a:endParaRPr lang="pt-BR" sz="1800" dirty="0"/>
          </a:p>
          <a:p>
            <a:r>
              <a:rPr lang="pt-BR" sz="2000" dirty="0"/>
              <a:t>Doutorando em Eng. De Produção no PPGEP</a:t>
            </a:r>
          </a:p>
          <a:p>
            <a:pPr lvl="1"/>
            <a:r>
              <a:rPr lang="pt-BR" sz="1800" dirty="0"/>
              <a:t>Impacto de Políticas Públicas de Ciência, Tecnologia e Inovação na produção científica, através do Controle Sintético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27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00AD6-A48E-4327-B037-70DA52BE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Background &amp; Evolução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FFD89-475C-4135-B8E1-B14CFED7A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38979"/>
            <a:ext cx="10408024" cy="4208033"/>
          </a:xfrm>
        </p:spPr>
        <p:txBody>
          <a:bodyPr>
            <a:normAutofit/>
          </a:bodyPr>
          <a:lstStyle/>
          <a:p>
            <a:r>
              <a:rPr lang="pt-BR" sz="2000" dirty="0"/>
              <a:t>Graduação em Administração na EA</a:t>
            </a:r>
          </a:p>
          <a:p>
            <a:pPr lvl="1"/>
            <a:r>
              <a:rPr lang="pt-BR" sz="1800" dirty="0"/>
              <a:t>Avaliação da fronteira eficiente </a:t>
            </a:r>
            <a:r>
              <a:rPr lang="pt-BR" sz="1800" dirty="0" err="1"/>
              <a:t>multiperiodicial</a:t>
            </a:r>
            <a:r>
              <a:rPr lang="pt-BR" sz="1800" dirty="0"/>
              <a:t> para otimização de carteiras (</a:t>
            </a:r>
            <a:r>
              <a:rPr lang="pt-BR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https://lume.ufrgs.br/</a:t>
            </a:r>
            <a:r>
              <a:rPr lang="pt-BR" sz="18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handle</a:t>
            </a:r>
            <a:r>
              <a:rPr lang="pt-BR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/10183/36863</a:t>
            </a:r>
            <a:r>
              <a:rPr lang="pt-BR" sz="1800" dirty="0"/>
              <a:t>)</a:t>
            </a:r>
          </a:p>
          <a:p>
            <a:pPr lvl="1"/>
            <a:r>
              <a:rPr lang="pt-BR" sz="1800" dirty="0" err="1"/>
              <a:t>Planilheiro</a:t>
            </a:r>
            <a:r>
              <a:rPr lang="pt-BR" sz="1800" dirty="0"/>
              <a:t>, VBA</a:t>
            </a:r>
            <a:endParaRPr lang="pt-BR" sz="2000" dirty="0"/>
          </a:p>
          <a:p>
            <a:r>
              <a:rPr lang="pt-BR" sz="2000" dirty="0"/>
              <a:t>Mestrado em Eng. De Produção no PPGEP</a:t>
            </a:r>
          </a:p>
          <a:p>
            <a:pPr lvl="1"/>
            <a:r>
              <a:rPr lang="pt-BR" sz="1800" dirty="0"/>
              <a:t>Suporte à tomada de decisão estratégica no âmbito de </a:t>
            </a:r>
            <a:r>
              <a:rPr lang="pt-BR" sz="1800" dirty="0" err="1"/>
              <a:t>eSports</a:t>
            </a:r>
            <a:r>
              <a:rPr lang="pt-BR" sz="1800" dirty="0"/>
              <a:t> : o caso do League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Legends</a:t>
            </a:r>
            <a:r>
              <a:rPr lang="pt-BR" sz="1800" dirty="0"/>
              <a:t> (</a:t>
            </a:r>
            <a:r>
              <a:rPr lang="pt-BR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https://lume.ufrgs.br/handle/10183/158319</a:t>
            </a:r>
            <a:r>
              <a:rPr lang="pt-BR" sz="1800" dirty="0"/>
              <a:t>) </a:t>
            </a:r>
          </a:p>
          <a:p>
            <a:pPr lvl="1"/>
            <a:r>
              <a:rPr lang="pt-BR" sz="1800" dirty="0"/>
              <a:t>Coleta em VBA, armazenamento em SQL, aplicação em Python, apresentação em Power BI</a:t>
            </a:r>
          </a:p>
          <a:p>
            <a:r>
              <a:rPr lang="pt-BR" sz="2000" dirty="0"/>
              <a:t>Doutorando em Eng. De Produção no PPGEP</a:t>
            </a:r>
          </a:p>
          <a:p>
            <a:pPr lvl="1"/>
            <a:r>
              <a:rPr lang="pt-BR" sz="1800" dirty="0"/>
              <a:t>Impacto de Políticas Públicas de Ciência, Tecnologia e Inovação</a:t>
            </a:r>
          </a:p>
          <a:p>
            <a:pPr lvl="1"/>
            <a:r>
              <a:rPr lang="pt-BR" sz="1800" dirty="0"/>
              <a:t>Praticamente tudo em Python (e um pouco de “</a:t>
            </a:r>
            <a:r>
              <a:rPr lang="pt-BR" sz="1800" dirty="0" err="1"/>
              <a:t>blackbox</a:t>
            </a:r>
            <a:r>
              <a:rPr lang="pt-BR" sz="1800" dirty="0"/>
              <a:t>” no </a:t>
            </a:r>
            <a:r>
              <a:rPr lang="pt-BR" sz="1800" dirty="0" err="1"/>
              <a:t>Stata</a:t>
            </a:r>
            <a:r>
              <a:rPr lang="pt-BR" sz="1800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46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E42AA-07AE-47DE-BE9A-C8B89D9C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6319C-AFB9-4453-8624-A538103A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Fácil de aprender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Versatilidade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Bibliotecas e frameworks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Comunidade ativa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Salários competitivos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Grande quantidade de documentação</a:t>
            </a:r>
          </a:p>
          <a:p>
            <a:pPr marL="0" indent="0">
              <a:buNone/>
            </a:pPr>
            <a:r>
              <a:rPr lang="pt-BR" sz="2400" dirty="0"/>
              <a:t>						       </a:t>
            </a:r>
            <a:r>
              <a:rPr lang="pt-BR" sz="1800" dirty="0"/>
              <a:t>...podem entrar que água tá quente </a:t>
            </a:r>
            <a:r>
              <a:rPr lang="pt-BR" sz="1800" dirty="0">
                <a:sym typeface="Wingdings" panose="05000000000000000000" pitchFamily="2" charset="2"/>
              </a:rPr>
              <a:t>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29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5D34-8A0A-ED44-9595-201E8EB4E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006600"/>
            <a:ext cx="8933796" cy="2675462"/>
          </a:xfrm>
        </p:spPr>
        <p:txBody>
          <a:bodyPr>
            <a:noAutofit/>
          </a:bodyPr>
          <a:lstStyle/>
          <a:p>
            <a:r>
              <a:rPr lang="en-US" sz="3200" dirty="0" err="1"/>
              <a:t>Noções</a:t>
            </a:r>
            <a:r>
              <a:rPr lang="en-US" sz="3200" dirty="0"/>
              <a:t> </a:t>
            </a:r>
            <a:r>
              <a:rPr lang="en-US" sz="3200" dirty="0" err="1"/>
              <a:t>Básicas</a:t>
            </a:r>
            <a:r>
              <a:rPr lang="en-US" sz="3200" dirty="0"/>
              <a:t> de PYTHON</a:t>
            </a:r>
            <a:endParaRPr lang="en-US" sz="3200" dirty="0">
              <a:latin typeface="+mn-lt"/>
            </a:endParaRPr>
          </a:p>
        </p:txBody>
      </p:sp>
      <p:sp>
        <p:nvSpPr>
          <p:cNvPr id="4" name="Subtítulo 4">
            <a:extLst>
              <a:ext uri="{FF2B5EF4-FFF2-40B4-BE49-F238E27FC236}">
                <a16:creationId xmlns:a16="http://schemas.microsoft.com/office/drawing/2014/main" id="{8BB3CFC8-9961-4FD3-A85B-4CD164AF05BA}"/>
              </a:ext>
            </a:extLst>
          </p:cNvPr>
          <p:cNvSpPr txBox="1">
            <a:spLocks/>
          </p:cNvSpPr>
          <p:nvPr/>
        </p:nvSpPr>
        <p:spPr>
          <a:xfrm>
            <a:off x="1629101" y="4682062"/>
            <a:ext cx="8936846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Um Passeio pelo Mundo Mágico da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88265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0DC42-EC48-4B6C-ADD8-89E8532E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essa </a:t>
            </a:r>
            <a:r>
              <a:rPr lang="pt-BR" dirty="0" err="1"/>
              <a:t>bagaça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1E7EA5-8363-4889-9FE7-F351E1666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919111"/>
            <a:ext cx="10447867" cy="4391377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Comunicação com o computador </a:t>
            </a:r>
          </a:p>
          <a:p>
            <a:pPr lvl="1"/>
            <a:r>
              <a:rPr lang="pt-BR" sz="1800" dirty="0"/>
              <a:t>Blocos de código </a:t>
            </a:r>
            <a:r>
              <a:rPr lang="pt-BR" sz="1800" dirty="0" err="1"/>
              <a:t>identados</a:t>
            </a:r>
            <a:endParaRPr lang="pt-BR" sz="1800" dirty="0"/>
          </a:p>
          <a:p>
            <a:pPr lvl="1"/>
            <a:r>
              <a:rPr lang="pt-BR" sz="1800" dirty="0"/>
              <a:t>Notebooks ou Linguagem </a:t>
            </a:r>
            <a:r>
              <a:rPr lang="pt-BR" sz="1800" dirty="0" err="1"/>
              <a:t>Markdown</a:t>
            </a:r>
            <a:endParaRPr lang="pt-BR" sz="1800" dirty="0"/>
          </a:p>
          <a:p>
            <a:r>
              <a:rPr lang="pt-BR" sz="2000" dirty="0"/>
              <a:t>Ambiente de execução Python instalado no computador (</a:t>
            </a:r>
            <a:r>
              <a:rPr lang="pt-BR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r>
              <a:rPr lang="pt-BR" sz="2000" dirty="0"/>
              <a:t>)</a:t>
            </a:r>
          </a:p>
          <a:p>
            <a:pPr lvl="1"/>
            <a:r>
              <a:rPr lang="pt-BR" sz="1800" dirty="0"/>
              <a:t>“Interpretador” da linguagem</a:t>
            </a:r>
          </a:p>
          <a:p>
            <a:r>
              <a:rPr lang="pt-BR" sz="2000" dirty="0"/>
              <a:t>IDE - </a:t>
            </a:r>
            <a:r>
              <a:rPr lang="pt-BR" sz="2000" i="1" dirty="0"/>
              <a:t>Ambiente de Desenvolvimento Integrado</a:t>
            </a:r>
          </a:p>
          <a:p>
            <a:pPr lvl="1"/>
            <a:r>
              <a:rPr lang="pt-BR" sz="1800" dirty="0" err="1"/>
              <a:t>Ex</a:t>
            </a:r>
            <a:r>
              <a:rPr lang="pt-BR" sz="1800" dirty="0"/>
              <a:t>: Google </a:t>
            </a:r>
            <a:r>
              <a:rPr lang="pt-BR" sz="1800" dirty="0" err="1"/>
              <a:t>Colab</a:t>
            </a:r>
            <a:r>
              <a:rPr lang="pt-BR" sz="1800" dirty="0"/>
              <a:t>, VS </a:t>
            </a:r>
            <a:r>
              <a:rPr lang="pt-BR" sz="1800" dirty="0" err="1"/>
              <a:t>Code</a:t>
            </a:r>
            <a:r>
              <a:rPr lang="pt-BR" sz="1800" dirty="0"/>
              <a:t>, </a:t>
            </a:r>
            <a:r>
              <a:rPr lang="pt-BR" sz="1800" dirty="0" err="1"/>
              <a:t>PyCharm</a:t>
            </a:r>
            <a:r>
              <a:rPr lang="pt-BR" sz="1800" dirty="0"/>
              <a:t>, </a:t>
            </a:r>
            <a:r>
              <a:rPr lang="pt-BR" sz="1800" dirty="0" err="1"/>
              <a:t>Jupyter</a:t>
            </a:r>
            <a:r>
              <a:rPr lang="pt-BR" sz="1800" dirty="0"/>
              <a:t>...</a:t>
            </a:r>
          </a:p>
          <a:p>
            <a:r>
              <a:rPr lang="pt-BR" sz="2000" dirty="0"/>
              <a:t>Funções, módulos e pacotes</a:t>
            </a:r>
          </a:p>
          <a:p>
            <a:pPr lvl="1"/>
            <a:r>
              <a:rPr lang="pt-BR" sz="1800" dirty="0"/>
              <a:t>Soluções prontas (Exemplo do </a:t>
            </a:r>
            <a:r>
              <a:rPr lang="pt-BR" sz="1800" dirty="0" err="1"/>
              <a:t>Neo</a:t>
            </a:r>
            <a:r>
              <a:rPr lang="pt-BR" sz="1800" dirty="0"/>
              <a:t>)</a:t>
            </a:r>
          </a:p>
          <a:p>
            <a:r>
              <a:rPr lang="pt-BR" sz="2000" dirty="0"/>
              <a:t>Sites e Aplicativos Executáveis</a:t>
            </a:r>
          </a:p>
          <a:p>
            <a:pPr lvl="1"/>
            <a:r>
              <a:rPr lang="pt-BR" sz="1800" dirty="0"/>
              <a:t>Geralmente é uma interface que navega, acionando diferentes partes do código</a:t>
            </a:r>
          </a:p>
          <a:p>
            <a:pPr lvl="1"/>
            <a:r>
              <a:rPr lang="pt-BR" sz="1800" dirty="0" err="1"/>
              <a:t>Ex</a:t>
            </a:r>
            <a:r>
              <a:rPr lang="pt-BR" sz="1800" dirty="0"/>
              <a:t>: YouTube, Instagram , </a:t>
            </a:r>
            <a:r>
              <a:rPr lang="pt-BR" sz="1800" dirty="0" err="1"/>
              <a:t>Spotify</a:t>
            </a:r>
            <a:r>
              <a:rPr lang="pt-BR" sz="1800" dirty="0"/>
              <a:t>, Netflix, </a:t>
            </a:r>
            <a:r>
              <a:rPr lang="pt-BR" sz="1800" dirty="0" err="1"/>
              <a:t>OpenAI</a:t>
            </a:r>
            <a:r>
              <a:rPr lang="pt-BR" sz="1800" dirty="0"/>
              <a:t> </a:t>
            </a:r>
          </a:p>
          <a:p>
            <a:pPr lvl="1"/>
            <a:endParaRPr lang="pt-BR" sz="1600" dirty="0"/>
          </a:p>
          <a:p>
            <a:pPr lvl="1"/>
            <a:endParaRPr lang="pt-BR" sz="1600" dirty="0"/>
          </a:p>
        </p:txBody>
      </p:sp>
      <p:pic>
        <p:nvPicPr>
          <p:cNvPr id="1026" name="Picture 2" descr="Funções - Pingback">
            <a:extLst>
              <a:ext uri="{FF2B5EF4-FFF2-40B4-BE49-F238E27FC236}">
                <a16:creationId xmlns:a16="http://schemas.microsoft.com/office/drawing/2014/main" id="{1E592EC1-A4B8-45B7-B563-EB488A682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34"/>
          <a:stretch/>
        </p:blipFill>
        <p:spPr bwMode="auto">
          <a:xfrm>
            <a:off x="7032976" y="3273472"/>
            <a:ext cx="4301065" cy="22059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6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7D73A-23F6-4B28-8CE6-00E78901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Desenvolvimento - Corporativo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50519B-1EBA-4E5D-A5DD-1C683E596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19" y="2204721"/>
            <a:ext cx="2743204" cy="4020345"/>
          </a:xfrm>
        </p:spPr>
        <p:txBody>
          <a:bodyPr>
            <a:normAutofit/>
          </a:bodyPr>
          <a:lstStyle/>
          <a:p>
            <a:r>
              <a:rPr lang="pt-BR" sz="1800" dirty="0"/>
              <a:t>Gerente de Projeto</a:t>
            </a:r>
          </a:p>
          <a:p>
            <a:r>
              <a:rPr lang="pt-BR" sz="1800" dirty="0"/>
              <a:t>Analista de negócios</a:t>
            </a:r>
          </a:p>
          <a:p>
            <a:pPr marL="822960" lvl="3" indent="0">
              <a:buNone/>
            </a:pPr>
            <a:r>
              <a:rPr lang="pt-BR" sz="1500" dirty="0"/>
              <a:t>	     ---</a:t>
            </a:r>
          </a:p>
          <a:p>
            <a:r>
              <a:rPr lang="pt-BR" sz="1800" dirty="0"/>
              <a:t>DEV Back-</a:t>
            </a:r>
            <a:r>
              <a:rPr lang="pt-BR" sz="1800" dirty="0" err="1"/>
              <a:t>end</a:t>
            </a:r>
            <a:endParaRPr lang="pt-BR" sz="1800" dirty="0"/>
          </a:p>
          <a:p>
            <a:r>
              <a:rPr lang="pt-BR" sz="1800" dirty="0"/>
              <a:t>Arquiteto de Software</a:t>
            </a:r>
          </a:p>
          <a:p>
            <a:r>
              <a:rPr lang="pt-BR" sz="1800" dirty="0"/>
              <a:t>Especialista em BD</a:t>
            </a:r>
          </a:p>
          <a:p>
            <a:r>
              <a:rPr lang="pt-BR" sz="1800" dirty="0"/>
              <a:t>Especialista em Segurança</a:t>
            </a:r>
          </a:p>
          <a:p>
            <a:endParaRPr lang="pt-BR" sz="1800" dirty="0"/>
          </a:p>
          <a:p>
            <a:endParaRPr lang="pt-BR" sz="1800" dirty="0"/>
          </a:p>
        </p:txBody>
      </p:sp>
      <p:pic>
        <p:nvPicPr>
          <p:cNvPr id="2050" name="Picture 2" descr="O que é BFF na TI? - Nobug">
            <a:extLst>
              <a:ext uri="{FF2B5EF4-FFF2-40B4-BE49-F238E27FC236}">
                <a16:creationId xmlns:a16="http://schemas.microsoft.com/office/drawing/2014/main" id="{9F599642-398C-4AFE-B51B-C89458F5E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378" y="2204721"/>
            <a:ext cx="4679244" cy="35094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28D53C8-337F-494E-854A-2E0AA3C2D25B}"/>
              </a:ext>
            </a:extLst>
          </p:cNvPr>
          <p:cNvSpPr txBox="1">
            <a:spLocks/>
          </p:cNvSpPr>
          <p:nvPr/>
        </p:nvSpPr>
        <p:spPr>
          <a:xfrm>
            <a:off x="8760178" y="2014194"/>
            <a:ext cx="2743204" cy="4210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DEV Front-</a:t>
            </a:r>
            <a:r>
              <a:rPr lang="pt-BR" sz="1800" dirty="0" err="1"/>
              <a:t>end</a:t>
            </a:r>
            <a:endParaRPr lang="pt-BR" sz="1800" dirty="0"/>
          </a:p>
          <a:p>
            <a:r>
              <a:rPr lang="pt-BR" sz="1800" dirty="0"/>
              <a:t>Designer de Interface</a:t>
            </a:r>
          </a:p>
          <a:p>
            <a:r>
              <a:rPr lang="pt-BR" sz="1800" dirty="0"/>
              <a:t>Especialista em Acessibilidade</a:t>
            </a:r>
          </a:p>
          <a:p>
            <a:r>
              <a:rPr lang="pt-BR" sz="1800" dirty="0"/>
              <a:t>Analista de testes</a:t>
            </a:r>
          </a:p>
          <a:p>
            <a:r>
              <a:rPr lang="pt-BR" sz="1800" dirty="0"/>
              <a:t>Especialista em implantação</a:t>
            </a:r>
          </a:p>
          <a:p>
            <a:r>
              <a:rPr lang="pt-BR" sz="1800" dirty="0"/>
              <a:t>Especialista em </a:t>
            </a:r>
            <a:r>
              <a:rPr lang="pt-BR" sz="1800" dirty="0" err="1"/>
              <a:t>Perfomance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... e mais uma penca</a:t>
            </a:r>
          </a:p>
          <a:p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404566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www.w3.org/XML/1998/namespace"/>
    <ds:schemaRef ds:uri="http://schemas.microsoft.com/office/2006/documentManagement/types"/>
    <ds:schemaRef ds:uri="71af3243-3dd4-4a8d-8c0d-dd76da1f02a5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{61C79A7F-9125-4F50-9150-0D22CE6B9F79}tf78829772_win32</Template>
  <TotalTime>10187</TotalTime>
  <Words>1562</Words>
  <Application>Microsoft Office PowerPoint</Application>
  <PresentationFormat>Widescreen</PresentationFormat>
  <Paragraphs>215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Garamond</vt:lpstr>
      <vt:lpstr>Sagona Book</vt:lpstr>
      <vt:lpstr>Sagona ExtraLight</vt:lpstr>
      <vt:lpstr>SavonVTI</vt:lpstr>
      <vt:lpstr>Aula Prática de Python   ( e bem pouco de Power BI )</vt:lpstr>
      <vt:lpstr>Sumário</vt:lpstr>
      <vt:lpstr>Background &amp; Evolução</vt:lpstr>
      <vt:lpstr>Background &amp; Evolução</vt:lpstr>
      <vt:lpstr>Background &amp; Evolução</vt:lpstr>
      <vt:lpstr>Vantagens do Python</vt:lpstr>
      <vt:lpstr>Noções Básicas de PYTHON</vt:lpstr>
      <vt:lpstr>Como funciona essa bagaça?</vt:lpstr>
      <vt:lpstr>Estrutura de Desenvolvimento - Corporativo</vt:lpstr>
      <vt:lpstr>Desenvolvedor Independente O Exército de uma Pessoa Só</vt:lpstr>
      <vt:lpstr>Jeitos de aprender...</vt:lpstr>
      <vt:lpstr>Dicas (muito) úteis</vt:lpstr>
      <vt:lpstr>Resumo das dicas</vt:lpstr>
      <vt:lpstr>Onde aprender?</vt:lpstr>
      <vt:lpstr>Onde achar dados?</vt:lpstr>
      <vt:lpstr>Como armazenar dados?</vt:lpstr>
      <vt:lpstr>Como tratar os dados?</vt:lpstr>
      <vt:lpstr>Como apresentar os dados?</vt:lpstr>
      <vt:lpstr>Onde encontrar soluções prontas?</vt:lpstr>
      <vt:lpstr>Como resolver problemas?</vt:lpstr>
      <vt:lpstr>Qual IDE utilizar?</vt:lpstr>
      <vt:lpstr>Prática</vt:lpstr>
      <vt:lpstr>1) Bora pegar um código no GitHub pra brincar</vt:lpstr>
      <vt:lpstr>2) Importar o código no Google Colab</vt:lpstr>
      <vt:lpstr>3) Solução do erro</vt:lpstr>
      <vt:lpstr>4) Solução do Erro</vt:lpstr>
      <vt:lpstr>5) Erro [24]</vt:lpstr>
      <vt:lpstr>6) Erro [24]</vt:lpstr>
      <vt:lpstr>7) Erro [35]</vt:lpstr>
      <vt:lpstr>Tá chega de Erro… Vamos pro VS Code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Diff in DifF</dc:title>
  <dc:creator>RODRIGO</dc:creator>
  <cp:lastModifiedBy>RODRIGO DA LUZ BARCELLOS</cp:lastModifiedBy>
  <cp:revision>51</cp:revision>
  <dcterms:created xsi:type="dcterms:W3CDTF">2022-10-26T20:46:05Z</dcterms:created>
  <dcterms:modified xsi:type="dcterms:W3CDTF">2023-03-28T20:55:59Z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