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7"/>
  </p:notesMasterIdLst>
  <p:sldIdLst>
    <p:sldId id="256" r:id="rId2"/>
    <p:sldId id="258" r:id="rId3"/>
    <p:sldId id="280" r:id="rId4"/>
    <p:sldId id="259" r:id="rId5"/>
    <p:sldId id="260" r:id="rId6"/>
    <p:sldId id="262" r:id="rId7"/>
    <p:sldId id="263" r:id="rId8"/>
    <p:sldId id="264" r:id="rId9"/>
    <p:sldId id="265" r:id="rId10"/>
    <p:sldId id="281" r:id="rId11"/>
    <p:sldId id="283" r:id="rId12"/>
    <p:sldId id="285" r:id="rId13"/>
    <p:sldId id="286" r:id="rId14"/>
    <p:sldId id="266" r:id="rId15"/>
    <p:sldId id="284" r:id="rId16"/>
    <p:sldId id="282" r:id="rId17"/>
    <p:sldId id="271" r:id="rId18"/>
    <p:sldId id="287" r:id="rId19"/>
    <p:sldId id="272" r:id="rId20"/>
    <p:sldId id="267" r:id="rId21"/>
    <p:sldId id="288" r:id="rId22"/>
    <p:sldId id="289" r:id="rId23"/>
    <p:sldId id="276" r:id="rId24"/>
    <p:sldId id="277" r:id="rId25"/>
    <p:sldId id="290" r:id="rId26"/>
    <p:sldId id="278" r:id="rId27"/>
    <p:sldId id="291" r:id="rId28"/>
    <p:sldId id="292" r:id="rId29"/>
    <p:sldId id="293" r:id="rId30"/>
    <p:sldId id="279" r:id="rId31"/>
    <p:sldId id="294" r:id="rId32"/>
    <p:sldId id="295" r:id="rId33"/>
    <p:sldId id="296" r:id="rId34"/>
    <p:sldId id="297" r:id="rId35"/>
    <p:sldId id="274"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Libre Baskerville" panose="020B0604020202020204" charset="0"/>
      <p:regular r:id="rId42"/>
      <p:bold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100F52-B6DA-425E-B20E-5A03B1A5762E}">
  <a:tblStyle styleId="{C1100F52-B6DA-425E-B20E-5A03B1A5762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5" d="100"/>
          <a:sy n="75" d="100"/>
        </p:scale>
        <p:origin x="516" y="5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1pPr>
            <a:lvl2pPr marL="914400" marR="0" lvl="1"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2pPr>
            <a:lvl3pPr marL="1371600" marR="0" lvl="2"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3pPr>
            <a:lvl4pPr marL="1828800" marR="0" lvl="3"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4pPr>
            <a:lvl5pPr marL="2286000" marR="0" lvl="4"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5pPr>
            <a:lvl6pPr marL="2743200" marR="0" lvl="5"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6pPr>
            <a:lvl7pPr marL="3200400" marR="0" lvl="6"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7pPr>
            <a:lvl8pPr marL="3657600" marR="0" lvl="7"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8pPr>
            <a:lvl9pPr marL="4114800" marR="0" lvl="8" indent="-317499" algn="l" rtl="0">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71" name="Google Shape;7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26" name="Google Shape;22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10</a:t>
            </a:fld>
            <a:endParaRPr/>
          </a:p>
        </p:txBody>
      </p:sp>
    </p:spTree>
    <p:extLst>
      <p:ext uri="{BB962C8B-B14F-4D97-AF65-F5344CB8AC3E}">
        <p14:creationId xmlns:p14="http://schemas.microsoft.com/office/powerpoint/2010/main" val="325491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11</a:t>
            </a:fld>
            <a:endParaRPr/>
          </a:p>
        </p:txBody>
      </p:sp>
    </p:spTree>
    <p:extLst>
      <p:ext uri="{BB962C8B-B14F-4D97-AF65-F5344CB8AC3E}">
        <p14:creationId xmlns:p14="http://schemas.microsoft.com/office/powerpoint/2010/main" val="276250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12</a:t>
            </a:fld>
            <a:endParaRPr/>
          </a:p>
        </p:txBody>
      </p:sp>
    </p:spTree>
    <p:extLst>
      <p:ext uri="{BB962C8B-B14F-4D97-AF65-F5344CB8AC3E}">
        <p14:creationId xmlns:p14="http://schemas.microsoft.com/office/powerpoint/2010/main" val="2238080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13</a:t>
            </a:fld>
            <a:endParaRPr/>
          </a:p>
        </p:txBody>
      </p:sp>
    </p:spTree>
    <p:extLst>
      <p:ext uri="{BB962C8B-B14F-4D97-AF65-F5344CB8AC3E}">
        <p14:creationId xmlns:p14="http://schemas.microsoft.com/office/powerpoint/2010/main" val="1977003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15</a:t>
            </a:fld>
            <a:endParaRPr/>
          </a:p>
        </p:txBody>
      </p:sp>
    </p:spTree>
    <p:extLst>
      <p:ext uri="{BB962C8B-B14F-4D97-AF65-F5344CB8AC3E}">
        <p14:creationId xmlns:p14="http://schemas.microsoft.com/office/powerpoint/2010/main" val="428926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16</a:t>
            </a:fld>
            <a:endParaRPr/>
          </a:p>
        </p:txBody>
      </p:sp>
    </p:spTree>
    <p:extLst>
      <p:ext uri="{BB962C8B-B14F-4D97-AF65-F5344CB8AC3E}">
        <p14:creationId xmlns:p14="http://schemas.microsoft.com/office/powerpoint/2010/main" val="368610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324" name="Google Shape;32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324" name="Google Shape;32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18</a:t>
            </a:fld>
            <a:endParaRPr/>
          </a:p>
        </p:txBody>
      </p:sp>
    </p:spTree>
    <p:extLst>
      <p:ext uri="{BB962C8B-B14F-4D97-AF65-F5344CB8AC3E}">
        <p14:creationId xmlns:p14="http://schemas.microsoft.com/office/powerpoint/2010/main" val="2863877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341" name="Google Shape;341;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21</a:t>
            </a:fld>
            <a:endParaRPr/>
          </a:p>
        </p:txBody>
      </p:sp>
    </p:spTree>
    <p:extLst>
      <p:ext uri="{BB962C8B-B14F-4D97-AF65-F5344CB8AC3E}">
        <p14:creationId xmlns:p14="http://schemas.microsoft.com/office/powerpoint/2010/main" val="510706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22</a:t>
            </a:fld>
            <a:endParaRPr/>
          </a:p>
        </p:txBody>
      </p:sp>
    </p:spTree>
    <p:extLst>
      <p:ext uri="{BB962C8B-B14F-4D97-AF65-F5344CB8AC3E}">
        <p14:creationId xmlns:p14="http://schemas.microsoft.com/office/powerpoint/2010/main" val="931708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23</a:t>
            </a:fld>
            <a:endParaRPr/>
          </a:p>
        </p:txBody>
      </p:sp>
    </p:spTree>
    <p:extLst>
      <p:ext uri="{BB962C8B-B14F-4D97-AF65-F5344CB8AC3E}">
        <p14:creationId xmlns:p14="http://schemas.microsoft.com/office/powerpoint/2010/main" val="168768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24</a:t>
            </a:fld>
            <a:endParaRPr/>
          </a:p>
        </p:txBody>
      </p:sp>
    </p:spTree>
    <p:extLst>
      <p:ext uri="{BB962C8B-B14F-4D97-AF65-F5344CB8AC3E}">
        <p14:creationId xmlns:p14="http://schemas.microsoft.com/office/powerpoint/2010/main" val="2405662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25</a:t>
            </a:fld>
            <a:endParaRPr/>
          </a:p>
        </p:txBody>
      </p:sp>
    </p:spTree>
    <p:extLst>
      <p:ext uri="{BB962C8B-B14F-4D97-AF65-F5344CB8AC3E}">
        <p14:creationId xmlns:p14="http://schemas.microsoft.com/office/powerpoint/2010/main" val="2740689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26</a:t>
            </a:fld>
            <a:endParaRPr/>
          </a:p>
        </p:txBody>
      </p:sp>
    </p:spTree>
    <p:extLst>
      <p:ext uri="{BB962C8B-B14F-4D97-AF65-F5344CB8AC3E}">
        <p14:creationId xmlns:p14="http://schemas.microsoft.com/office/powerpoint/2010/main" val="2378117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27</a:t>
            </a:fld>
            <a:endParaRPr/>
          </a:p>
        </p:txBody>
      </p:sp>
    </p:spTree>
    <p:extLst>
      <p:ext uri="{BB962C8B-B14F-4D97-AF65-F5344CB8AC3E}">
        <p14:creationId xmlns:p14="http://schemas.microsoft.com/office/powerpoint/2010/main" val="2074194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28</a:t>
            </a:fld>
            <a:endParaRPr/>
          </a:p>
        </p:txBody>
      </p:sp>
    </p:spTree>
    <p:extLst>
      <p:ext uri="{BB962C8B-B14F-4D97-AF65-F5344CB8AC3E}">
        <p14:creationId xmlns:p14="http://schemas.microsoft.com/office/powerpoint/2010/main" val="328164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29</a:t>
            </a:fld>
            <a:endParaRPr/>
          </a:p>
        </p:txBody>
      </p:sp>
    </p:spTree>
    <p:extLst>
      <p:ext uri="{BB962C8B-B14F-4D97-AF65-F5344CB8AC3E}">
        <p14:creationId xmlns:p14="http://schemas.microsoft.com/office/powerpoint/2010/main" val="1597088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3</a:t>
            </a:fld>
            <a:endParaRPr/>
          </a:p>
        </p:txBody>
      </p:sp>
    </p:spTree>
    <p:extLst>
      <p:ext uri="{BB962C8B-B14F-4D97-AF65-F5344CB8AC3E}">
        <p14:creationId xmlns:p14="http://schemas.microsoft.com/office/powerpoint/2010/main" val="954967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30</a:t>
            </a:fld>
            <a:endParaRPr/>
          </a:p>
        </p:txBody>
      </p:sp>
    </p:spTree>
    <p:extLst>
      <p:ext uri="{BB962C8B-B14F-4D97-AF65-F5344CB8AC3E}">
        <p14:creationId xmlns:p14="http://schemas.microsoft.com/office/powerpoint/2010/main" val="2894537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31</a:t>
            </a:fld>
            <a:endParaRPr/>
          </a:p>
        </p:txBody>
      </p:sp>
    </p:spTree>
    <p:extLst>
      <p:ext uri="{BB962C8B-B14F-4D97-AF65-F5344CB8AC3E}">
        <p14:creationId xmlns:p14="http://schemas.microsoft.com/office/powerpoint/2010/main" val="42415377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32</a:t>
            </a:fld>
            <a:endParaRPr/>
          </a:p>
        </p:txBody>
      </p:sp>
    </p:spTree>
    <p:extLst>
      <p:ext uri="{BB962C8B-B14F-4D97-AF65-F5344CB8AC3E}">
        <p14:creationId xmlns:p14="http://schemas.microsoft.com/office/powerpoint/2010/main" val="1056007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33</a:t>
            </a:fld>
            <a:endParaRPr/>
          </a:p>
        </p:txBody>
      </p:sp>
    </p:spTree>
    <p:extLst>
      <p:ext uri="{BB962C8B-B14F-4D97-AF65-F5344CB8AC3E}">
        <p14:creationId xmlns:p14="http://schemas.microsoft.com/office/powerpoint/2010/main" val="318869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58" name="Google Shape;2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34</a:t>
            </a:fld>
            <a:endParaRPr/>
          </a:p>
        </p:txBody>
      </p:sp>
    </p:spTree>
    <p:extLst>
      <p:ext uri="{BB962C8B-B14F-4D97-AF65-F5344CB8AC3E}">
        <p14:creationId xmlns:p14="http://schemas.microsoft.com/office/powerpoint/2010/main" val="652070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1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375" name="Google Shape;37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117" name="Google Shape;11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135" name="Google Shape;13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171" name="Google Shape;17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190" name="Google Shape;19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07" name="Google Shape;20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226" name="Google Shape;22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6"/>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0"/>
          <p:cNvPicPr preferRelativeResize="0"/>
          <p:nvPr/>
        </p:nvPicPr>
        <p:blipFill rotWithShape="1">
          <a:blip r:embed="rId3">
            <a:alphaModFix/>
          </a:blip>
          <a:srcRect/>
          <a:stretch/>
        </p:blipFill>
        <p:spPr>
          <a:xfrm>
            <a:off x="5194184" y="2236970"/>
            <a:ext cx="3847990" cy="3747232"/>
          </a:xfrm>
          <a:prstGeom prst="rect">
            <a:avLst/>
          </a:prstGeom>
          <a:noFill/>
          <a:ln>
            <a:noFill/>
          </a:ln>
        </p:spPr>
      </p:pic>
      <p:pic>
        <p:nvPicPr>
          <p:cNvPr id="74" name="Google Shape;74;p10"/>
          <p:cNvPicPr preferRelativeResize="0"/>
          <p:nvPr/>
        </p:nvPicPr>
        <p:blipFill rotWithShape="1">
          <a:blip r:embed="rId4">
            <a:alphaModFix/>
          </a:blip>
          <a:srcRect t="10692" r="78716" b="17477"/>
          <a:stretch/>
        </p:blipFill>
        <p:spPr>
          <a:xfrm>
            <a:off x="112656" y="757881"/>
            <a:ext cx="2594919" cy="4926228"/>
          </a:xfrm>
          <a:prstGeom prst="rect">
            <a:avLst/>
          </a:prstGeom>
          <a:noFill/>
          <a:ln>
            <a:noFill/>
          </a:ln>
        </p:spPr>
      </p:pic>
      <p:pic>
        <p:nvPicPr>
          <p:cNvPr id="75" name="Google Shape;75;p10"/>
          <p:cNvPicPr preferRelativeResize="0"/>
          <p:nvPr/>
        </p:nvPicPr>
        <p:blipFill rotWithShape="1">
          <a:blip r:embed="rId4">
            <a:alphaModFix/>
          </a:blip>
          <a:srcRect b="88949"/>
          <a:stretch/>
        </p:blipFill>
        <p:spPr>
          <a:xfrm>
            <a:off x="0" y="0"/>
            <a:ext cx="12192000" cy="757881"/>
          </a:xfrm>
          <a:prstGeom prst="rect">
            <a:avLst/>
          </a:prstGeom>
          <a:noFill/>
          <a:ln>
            <a:noFill/>
          </a:ln>
        </p:spPr>
      </p:pic>
      <p:sp>
        <p:nvSpPr>
          <p:cNvPr id="76" name="Google Shape;76;p10"/>
          <p:cNvSpPr txBox="1"/>
          <p:nvPr/>
        </p:nvSpPr>
        <p:spPr>
          <a:xfrm>
            <a:off x="3304475" y="808152"/>
            <a:ext cx="7627408" cy="16312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MX" sz="2400" b="0" i="0" u="none" strike="noStrike" cap="none" dirty="0">
                <a:solidFill>
                  <a:srgbClr val="000000"/>
                </a:solidFill>
                <a:latin typeface="Arial"/>
                <a:ea typeface="Arial"/>
                <a:cs typeface="Arial"/>
                <a:sym typeface="Arial"/>
              </a:rPr>
              <a:t>Concurso </a:t>
            </a:r>
            <a:r>
              <a:rPr lang="es-MX" sz="2400" b="0" i="0" u="none" strike="noStrike" cap="none" dirty="0" smtClean="0">
                <a:solidFill>
                  <a:srgbClr val="000000"/>
                </a:solidFill>
                <a:latin typeface="Arial"/>
                <a:ea typeface="Arial"/>
                <a:cs typeface="Arial"/>
                <a:sym typeface="Arial"/>
              </a:rPr>
              <a:t>Iberoamericano de </a:t>
            </a:r>
            <a:r>
              <a:rPr lang="es-MX" sz="2400" b="0" i="0" u="none" strike="noStrike" cap="none" dirty="0">
                <a:solidFill>
                  <a:srgbClr val="000000"/>
                </a:solidFill>
                <a:latin typeface="Arial"/>
                <a:ea typeface="Arial"/>
                <a:cs typeface="Arial"/>
                <a:sym typeface="Arial"/>
              </a:rPr>
              <a:t>Satélites Enlatados</a:t>
            </a:r>
            <a:endParaRPr sz="1000" dirty="0"/>
          </a:p>
          <a:p>
            <a:pPr marL="0" marR="0" lvl="0" indent="0" algn="ctr" rtl="0">
              <a:lnSpc>
                <a:spcPct val="100000"/>
              </a:lnSpc>
              <a:spcBef>
                <a:spcPts val="0"/>
              </a:spcBef>
              <a:spcAft>
                <a:spcPts val="0"/>
              </a:spcAft>
              <a:buClr>
                <a:srgbClr val="000000"/>
              </a:buClr>
              <a:buSzPts val="2000"/>
              <a:buFont typeface="Arial"/>
              <a:buNone/>
            </a:pPr>
            <a:r>
              <a:rPr lang="es-MX" sz="2000" b="0" i="0" u="none" strike="noStrike" cap="none" dirty="0">
                <a:solidFill>
                  <a:srgbClr val="000000"/>
                </a:solidFill>
                <a:latin typeface="Arial"/>
                <a:ea typeface="Arial"/>
                <a:cs typeface="Arial"/>
                <a:sym typeface="Arial"/>
              </a:rPr>
              <a:t>(</a:t>
            </a:r>
            <a:r>
              <a:rPr lang="es-MX" sz="2000" b="0" i="0" u="none" strike="noStrike" cap="none" dirty="0" smtClean="0">
                <a:solidFill>
                  <a:srgbClr val="000000"/>
                </a:solidFill>
                <a:latin typeface="Arial"/>
                <a:ea typeface="Arial"/>
                <a:cs typeface="Arial"/>
                <a:sym typeface="Arial"/>
              </a:rPr>
              <a:t>2019 </a:t>
            </a:r>
            <a:r>
              <a:rPr lang="es-MX" sz="2000" b="0" i="0" u="none" strike="noStrike" cap="none" dirty="0">
                <a:solidFill>
                  <a:srgbClr val="000000"/>
                </a:solidFill>
                <a:latin typeface="Arial"/>
                <a:ea typeface="Arial"/>
                <a:cs typeface="Arial"/>
                <a:sym typeface="Arial"/>
              </a:rPr>
              <a:t>– </a:t>
            </a:r>
            <a:r>
              <a:rPr lang="es-MX" sz="2000" b="0" i="0" u="none" strike="noStrike" cap="none" dirty="0" smtClean="0">
                <a:solidFill>
                  <a:srgbClr val="000000"/>
                </a:solidFill>
                <a:latin typeface="Arial"/>
                <a:ea typeface="Arial"/>
                <a:cs typeface="Arial"/>
                <a:sym typeface="Arial"/>
              </a:rPr>
              <a:t>2020)</a:t>
            </a:r>
          </a:p>
          <a:p>
            <a:pPr marL="0" marR="0" lvl="0" indent="0" algn="ctr" rtl="0">
              <a:lnSpc>
                <a:spcPct val="100000"/>
              </a:lnSpc>
              <a:spcBef>
                <a:spcPts val="0"/>
              </a:spcBef>
              <a:spcAft>
                <a:spcPts val="0"/>
              </a:spcAft>
              <a:buClr>
                <a:srgbClr val="000000"/>
              </a:buClr>
              <a:buSzPts val="2000"/>
              <a:buFont typeface="Arial"/>
              <a:buNone/>
            </a:pPr>
            <a:endParaRPr sz="1050" dirty="0"/>
          </a:p>
          <a:p>
            <a:pPr marL="0" marR="0" lvl="0" indent="0" algn="ctr" rtl="0">
              <a:lnSpc>
                <a:spcPct val="100000"/>
              </a:lnSpc>
              <a:spcBef>
                <a:spcPts val="0"/>
              </a:spcBef>
              <a:spcAft>
                <a:spcPts val="0"/>
              </a:spcAft>
              <a:buClr>
                <a:srgbClr val="000000"/>
              </a:buClr>
              <a:buSzPts val="4000"/>
              <a:buFont typeface="Arial"/>
              <a:buNone/>
            </a:pPr>
            <a:r>
              <a:rPr lang="es-MX" sz="3600" b="0" i="0" u="none" strike="noStrike" cap="none" dirty="0" smtClean="0">
                <a:solidFill>
                  <a:srgbClr val="000000"/>
                </a:solidFill>
                <a:latin typeface="Arial"/>
                <a:ea typeface="Arial"/>
                <a:cs typeface="Arial"/>
                <a:sym typeface="Arial"/>
              </a:rPr>
              <a:t>E </a:t>
            </a:r>
            <a:r>
              <a:rPr lang="es-MX" sz="3600" b="0" i="0" u="none" strike="noStrike" cap="none" dirty="0">
                <a:solidFill>
                  <a:srgbClr val="000000"/>
                </a:solidFill>
                <a:latin typeface="Arial"/>
                <a:ea typeface="Arial"/>
                <a:cs typeface="Arial"/>
                <a:sym typeface="Arial"/>
              </a:rPr>
              <a:t>T A P A  0 </a:t>
            </a:r>
            <a:r>
              <a:rPr lang="es-MX" sz="3600" b="0" i="0" u="none" strike="noStrike" cap="none" dirty="0" smtClean="0">
                <a:solidFill>
                  <a:srgbClr val="000000"/>
                </a:solidFill>
                <a:latin typeface="Arial"/>
                <a:ea typeface="Arial"/>
                <a:cs typeface="Arial"/>
                <a:sym typeface="Arial"/>
              </a:rPr>
              <a:t>2</a:t>
            </a:r>
            <a:endParaRPr sz="3600" b="0" i="0" u="none" strike="noStrike" cap="none" dirty="0">
              <a:solidFill>
                <a:srgbClr val="000000"/>
              </a:solidFill>
              <a:latin typeface="Arial"/>
              <a:ea typeface="Arial"/>
              <a:cs typeface="Arial"/>
              <a:sym typeface="Arial"/>
            </a:endParaRPr>
          </a:p>
        </p:txBody>
      </p:sp>
      <p:sp>
        <p:nvSpPr>
          <p:cNvPr id="77" name="Google Shape;77;p10"/>
          <p:cNvSpPr/>
          <p:nvPr/>
        </p:nvSpPr>
        <p:spPr>
          <a:xfrm>
            <a:off x="3708229" y="5970443"/>
            <a:ext cx="681990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MX" sz="1400" b="1" i="0" u="none" strike="noStrike" cap="none" dirty="0">
                <a:solidFill>
                  <a:srgbClr val="000000"/>
                </a:solidFill>
                <a:latin typeface="Arial"/>
                <a:ea typeface="Arial"/>
                <a:cs typeface="Arial"/>
                <a:sym typeface="Arial"/>
              </a:rPr>
              <a:t>Fecha límite para subir su archivo:</a:t>
            </a:r>
            <a:r>
              <a:rPr lang="es-MX" sz="1400" b="0" i="0" u="none" strike="noStrike" cap="none" dirty="0">
                <a:solidFill>
                  <a:srgbClr val="000000"/>
                </a:solidFill>
                <a:latin typeface="Arial"/>
                <a:ea typeface="Arial"/>
                <a:cs typeface="Arial"/>
                <a:sym typeface="Arial"/>
              </a:rPr>
              <a:t> viernes </a:t>
            </a:r>
            <a:r>
              <a:rPr lang="es-MX" sz="1400" b="0" i="0" u="none" strike="noStrike" cap="none" dirty="0" smtClean="0">
                <a:solidFill>
                  <a:srgbClr val="000000"/>
                </a:solidFill>
                <a:latin typeface="Arial"/>
                <a:ea typeface="Arial"/>
                <a:cs typeface="Arial"/>
                <a:sym typeface="Arial"/>
              </a:rPr>
              <a:t>7 </a:t>
            </a:r>
            <a:r>
              <a:rPr lang="es-MX" sz="1400" b="0" i="0" u="none" strike="noStrike" cap="none" dirty="0">
                <a:solidFill>
                  <a:srgbClr val="000000"/>
                </a:solidFill>
                <a:latin typeface="Arial"/>
                <a:ea typeface="Arial"/>
                <a:cs typeface="Arial"/>
                <a:sym typeface="Arial"/>
              </a:rPr>
              <a:t>de febrero de </a:t>
            </a:r>
            <a:r>
              <a:rPr lang="es-MX" sz="1400" b="0" i="0" u="none" strike="noStrike" cap="none" dirty="0" smtClean="0">
                <a:solidFill>
                  <a:srgbClr val="000000"/>
                </a:solidFill>
                <a:latin typeface="Arial"/>
                <a:ea typeface="Arial"/>
                <a:cs typeface="Arial"/>
                <a:sym typeface="Arial"/>
              </a:rPr>
              <a:t>2020 </a:t>
            </a:r>
            <a:r>
              <a:rPr lang="es-MX" sz="1400" b="0" i="0" u="none" strike="noStrike" cap="none" dirty="0">
                <a:solidFill>
                  <a:srgbClr val="000000"/>
                </a:solidFill>
                <a:latin typeface="Arial"/>
                <a:ea typeface="Arial"/>
                <a:cs typeface="Arial"/>
                <a:sym typeface="Arial"/>
              </a:rPr>
              <a:t>a las 23:59:59 h. </a:t>
            </a:r>
            <a:endParaRPr dirty="0"/>
          </a:p>
        </p:txBody>
      </p:sp>
      <p:sp>
        <p:nvSpPr>
          <p:cNvPr id="78"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79"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80" name="Google Shape;8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a:t>
            </a:fld>
            <a:endParaRPr sz="1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19"/>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29" name="Google Shape;229;p19"/>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30" name="Google Shape;230;p19"/>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31" name="Google Shape;231;p19"/>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34" name="Google Shape;23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235" name="Google Shape;235;p19"/>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a:solidFill>
                  <a:srgbClr val="000000"/>
                </a:solidFill>
                <a:latin typeface="Arial"/>
                <a:ea typeface="Arial"/>
                <a:cs typeface="Arial"/>
                <a:sym typeface="Arial"/>
              </a:rPr>
              <a:t>P</a:t>
            </a:r>
            <a:r>
              <a:rPr lang="es-MX" sz="1400" b="0" i="0" u="none" strike="noStrike" cap="none" dirty="0">
                <a:solidFill>
                  <a:srgbClr val="000000"/>
                </a:solidFill>
                <a:latin typeface="Arial"/>
                <a:ea typeface="Arial"/>
                <a:cs typeface="Arial"/>
                <a:sym typeface="Arial"/>
              </a:rPr>
              <a:t>ROGRAMA  </a:t>
            </a:r>
            <a:r>
              <a:rPr lang="es-MX" sz="2000" b="0" i="0" u="none" strike="noStrike" cap="none" dirty="0">
                <a:solidFill>
                  <a:srgbClr val="000000"/>
                </a:solidFill>
                <a:latin typeface="Arial"/>
                <a:ea typeface="Arial"/>
                <a:cs typeface="Arial"/>
                <a:sym typeface="Arial"/>
              </a:rPr>
              <a:t>E</a:t>
            </a:r>
            <a:r>
              <a:rPr lang="es-MX" sz="1400" b="0" i="0" u="none" strike="noStrike" cap="none" dirty="0">
                <a:solidFill>
                  <a:srgbClr val="000000"/>
                </a:solidFill>
                <a:latin typeface="Arial"/>
                <a:ea typeface="Arial"/>
                <a:cs typeface="Arial"/>
                <a:sym typeface="Arial"/>
              </a:rPr>
              <a:t>SPACIAL </a:t>
            </a:r>
            <a:r>
              <a:rPr lang="es-MX" sz="2000" b="0" i="0" u="none" strike="noStrike" cap="none" dirty="0">
                <a:solidFill>
                  <a:srgbClr val="000000"/>
                </a:solidFill>
                <a:latin typeface="Arial"/>
                <a:ea typeface="Arial"/>
                <a:cs typeface="Arial"/>
                <a:sym typeface="Arial"/>
              </a:rPr>
              <a:t>U</a:t>
            </a:r>
            <a:r>
              <a:rPr lang="es-MX" sz="1400" b="0" i="0" u="none" strike="noStrike" cap="none" dirty="0">
                <a:solidFill>
                  <a:srgbClr val="000000"/>
                </a:solidFill>
                <a:latin typeface="Arial"/>
                <a:ea typeface="Arial"/>
                <a:cs typeface="Arial"/>
                <a:sym typeface="Arial"/>
              </a:rPr>
              <a:t>NIVERSITARIO, </a:t>
            </a:r>
            <a:r>
              <a:rPr lang="es-MX" sz="2000" b="0" i="0" u="none" strike="noStrike" cap="none" dirty="0">
                <a:solidFill>
                  <a:srgbClr val="000000"/>
                </a:solidFill>
                <a:latin typeface="Arial"/>
                <a:ea typeface="Arial"/>
                <a:cs typeface="Arial"/>
                <a:sym typeface="Arial"/>
              </a:rPr>
              <a:t>UNAM</a:t>
            </a:r>
            <a:endParaRPr dirty="0"/>
          </a:p>
        </p:txBody>
      </p:sp>
      <p:cxnSp>
        <p:nvCxnSpPr>
          <p:cNvPr id="236" name="Google Shape;236;p19"/>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37" name="Google Shape;237;p19"/>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38" name="Google Shape;238;p19"/>
          <p:cNvSpPr txBox="1"/>
          <p:nvPr/>
        </p:nvSpPr>
        <p:spPr>
          <a:xfrm>
            <a:off x="165100" y="1279538"/>
            <a:ext cx="7614585" cy="307777"/>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1400"/>
            </a:pPr>
            <a:r>
              <a:rPr lang="es-MX" dirty="0" smtClean="0"/>
              <a:t>2. Realice un esquema general de las conexiones entre los componentes. </a:t>
            </a:r>
            <a:endParaRPr dirty="0"/>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smtClean="0">
                <a:solidFill>
                  <a:srgbClr val="000000"/>
                </a:solidFill>
                <a:latin typeface="Arial"/>
                <a:ea typeface="Arial"/>
                <a:cs typeface="Arial"/>
                <a:sym typeface="Arial"/>
              </a:rPr>
              <a:t>E</a:t>
            </a:r>
            <a:r>
              <a:rPr lang="es-MX" dirty="0" smtClean="0"/>
              <a:t>LÉCTRÓNICA</a:t>
            </a:r>
            <a:endParaRPr dirty="0"/>
          </a:p>
        </p:txBody>
      </p:sp>
    </p:spTree>
    <p:extLst>
      <p:ext uri="{BB962C8B-B14F-4D97-AF65-F5344CB8AC3E}">
        <p14:creationId xmlns:p14="http://schemas.microsoft.com/office/powerpoint/2010/main" val="171117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45" name="Google Shape;245;p20"/>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46" name="Google Shape;246;p20"/>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47" name="Google Shape;247;p20"/>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50" name="Google Shape;25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sp>
        <p:nvSpPr>
          <p:cNvPr id="251" name="Google Shape;251;p20"/>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52" name="Google Shape;252;p20"/>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53" name="Google Shape;253;p20"/>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
        <p:nvSpPr>
          <p:cNvPr id="2" name="Rectángulo 1"/>
          <p:cNvSpPr/>
          <p:nvPr/>
        </p:nvSpPr>
        <p:spPr>
          <a:xfrm>
            <a:off x="165099" y="1252832"/>
            <a:ext cx="9537701" cy="1600438"/>
          </a:xfrm>
          <a:prstGeom prst="rect">
            <a:avLst/>
          </a:prstGeom>
        </p:spPr>
        <p:txBody>
          <a:bodyPr wrap="square">
            <a:spAutoFit/>
          </a:bodyPr>
          <a:lstStyle/>
          <a:p>
            <a:pPr algn="just"/>
            <a:r>
              <a:rPr lang="es-ES" dirty="0"/>
              <a:t>3</a:t>
            </a:r>
            <a:r>
              <a:rPr lang="es-ES" dirty="0" smtClean="0"/>
              <a:t>. A continuación, realice una descripción general de su sistema de autogiro que incluya al menos lo siguiente:</a:t>
            </a:r>
          </a:p>
          <a:p>
            <a:pPr marL="285750" lvl="4" indent="-285750" algn="just">
              <a:buFont typeface="Arial" panose="020B0604020202020204" pitchFamily="34" charset="0"/>
              <a:buChar char="•"/>
            </a:pPr>
            <a:endParaRPr lang="es-MX" dirty="0"/>
          </a:p>
          <a:p>
            <a:pPr marL="285750" lvl="4" indent="-285750" algn="just">
              <a:buFont typeface="Arial" panose="020B0604020202020204" pitchFamily="34" charset="0"/>
              <a:buChar char="•"/>
            </a:pPr>
            <a:r>
              <a:rPr lang="es-MX" dirty="0" smtClean="0"/>
              <a:t>Cantidad de hélices (justificar con memoria de cálculo)</a:t>
            </a:r>
          </a:p>
          <a:p>
            <a:pPr marL="285750" lvl="4" indent="-285750" algn="just">
              <a:buFont typeface="Arial" panose="020B0604020202020204" pitchFamily="34" charset="0"/>
              <a:buChar char="•"/>
            </a:pPr>
            <a:r>
              <a:rPr lang="es-MX" dirty="0" smtClean="0"/>
              <a:t>Pasos de ensamblaje</a:t>
            </a:r>
          </a:p>
          <a:p>
            <a:pPr marL="285750" lvl="4" indent="-285750" algn="just">
              <a:buFont typeface="Arial" panose="020B0604020202020204" pitchFamily="34" charset="0"/>
              <a:buChar char="•"/>
            </a:pPr>
            <a:r>
              <a:rPr lang="es-MX" dirty="0" smtClean="0"/>
              <a:t>Diagrama general de su configuración</a:t>
            </a:r>
          </a:p>
          <a:p>
            <a:pPr marL="285750" lvl="4" indent="-285750" algn="just">
              <a:buFont typeface="Arial" panose="020B0604020202020204" pitchFamily="34" charset="0"/>
              <a:buChar char="•"/>
            </a:pPr>
            <a:r>
              <a:rPr lang="es-MX" dirty="0" smtClean="0"/>
              <a:t>Descripción de su despliegue (incluya diagramas)</a:t>
            </a:r>
            <a:endParaRPr lang="es-ES" dirty="0"/>
          </a:p>
          <a:p>
            <a:pPr lvl="1" algn="just"/>
            <a:endParaRPr lang="es-ES" dirty="0" smtClean="0"/>
          </a:p>
        </p:txBody>
      </p:sp>
    </p:spTree>
    <p:extLst>
      <p:ext uri="{BB962C8B-B14F-4D97-AF65-F5344CB8AC3E}">
        <p14:creationId xmlns:p14="http://schemas.microsoft.com/office/powerpoint/2010/main" val="179133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45" name="Google Shape;245;p20"/>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46" name="Google Shape;246;p20"/>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47" name="Google Shape;247;p20"/>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50" name="Google Shape;25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
        <p:nvSpPr>
          <p:cNvPr id="251" name="Google Shape;251;p20"/>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52" name="Google Shape;252;p20"/>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53" name="Google Shape;253;p20"/>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
        <p:nvSpPr>
          <p:cNvPr id="2" name="Rectángulo 1"/>
          <p:cNvSpPr/>
          <p:nvPr/>
        </p:nvSpPr>
        <p:spPr>
          <a:xfrm>
            <a:off x="165099" y="1252832"/>
            <a:ext cx="9727046" cy="1169551"/>
          </a:xfrm>
          <a:prstGeom prst="rect">
            <a:avLst/>
          </a:prstGeom>
        </p:spPr>
        <p:txBody>
          <a:bodyPr wrap="square">
            <a:spAutoFit/>
          </a:bodyPr>
          <a:lstStyle/>
          <a:p>
            <a:pPr lvl="0" algn="just"/>
            <a:r>
              <a:rPr lang="es-ES" dirty="0"/>
              <a:t>4</a:t>
            </a:r>
            <a:r>
              <a:rPr lang="es-ES" dirty="0" smtClean="0"/>
              <a:t>. </a:t>
            </a:r>
            <a:r>
              <a:rPr lang="es-ES" dirty="0"/>
              <a:t>Para que el huevo de gallina sobreviva el impacto dentro del Satélite Enlatado, ¿qué sistema o sistemas de amortiguamiento se propone utilizar</a:t>
            </a:r>
            <a:r>
              <a:rPr lang="es-ES" dirty="0" smtClean="0"/>
              <a:t>?</a:t>
            </a:r>
            <a:endParaRPr lang="es-ES" dirty="0"/>
          </a:p>
          <a:p>
            <a:pPr algn="just"/>
            <a:endParaRPr lang="es-ES" dirty="0"/>
          </a:p>
          <a:p>
            <a:pPr marL="285750" lvl="4" indent="-285750" algn="just">
              <a:buFont typeface="Arial" panose="020B0604020202020204" pitchFamily="34" charset="0"/>
              <a:buChar char="•"/>
            </a:pPr>
            <a:endParaRPr lang="es-MX" dirty="0"/>
          </a:p>
          <a:p>
            <a:pPr lvl="1" algn="just"/>
            <a:endParaRPr lang="es-ES" dirty="0" smtClean="0"/>
          </a:p>
        </p:txBody>
      </p:sp>
    </p:spTree>
    <p:extLst>
      <p:ext uri="{BB962C8B-B14F-4D97-AF65-F5344CB8AC3E}">
        <p14:creationId xmlns:p14="http://schemas.microsoft.com/office/powerpoint/2010/main" val="37475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45" name="Google Shape;245;p20"/>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46" name="Google Shape;246;p20"/>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47" name="Google Shape;247;p20"/>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50" name="Google Shape;25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
        <p:nvSpPr>
          <p:cNvPr id="251" name="Google Shape;251;p20"/>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52" name="Google Shape;252;p20"/>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53" name="Google Shape;253;p20"/>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
        <p:nvSpPr>
          <p:cNvPr id="2" name="Rectángulo 1"/>
          <p:cNvSpPr/>
          <p:nvPr/>
        </p:nvSpPr>
        <p:spPr>
          <a:xfrm>
            <a:off x="165099" y="1252832"/>
            <a:ext cx="9727046" cy="1384995"/>
          </a:xfrm>
          <a:prstGeom prst="rect">
            <a:avLst/>
          </a:prstGeom>
        </p:spPr>
        <p:txBody>
          <a:bodyPr wrap="square">
            <a:spAutoFit/>
          </a:bodyPr>
          <a:lstStyle/>
          <a:p>
            <a:pPr lvl="0" algn="just"/>
            <a:r>
              <a:rPr lang="es-ES" dirty="0" smtClean="0"/>
              <a:t>5. ¿</a:t>
            </a:r>
            <a:r>
              <a:rPr lang="es-ES" dirty="0"/>
              <a:t>C</a:t>
            </a:r>
            <a:r>
              <a:rPr lang="es-ES" dirty="0" smtClean="0"/>
              <a:t>ómo </a:t>
            </a:r>
            <a:r>
              <a:rPr lang="es-ES" dirty="0"/>
              <a:t>van a realizar la tarea de colocar el huevo dentro del satélite enlatado</a:t>
            </a:r>
            <a:r>
              <a:rPr lang="es-ES" dirty="0" smtClean="0"/>
              <a:t>? </a:t>
            </a:r>
            <a:r>
              <a:rPr lang="es-ES" dirty="0"/>
              <a:t>La respuesta </a:t>
            </a:r>
            <a:r>
              <a:rPr lang="es-ES" dirty="0" smtClean="0"/>
              <a:t>debe incluir una descripción dividida en pasos, </a:t>
            </a:r>
            <a:r>
              <a:rPr lang="es-ES" dirty="0"/>
              <a:t>diagramas de cuerpo libre e imágenes simples y </a:t>
            </a:r>
            <a:r>
              <a:rPr lang="es-ES" dirty="0" smtClean="0"/>
              <a:t>descriptivas</a:t>
            </a:r>
            <a:r>
              <a:rPr lang="es-ES" dirty="0"/>
              <a:t>.</a:t>
            </a:r>
          </a:p>
          <a:p>
            <a:pPr algn="just"/>
            <a:endParaRPr lang="es-ES" dirty="0"/>
          </a:p>
          <a:p>
            <a:pPr algn="just"/>
            <a:endParaRPr lang="es-ES" dirty="0"/>
          </a:p>
          <a:p>
            <a:pPr marL="285750" lvl="4" indent="-285750" algn="just">
              <a:buFont typeface="Arial" panose="020B0604020202020204" pitchFamily="34" charset="0"/>
              <a:buChar char="•"/>
            </a:pPr>
            <a:endParaRPr lang="es-MX" dirty="0"/>
          </a:p>
          <a:p>
            <a:pPr lvl="1" algn="just"/>
            <a:endParaRPr lang="es-ES" dirty="0" smtClean="0"/>
          </a:p>
        </p:txBody>
      </p:sp>
    </p:spTree>
    <p:extLst>
      <p:ext uri="{BB962C8B-B14F-4D97-AF65-F5344CB8AC3E}">
        <p14:creationId xmlns:p14="http://schemas.microsoft.com/office/powerpoint/2010/main" val="73132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45" name="Google Shape;245;p20"/>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46" name="Google Shape;246;p20"/>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47" name="Google Shape;247;p20"/>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50" name="Google Shape;25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sp>
        <p:nvSpPr>
          <p:cNvPr id="251" name="Google Shape;251;p20"/>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52" name="Google Shape;252;p20"/>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53" name="Google Shape;253;p20"/>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
        <p:nvSpPr>
          <p:cNvPr id="2" name="Rectángulo 1"/>
          <p:cNvSpPr/>
          <p:nvPr/>
        </p:nvSpPr>
        <p:spPr>
          <a:xfrm>
            <a:off x="165099" y="1252832"/>
            <a:ext cx="9537701" cy="523220"/>
          </a:xfrm>
          <a:prstGeom prst="rect">
            <a:avLst/>
          </a:prstGeom>
        </p:spPr>
        <p:txBody>
          <a:bodyPr wrap="square">
            <a:spAutoFit/>
          </a:bodyPr>
          <a:lstStyle/>
          <a:p>
            <a:pPr algn="just"/>
            <a:r>
              <a:rPr lang="es-ES" dirty="0"/>
              <a:t>6</a:t>
            </a:r>
            <a:r>
              <a:rPr lang="es-ES" dirty="0" smtClean="0"/>
              <a:t>. Realice un diagrama de cuerpo libre de la distribución de todos los </a:t>
            </a:r>
            <a:r>
              <a:rPr lang="es-ES" b="1" dirty="0" smtClean="0"/>
              <a:t>elementos mecánicos</a:t>
            </a:r>
            <a:r>
              <a:rPr lang="es-ES" dirty="0" smtClean="0"/>
              <a:t> del satélite enlatado, en el que se incluya una lista de sus componentes y su distribución de masas.</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45" name="Google Shape;245;p20"/>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46" name="Google Shape;246;p20"/>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47" name="Google Shape;247;p20"/>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50" name="Google Shape;25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sp>
        <p:nvSpPr>
          <p:cNvPr id="251" name="Google Shape;251;p20"/>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52" name="Google Shape;252;p20"/>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53" name="Google Shape;253;p20"/>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
        <p:nvSpPr>
          <p:cNvPr id="2" name="Rectángulo 1"/>
          <p:cNvSpPr/>
          <p:nvPr/>
        </p:nvSpPr>
        <p:spPr>
          <a:xfrm>
            <a:off x="165099" y="1252832"/>
            <a:ext cx="9537701" cy="738664"/>
          </a:xfrm>
          <a:prstGeom prst="rect">
            <a:avLst/>
          </a:prstGeom>
        </p:spPr>
        <p:txBody>
          <a:bodyPr wrap="square">
            <a:spAutoFit/>
          </a:bodyPr>
          <a:lstStyle/>
          <a:p>
            <a:pPr algn="just"/>
            <a:r>
              <a:rPr lang="es-ES" dirty="0"/>
              <a:t>7</a:t>
            </a:r>
            <a:r>
              <a:rPr lang="es-ES" dirty="0" smtClean="0"/>
              <a:t>. </a:t>
            </a:r>
            <a:r>
              <a:rPr lang="es-ES" dirty="0"/>
              <a:t>¿De qué materiales se propone fabricar la envolvente del satélite enlatado, su estructura interna y los componentes del autogiro? </a:t>
            </a:r>
            <a:r>
              <a:rPr lang="es-ES" dirty="0" smtClean="0"/>
              <a:t>Enliste los componentes y describa los materiales de los que estarán conformados. Justifique sus respuestas.</a:t>
            </a:r>
            <a:endParaRPr lang="es-ES" dirty="0"/>
          </a:p>
        </p:txBody>
      </p:sp>
    </p:spTree>
    <p:extLst>
      <p:ext uri="{BB962C8B-B14F-4D97-AF65-F5344CB8AC3E}">
        <p14:creationId xmlns:p14="http://schemas.microsoft.com/office/powerpoint/2010/main" val="258128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45" name="Google Shape;245;p20"/>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46" name="Google Shape;246;p20"/>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47" name="Google Shape;247;p20"/>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50" name="Google Shape;25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16</a:t>
            </a:fld>
            <a:endParaRPr sz="1200">
              <a:solidFill>
                <a:srgbClr val="888888"/>
              </a:solidFill>
              <a:latin typeface="Calibri"/>
              <a:ea typeface="Calibri"/>
              <a:cs typeface="Calibri"/>
              <a:sym typeface="Calibri"/>
            </a:endParaRPr>
          </a:p>
        </p:txBody>
      </p:sp>
      <p:sp>
        <p:nvSpPr>
          <p:cNvPr id="251" name="Google Shape;251;p20"/>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52" name="Google Shape;252;p20"/>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53" name="Google Shape;253;p20"/>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
        <p:nvSpPr>
          <p:cNvPr id="2" name="Rectángulo 1"/>
          <p:cNvSpPr/>
          <p:nvPr/>
        </p:nvSpPr>
        <p:spPr>
          <a:xfrm>
            <a:off x="165099" y="1252832"/>
            <a:ext cx="9537701" cy="307777"/>
          </a:xfrm>
          <a:prstGeom prst="rect">
            <a:avLst/>
          </a:prstGeom>
        </p:spPr>
        <p:txBody>
          <a:bodyPr wrap="square">
            <a:spAutoFit/>
          </a:bodyPr>
          <a:lstStyle/>
          <a:p>
            <a:pPr algn="just"/>
            <a:r>
              <a:rPr lang="es-ES" dirty="0"/>
              <a:t>8</a:t>
            </a:r>
            <a:r>
              <a:rPr lang="es-ES" dirty="0" smtClean="0"/>
              <a:t>. ¿De qué métodos de manufactura se auxiliará para fabricar sus componentes? Descríbalos y justifíquelos. </a:t>
            </a:r>
            <a:endParaRPr lang="es-ES" dirty="0"/>
          </a:p>
        </p:txBody>
      </p:sp>
    </p:spTree>
    <p:extLst>
      <p:ext uri="{BB962C8B-B14F-4D97-AF65-F5344CB8AC3E}">
        <p14:creationId xmlns:p14="http://schemas.microsoft.com/office/powerpoint/2010/main" val="334875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25"/>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327" name="Google Shape;327;p25"/>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328" name="Google Shape;328;p25"/>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329" name="Google Shape;329;p25"/>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332" name="Google Shape;3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17</a:t>
            </a:fld>
            <a:endParaRPr sz="1200">
              <a:solidFill>
                <a:srgbClr val="888888"/>
              </a:solidFill>
              <a:latin typeface="Calibri"/>
              <a:ea typeface="Calibri"/>
              <a:cs typeface="Calibri"/>
              <a:sym typeface="Calibri"/>
            </a:endParaRPr>
          </a:p>
        </p:txBody>
      </p:sp>
      <p:sp>
        <p:nvSpPr>
          <p:cNvPr id="333" name="Google Shape;333;p25"/>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334" name="Google Shape;334;p25"/>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335" name="Google Shape;335;p25"/>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336" name="Google Shape;336;p25"/>
          <p:cNvSpPr txBox="1"/>
          <p:nvPr/>
        </p:nvSpPr>
        <p:spPr>
          <a:xfrm>
            <a:off x="165100" y="1292583"/>
            <a:ext cx="9817756" cy="1569660"/>
          </a:xfrm>
          <a:prstGeom prst="rect">
            <a:avLst/>
          </a:prstGeom>
          <a:noFill/>
          <a:ln>
            <a:noFill/>
          </a:ln>
        </p:spPr>
        <p:txBody>
          <a:bodyPr spcFirstLastPara="1" wrap="square" lIns="91425" tIns="45700" rIns="91425" bIns="45700" anchor="t" anchorCtr="0">
            <a:noAutofit/>
          </a:bodyPr>
          <a:lstStyle/>
          <a:p>
            <a:pPr lvl="0" algn="just">
              <a:buSzPts val="1600"/>
            </a:pPr>
            <a:r>
              <a:rPr lang="es-MX" b="0" i="0" u="none" strike="noStrike" cap="none" dirty="0" smtClean="0">
                <a:solidFill>
                  <a:srgbClr val="000000"/>
                </a:solidFill>
                <a:sym typeface="Arial"/>
              </a:rPr>
              <a:t>9. Calcular </a:t>
            </a:r>
            <a:r>
              <a:rPr lang="es-MX" b="0" i="0" u="none" strike="noStrike" cap="none" dirty="0">
                <a:solidFill>
                  <a:srgbClr val="000000"/>
                </a:solidFill>
                <a:sym typeface="Arial"/>
              </a:rPr>
              <a:t>el tiempo que tarda el Satélite Enlatado en descender </a:t>
            </a:r>
            <a:r>
              <a:rPr lang="es-MX" b="0" i="0" u="none" strike="noStrike" cap="none" dirty="0" smtClean="0">
                <a:solidFill>
                  <a:srgbClr val="000000"/>
                </a:solidFill>
                <a:sym typeface="Arial"/>
              </a:rPr>
              <a:t>400 </a:t>
            </a:r>
            <a:r>
              <a:rPr lang="es-MX" b="0" i="0" u="none" strike="noStrike" cap="none" dirty="0">
                <a:solidFill>
                  <a:srgbClr val="000000"/>
                </a:solidFill>
                <a:sym typeface="Arial"/>
              </a:rPr>
              <a:t>metros sin paracaídas, si tiene una masa de 500 gramos y si sus dimensiones son las máximas especificadas en la Guía de la Misión. La altura inicial desde donde comienza el descenso el satélite es de 2600 metros sobre el nivel del mar</a:t>
            </a:r>
            <a:r>
              <a:rPr lang="es-MX" dirty="0"/>
              <a:t>. Incluir una breve descripción del cálculo hecho y las suposiciones realizadas.</a:t>
            </a:r>
            <a:endParaRPr dirty="0"/>
          </a:p>
        </p:txBody>
      </p:sp>
      <p:sp>
        <p:nvSpPr>
          <p:cNvPr id="14"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5"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6"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25"/>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327" name="Google Shape;327;p25"/>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328" name="Google Shape;328;p25"/>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329" name="Google Shape;329;p25"/>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332" name="Google Shape;3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18</a:t>
            </a:fld>
            <a:endParaRPr sz="1200">
              <a:solidFill>
                <a:srgbClr val="888888"/>
              </a:solidFill>
              <a:latin typeface="Calibri"/>
              <a:ea typeface="Calibri"/>
              <a:cs typeface="Calibri"/>
              <a:sym typeface="Calibri"/>
            </a:endParaRPr>
          </a:p>
        </p:txBody>
      </p:sp>
      <p:sp>
        <p:nvSpPr>
          <p:cNvPr id="333" name="Google Shape;333;p25"/>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334" name="Google Shape;334;p25"/>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335" name="Google Shape;335;p25"/>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336" name="Google Shape;336;p25"/>
          <p:cNvSpPr txBox="1"/>
          <p:nvPr/>
        </p:nvSpPr>
        <p:spPr>
          <a:xfrm>
            <a:off x="165100" y="1292583"/>
            <a:ext cx="9817756" cy="1569660"/>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buClr>
                <a:srgbClr val="000000"/>
              </a:buClr>
              <a:buSzPts val="1600"/>
            </a:pPr>
            <a:r>
              <a:rPr lang="es-MX" dirty="0" smtClean="0"/>
              <a:t>10</a:t>
            </a:r>
            <a:r>
              <a:rPr lang="es-MX" b="0" i="0" u="none" strike="noStrike" cap="none" dirty="0" smtClean="0">
                <a:solidFill>
                  <a:srgbClr val="000000"/>
                </a:solidFill>
                <a:sym typeface="Arial"/>
              </a:rPr>
              <a:t>. ¿</a:t>
            </a:r>
            <a:r>
              <a:rPr lang="es-MX" b="0" i="0" u="none" strike="noStrike" cap="none" dirty="0">
                <a:solidFill>
                  <a:srgbClr val="000000"/>
                </a:solidFill>
                <a:sym typeface="Arial"/>
              </a:rPr>
              <a:t>Cuánta energía cinética tiene el satélite antes del impacto? Incluir una breve descripción del cálculo hecho y las suposiciones realizadas.</a:t>
            </a:r>
            <a:endParaRPr dirty="0"/>
          </a:p>
        </p:txBody>
      </p:sp>
      <p:sp>
        <p:nvSpPr>
          <p:cNvPr id="14"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5"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6"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Tree>
    <p:extLst>
      <p:ext uri="{BB962C8B-B14F-4D97-AF65-F5344CB8AC3E}">
        <p14:creationId xmlns:p14="http://schemas.microsoft.com/office/powerpoint/2010/main" val="2329346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26"/>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344" name="Google Shape;344;p26"/>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345" name="Google Shape;345;p26"/>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346" name="Google Shape;346;p26"/>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349" name="Google Shape;3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19</a:t>
            </a:fld>
            <a:endParaRPr sz="1200">
              <a:solidFill>
                <a:srgbClr val="888888"/>
              </a:solidFill>
              <a:latin typeface="Calibri"/>
              <a:ea typeface="Calibri"/>
              <a:cs typeface="Calibri"/>
              <a:sym typeface="Calibri"/>
            </a:endParaRPr>
          </a:p>
        </p:txBody>
      </p:sp>
      <p:sp>
        <p:nvSpPr>
          <p:cNvPr id="350" name="Google Shape;350;p26"/>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351" name="Google Shape;351;p26"/>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352" name="Google Shape;352;p26"/>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354" name="Google Shape;354;p26"/>
          <p:cNvSpPr txBox="1"/>
          <p:nvPr/>
        </p:nvSpPr>
        <p:spPr>
          <a:xfrm>
            <a:off x="165100" y="1256717"/>
            <a:ext cx="9817756" cy="107721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MX" dirty="0" smtClean="0"/>
              <a:t>11</a:t>
            </a:r>
            <a:r>
              <a:rPr lang="es-MX" b="0" i="0" u="none" strike="noStrike" cap="none" dirty="0" smtClean="0">
                <a:solidFill>
                  <a:srgbClr val="000000"/>
                </a:solidFill>
                <a:sym typeface="Arial"/>
              </a:rPr>
              <a:t>. </a:t>
            </a:r>
            <a:r>
              <a:rPr lang="es-MX" b="0" i="0" u="none" strike="noStrike" cap="none" dirty="0">
                <a:solidFill>
                  <a:schemeClr val="dk1"/>
                </a:solidFill>
                <a:sym typeface="Arial"/>
              </a:rPr>
              <a:t>Suponiendo los parámetros del cálculo anterior y una caída de </a:t>
            </a:r>
            <a:r>
              <a:rPr lang="es-MX" b="0" i="0" u="none" strike="noStrike" cap="none" dirty="0" smtClean="0">
                <a:solidFill>
                  <a:schemeClr val="dk1"/>
                </a:solidFill>
                <a:sym typeface="Arial"/>
              </a:rPr>
              <a:t>400 </a:t>
            </a:r>
            <a:r>
              <a:rPr lang="es-MX" b="0" i="0" u="none" strike="noStrike" cap="none" dirty="0">
                <a:solidFill>
                  <a:schemeClr val="dk1"/>
                </a:solidFill>
                <a:sym typeface="Arial"/>
              </a:rPr>
              <a:t>metros del satélite, calcule la aceleración que tiene el satélite al momento del impacto (presente el resultado en unidades de gravedad)</a:t>
            </a:r>
            <a:r>
              <a:rPr lang="es-MX" dirty="0">
                <a:solidFill>
                  <a:schemeClr val="dk1"/>
                </a:solidFill>
              </a:rPr>
              <a:t>. Estime</a:t>
            </a:r>
            <a:r>
              <a:rPr lang="es-MX" b="0" i="0" u="none" strike="noStrike" cap="none" dirty="0">
                <a:solidFill>
                  <a:schemeClr val="dk1"/>
                </a:solidFill>
                <a:sym typeface="Arial"/>
              </a:rPr>
              <a:t> también cuál es la aceleración máxima que puede soportar un huevo de gallina antes de romperse (incluir una breve descripción del cálculo realizado y su justificación)</a:t>
            </a:r>
            <a:r>
              <a:rPr lang="es-MX" b="0" i="0" u="none" strike="noStrike" cap="none" dirty="0">
                <a:solidFill>
                  <a:srgbClr val="000000"/>
                </a:solidFill>
                <a:sym typeface="Arial"/>
              </a:rPr>
              <a:t>.</a:t>
            </a:r>
            <a:endParaRPr b="0" i="0" u="none" strike="noStrike" cap="none" dirty="0">
              <a:solidFill>
                <a:schemeClr val="dk1"/>
              </a:solidFill>
              <a:sym typeface="Arial"/>
            </a:endParaRPr>
          </a:p>
        </p:txBody>
      </p:sp>
      <p:sp>
        <p:nvSpPr>
          <p:cNvPr id="14"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5"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6"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M</a:t>
            </a:r>
            <a:r>
              <a:rPr lang="es-MX" dirty="0" smtClean="0"/>
              <a:t>ECÁNICA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12"/>
          <p:cNvPicPr preferRelativeResize="0"/>
          <p:nvPr/>
        </p:nvPicPr>
        <p:blipFill rotWithShape="1">
          <a:blip r:embed="rId3">
            <a:alphaModFix/>
          </a:blip>
          <a:srcRect b="88949"/>
          <a:stretch/>
        </p:blipFill>
        <p:spPr>
          <a:xfrm>
            <a:off x="0" y="0"/>
            <a:ext cx="12192000" cy="757881"/>
          </a:xfrm>
          <a:prstGeom prst="rect">
            <a:avLst/>
          </a:prstGeom>
          <a:noFill/>
          <a:ln>
            <a:noFill/>
          </a:ln>
        </p:spPr>
      </p:pic>
      <p:sp>
        <p:nvSpPr>
          <p:cNvPr id="109" name="Google Shape;109;p12"/>
          <p:cNvSpPr/>
          <p:nvPr/>
        </p:nvSpPr>
        <p:spPr>
          <a:xfrm>
            <a:off x="3314700" y="5885190"/>
            <a:ext cx="681990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MX" sz="1400" b="1" i="0" u="none" strike="noStrike" cap="none">
                <a:solidFill>
                  <a:srgbClr val="000000"/>
                </a:solidFill>
                <a:latin typeface="Arial"/>
                <a:ea typeface="Arial"/>
                <a:cs typeface="Arial"/>
                <a:sym typeface="Arial"/>
              </a:rPr>
              <a:t>Fecha límite para subir su archivo:</a:t>
            </a:r>
            <a:r>
              <a:rPr lang="es-MX" sz="1400" b="0" i="0" u="none" strike="noStrike" cap="none">
                <a:solidFill>
                  <a:srgbClr val="000000"/>
                </a:solidFill>
                <a:latin typeface="Arial"/>
                <a:ea typeface="Arial"/>
                <a:cs typeface="Arial"/>
                <a:sym typeface="Arial"/>
              </a:rPr>
              <a:t> viernes 1 de febrero de 2019 a las 23:59:59 h. </a:t>
            </a:r>
            <a:endParaRPr/>
          </a:p>
        </p:txBody>
      </p:sp>
      <p:sp>
        <p:nvSpPr>
          <p:cNvPr id="112" name="Google Shape;11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a:t>
            </a:fld>
            <a:endParaRPr sz="1200">
              <a:solidFill>
                <a:srgbClr val="888888"/>
              </a:solidFill>
              <a:latin typeface="Calibri"/>
              <a:ea typeface="Calibri"/>
              <a:cs typeface="Calibri"/>
              <a:sym typeface="Calibri"/>
            </a:endParaRPr>
          </a:p>
        </p:txBody>
      </p:sp>
      <p:sp>
        <p:nvSpPr>
          <p:cNvPr id="113" name="Google Shape;113;p12"/>
          <p:cNvSpPr/>
          <p:nvPr/>
        </p:nvSpPr>
        <p:spPr>
          <a:xfrm>
            <a:off x="2821288" y="2390793"/>
            <a:ext cx="8593781" cy="24622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MX" sz="1400" b="1" i="0" u="none" strike="noStrike" cap="none" dirty="0" smtClean="0">
                <a:solidFill>
                  <a:srgbClr val="000000"/>
                </a:solidFill>
                <a:latin typeface="Arial"/>
                <a:ea typeface="Arial"/>
                <a:cs typeface="Arial"/>
                <a:sym typeface="Arial"/>
              </a:rPr>
              <a:t>Contenido del documento</a:t>
            </a:r>
            <a:endParaRPr sz="1400" b="1"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1400"/>
              <a:buFont typeface="+mj-lt"/>
              <a:buAutoNum type="arabicPeriod"/>
            </a:pPr>
            <a:r>
              <a:rPr lang="es-MX" sz="1400" b="0" i="0" u="none" strike="noStrike" cap="none" dirty="0" smtClean="0">
                <a:solidFill>
                  <a:srgbClr val="000000"/>
                </a:solidFill>
                <a:latin typeface="Arial"/>
                <a:ea typeface="Arial"/>
                <a:cs typeface="Arial"/>
                <a:sym typeface="Arial"/>
              </a:rPr>
              <a:t>Revisión de Diseño Conceptual. Descripción general.</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1400"/>
              <a:buFont typeface="+mj-lt"/>
              <a:buAutoNum type="arabicPeriod"/>
            </a:pPr>
            <a:r>
              <a:rPr lang="es-MX" dirty="0" smtClean="0"/>
              <a:t>Integrantes del equipo.</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1400"/>
              <a:buFont typeface="+mj-lt"/>
              <a:buAutoNum type="arabicPeriod"/>
            </a:pPr>
            <a:r>
              <a:rPr lang="es-MX" sz="1400" b="0" i="0" u="none" strike="noStrike" cap="none" dirty="0" smtClean="0">
                <a:solidFill>
                  <a:srgbClr val="000000"/>
                </a:solidFill>
                <a:latin typeface="Arial"/>
                <a:ea typeface="Arial"/>
                <a:cs typeface="Arial"/>
                <a:sym typeface="Arial"/>
              </a:rPr>
              <a:t>Insignia del equipo.</a:t>
            </a:r>
          </a:p>
          <a:p>
            <a:pPr marL="342900" marR="0" lvl="0" indent="-342900" algn="just" rtl="0">
              <a:lnSpc>
                <a:spcPct val="100000"/>
              </a:lnSpc>
              <a:spcBef>
                <a:spcPts val="0"/>
              </a:spcBef>
              <a:spcAft>
                <a:spcPts val="0"/>
              </a:spcAft>
              <a:buClr>
                <a:srgbClr val="000000"/>
              </a:buClr>
              <a:buSzPts val="1400"/>
              <a:buFont typeface="+mj-lt"/>
              <a:buAutoNum type="arabicPeriod"/>
            </a:pPr>
            <a:r>
              <a:rPr lang="es-MX" dirty="0" smtClean="0"/>
              <a:t>Distribución de trabajo.</a:t>
            </a:r>
          </a:p>
          <a:p>
            <a:pPr marL="342900" marR="0" lvl="0" indent="-342900" algn="just" rtl="0">
              <a:lnSpc>
                <a:spcPct val="100000"/>
              </a:lnSpc>
              <a:spcBef>
                <a:spcPts val="0"/>
              </a:spcBef>
              <a:spcAft>
                <a:spcPts val="0"/>
              </a:spcAft>
              <a:buClr>
                <a:srgbClr val="000000"/>
              </a:buClr>
              <a:buSzPts val="1400"/>
              <a:buFont typeface="+mj-lt"/>
              <a:buAutoNum type="arabicPeriod"/>
            </a:pPr>
            <a:r>
              <a:rPr lang="es-MX" sz="1400" b="0" i="0" u="none" strike="noStrike" cap="none" dirty="0" smtClean="0">
                <a:solidFill>
                  <a:srgbClr val="000000"/>
                </a:solidFill>
                <a:latin typeface="Arial"/>
                <a:ea typeface="Arial"/>
                <a:cs typeface="Arial"/>
                <a:sym typeface="Arial"/>
              </a:rPr>
              <a:t>Consideraciones generales.</a:t>
            </a:r>
          </a:p>
          <a:p>
            <a:pPr marL="342900" marR="0" lvl="0" indent="-342900" algn="just" rtl="0">
              <a:lnSpc>
                <a:spcPct val="100000"/>
              </a:lnSpc>
              <a:spcBef>
                <a:spcPts val="0"/>
              </a:spcBef>
              <a:spcAft>
                <a:spcPts val="0"/>
              </a:spcAft>
              <a:buClr>
                <a:srgbClr val="000000"/>
              </a:buClr>
              <a:buSzPts val="1400"/>
              <a:buFont typeface="+mj-lt"/>
              <a:buAutoNum type="arabicPeriod"/>
            </a:pPr>
            <a:r>
              <a:rPr lang="es-MX" dirty="0" smtClean="0"/>
              <a:t>Electrónica.</a:t>
            </a:r>
          </a:p>
          <a:p>
            <a:pPr marL="342900" marR="0" lvl="0" indent="-342900" algn="just" rtl="0">
              <a:lnSpc>
                <a:spcPct val="100000"/>
              </a:lnSpc>
              <a:spcBef>
                <a:spcPts val="0"/>
              </a:spcBef>
              <a:spcAft>
                <a:spcPts val="0"/>
              </a:spcAft>
              <a:buClr>
                <a:srgbClr val="000000"/>
              </a:buClr>
              <a:buSzPts val="1400"/>
              <a:buFont typeface="+mj-lt"/>
              <a:buAutoNum type="arabicPeriod"/>
            </a:pPr>
            <a:r>
              <a:rPr lang="es-MX" sz="1400" b="0" i="0" u="none" strike="noStrike" cap="none" dirty="0" smtClean="0">
                <a:solidFill>
                  <a:srgbClr val="000000"/>
                </a:solidFill>
                <a:latin typeface="Arial"/>
                <a:ea typeface="Arial"/>
                <a:cs typeface="Arial"/>
                <a:sym typeface="Arial"/>
              </a:rPr>
              <a:t>Mecánica.</a:t>
            </a:r>
          </a:p>
          <a:p>
            <a:pPr marL="342900" marR="0" lvl="0" indent="-342900" algn="just" rtl="0">
              <a:lnSpc>
                <a:spcPct val="100000"/>
              </a:lnSpc>
              <a:spcBef>
                <a:spcPts val="0"/>
              </a:spcBef>
              <a:spcAft>
                <a:spcPts val="0"/>
              </a:spcAft>
              <a:buClr>
                <a:srgbClr val="000000"/>
              </a:buClr>
              <a:buSzPts val="1400"/>
              <a:buFont typeface="+mj-lt"/>
              <a:buAutoNum type="arabicPeriod"/>
            </a:pPr>
            <a:r>
              <a:rPr lang="es-MX" dirty="0" smtClean="0"/>
              <a:t>Control y programación.</a:t>
            </a:r>
          </a:p>
          <a:p>
            <a:pPr marL="342900" marR="0" lvl="0" indent="-342900" algn="just" rtl="0">
              <a:lnSpc>
                <a:spcPct val="100000"/>
              </a:lnSpc>
              <a:spcBef>
                <a:spcPts val="0"/>
              </a:spcBef>
              <a:spcAft>
                <a:spcPts val="0"/>
              </a:spcAft>
              <a:buClr>
                <a:srgbClr val="000000"/>
              </a:buClr>
              <a:buSzPts val="1400"/>
              <a:buFont typeface="+mj-lt"/>
              <a:buAutoNum type="arabicPeriod"/>
            </a:pPr>
            <a:r>
              <a:rPr lang="es-MX" sz="1400" b="0" i="0" u="none" strike="noStrike" cap="none" dirty="0" smtClean="0">
                <a:solidFill>
                  <a:srgbClr val="000000"/>
                </a:solidFill>
                <a:latin typeface="Arial"/>
                <a:ea typeface="Arial"/>
                <a:cs typeface="Arial"/>
                <a:sym typeface="Arial"/>
              </a:rPr>
              <a:t>Integración.</a:t>
            </a:r>
          </a:p>
          <a:p>
            <a:pPr marL="342900" marR="0" lvl="0" indent="-342900" algn="just" rtl="0">
              <a:lnSpc>
                <a:spcPct val="100000"/>
              </a:lnSpc>
              <a:spcBef>
                <a:spcPts val="0"/>
              </a:spcBef>
              <a:spcAft>
                <a:spcPts val="0"/>
              </a:spcAft>
              <a:buClr>
                <a:srgbClr val="000000"/>
              </a:buClr>
              <a:buSzPts val="1400"/>
              <a:buFont typeface="+mj-lt"/>
              <a:buAutoNum type="arabicPeriod"/>
            </a:pPr>
            <a:r>
              <a:rPr lang="es-MX" dirty="0" smtClean="0"/>
              <a:t>Pruebas.</a:t>
            </a:r>
          </a:p>
          <a:p>
            <a:pPr marL="342900" marR="0" lvl="0" indent="-342900" algn="just" rtl="0">
              <a:lnSpc>
                <a:spcPct val="100000"/>
              </a:lnSpc>
              <a:spcBef>
                <a:spcPts val="0"/>
              </a:spcBef>
              <a:spcAft>
                <a:spcPts val="0"/>
              </a:spcAft>
              <a:buClr>
                <a:srgbClr val="000000"/>
              </a:buClr>
              <a:buSzPts val="1400"/>
              <a:buFont typeface="+mj-lt"/>
              <a:buAutoNum type="arabicPeriod"/>
            </a:pPr>
            <a:r>
              <a:rPr lang="es-MX" sz="1400" b="0" i="0" u="none" strike="noStrike" cap="none" dirty="0" smtClean="0">
                <a:solidFill>
                  <a:srgbClr val="000000"/>
                </a:solidFill>
                <a:latin typeface="Arial"/>
                <a:ea typeface="Arial"/>
                <a:cs typeface="Arial"/>
                <a:sym typeface="Arial"/>
              </a:rPr>
              <a:t>Ingeniería de sistemas</a:t>
            </a:r>
          </a:p>
          <a:p>
            <a:pPr marL="342900" marR="0" lvl="0" indent="-342900" algn="just" rtl="0">
              <a:lnSpc>
                <a:spcPct val="100000"/>
              </a:lnSpc>
              <a:spcBef>
                <a:spcPts val="0"/>
              </a:spcBef>
              <a:spcAft>
                <a:spcPts val="0"/>
              </a:spcAft>
              <a:buClr>
                <a:srgbClr val="000000"/>
              </a:buClr>
              <a:buSzPts val="1400"/>
              <a:buFont typeface="+mj-lt"/>
              <a:buAutoNum type="arabicPeriod"/>
            </a:pPr>
            <a:r>
              <a:rPr lang="es-MX" dirty="0" smtClean="0"/>
              <a:t>Gestión de la misión</a:t>
            </a:r>
          </a:p>
          <a:p>
            <a:pPr marL="342900" marR="0" lvl="0" indent="-342900" algn="just" rtl="0">
              <a:lnSpc>
                <a:spcPct val="100000"/>
              </a:lnSpc>
              <a:spcBef>
                <a:spcPts val="0"/>
              </a:spcBef>
              <a:spcAft>
                <a:spcPts val="0"/>
              </a:spcAft>
              <a:buClr>
                <a:srgbClr val="000000"/>
              </a:buClr>
              <a:buSzPts val="1400"/>
              <a:buFont typeface="+mj-lt"/>
              <a:buAutoNum type="arabicPeriod"/>
            </a:pPr>
            <a:r>
              <a:rPr lang="es-MX" sz="1400" b="0" i="0" u="none" strike="noStrike" cap="none" dirty="0" smtClean="0">
                <a:solidFill>
                  <a:srgbClr val="000000"/>
                </a:solidFill>
                <a:latin typeface="Arial"/>
                <a:ea typeface="Arial"/>
                <a:cs typeface="Arial"/>
                <a:sym typeface="Arial"/>
              </a:rPr>
              <a:t>Instrucciones de envío</a:t>
            </a:r>
          </a:p>
          <a:p>
            <a:pPr marL="342900" marR="0" lvl="0" indent="-342900" algn="just" rtl="0">
              <a:lnSpc>
                <a:spcPct val="100000"/>
              </a:lnSpc>
              <a:spcBef>
                <a:spcPts val="0"/>
              </a:spcBef>
              <a:spcAft>
                <a:spcPts val="0"/>
              </a:spcAft>
              <a:buClr>
                <a:srgbClr val="000000"/>
              </a:buClr>
              <a:buSzPts val="1400"/>
              <a:buFont typeface="+mj-lt"/>
              <a:buAutoNum type="arabicPeriod"/>
            </a:pPr>
            <a:endParaRPr sz="1400" b="0" i="0" u="none" strike="noStrike" cap="none" dirty="0">
              <a:solidFill>
                <a:srgbClr val="000000"/>
              </a:solidFill>
              <a:latin typeface="Arial"/>
              <a:ea typeface="Arial"/>
              <a:cs typeface="Arial"/>
              <a:sym typeface="Arial"/>
            </a:endParaRPr>
          </a:p>
        </p:txBody>
      </p:sp>
      <p:sp>
        <p:nvSpPr>
          <p:cNvPr id="10"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1"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2" name="Google Shape;76;p10"/>
          <p:cNvSpPr txBox="1"/>
          <p:nvPr/>
        </p:nvSpPr>
        <p:spPr>
          <a:xfrm>
            <a:off x="3304475" y="808152"/>
            <a:ext cx="7627408" cy="16312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MX" sz="2400" b="0" i="0" u="none" strike="noStrike" cap="none" dirty="0">
                <a:solidFill>
                  <a:srgbClr val="000000"/>
                </a:solidFill>
                <a:latin typeface="Arial"/>
                <a:ea typeface="Arial"/>
                <a:cs typeface="Arial"/>
                <a:sym typeface="Arial"/>
              </a:rPr>
              <a:t>Concurso </a:t>
            </a:r>
            <a:r>
              <a:rPr lang="es-MX" sz="2400" b="0" i="0" u="none" strike="noStrike" cap="none" dirty="0" smtClean="0">
                <a:solidFill>
                  <a:srgbClr val="000000"/>
                </a:solidFill>
                <a:latin typeface="Arial"/>
                <a:ea typeface="Arial"/>
                <a:cs typeface="Arial"/>
                <a:sym typeface="Arial"/>
              </a:rPr>
              <a:t>Iberoamericano de </a:t>
            </a:r>
            <a:r>
              <a:rPr lang="es-MX" sz="2400" b="0" i="0" u="none" strike="noStrike" cap="none" dirty="0">
                <a:solidFill>
                  <a:srgbClr val="000000"/>
                </a:solidFill>
                <a:latin typeface="Arial"/>
                <a:ea typeface="Arial"/>
                <a:cs typeface="Arial"/>
                <a:sym typeface="Arial"/>
              </a:rPr>
              <a:t>Satélites Enlatados</a:t>
            </a:r>
            <a:endParaRPr sz="1000" dirty="0"/>
          </a:p>
          <a:p>
            <a:pPr marL="0" marR="0" lvl="0" indent="0" algn="ctr" rtl="0">
              <a:lnSpc>
                <a:spcPct val="100000"/>
              </a:lnSpc>
              <a:spcBef>
                <a:spcPts val="0"/>
              </a:spcBef>
              <a:spcAft>
                <a:spcPts val="0"/>
              </a:spcAft>
              <a:buClr>
                <a:srgbClr val="000000"/>
              </a:buClr>
              <a:buSzPts val="2000"/>
              <a:buFont typeface="Arial"/>
              <a:buNone/>
            </a:pPr>
            <a:r>
              <a:rPr lang="es-MX" sz="2000" b="0" i="0" u="none" strike="noStrike" cap="none" dirty="0">
                <a:solidFill>
                  <a:srgbClr val="000000"/>
                </a:solidFill>
                <a:latin typeface="Arial"/>
                <a:ea typeface="Arial"/>
                <a:cs typeface="Arial"/>
                <a:sym typeface="Arial"/>
              </a:rPr>
              <a:t>(</a:t>
            </a:r>
            <a:r>
              <a:rPr lang="es-MX" sz="2000" b="0" i="0" u="none" strike="noStrike" cap="none" dirty="0" smtClean="0">
                <a:solidFill>
                  <a:srgbClr val="000000"/>
                </a:solidFill>
                <a:latin typeface="Arial"/>
                <a:ea typeface="Arial"/>
                <a:cs typeface="Arial"/>
                <a:sym typeface="Arial"/>
              </a:rPr>
              <a:t>2019 </a:t>
            </a:r>
            <a:r>
              <a:rPr lang="es-MX" sz="2000" b="0" i="0" u="none" strike="noStrike" cap="none" dirty="0">
                <a:solidFill>
                  <a:srgbClr val="000000"/>
                </a:solidFill>
                <a:latin typeface="Arial"/>
                <a:ea typeface="Arial"/>
                <a:cs typeface="Arial"/>
                <a:sym typeface="Arial"/>
              </a:rPr>
              <a:t>– </a:t>
            </a:r>
            <a:r>
              <a:rPr lang="es-MX" sz="2000" b="0" i="0" u="none" strike="noStrike" cap="none" dirty="0" smtClean="0">
                <a:solidFill>
                  <a:srgbClr val="000000"/>
                </a:solidFill>
                <a:latin typeface="Arial"/>
                <a:ea typeface="Arial"/>
                <a:cs typeface="Arial"/>
                <a:sym typeface="Arial"/>
              </a:rPr>
              <a:t>2020)</a:t>
            </a:r>
          </a:p>
          <a:p>
            <a:pPr marL="0" marR="0" lvl="0" indent="0" algn="ctr" rtl="0">
              <a:lnSpc>
                <a:spcPct val="100000"/>
              </a:lnSpc>
              <a:spcBef>
                <a:spcPts val="0"/>
              </a:spcBef>
              <a:spcAft>
                <a:spcPts val="0"/>
              </a:spcAft>
              <a:buClr>
                <a:srgbClr val="000000"/>
              </a:buClr>
              <a:buSzPts val="2000"/>
              <a:buFont typeface="Arial"/>
              <a:buNone/>
            </a:pPr>
            <a:endParaRPr sz="1050" dirty="0"/>
          </a:p>
          <a:p>
            <a:pPr marL="0" marR="0" lvl="0" indent="0" algn="ctr" rtl="0">
              <a:lnSpc>
                <a:spcPct val="100000"/>
              </a:lnSpc>
              <a:spcBef>
                <a:spcPts val="0"/>
              </a:spcBef>
              <a:spcAft>
                <a:spcPts val="0"/>
              </a:spcAft>
              <a:buClr>
                <a:srgbClr val="000000"/>
              </a:buClr>
              <a:buSzPts val="4000"/>
              <a:buFont typeface="Arial"/>
              <a:buNone/>
            </a:pPr>
            <a:r>
              <a:rPr lang="es-MX" sz="3600" b="0" i="0" u="none" strike="noStrike" cap="none" dirty="0" smtClean="0">
                <a:solidFill>
                  <a:srgbClr val="000000"/>
                </a:solidFill>
                <a:latin typeface="Arial"/>
                <a:ea typeface="Arial"/>
                <a:cs typeface="Arial"/>
                <a:sym typeface="Arial"/>
              </a:rPr>
              <a:t>E </a:t>
            </a:r>
            <a:r>
              <a:rPr lang="es-MX" sz="3600" b="0" i="0" u="none" strike="noStrike" cap="none" dirty="0">
                <a:solidFill>
                  <a:srgbClr val="000000"/>
                </a:solidFill>
                <a:latin typeface="Arial"/>
                <a:ea typeface="Arial"/>
                <a:cs typeface="Arial"/>
                <a:sym typeface="Arial"/>
              </a:rPr>
              <a:t>T A P A  0 </a:t>
            </a:r>
            <a:r>
              <a:rPr lang="es-MX" sz="3600" b="0" i="0" u="none" strike="noStrike" cap="none" dirty="0" smtClean="0">
                <a:solidFill>
                  <a:srgbClr val="000000"/>
                </a:solidFill>
                <a:latin typeface="Arial"/>
                <a:ea typeface="Arial"/>
                <a:cs typeface="Arial"/>
                <a:sym typeface="Arial"/>
              </a:rPr>
              <a:t>2</a:t>
            </a:r>
            <a:endParaRPr sz="3600" b="0" i="0" u="none" strike="noStrike" cap="none" dirty="0">
              <a:solidFill>
                <a:srgbClr val="000000"/>
              </a:solidFill>
              <a:latin typeface="Arial"/>
              <a:ea typeface="Arial"/>
              <a:cs typeface="Arial"/>
              <a:sym typeface="Arial"/>
            </a:endParaRPr>
          </a:p>
        </p:txBody>
      </p:sp>
      <p:pic>
        <p:nvPicPr>
          <p:cNvPr id="13" name="Google Shape;74;p10"/>
          <p:cNvPicPr preferRelativeResize="0"/>
          <p:nvPr/>
        </p:nvPicPr>
        <p:blipFill rotWithShape="1">
          <a:blip r:embed="rId3">
            <a:alphaModFix/>
          </a:blip>
          <a:srcRect t="10692" r="78716" b="17477"/>
          <a:stretch/>
        </p:blipFill>
        <p:spPr>
          <a:xfrm>
            <a:off x="112656" y="757881"/>
            <a:ext cx="2594919" cy="49262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20</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79538"/>
            <a:ext cx="972704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MX" dirty="0" smtClean="0"/>
              <a:t>12. </a:t>
            </a:r>
            <a:r>
              <a:rPr lang="es-MX" sz="1400" b="0" i="0" u="none" strike="noStrike" cap="none" dirty="0" smtClean="0">
                <a:solidFill>
                  <a:srgbClr val="000000"/>
                </a:solidFill>
                <a:latin typeface="Arial"/>
                <a:ea typeface="Arial"/>
                <a:cs typeface="Arial"/>
                <a:sym typeface="Arial"/>
              </a:rPr>
              <a:t>¿Qué lenguajes utilizarán para programar los componentes de su satélite enlatado? </a:t>
            </a:r>
            <a:r>
              <a:rPr lang="es-MX" dirty="0" smtClean="0"/>
              <a:t>Enlístelos y justifíquelos</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smtClean="0">
                <a:solidFill>
                  <a:srgbClr val="000000"/>
                </a:solidFill>
                <a:latin typeface="Arial"/>
                <a:ea typeface="Arial"/>
                <a:cs typeface="Arial"/>
                <a:sym typeface="Arial"/>
              </a:rPr>
              <a:t>C</a:t>
            </a:r>
            <a:r>
              <a:rPr lang="es-MX" dirty="0" smtClean="0"/>
              <a:t>ONTROL Y PROGRAMACIÓN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21</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79538"/>
            <a:ext cx="972704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MX" dirty="0" smtClean="0"/>
              <a:t>13. Describa detalladamente la interfaz humano-máquina de su estación terrena. Incluya un diagrama de interfaces entre su segmento en tierra y el segmento de vuelo.</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smtClean="0">
                <a:solidFill>
                  <a:srgbClr val="000000"/>
                </a:solidFill>
                <a:latin typeface="Arial"/>
                <a:ea typeface="Arial"/>
                <a:cs typeface="Arial"/>
                <a:sym typeface="Arial"/>
              </a:rPr>
              <a:t>C</a:t>
            </a:r>
            <a:r>
              <a:rPr lang="es-MX" dirty="0" smtClean="0"/>
              <a:t>ONTROL Y PROGRAMACIÓN</a:t>
            </a:r>
            <a:endParaRPr dirty="0"/>
          </a:p>
        </p:txBody>
      </p:sp>
    </p:spTree>
    <p:extLst>
      <p:ext uri="{BB962C8B-B14F-4D97-AF65-F5344CB8AC3E}">
        <p14:creationId xmlns:p14="http://schemas.microsoft.com/office/powerpoint/2010/main" val="4181417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22</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79538"/>
            <a:ext cx="9727045" cy="307777"/>
          </a:xfrm>
          <a:prstGeom prst="rect">
            <a:avLst/>
          </a:prstGeom>
          <a:noFill/>
          <a:ln>
            <a:noFill/>
          </a:ln>
        </p:spPr>
        <p:txBody>
          <a:bodyPr spcFirstLastPara="1" wrap="square" lIns="91425" tIns="45700" rIns="91425" bIns="45700" anchor="t" anchorCtr="0">
            <a:noAutofit/>
          </a:bodyPr>
          <a:lstStyle/>
          <a:p>
            <a:pPr lvl="0" algn="just">
              <a:buClr>
                <a:schemeClr val="dk1"/>
              </a:buClr>
              <a:buSzPts val="1800"/>
            </a:pPr>
            <a:r>
              <a:rPr lang="es-MX" dirty="0" smtClean="0"/>
              <a:t>14.</a:t>
            </a:r>
            <a:r>
              <a:rPr lang="es-MX" sz="1400" b="0" i="0" u="none" strike="noStrike" cap="none" dirty="0" smtClean="0">
                <a:solidFill>
                  <a:srgbClr val="000000"/>
                </a:solidFill>
                <a:latin typeface="Arial"/>
                <a:ea typeface="Arial"/>
                <a:cs typeface="Arial"/>
                <a:sym typeface="Arial"/>
              </a:rPr>
              <a:t> Describa detalladamente el sistema</a:t>
            </a:r>
            <a:r>
              <a:rPr lang="es-MX" dirty="0" smtClean="0">
                <a:solidFill>
                  <a:schemeClr val="dk1"/>
                </a:solidFill>
              </a:rPr>
              <a:t> </a:t>
            </a:r>
            <a:r>
              <a:rPr lang="es-MX" dirty="0">
                <a:solidFill>
                  <a:schemeClr val="dk1"/>
                </a:solidFill>
              </a:rPr>
              <a:t>de desacoplamiento entre </a:t>
            </a:r>
            <a:r>
              <a:rPr lang="es-MX" dirty="0" smtClean="0">
                <a:solidFill>
                  <a:schemeClr val="dk1"/>
                </a:solidFill>
              </a:rPr>
              <a:t>etapas. Incluya diagramas descriptivos de su sistema.</a:t>
            </a: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smtClean="0">
                <a:solidFill>
                  <a:srgbClr val="000000"/>
                </a:solidFill>
                <a:latin typeface="Arial"/>
                <a:ea typeface="Arial"/>
                <a:cs typeface="Arial"/>
                <a:sym typeface="Arial"/>
              </a:rPr>
              <a:t>I</a:t>
            </a:r>
            <a:r>
              <a:rPr lang="es-MX" b="0" i="0" u="none" strike="noStrike" cap="none" dirty="0" smtClean="0">
                <a:solidFill>
                  <a:srgbClr val="000000"/>
                </a:solidFill>
                <a:latin typeface="Arial"/>
                <a:ea typeface="Arial"/>
                <a:cs typeface="Arial"/>
                <a:sym typeface="Arial"/>
              </a:rPr>
              <a:t>NTEGRACIÓN</a:t>
            </a:r>
            <a:endParaRPr dirty="0"/>
          </a:p>
        </p:txBody>
      </p:sp>
    </p:spTree>
    <p:extLst>
      <p:ext uri="{BB962C8B-B14F-4D97-AF65-F5344CB8AC3E}">
        <p14:creationId xmlns:p14="http://schemas.microsoft.com/office/powerpoint/2010/main" val="2708126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23</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79538"/>
            <a:ext cx="9727045" cy="307777"/>
          </a:xfrm>
          <a:prstGeom prst="rect">
            <a:avLst/>
          </a:prstGeom>
          <a:noFill/>
          <a:ln>
            <a:noFill/>
          </a:ln>
        </p:spPr>
        <p:txBody>
          <a:bodyPr spcFirstLastPara="1" wrap="square" lIns="91425" tIns="45700" rIns="91425" bIns="45700" anchor="t" anchorCtr="0">
            <a:noAutofit/>
          </a:bodyPr>
          <a:lstStyle/>
          <a:p>
            <a:pPr lvl="0" algn="just">
              <a:buClr>
                <a:schemeClr val="dk1"/>
              </a:buClr>
              <a:buSzPts val="1800"/>
            </a:pPr>
            <a:r>
              <a:rPr lang="es-MX" dirty="0" smtClean="0"/>
              <a:t>15.</a:t>
            </a:r>
            <a:r>
              <a:rPr lang="es-MX" sz="1400" b="0" i="0" u="none" strike="noStrike" cap="none" dirty="0" smtClean="0">
                <a:solidFill>
                  <a:srgbClr val="000000"/>
                </a:solidFill>
                <a:latin typeface="Arial"/>
                <a:ea typeface="Arial"/>
                <a:cs typeface="Arial"/>
                <a:sym typeface="Arial"/>
              </a:rPr>
              <a:t> Retome el diagrama de la pregunta 6, y ahora incluya </a:t>
            </a:r>
            <a:r>
              <a:rPr lang="es-MX" sz="1400" b="1" i="0" u="none" strike="noStrike" cap="none" dirty="0" smtClean="0">
                <a:solidFill>
                  <a:srgbClr val="000000"/>
                </a:solidFill>
                <a:latin typeface="Arial"/>
                <a:ea typeface="Arial"/>
                <a:cs typeface="Arial"/>
                <a:sym typeface="Arial"/>
              </a:rPr>
              <a:t>todos </a:t>
            </a:r>
            <a:r>
              <a:rPr lang="es-MX" sz="1400" i="0" u="none" strike="noStrike" cap="none" dirty="0" smtClean="0">
                <a:solidFill>
                  <a:srgbClr val="000000"/>
                </a:solidFill>
                <a:latin typeface="Arial"/>
                <a:ea typeface="Arial"/>
                <a:cs typeface="Arial"/>
                <a:sym typeface="Arial"/>
              </a:rPr>
              <a:t>los componentes que conformarán su satélite enlatado, indicando la distribución de masa de los componentes y los pasos de ensamblado de todo el segmento de vuelo. </a:t>
            </a:r>
            <a:endParaRPr lang="es-MX" dirty="0">
              <a:solidFill>
                <a:schemeClr val="dk1"/>
              </a:solidFil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smtClean="0">
                <a:solidFill>
                  <a:srgbClr val="000000"/>
                </a:solidFill>
                <a:latin typeface="Arial"/>
                <a:ea typeface="Arial"/>
                <a:cs typeface="Arial"/>
                <a:sym typeface="Arial"/>
              </a:rPr>
              <a:t>I</a:t>
            </a:r>
            <a:r>
              <a:rPr lang="es-MX" b="0" i="0" u="none" strike="noStrike" cap="none" dirty="0" smtClean="0">
                <a:solidFill>
                  <a:srgbClr val="000000"/>
                </a:solidFill>
                <a:latin typeface="Arial"/>
                <a:ea typeface="Arial"/>
                <a:cs typeface="Arial"/>
                <a:sym typeface="Arial"/>
              </a:rPr>
              <a:t>NTEGRACIÓN</a:t>
            </a:r>
            <a:endParaRPr dirty="0"/>
          </a:p>
        </p:txBody>
      </p:sp>
    </p:spTree>
    <p:extLst>
      <p:ext uri="{BB962C8B-B14F-4D97-AF65-F5344CB8AC3E}">
        <p14:creationId xmlns:p14="http://schemas.microsoft.com/office/powerpoint/2010/main" val="1992901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24</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56447"/>
            <a:ext cx="9727045" cy="30777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MX" dirty="0" smtClean="0"/>
              <a:t>16.</a:t>
            </a:r>
            <a:r>
              <a:rPr lang="es-MX" sz="1400" b="0" i="0" u="none" strike="noStrike" cap="none" dirty="0" smtClean="0">
                <a:solidFill>
                  <a:srgbClr val="000000"/>
                </a:solidFill>
                <a:latin typeface="Arial"/>
                <a:ea typeface="Arial"/>
                <a:cs typeface="Arial"/>
                <a:sym typeface="Arial"/>
              </a:rPr>
              <a:t> Enliste y describa a grandes rasgos, cada una de las pruebas que serán realizadas a los componentes del satélite enlatado. Describa brevemente en cada una de ellas por qué considera importante realizarla.</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P</a:t>
            </a:r>
            <a:r>
              <a:rPr lang="es-MX" dirty="0" smtClean="0"/>
              <a:t>RUEBAS</a:t>
            </a:r>
            <a:endParaRPr dirty="0"/>
          </a:p>
        </p:txBody>
      </p:sp>
    </p:spTree>
    <p:extLst>
      <p:ext uri="{BB962C8B-B14F-4D97-AF65-F5344CB8AC3E}">
        <p14:creationId xmlns:p14="http://schemas.microsoft.com/office/powerpoint/2010/main" val="3265706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25</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56447"/>
            <a:ext cx="9727045" cy="30777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MX" dirty="0" smtClean="0"/>
              <a:t>17.</a:t>
            </a:r>
            <a:r>
              <a:rPr lang="es-MX" sz="1400" b="0" i="0" u="none" strike="noStrike" cap="none" dirty="0" smtClean="0">
                <a:solidFill>
                  <a:srgbClr val="000000"/>
                </a:solidFill>
                <a:latin typeface="Arial"/>
                <a:ea typeface="Arial"/>
                <a:cs typeface="Arial"/>
                <a:sym typeface="Arial"/>
              </a:rPr>
              <a:t> Realice un calendario tentativo de realización de las pruebas.</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P</a:t>
            </a:r>
            <a:r>
              <a:rPr lang="es-MX" dirty="0" smtClean="0"/>
              <a:t>RUEBAS</a:t>
            </a:r>
            <a:endParaRPr dirty="0"/>
          </a:p>
        </p:txBody>
      </p:sp>
    </p:spTree>
    <p:extLst>
      <p:ext uri="{BB962C8B-B14F-4D97-AF65-F5344CB8AC3E}">
        <p14:creationId xmlns:p14="http://schemas.microsoft.com/office/powerpoint/2010/main" val="386969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26</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37502"/>
            <a:ext cx="9727045" cy="30777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MX" dirty="0" smtClean="0"/>
              <a:t>18. Identifique y enliste los pros y contras de cada una de las propuestas de elementos y diseños que hizo en las preguntas 1, 2, 3, 4, 5, 6, 7, 8, 12, 13, 14 y 15.</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I</a:t>
            </a:r>
            <a:r>
              <a:rPr lang="es-MX" dirty="0" smtClean="0"/>
              <a:t>NGENIERÍA DE </a:t>
            </a:r>
            <a:r>
              <a:rPr lang="es-MX" dirty="0"/>
              <a:t>S</a:t>
            </a:r>
            <a:r>
              <a:rPr lang="es-MX" dirty="0" smtClean="0"/>
              <a:t>ISTEMAS</a:t>
            </a:r>
            <a:endParaRPr dirty="0"/>
          </a:p>
        </p:txBody>
      </p:sp>
    </p:spTree>
    <p:extLst>
      <p:ext uri="{BB962C8B-B14F-4D97-AF65-F5344CB8AC3E}">
        <p14:creationId xmlns:p14="http://schemas.microsoft.com/office/powerpoint/2010/main" val="247660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37502"/>
            <a:ext cx="9727045" cy="307777"/>
          </a:xfrm>
          <a:prstGeom prst="rect">
            <a:avLst/>
          </a:prstGeom>
          <a:noFill/>
          <a:ln>
            <a:noFill/>
          </a:ln>
        </p:spPr>
        <p:txBody>
          <a:bodyPr spcFirstLastPara="1" wrap="square" lIns="91425" tIns="45700" rIns="91425" bIns="45700" anchor="t" anchorCtr="0">
            <a:noAutofit/>
          </a:bodyPr>
          <a:lstStyle/>
          <a:p>
            <a:pPr lvl="0" algn="just">
              <a:buSzPts val="1400"/>
            </a:pPr>
            <a:r>
              <a:rPr lang="es-MX" dirty="0" smtClean="0"/>
              <a:t>19. Identifique y enliste al menos 3 elementos de diseño </a:t>
            </a:r>
            <a:r>
              <a:rPr lang="es-MX" dirty="0">
                <a:solidFill>
                  <a:schemeClr val="dk1"/>
                </a:solidFill>
              </a:rPr>
              <a:t>que son susceptibles de ser </a:t>
            </a:r>
            <a:r>
              <a:rPr lang="es-MX" dirty="0" smtClean="0">
                <a:solidFill>
                  <a:schemeClr val="dk1"/>
                </a:solidFill>
              </a:rPr>
              <a:t>optimizados, </a:t>
            </a:r>
            <a:r>
              <a:rPr lang="es-MX" dirty="0">
                <a:solidFill>
                  <a:schemeClr val="dk1"/>
                </a:solidFill>
              </a:rPr>
              <a:t>y en </a:t>
            </a:r>
            <a:r>
              <a:rPr lang="es-MX" dirty="0" smtClean="0">
                <a:solidFill>
                  <a:schemeClr val="dk1"/>
                </a:solidFill>
              </a:rPr>
              <a:t>qué podría consistir cada </a:t>
            </a:r>
            <a:r>
              <a:rPr lang="es-MX" dirty="0">
                <a:solidFill>
                  <a:schemeClr val="dk1"/>
                </a:solidFill>
              </a:rPr>
              <a:t>optimización, en cada una de las propuestas que realizo en las </a:t>
            </a:r>
            <a:r>
              <a:rPr lang="es-MX" dirty="0" smtClean="0"/>
              <a:t>preguntas 1, 2, 3, 4, 5, 6, 7, 8, 12, 13, 14 y 15.</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I</a:t>
            </a:r>
            <a:r>
              <a:rPr lang="es-MX" dirty="0" smtClean="0"/>
              <a:t>NGENIERÍA DE </a:t>
            </a:r>
            <a:r>
              <a:rPr lang="es-MX" dirty="0"/>
              <a:t>S</a:t>
            </a:r>
            <a:r>
              <a:rPr lang="es-MX" dirty="0" smtClean="0"/>
              <a:t>ISTEMAS</a:t>
            </a:r>
            <a:endParaRPr dirty="0"/>
          </a:p>
        </p:txBody>
      </p:sp>
    </p:spTree>
    <p:extLst>
      <p:ext uri="{BB962C8B-B14F-4D97-AF65-F5344CB8AC3E}">
        <p14:creationId xmlns:p14="http://schemas.microsoft.com/office/powerpoint/2010/main" val="49117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28</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37502"/>
            <a:ext cx="9727045" cy="307777"/>
          </a:xfrm>
          <a:prstGeom prst="rect">
            <a:avLst/>
          </a:prstGeom>
          <a:noFill/>
          <a:ln>
            <a:noFill/>
          </a:ln>
        </p:spPr>
        <p:txBody>
          <a:bodyPr spcFirstLastPara="1" wrap="square" lIns="91425" tIns="45700" rIns="91425" bIns="45700" anchor="t" anchorCtr="0">
            <a:noAutofit/>
          </a:bodyPr>
          <a:lstStyle/>
          <a:p>
            <a:pPr lvl="0" algn="just">
              <a:buSzPts val="1400"/>
            </a:pPr>
            <a:r>
              <a:rPr lang="es-MX" dirty="0" smtClean="0"/>
              <a:t>20. </a:t>
            </a:r>
            <a:r>
              <a:rPr lang="es-MX" dirty="0" smtClean="0">
                <a:solidFill>
                  <a:schemeClr val="dk1"/>
                </a:solidFill>
              </a:rPr>
              <a:t>Proponga una </a:t>
            </a:r>
            <a:r>
              <a:rPr lang="es-MX" dirty="0">
                <a:solidFill>
                  <a:schemeClr val="dk1"/>
                </a:solidFill>
              </a:rPr>
              <a:t>división de subsistemas del satélite </a:t>
            </a:r>
            <a:r>
              <a:rPr lang="es-MX" dirty="0" smtClean="0">
                <a:solidFill>
                  <a:schemeClr val="dk1"/>
                </a:solidFill>
              </a:rPr>
              <a:t>enlatado. A continuación enlístelos junto </a:t>
            </a:r>
            <a:r>
              <a:rPr lang="es-MX" dirty="0">
                <a:solidFill>
                  <a:schemeClr val="dk1"/>
                </a:solidFill>
              </a:rPr>
              <a:t>con una breve </a:t>
            </a:r>
            <a:r>
              <a:rPr lang="es-MX" dirty="0" smtClean="0">
                <a:solidFill>
                  <a:schemeClr val="dk1"/>
                </a:solidFill>
              </a:rPr>
              <a:t>descripción y justifique por qué consideró importante dividirlos de acuerdo a su propuesta.</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I</a:t>
            </a:r>
            <a:r>
              <a:rPr lang="es-MX" dirty="0" smtClean="0"/>
              <a:t>NGENIERÍA DE </a:t>
            </a:r>
            <a:r>
              <a:rPr lang="es-MX" dirty="0"/>
              <a:t>S</a:t>
            </a:r>
            <a:r>
              <a:rPr lang="es-MX" dirty="0" smtClean="0"/>
              <a:t>ISTEMAS</a:t>
            </a:r>
            <a:endParaRPr dirty="0"/>
          </a:p>
        </p:txBody>
      </p:sp>
    </p:spTree>
    <p:extLst>
      <p:ext uri="{BB962C8B-B14F-4D97-AF65-F5344CB8AC3E}">
        <p14:creationId xmlns:p14="http://schemas.microsoft.com/office/powerpoint/2010/main" val="1273028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29</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5100" y="1237502"/>
            <a:ext cx="9727045" cy="307777"/>
          </a:xfrm>
          <a:prstGeom prst="rect">
            <a:avLst/>
          </a:prstGeom>
          <a:noFill/>
          <a:ln>
            <a:noFill/>
          </a:ln>
        </p:spPr>
        <p:txBody>
          <a:bodyPr spcFirstLastPara="1" wrap="square" lIns="91425" tIns="45700" rIns="91425" bIns="45700" anchor="t" anchorCtr="0">
            <a:noAutofit/>
          </a:bodyPr>
          <a:lstStyle/>
          <a:p>
            <a:pPr lvl="0" algn="just">
              <a:buSzPts val="1400"/>
            </a:pPr>
            <a:r>
              <a:rPr lang="es-MX" dirty="0" smtClean="0"/>
              <a:t>21. Realice un diagrama de interfaces tentativo entre los subsistemas propuestos, indicando claramente los tipos de interfaces entre ellos.</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I</a:t>
            </a:r>
            <a:r>
              <a:rPr lang="es-MX" dirty="0" smtClean="0"/>
              <a:t>NGENIERÍA DE </a:t>
            </a:r>
            <a:r>
              <a:rPr lang="es-MX" dirty="0"/>
              <a:t>S</a:t>
            </a:r>
            <a:r>
              <a:rPr lang="es-MX" dirty="0" smtClean="0"/>
              <a:t>ISTEMAS</a:t>
            </a:r>
            <a:endParaRPr dirty="0"/>
          </a:p>
        </p:txBody>
      </p:sp>
    </p:spTree>
    <p:extLst>
      <p:ext uri="{BB962C8B-B14F-4D97-AF65-F5344CB8AC3E}">
        <p14:creationId xmlns:p14="http://schemas.microsoft.com/office/powerpoint/2010/main" val="319906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12"/>
          <p:cNvPicPr preferRelativeResize="0"/>
          <p:nvPr/>
        </p:nvPicPr>
        <p:blipFill rotWithShape="1">
          <a:blip r:embed="rId3">
            <a:alphaModFix/>
          </a:blip>
          <a:srcRect b="88949"/>
          <a:stretch/>
        </p:blipFill>
        <p:spPr>
          <a:xfrm>
            <a:off x="0" y="0"/>
            <a:ext cx="12192000" cy="757881"/>
          </a:xfrm>
          <a:prstGeom prst="rect">
            <a:avLst/>
          </a:prstGeom>
          <a:noFill/>
          <a:ln>
            <a:noFill/>
          </a:ln>
        </p:spPr>
      </p:pic>
      <p:sp>
        <p:nvSpPr>
          <p:cNvPr id="109" name="Google Shape;109;p12"/>
          <p:cNvSpPr/>
          <p:nvPr/>
        </p:nvSpPr>
        <p:spPr>
          <a:xfrm>
            <a:off x="3314700" y="5885190"/>
            <a:ext cx="681990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MX" sz="1400" b="1" i="0" u="none" strike="noStrike" cap="none" dirty="0">
                <a:solidFill>
                  <a:srgbClr val="000000"/>
                </a:solidFill>
                <a:latin typeface="Arial"/>
                <a:ea typeface="Arial"/>
                <a:cs typeface="Arial"/>
                <a:sym typeface="Arial"/>
              </a:rPr>
              <a:t>Fecha límite para subir su archivo:</a:t>
            </a:r>
            <a:r>
              <a:rPr lang="es-MX" sz="1400" b="0" i="0" u="none" strike="noStrike" cap="none" dirty="0">
                <a:solidFill>
                  <a:srgbClr val="000000"/>
                </a:solidFill>
                <a:latin typeface="Arial"/>
                <a:ea typeface="Arial"/>
                <a:cs typeface="Arial"/>
                <a:sym typeface="Arial"/>
              </a:rPr>
              <a:t> viernes </a:t>
            </a:r>
            <a:r>
              <a:rPr lang="es-MX" sz="1400" b="0" i="0" u="none" strike="noStrike" cap="none" dirty="0" smtClean="0">
                <a:solidFill>
                  <a:srgbClr val="000000"/>
                </a:solidFill>
                <a:latin typeface="Arial"/>
                <a:ea typeface="Arial"/>
                <a:cs typeface="Arial"/>
                <a:sym typeface="Arial"/>
              </a:rPr>
              <a:t>7 </a:t>
            </a:r>
            <a:r>
              <a:rPr lang="es-MX" sz="1400" b="0" i="0" u="none" strike="noStrike" cap="none" dirty="0">
                <a:solidFill>
                  <a:srgbClr val="000000"/>
                </a:solidFill>
                <a:latin typeface="Arial"/>
                <a:ea typeface="Arial"/>
                <a:cs typeface="Arial"/>
                <a:sym typeface="Arial"/>
              </a:rPr>
              <a:t>de febrero de </a:t>
            </a:r>
            <a:r>
              <a:rPr lang="es-MX" sz="1400" b="0" i="0" u="none" strike="noStrike" cap="none" dirty="0" smtClean="0">
                <a:solidFill>
                  <a:srgbClr val="000000"/>
                </a:solidFill>
                <a:latin typeface="Arial"/>
                <a:ea typeface="Arial"/>
                <a:cs typeface="Arial"/>
                <a:sym typeface="Arial"/>
              </a:rPr>
              <a:t>2020 </a:t>
            </a:r>
            <a:r>
              <a:rPr lang="es-MX" sz="1400" b="0" i="0" u="none" strike="noStrike" cap="none" dirty="0">
                <a:solidFill>
                  <a:srgbClr val="000000"/>
                </a:solidFill>
                <a:latin typeface="Arial"/>
                <a:ea typeface="Arial"/>
                <a:cs typeface="Arial"/>
                <a:sym typeface="Arial"/>
              </a:rPr>
              <a:t>a las 23:59:59 h. </a:t>
            </a:r>
            <a:endParaRPr dirty="0"/>
          </a:p>
        </p:txBody>
      </p:sp>
      <p:sp>
        <p:nvSpPr>
          <p:cNvPr id="112" name="Google Shape;11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113" name="Google Shape;113;p12"/>
          <p:cNvSpPr/>
          <p:nvPr/>
        </p:nvSpPr>
        <p:spPr>
          <a:xfrm>
            <a:off x="2821288" y="2720993"/>
            <a:ext cx="8593781" cy="24622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MX" sz="1400" b="1" i="0" u="none" strike="noStrike" cap="none" dirty="0" smtClean="0">
                <a:solidFill>
                  <a:srgbClr val="000000"/>
                </a:solidFill>
                <a:latin typeface="Arial"/>
                <a:ea typeface="Arial"/>
                <a:cs typeface="Arial"/>
                <a:sym typeface="Arial"/>
              </a:rPr>
              <a:t>Revisión </a:t>
            </a:r>
            <a:r>
              <a:rPr lang="es-MX" sz="1400" b="1" i="0" u="none" strike="noStrike" cap="none" dirty="0">
                <a:solidFill>
                  <a:srgbClr val="000000"/>
                </a:solidFill>
                <a:latin typeface="Arial"/>
                <a:ea typeface="Arial"/>
                <a:cs typeface="Arial"/>
                <a:sym typeface="Arial"/>
              </a:rPr>
              <a:t>de Diseño </a:t>
            </a:r>
            <a:r>
              <a:rPr lang="es-MX" sz="1400" b="1" i="0" u="none" strike="noStrike" cap="none" dirty="0" smtClean="0">
                <a:solidFill>
                  <a:srgbClr val="000000"/>
                </a:solidFill>
                <a:latin typeface="Arial"/>
                <a:ea typeface="Arial"/>
                <a:cs typeface="Arial"/>
                <a:sym typeface="Arial"/>
              </a:rPr>
              <a:t>Conceptual. Descripción general.</a:t>
            </a:r>
            <a:endParaRPr sz="1400" b="1"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MX" sz="1400" b="0" i="0" u="none" strike="noStrike" cap="none" dirty="0" smtClean="0">
                <a:solidFill>
                  <a:srgbClr val="000000"/>
                </a:solidFill>
                <a:latin typeface="Arial"/>
                <a:ea typeface="Arial"/>
                <a:cs typeface="Arial"/>
                <a:sym typeface="Arial"/>
              </a:rPr>
              <a:t>Este archivo deberá ser entregado con el nombre PEU-Satélite Enlatado-2020-CoDR-EQUIPO antes de la fecha límite indicada, </a:t>
            </a:r>
            <a:r>
              <a:rPr lang="es-MX" sz="1400" b="0" i="0" u="none" strike="noStrike" cap="none" dirty="0">
                <a:solidFill>
                  <a:srgbClr val="000000"/>
                </a:solidFill>
                <a:latin typeface="Arial"/>
                <a:ea typeface="Arial"/>
                <a:cs typeface="Arial"/>
                <a:sym typeface="Arial"/>
              </a:rPr>
              <a:t>con los cálculos </a:t>
            </a:r>
            <a:r>
              <a:rPr lang="es-MX" sz="1400" b="0" i="0" u="none" strike="noStrike" cap="none" dirty="0" smtClean="0">
                <a:solidFill>
                  <a:srgbClr val="000000"/>
                </a:solidFill>
                <a:latin typeface="Arial"/>
                <a:ea typeface="Arial"/>
                <a:cs typeface="Arial"/>
                <a:sym typeface="Arial"/>
              </a:rPr>
              <a:t>y las </a:t>
            </a:r>
            <a:r>
              <a:rPr lang="es-MX" sz="1400" b="0" i="0" u="none" strike="noStrike" cap="none" dirty="0">
                <a:solidFill>
                  <a:srgbClr val="000000"/>
                </a:solidFill>
                <a:latin typeface="Arial"/>
                <a:ea typeface="Arial"/>
                <a:cs typeface="Arial"/>
                <a:sym typeface="Arial"/>
              </a:rPr>
              <a:t>propuestas conceptuales de los diferentes sistemas que </a:t>
            </a:r>
            <a:r>
              <a:rPr lang="es-MX" sz="1400" b="0" i="0" u="none" strike="noStrike" cap="none" dirty="0" smtClean="0">
                <a:solidFill>
                  <a:srgbClr val="000000"/>
                </a:solidFill>
                <a:latin typeface="Arial"/>
                <a:ea typeface="Arial"/>
                <a:cs typeface="Arial"/>
                <a:sym typeface="Arial"/>
              </a:rPr>
              <a:t>conformarán su </a:t>
            </a:r>
            <a:r>
              <a:rPr lang="es-MX" sz="1400" b="0" i="0" u="none" strike="noStrike" cap="none" dirty="0">
                <a:solidFill>
                  <a:srgbClr val="000000"/>
                </a:solidFill>
                <a:latin typeface="Arial"/>
                <a:ea typeface="Arial"/>
                <a:cs typeface="Arial"/>
                <a:sym typeface="Arial"/>
              </a:rPr>
              <a:t>satélite enlatado.</a:t>
            </a:r>
            <a:endParaRPr dirty="0"/>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MX" dirty="0" smtClean="0"/>
              <a:t>El</a:t>
            </a:r>
            <a:r>
              <a:rPr lang="es-MX" sz="1400" b="0" i="0" u="none" strike="noStrike" cap="none" dirty="0" smtClean="0">
                <a:solidFill>
                  <a:srgbClr val="000000"/>
                </a:solidFill>
                <a:latin typeface="Arial"/>
                <a:ea typeface="Arial"/>
                <a:cs typeface="Arial"/>
                <a:sym typeface="Arial"/>
              </a:rPr>
              <a:t> </a:t>
            </a:r>
            <a:r>
              <a:rPr lang="es-MX" sz="1400" b="0" i="0" u="none" strike="noStrike" cap="none" dirty="0">
                <a:solidFill>
                  <a:srgbClr val="000000"/>
                </a:solidFill>
                <a:latin typeface="Arial"/>
                <a:ea typeface="Arial"/>
                <a:cs typeface="Arial"/>
                <a:sym typeface="Arial"/>
              </a:rPr>
              <a:t>documento </a:t>
            </a:r>
            <a:r>
              <a:rPr lang="es-MX" sz="1400" b="0" i="0" u="none" strike="noStrike" cap="none" dirty="0" smtClean="0">
                <a:solidFill>
                  <a:srgbClr val="000000"/>
                </a:solidFill>
                <a:latin typeface="Arial"/>
                <a:ea typeface="Arial"/>
                <a:cs typeface="Arial"/>
                <a:sym typeface="Arial"/>
              </a:rPr>
              <a:t>deberá </a:t>
            </a:r>
            <a:r>
              <a:rPr lang="es-MX" sz="1400" b="0" i="0" u="none" strike="noStrike" cap="none" dirty="0">
                <a:solidFill>
                  <a:srgbClr val="000000"/>
                </a:solidFill>
                <a:latin typeface="Arial"/>
                <a:ea typeface="Arial"/>
                <a:cs typeface="Arial"/>
                <a:sym typeface="Arial"/>
              </a:rPr>
              <a:t>estar orientado a resolver las especificaciones y requerimientos </a:t>
            </a:r>
            <a:r>
              <a:rPr lang="es-MX" sz="1400" b="0" i="0" u="none" strike="noStrike" cap="none" dirty="0" smtClean="0">
                <a:solidFill>
                  <a:srgbClr val="000000"/>
                </a:solidFill>
                <a:latin typeface="Arial"/>
                <a:ea typeface="Arial"/>
                <a:cs typeface="Arial"/>
                <a:sym typeface="Arial"/>
              </a:rPr>
              <a:t>descritos, con el fin de </a:t>
            </a:r>
            <a:r>
              <a:rPr lang="es-MX" dirty="0" smtClean="0"/>
              <a:t>comenzar a realizar </a:t>
            </a:r>
            <a:r>
              <a:rPr lang="es-MX" sz="1400" b="0" i="0" u="none" strike="noStrike" cap="none" dirty="0" smtClean="0">
                <a:solidFill>
                  <a:srgbClr val="000000"/>
                </a:solidFill>
                <a:latin typeface="Arial"/>
                <a:ea typeface="Arial"/>
                <a:cs typeface="Arial"/>
                <a:sym typeface="Arial"/>
              </a:rPr>
              <a:t>el planteamiento de su propuesta para cumplir la misión.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MX" sz="1400" b="0" i="0" u="none" strike="noStrike" cap="none" dirty="0">
                <a:solidFill>
                  <a:srgbClr val="000000"/>
                </a:solidFill>
                <a:latin typeface="Arial"/>
                <a:ea typeface="Arial"/>
                <a:cs typeface="Arial"/>
                <a:sym typeface="Arial"/>
              </a:rPr>
              <a:t>El resultado obtenido </a:t>
            </a:r>
            <a:r>
              <a:rPr lang="es-MX" sz="1400" b="0" i="0" u="none" strike="noStrike" cap="none" dirty="0" smtClean="0">
                <a:solidFill>
                  <a:srgbClr val="000000"/>
                </a:solidFill>
                <a:latin typeface="Arial"/>
                <a:ea typeface="Arial"/>
                <a:cs typeface="Arial"/>
                <a:sym typeface="Arial"/>
              </a:rPr>
              <a:t>en esta etapa determinará si el equipo participante podrá </a:t>
            </a:r>
            <a:r>
              <a:rPr lang="es-MX" sz="1400" b="0" i="0" u="none" strike="noStrike" cap="none" dirty="0">
                <a:solidFill>
                  <a:srgbClr val="000000"/>
                </a:solidFill>
                <a:latin typeface="Arial"/>
                <a:ea typeface="Arial"/>
                <a:cs typeface="Arial"/>
                <a:sym typeface="Arial"/>
              </a:rPr>
              <a:t>pasar a la </a:t>
            </a:r>
            <a:r>
              <a:rPr lang="es-MX" sz="1400" b="0" i="0" u="none" strike="noStrike" cap="none" dirty="0" smtClean="0">
                <a:solidFill>
                  <a:srgbClr val="000000"/>
                </a:solidFill>
                <a:latin typeface="Arial"/>
                <a:ea typeface="Arial"/>
                <a:cs typeface="Arial"/>
                <a:sym typeface="Arial"/>
              </a:rPr>
              <a:t>Etapa 03 </a:t>
            </a:r>
            <a:r>
              <a:rPr lang="es-MX" sz="1400" b="0" i="0" u="none" strike="noStrike" cap="none" dirty="0">
                <a:solidFill>
                  <a:srgbClr val="000000"/>
                </a:solidFill>
                <a:latin typeface="Arial"/>
                <a:ea typeface="Arial"/>
                <a:cs typeface="Arial"/>
                <a:sym typeface="Arial"/>
              </a:rPr>
              <a:t>del concurso.</a:t>
            </a:r>
            <a:endParaRPr sz="1400" b="0" i="0" u="none" strike="noStrike" cap="none" dirty="0">
              <a:solidFill>
                <a:srgbClr val="000000"/>
              </a:solidFill>
              <a:latin typeface="Arial"/>
              <a:ea typeface="Arial"/>
              <a:cs typeface="Arial"/>
              <a:sym typeface="Arial"/>
            </a:endParaRPr>
          </a:p>
        </p:txBody>
      </p:sp>
      <p:sp>
        <p:nvSpPr>
          <p:cNvPr id="10"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1"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2" name="Google Shape;76;p10"/>
          <p:cNvSpPr txBox="1"/>
          <p:nvPr/>
        </p:nvSpPr>
        <p:spPr>
          <a:xfrm>
            <a:off x="3304475" y="808152"/>
            <a:ext cx="7627408" cy="16312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MX" sz="2400" b="0" i="0" u="none" strike="noStrike" cap="none" dirty="0">
                <a:solidFill>
                  <a:srgbClr val="000000"/>
                </a:solidFill>
                <a:latin typeface="Arial"/>
                <a:ea typeface="Arial"/>
                <a:cs typeface="Arial"/>
                <a:sym typeface="Arial"/>
              </a:rPr>
              <a:t>Concurso </a:t>
            </a:r>
            <a:r>
              <a:rPr lang="es-MX" sz="2400" b="0" i="0" u="none" strike="noStrike" cap="none" dirty="0" smtClean="0">
                <a:solidFill>
                  <a:srgbClr val="000000"/>
                </a:solidFill>
                <a:latin typeface="Arial"/>
                <a:ea typeface="Arial"/>
                <a:cs typeface="Arial"/>
                <a:sym typeface="Arial"/>
              </a:rPr>
              <a:t>Iberoamericano de </a:t>
            </a:r>
            <a:r>
              <a:rPr lang="es-MX" sz="2400" b="0" i="0" u="none" strike="noStrike" cap="none" dirty="0">
                <a:solidFill>
                  <a:srgbClr val="000000"/>
                </a:solidFill>
                <a:latin typeface="Arial"/>
                <a:ea typeface="Arial"/>
                <a:cs typeface="Arial"/>
                <a:sym typeface="Arial"/>
              </a:rPr>
              <a:t>Satélites Enlatados</a:t>
            </a:r>
            <a:endParaRPr sz="1000" dirty="0"/>
          </a:p>
          <a:p>
            <a:pPr marL="0" marR="0" lvl="0" indent="0" algn="ctr" rtl="0">
              <a:lnSpc>
                <a:spcPct val="100000"/>
              </a:lnSpc>
              <a:spcBef>
                <a:spcPts val="0"/>
              </a:spcBef>
              <a:spcAft>
                <a:spcPts val="0"/>
              </a:spcAft>
              <a:buClr>
                <a:srgbClr val="000000"/>
              </a:buClr>
              <a:buSzPts val="2000"/>
              <a:buFont typeface="Arial"/>
              <a:buNone/>
            </a:pPr>
            <a:r>
              <a:rPr lang="es-MX" sz="2000" b="0" i="0" u="none" strike="noStrike" cap="none" dirty="0">
                <a:solidFill>
                  <a:srgbClr val="000000"/>
                </a:solidFill>
                <a:latin typeface="Arial"/>
                <a:ea typeface="Arial"/>
                <a:cs typeface="Arial"/>
                <a:sym typeface="Arial"/>
              </a:rPr>
              <a:t>(</a:t>
            </a:r>
            <a:r>
              <a:rPr lang="es-MX" sz="2000" b="0" i="0" u="none" strike="noStrike" cap="none" dirty="0" smtClean="0">
                <a:solidFill>
                  <a:srgbClr val="000000"/>
                </a:solidFill>
                <a:latin typeface="Arial"/>
                <a:ea typeface="Arial"/>
                <a:cs typeface="Arial"/>
                <a:sym typeface="Arial"/>
              </a:rPr>
              <a:t>2019 </a:t>
            </a:r>
            <a:r>
              <a:rPr lang="es-MX" sz="2000" b="0" i="0" u="none" strike="noStrike" cap="none" dirty="0">
                <a:solidFill>
                  <a:srgbClr val="000000"/>
                </a:solidFill>
                <a:latin typeface="Arial"/>
                <a:ea typeface="Arial"/>
                <a:cs typeface="Arial"/>
                <a:sym typeface="Arial"/>
              </a:rPr>
              <a:t>– </a:t>
            </a:r>
            <a:r>
              <a:rPr lang="es-MX" sz="2000" b="0" i="0" u="none" strike="noStrike" cap="none" dirty="0" smtClean="0">
                <a:solidFill>
                  <a:srgbClr val="000000"/>
                </a:solidFill>
                <a:latin typeface="Arial"/>
                <a:ea typeface="Arial"/>
                <a:cs typeface="Arial"/>
                <a:sym typeface="Arial"/>
              </a:rPr>
              <a:t>2020)</a:t>
            </a:r>
          </a:p>
          <a:p>
            <a:pPr marL="0" marR="0" lvl="0" indent="0" algn="ctr" rtl="0">
              <a:lnSpc>
                <a:spcPct val="100000"/>
              </a:lnSpc>
              <a:spcBef>
                <a:spcPts val="0"/>
              </a:spcBef>
              <a:spcAft>
                <a:spcPts val="0"/>
              </a:spcAft>
              <a:buClr>
                <a:srgbClr val="000000"/>
              </a:buClr>
              <a:buSzPts val="2000"/>
              <a:buFont typeface="Arial"/>
              <a:buNone/>
            </a:pPr>
            <a:endParaRPr sz="1050" dirty="0"/>
          </a:p>
          <a:p>
            <a:pPr marL="0" marR="0" lvl="0" indent="0" algn="ctr" rtl="0">
              <a:lnSpc>
                <a:spcPct val="100000"/>
              </a:lnSpc>
              <a:spcBef>
                <a:spcPts val="0"/>
              </a:spcBef>
              <a:spcAft>
                <a:spcPts val="0"/>
              </a:spcAft>
              <a:buClr>
                <a:srgbClr val="000000"/>
              </a:buClr>
              <a:buSzPts val="4000"/>
              <a:buFont typeface="Arial"/>
              <a:buNone/>
            </a:pPr>
            <a:r>
              <a:rPr lang="es-MX" sz="3600" b="0" i="0" u="none" strike="noStrike" cap="none" dirty="0" smtClean="0">
                <a:solidFill>
                  <a:srgbClr val="000000"/>
                </a:solidFill>
                <a:latin typeface="Arial"/>
                <a:ea typeface="Arial"/>
                <a:cs typeface="Arial"/>
                <a:sym typeface="Arial"/>
              </a:rPr>
              <a:t>E </a:t>
            </a:r>
            <a:r>
              <a:rPr lang="es-MX" sz="3600" b="0" i="0" u="none" strike="noStrike" cap="none" dirty="0">
                <a:solidFill>
                  <a:srgbClr val="000000"/>
                </a:solidFill>
                <a:latin typeface="Arial"/>
                <a:ea typeface="Arial"/>
                <a:cs typeface="Arial"/>
                <a:sym typeface="Arial"/>
              </a:rPr>
              <a:t>T A P A  0 </a:t>
            </a:r>
            <a:r>
              <a:rPr lang="es-MX" sz="3600" b="0" i="0" u="none" strike="noStrike" cap="none" dirty="0" smtClean="0">
                <a:solidFill>
                  <a:srgbClr val="000000"/>
                </a:solidFill>
                <a:latin typeface="Arial"/>
                <a:ea typeface="Arial"/>
                <a:cs typeface="Arial"/>
                <a:sym typeface="Arial"/>
              </a:rPr>
              <a:t>2</a:t>
            </a:r>
            <a:endParaRPr sz="3600" b="0" i="0" u="none" strike="noStrike" cap="none" dirty="0">
              <a:solidFill>
                <a:srgbClr val="000000"/>
              </a:solidFill>
              <a:latin typeface="Arial"/>
              <a:ea typeface="Arial"/>
              <a:cs typeface="Arial"/>
              <a:sym typeface="Arial"/>
            </a:endParaRPr>
          </a:p>
        </p:txBody>
      </p:sp>
      <p:pic>
        <p:nvPicPr>
          <p:cNvPr id="13" name="Google Shape;74;p10"/>
          <p:cNvPicPr preferRelativeResize="0"/>
          <p:nvPr/>
        </p:nvPicPr>
        <p:blipFill rotWithShape="1">
          <a:blip r:embed="rId3">
            <a:alphaModFix/>
          </a:blip>
          <a:srcRect t="10692" r="78716" b="17477"/>
          <a:stretch/>
        </p:blipFill>
        <p:spPr>
          <a:xfrm>
            <a:off x="112656" y="757881"/>
            <a:ext cx="2594919" cy="4926228"/>
          </a:xfrm>
          <a:prstGeom prst="rect">
            <a:avLst/>
          </a:prstGeom>
          <a:noFill/>
          <a:ln>
            <a:noFill/>
          </a:ln>
        </p:spPr>
      </p:pic>
    </p:spTree>
    <p:extLst>
      <p:ext uri="{BB962C8B-B14F-4D97-AF65-F5344CB8AC3E}">
        <p14:creationId xmlns:p14="http://schemas.microsoft.com/office/powerpoint/2010/main" val="1037651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30</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1958" y="1263676"/>
            <a:ext cx="9730187" cy="307777"/>
          </a:xfrm>
          <a:prstGeom prst="rect">
            <a:avLst/>
          </a:prstGeom>
          <a:noFill/>
          <a:ln>
            <a:noFill/>
          </a:ln>
        </p:spPr>
        <p:txBody>
          <a:bodyPr spcFirstLastPara="1" wrap="square" lIns="91425" tIns="45700" rIns="91425" bIns="45700" anchor="t" anchorCtr="0">
            <a:noAutofit/>
          </a:bodyPr>
          <a:lstStyle/>
          <a:p>
            <a:pPr lvl="0">
              <a:buSzPts val="1400"/>
            </a:pPr>
            <a:r>
              <a:rPr lang="es-MX" sz="1400" b="0" i="0" u="none" strike="noStrike" cap="none" dirty="0" smtClean="0">
                <a:solidFill>
                  <a:srgbClr val="000000"/>
                </a:solidFill>
                <a:latin typeface="Arial"/>
                <a:ea typeface="Arial"/>
                <a:cs typeface="Arial"/>
                <a:sym typeface="Arial"/>
              </a:rPr>
              <a:t>22. Realice una l</a:t>
            </a:r>
            <a:r>
              <a:rPr lang="es-MX" dirty="0" smtClean="0">
                <a:solidFill>
                  <a:schemeClr val="dk1"/>
                </a:solidFill>
              </a:rPr>
              <a:t>ista </a:t>
            </a:r>
            <a:r>
              <a:rPr lang="es-MX" dirty="0">
                <a:solidFill>
                  <a:schemeClr val="dk1"/>
                </a:solidFill>
              </a:rPr>
              <a:t>de los procesos a realizar en </a:t>
            </a:r>
            <a:r>
              <a:rPr lang="es-MX" dirty="0" smtClean="0">
                <a:solidFill>
                  <a:schemeClr val="dk1"/>
                </a:solidFill>
              </a:rPr>
              <a:t>todo el proyecto, </a:t>
            </a:r>
            <a:r>
              <a:rPr lang="es-MX" dirty="0">
                <a:solidFill>
                  <a:schemeClr val="dk1"/>
                </a:solidFill>
              </a:rPr>
              <a:t>junto con una breve </a:t>
            </a:r>
            <a:r>
              <a:rPr lang="es-MX" dirty="0" smtClean="0">
                <a:solidFill>
                  <a:schemeClr val="dk1"/>
                </a:solidFill>
              </a:rPr>
              <a:t>descripción de cada uno.</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G</a:t>
            </a:r>
            <a:r>
              <a:rPr lang="es-MX" dirty="0" smtClean="0"/>
              <a:t>ESTIÓN DE LA MISIÓN</a:t>
            </a:r>
            <a:endParaRPr dirty="0"/>
          </a:p>
        </p:txBody>
      </p:sp>
    </p:spTree>
    <p:extLst>
      <p:ext uri="{BB962C8B-B14F-4D97-AF65-F5344CB8AC3E}">
        <p14:creationId xmlns:p14="http://schemas.microsoft.com/office/powerpoint/2010/main" val="580653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31</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1958" y="1263676"/>
            <a:ext cx="9730187" cy="307777"/>
          </a:xfrm>
          <a:prstGeom prst="rect">
            <a:avLst/>
          </a:prstGeom>
          <a:noFill/>
          <a:ln>
            <a:noFill/>
          </a:ln>
        </p:spPr>
        <p:txBody>
          <a:bodyPr spcFirstLastPara="1" wrap="square" lIns="91425" tIns="45700" rIns="91425" bIns="45700" anchor="t" anchorCtr="0">
            <a:noAutofit/>
          </a:bodyPr>
          <a:lstStyle/>
          <a:p>
            <a:pPr lvl="0">
              <a:buSzPts val="1400"/>
            </a:pPr>
            <a:r>
              <a:rPr lang="es-MX" sz="1400" b="0" i="0" u="none" strike="noStrike" cap="none" dirty="0" smtClean="0">
                <a:solidFill>
                  <a:srgbClr val="000000"/>
                </a:solidFill>
                <a:latin typeface="Arial"/>
                <a:ea typeface="Arial"/>
                <a:cs typeface="Arial"/>
                <a:sym typeface="Arial"/>
              </a:rPr>
              <a:t>23. Esquematice en diagramas de flujo los procesos descritos en la pregunta anterior.</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G</a:t>
            </a:r>
            <a:r>
              <a:rPr lang="es-MX" dirty="0" smtClean="0"/>
              <a:t>ESTIÓN DE LA MISIÓN</a:t>
            </a:r>
            <a:endParaRPr dirty="0"/>
          </a:p>
        </p:txBody>
      </p:sp>
    </p:spTree>
    <p:extLst>
      <p:ext uri="{BB962C8B-B14F-4D97-AF65-F5344CB8AC3E}">
        <p14:creationId xmlns:p14="http://schemas.microsoft.com/office/powerpoint/2010/main" val="26002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32</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1958" y="1263676"/>
            <a:ext cx="9730187" cy="307777"/>
          </a:xfrm>
          <a:prstGeom prst="rect">
            <a:avLst/>
          </a:prstGeom>
          <a:noFill/>
          <a:ln>
            <a:noFill/>
          </a:ln>
        </p:spPr>
        <p:txBody>
          <a:bodyPr spcFirstLastPara="1" wrap="square" lIns="91425" tIns="45700" rIns="91425" bIns="45700" anchor="t" anchorCtr="0">
            <a:noAutofit/>
          </a:bodyPr>
          <a:lstStyle/>
          <a:p>
            <a:pPr lvl="0">
              <a:buSzPts val="1400"/>
            </a:pPr>
            <a:r>
              <a:rPr lang="es-MX" sz="1400" b="0" i="0" u="none" strike="noStrike" cap="none" dirty="0" smtClean="0">
                <a:solidFill>
                  <a:srgbClr val="000000"/>
                </a:solidFill>
                <a:latin typeface="Arial"/>
                <a:ea typeface="Arial"/>
                <a:cs typeface="Arial"/>
                <a:sym typeface="Arial"/>
              </a:rPr>
              <a:t>24</a:t>
            </a:r>
            <a:r>
              <a:rPr lang="es-MX" sz="1400" b="0" i="0" u="none" strike="noStrike" cap="none" dirty="0" smtClean="0">
                <a:solidFill>
                  <a:srgbClr val="000000"/>
                </a:solidFill>
                <a:latin typeface="Arial"/>
                <a:ea typeface="Arial"/>
                <a:cs typeface="Arial"/>
                <a:sym typeface="Arial"/>
              </a:rPr>
              <a:t>. </a:t>
            </a:r>
            <a:r>
              <a:rPr lang="es-ES"/>
              <a:t>Haga un diagrama de Gantt incluyendo todos los procesos que van a seguir.</a:t>
            </a:r>
            <a:r>
              <a:rPr lang="es-MX" sz="1400" b="0" i="0" u="none" strike="noStrike" cap="none" smtClean="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G</a:t>
            </a:r>
            <a:r>
              <a:rPr lang="es-MX" dirty="0" smtClean="0"/>
              <a:t>ESTIÓN DE LA MISIÓN</a:t>
            </a:r>
            <a:endParaRPr dirty="0"/>
          </a:p>
        </p:txBody>
      </p:sp>
    </p:spTree>
    <p:extLst>
      <p:ext uri="{BB962C8B-B14F-4D97-AF65-F5344CB8AC3E}">
        <p14:creationId xmlns:p14="http://schemas.microsoft.com/office/powerpoint/2010/main" val="128341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33</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1958" y="1263676"/>
            <a:ext cx="9730187" cy="307777"/>
          </a:xfrm>
          <a:prstGeom prst="rect">
            <a:avLst/>
          </a:prstGeom>
          <a:noFill/>
          <a:ln>
            <a:noFill/>
          </a:ln>
        </p:spPr>
        <p:txBody>
          <a:bodyPr spcFirstLastPara="1" wrap="square" lIns="91425" tIns="45700" rIns="91425" bIns="45700" anchor="t" anchorCtr="0">
            <a:noAutofit/>
          </a:bodyPr>
          <a:lstStyle/>
          <a:p>
            <a:pPr lvl="0" algn="just">
              <a:buSzPts val="1400"/>
            </a:pPr>
            <a:r>
              <a:rPr lang="es-MX" sz="1400" b="0" i="0" u="none" strike="noStrike" cap="none" dirty="0" smtClean="0">
                <a:solidFill>
                  <a:srgbClr val="000000"/>
                </a:solidFill>
                <a:latin typeface="Arial"/>
                <a:ea typeface="Arial"/>
                <a:cs typeface="Arial"/>
                <a:sym typeface="Arial"/>
              </a:rPr>
              <a:t>25. Realice una </a:t>
            </a:r>
            <a:r>
              <a:rPr lang="es-MX" dirty="0" smtClean="0">
                <a:solidFill>
                  <a:schemeClr val="dk1"/>
                </a:solidFill>
              </a:rPr>
              <a:t>estimación de los </a:t>
            </a:r>
            <a:r>
              <a:rPr lang="es-MX" dirty="0">
                <a:solidFill>
                  <a:schemeClr val="dk1"/>
                </a:solidFill>
              </a:rPr>
              <a:t>costos (en dólares</a:t>
            </a:r>
            <a:r>
              <a:rPr lang="es-MX" dirty="0" smtClean="0">
                <a:solidFill>
                  <a:schemeClr val="dk1"/>
                </a:solidFill>
              </a:rPr>
              <a:t>), </a:t>
            </a:r>
            <a:r>
              <a:rPr lang="es-MX" dirty="0">
                <a:solidFill>
                  <a:schemeClr val="dk1"/>
                </a:solidFill>
              </a:rPr>
              <a:t>de los componentes del </a:t>
            </a:r>
            <a:r>
              <a:rPr lang="es-MX" dirty="0" smtClean="0">
                <a:solidFill>
                  <a:schemeClr val="dk1"/>
                </a:solidFill>
              </a:rPr>
              <a:t>satélite enlatado. Justifique su estimación con referencias</a:t>
            </a:r>
            <a:r>
              <a:rPr lang="es-MX" dirty="0" smtClean="0"/>
              <a:t>.</a:t>
            </a:r>
            <a:endParaRPr sz="1400" b="0" i="0" u="none" strike="noStrike" cap="none" dirty="0">
              <a:solidFill>
                <a:srgbClr val="000000"/>
              </a:solidFill>
              <a:latin typeface="Arial"/>
              <a:ea typeface="Arial"/>
              <a:cs typeface="Arial"/>
              <a:sym typeface="Aria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G</a:t>
            </a:r>
            <a:r>
              <a:rPr lang="es-MX" dirty="0" smtClean="0"/>
              <a:t>ESTIÓN DE LA MISIÓN</a:t>
            </a:r>
            <a:endParaRPr dirty="0"/>
          </a:p>
        </p:txBody>
      </p:sp>
    </p:spTree>
    <p:extLst>
      <p:ext uri="{BB962C8B-B14F-4D97-AF65-F5344CB8AC3E}">
        <p14:creationId xmlns:p14="http://schemas.microsoft.com/office/powerpoint/2010/main" val="397939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61" name="Google Shape;261;p21"/>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62" name="Google Shape;262;p21"/>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63" name="Google Shape;263;p21"/>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66" name="Google Shape;26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34</a:t>
            </a:fld>
            <a:endParaRPr sz="1200">
              <a:solidFill>
                <a:srgbClr val="888888"/>
              </a:solidFill>
              <a:latin typeface="Calibri"/>
              <a:ea typeface="Calibri"/>
              <a:cs typeface="Calibri"/>
              <a:sym typeface="Calibri"/>
            </a:endParaRPr>
          </a:p>
        </p:txBody>
      </p:sp>
      <p:sp>
        <p:nvSpPr>
          <p:cNvPr id="267" name="Google Shape;267;p21"/>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68" name="Google Shape;268;p21"/>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21"/>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70" name="Google Shape;270;p21"/>
          <p:cNvSpPr txBox="1"/>
          <p:nvPr/>
        </p:nvSpPr>
        <p:spPr>
          <a:xfrm>
            <a:off x="161958" y="1263676"/>
            <a:ext cx="9730187" cy="307777"/>
          </a:xfrm>
          <a:prstGeom prst="rect">
            <a:avLst/>
          </a:prstGeom>
          <a:noFill/>
          <a:ln>
            <a:noFill/>
          </a:ln>
        </p:spPr>
        <p:txBody>
          <a:bodyPr spcFirstLastPara="1" wrap="square" lIns="91425" tIns="45700" rIns="91425" bIns="45700" anchor="t" anchorCtr="0">
            <a:noAutofit/>
          </a:bodyPr>
          <a:lstStyle/>
          <a:p>
            <a:pPr algn="just">
              <a:buSzPts val="1400"/>
            </a:pPr>
            <a:r>
              <a:rPr lang="es-MX" sz="1400" b="0" i="0" u="none" strike="noStrike" cap="none" dirty="0" smtClean="0">
                <a:solidFill>
                  <a:srgbClr val="000000"/>
                </a:solidFill>
                <a:latin typeface="Arial"/>
                <a:ea typeface="Arial"/>
                <a:cs typeface="Arial"/>
                <a:sym typeface="Arial"/>
              </a:rPr>
              <a:t>26. </a:t>
            </a:r>
            <a:r>
              <a:rPr lang="es-MX" dirty="0">
                <a:solidFill>
                  <a:schemeClr val="dk1"/>
                </a:solidFill>
              </a:rPr>
              <a:t>Describa los pasos de la arquitectura de su misión. Realice un </a:t>
            </a:r>
            <a:r>
              <a:rPr lang="es-MX" dirty="0" smtClean="0">
                <a:solidFill>
                  <a:schemeClr val="dk1"/>
                </a:solidFill>
              </a:rPr>
              <a:t>diagrama </a:t>
            </a:r>
            <a:r>
              <a:rPr lang="es-MX" smtClean="0">
                <a:solidFill>
                  <a:schemeClr val="dk1"/>
                </a:solidFill>
              </a:rPr>
              <a:t>para ilustrarlo.</a:t>
            </a:r>
            <a:endParaRPr lang="es-MX" dirty="0">
              <a:solidFill>
                <a:schemeClr val="dk1"/>
              </a:solidFill>
            </a:endParaRPr>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dirty="0" smtClean="0"/>
              <a:t>G</a:t>
            </a:r>
            <a:r>
              <a:rPr lang="es-MX" dirty="0" smtClean="0"/>
              <a:t>ESTIÓN DE LA MISIÓN</a:t>
            </a:r>
            <a:endParaRPr dirty="0"/>
          </a:p>
        </p:txBody>
      </p:sp>
    </p:spTree>
    <p:extLst>
      <p:ext uri="{BB962C8B-B14F-4D97-AF65-F5344CB8AC3E}">
        <p14:creationId xmlns:p14="http://schemas.microsoft.com/office/powerpoint/2010/main" val="3029715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28"/>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378" name="Google Shape;378;p28"/>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379" name="Google Shape;379;p28"/>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380" name="Google Shape;380;p28"/>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383" name="Google Shape;3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35</a:t>
            </a:fld>
            <a:endParaRPr sz="1200">
              <a:solidFill>
                <a:srgbClr val="888888"/>
              </a:solidFill>
              <a:latin typeface="Calibri"/>
              <a:ea typeface="Calibri"/>
              <a:cs typeface="Calibri"/>
              <a:sym typeface="Calibri"/>
            </a:endParaRPr>
          </a:p>
        </p:txBody>
      </p:sp>
      <p:sp>
        <p:nvSpPr>
          <p:cNvPr id="384" name="Google Shape;384;p28"/>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385" name="Google Shape;385;p28"/>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386" name="Google Shape;386;p28"/>
          <p:cNvSpPr txBox="1"/>
          <p:nvPr/>
        </p:nvSpPr>
        <p:spPr>
          <a:xfrm>
            <a:off x="94540" y="685036"/>
            <a:ext cx="2646878" cy="4770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625"/>
              <a:buFont typeface="Calibri"/>
              <a:buNone/>
            </a:pPr>
            <a:r>
              <a:rPr lang="es-MX" sz="2500" b="1" i="0" u="none" strike="noStrike" cap="none">
                <a:solidFill>
                  <a:schemeClr val="dk1"/>
                </a:solidFill>
                <a:latin typeface="Calibri"/>
                <a:ea typeface="Calibri"/>
                <a:cs typeface="Calibri"/>
                <a:sym typeface="Calibri"/>
              </a:rPr>
              <a:t>I M P O R T A N T E</a:t>
            </a:r>
            <a:endParaRPr/>
          </a:p>
        </p:txBody>
      </p:sp>
      <p:sp>
        <p:nvSpPr>
          <p:cNvPr id="387" name="Google Shape;387;p28"/>
          <p:cNvSpPr/>
          <p:nvPr/>
        </p:nvSpPr>
        <p:spPr>
          <a:xfrm>
            <a:off x="413295" y="1557529"/>
            <a:ext cx="10038806" cy="258532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s-MX" sz="1800" b="0" i="0" u="none" strike="noStrike" cap="none" dirty="0">
                <a:solidFill>
                  <a:schemeClr val="dk1"/>
                </a:solidFill>
                <a:latin typeface="Arial"/>
                <a:ea typeface="Arial"/>
                <a:cs typeface="Arial"/>
                <a:sym typeface="Arial"/>
              </a:rPr>
              <a:t/>
            </a:r>
            <a:br>
              <a:rPr lang="es-MX"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panose="020B0604020202020204" pitchFamily="34" charset="0"/>
              <a:buChar char="•"/>
            </a:pPr>
            <a:r>
              <a:rPr lang="es-MX" sz="1800" b="0" i="0" u="none" strike="noStrike" cap="none" dirty="0" smtClean="0">
                <a:solidFill>
                  <a:schemeClr val="dk1"/>
                </a:solidFill>
                <a:latin typeface="Arial"/>
                <a:ea typeface="Arial"/>
                <a:cs typeface="Arial"/>
                <a:sym typeface="Arial"/>
              </a:rPr>
              <a:t>Guardar </a:t>
            </a:r>
            <a:r>
              <a:rPr lang="es-MX" sz="1800" b="0" i="0" u="none" strike="noStrike" cap="none" dirty="0">
                <a:solidFill>
                  <a:schemeClr val="dk1"/>
                </a:solidFill>
                <a:latin typeface="Arial"/>
                <a:ea typeface="Arial"/>
                <a:cs typeface="Arial"/>
                <a:sym typeface="Arial"/>
              </a:rPr>
              <a:t>el archivo adjunto como </a:t>
            </a:r>
            <a:r>
              <a:rPr lang="es-MX" sz="1800" dirty="0">
                <a:solidFill>
                  <a:schemeClr val="dk1"/>
                </a:solidFill>
              </a:rPr>
              <a:t>(PEU-Satélite </a:t>
            </a:r>
            <a:r>
              <a:rPr lang="es-MX" sz="1800" dirty="0" smtClean="0">
                <a:solidFill>
                  <a:schemeClr val="dk1"/>
                </a:solidFill>
              </a:rPr>
              <a:t>Enlatado-2020-CoDR-EQUIPO</a:t>
            </a:r>
            <a:r>
              <a:rPr lang="es-MX" sz="1800" b="0" i="0" u="none" strike="noStrike" cap="none" dirty="0">
                <a:solidFill>
                  <a:schemeClr val="dk1"/>
                </a:solidFill>
                <a:latin typeface="Arial"/>
                <a:ea typeface="Arial"/>
                <a:cs typeface="Arial"/>
                <a:sym typeface="Arial"/>
              </a:rPr>
              <a:t>, con la información solicitada.</a:t>
            </a:r>
            <a:endParaRPr dirty="0"/>
          </a:p>
          <a:p>
            <a:pPr marL="285750" marR="0" lvl="0" indent="-285750" algn="just" rtl="0">
              <a:lnSpc>
                <a:spcPct val="100000"/>
              </a:lnSpc>
              <a:spcBef>
                <a:spcPts val="0"/>
              </a:spcBef>
              <a:spcAft>
                <a:spcPts val="0"/>
              </a:spcAft>
              <a:buClr>
                <a:schemeClr val="dk1"/>
              </a:buClr>
              <a:buSzPts val="1800"/>
              <a:buFont typeface="Arial" panose="020B0604020202020204" pitchFamily="34" charset="0"/>
              <a:buChar char="•"/>
            </a:pPr>
            <a:endParaRPr sz="1800" b="0" i="0" u="none" strike="noStrike" cap="none" dirty="0">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panose="020B0604020202020204" pitchFamily="34" charset="0"/>
              <a:buChar char="•"/>
            </a:pPr>
            <a:r>
              <a:rPr lang="es-MX" sz="1800" b="0" i="0" u="none" strike="noStrike" cap="none" dirty="0" smtClean="0">
                <a:solidFill>
                  <a:schemeClr val="dk1"/>
                </a:solidFill>
                <a:latin typeface="Arial"/>
                <a:ea typeface="Arial"/>
                <a:cs typeface="Arial"/>
                <a:sym typeface="Arial"/>
              </a:rPr>
              <a:t>Enviar </a:t>
            </a:r>
            <a:r>
              <a:rPr lang="es-MX" sz="1800" b="0" i="0" u="none" strike="noStrike" cap="none" dirty="0">
                <a:solidFill>
                  <a:schemeClr val="dk1"/>
                </a:solidFill>
                <a:latin typeface="Arial"/>
                <a:ea typeface="Arial"/>
                <a:cs typeface="Arial"/>
                <a:sym typeface="Arial"/>
              </a:rPr>
              <a:t>a más tardar el día </a:t>
            </a:r>
            <a:r>
              <a:rPr lang="es-MX" sz="1800" b="0" i="0" u="none" strike="noStrike" cap="none" dirty="0" smtClean="0">
                <a:solidFill>
                  <a:schemeClr val="dk1"/>
                </a:solidFill>
                <a:latin typeface="Arial"/>
                <a:ea typeface="Arial"/>
                <a:cs typeface="Arial"/>
                <a:sym typeface="Arial"/>
              </a:rPr>
              <a:t>viernes 7 de </a:t>
            </a:r>
            <a:r>
              <a:rPr lang="es-MX" sz="1800" b="0" i="0" u="none" strike="noStrike" cap="none" dirty="0">
                <a:solidFill>
                  <a:schemeClr val="dk1"/>
                </a:solidFill>
                <a:latin typeface="Arial"/>
                <a:ea typeface="Arial"/>
                <a:cs typeface="Arial"/>
                <a:sym typeface="Arial"/>
              </a:rPr>
              <a:t>febrero de </a:t>
            </a:r>
            <a:r>
              <a:rPr lang="es-MX" sz="1800" b="0" i="0" u="none" strike="noStrike" cap="none" dirty="0" smtClean="0">
                <a:solidFill>
                  <a:schemeClr val="dk1"/>
                </a:solidFill>
                <a:latin typeface="Arial"/>
                <a:ea typeface="Arial"/>
                <a:cs typeface="Arial"/>
                <a:sym typeface="Arial"/>
              </a:rPr>
              <a:t>2020 </a:t>
            </a:r>
            <a:r>
              <a:rPr lang="es-MX" sz="1800" b="0" i="0" u="none" strike="noStrike" cap="none" dirty="0">
                <a:solidFill>
                  <a:schemeClr val="dk1"/>
                </a:solidFill>
                <a:latin typeface="Arial"/>
                <a:ea typeface="Arial"/>
                <a:cs typeface="Arial"/>
                <a:sym typeface="Arial"/>
              </a:rPr>
              <a:t>antes de las 23:59:59 hora local de la </a:t>
            </a:r>
            <a:r>
              <a:rPr lang="es-MX" sz="1800" b="0" i="0" u="none" strike="noStrike" cap="none" dirty="0" smtClean="0">
                <a:solidFill>
                  <a:schemeClr val="dk1"/>
                </a:solidFill>
                <a:latin typeface="Arial"/>
                <a:ea typeface="Arial"/>
                <a:cs typeface="Arial"/>
                <a:sym typeface="Arial"/>
              </a:rPr>
              <a:t>Ciudad de México.</a:t>
            </a:r>
            <a:endParaRPr dirty="0"/>
          </a:p>
          <a:p>
            <a:pPr marL="285750" marR="0" lvl="0" indent="-285750" algn="just" rtl="0">
              <a:lnSpc>
                <a:spcPct val="100000"/>
              </a:lnSpc>
              <a:spcBef>
                <a:spcPts val="0"/>
              </a:spcBef>
              <a:spcAft>
                <a:spcPts val="0"/>
              </a:spcAft>
              <a:buClr>
                <a:schemeClr val="dk1"/>
              </a:buClr>
              <a:buSzPts val="1800"/>
              <a:buFont typeface="Arial" panose="020B0604020202020204" pitchFamily="34" charset="0"/>
              <a:buChar char="•"/>
            </a:pPr>
            <a:endParaRPr lang="es-MX" sz="1800" dirty="0">
              <a:solidFill>
                <a:schemeClr val="dk1"/>
              </a:solidFill>
            </a:endParaRPr>
          </a:p>
          <a:p>
            <a:pPr marL="285750" marR="0" lvl="0" indent="-285750" algn="just" rtl="0">
              <a:lnSpc>
                <a:spcPct val="100000"/>
              </a:lnSpc>
              <a:spcBef>
                <a:spcPts val="0"/>
              </a:spcBef>
              <a:spcAft>
                <a:spcPts val="0"/>
              </a:spcAft>
              <a:buClr>
                <a:schemeClr val="dk1"/>
              </a:buClr>
              <a:buSzPts val="1800"/>
              <a:buFont typeface="Arial" panose="020B0604020202020204" pitchFamily="34" charset="0"/>
              <a:buChar char="•"/>
            </a:pPr>
            <a:r>
              <a:rPr lang="es-MX" sz="1800" b="0" i="0" u="none" strike="noStrike" cap="none" dirty="0" smtClean="0">
                <a:solidFill>
                  <a:schemeClr val="dk1"/>
                </a:solidFill>
                <a:latin typeface="Arial"/>
                <a:ea typeface="Arial"/>
                <a:cs typeface="Arial"/>
                <a:sym typeface="Arial"/>
              </a:rPr>
              <a:t>En el nombre de su archivo, deberá sustituir la </a:t>
            </a:r>
            <a:r>
              <a:rPr lang="es-MX" sz="1800" b="0" i="0" u="none" strike="noStrike" cap="none" dirty="0">
                <a:solidFill>
                  <a:schemeClr val="dk1"/>
                </a:solidFill>
                <a:latin typeface="Arial"/>
                <a:ea typeface="Arial"/>
                <a:cs typeface="Arial"/>
                <a:sym typeface="Arial"/>
              </a:rPr>
              <a:t>palabra EQUIPO por el nombre de su equipo.</a:t>
            </a:r>
            <a:endParaRPr dirty="0"/>
          </a:p>
          <a:p>
            <a:pPr marL="285750" marR="0" lvl="0" indent="-285750" algn="just" rtl="0">
              <a:lnSpc>
                <a:spcPct val="100000"/>
              </a:lnSpc>
              <a:spcBef>
                <a:spcPts val="0"/>
              </a:spcBef>
              <a:spcAft>
                <a:spcPts val="0"/>
              </a:spcAft>
              <a:buClr>
                <a:schemeClr val="dk1"/>
              </a:buClr>
              <a:buSzPts val="1800"/>
              <a:buFont typeface="Arial" panose="020B0604020202020204" pitchFamily="34" charset="0"/>
              <a:buChar char="•"/>
            </a:pPr>
            <a:endParaRPr lang="es-MX" sz="1800" b="0" i="0" u="none" strike="noStrike" cap="none" dirty="0" smtClean="0">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panose="020B0604020202020204" pitchFamily="34" charset="0"/>
              <a:buChar char="•"/>
            </a:pPr>
            <a:r>
              <a:rPr lang="es-MX" sz="1800" b="0" i="0" u="none" strike="noStrike" cap="none" dirty="0" smtClean="0">
                <a:solidFill>
                  <a:schemeClr val="dk1"/>
                </a:solidFill>
                <a:latin typeface="Arial"/>
                <a:ea typeface="Arial"/>
                <a:cs typeface="Arial"/>
                <a:sym typeface="Arial"/>
              </a:rPr>
              <a:t>Subir </a:t>
            </a:r>
            <a:r>
              <a:rPr lang="es-MX" sz="1800" b="0" i="0" u="none" strike="noStrike" cap="none" dirty="0">
                <a:solidFill>
                  <a:schemeClr val="dk1"/>
                </a:solidFill>
                <a:latin typeface="Arial"/>
                <a:ea typeface="Arial"/>
                <a:cs typeface="Arial"/>
                <a:sym typeface="Arial"/>
              </a:rPr>
              <a:t>el archivo a la liga que se les </a:t>
            </a:r>
            <a:r>
              <a:rPr lang="es-MX" sz="1800" dirty="0" smtClean="0">
                <a:solidFill>
                  <a:schemeClr val="dk1"/>
                </a:solidFill>
              </a:rPr>
              <a:t>envió</a:t>
            </a:r>
            <a:r>
              <a:rPr lang="es-MX" sz="1800" b="0" i="0" u="none" strike="noStrike" cap="none" dirty="0" smtClean="0">
                <a:solidFill>
                  <a:schemeClr val="dk1"/>
                </a:solidFill>
                <a:latin typeface="Arial"/>
                <a:ea typeface="Arial"/>
                <a:cs typeface="Arial"/>
                <a:sym typeface="Arial"/>
              </a:rPr>
              <a:t> </a:t>
            </a:r>
            <a:r>
              <a:rPr lang="es-MX" sz="1800" b="0" i="0" u="none" strike="noStrike" cap="none" dirty="0">
                <a:solidFill>
                  <a:schemeClr val="dk1"/>
                </a:solidFill>
                <a:latin typeface="Arial"/>
                <a:ea typeface="Arial"/>
                <a:cs typeface="Arial"/>
                <a:sym typeface="Arial"/>
              </a:rPr>
              <a:t>por </a:t>
            </a:r>
            <a:r>
              <a:rPr lang="es-MX" sz="1800" b="0" i="0" u="none" strike="noStrike" cap="none" dirty="0" smtClean="0">
                <a:solidFill>
                  <a:schemeClr val="dk1"/>
                </a:solidFill>
                <a:latin typeface="Arial"/>
                <a:ea typeface="Arial"/>
                <a:cs typeface="Arial"/>
                <a:sym typeface="Arial"/>
              </a:rPr>
              <a:t>correo electrónico.</a:t>
            </a:r>
            <a:endParaRPr dirty="0"/>
          </a:p>
        </p:txBody>
      </p:sp>
      <p:sp>
        <p:nvSpPr>
          <p:cNvPr id="388" name="Google Shape;388;p28"/>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4"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5"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3"/>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120" name="Google Shape;120;p13"/>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121" name="Google Shape;121;p13"/>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122" name="Google Shape;122;p13"/>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125" name="Google Shape;12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4</a:t>
            </a:fld>
            <a:endParaRPr sz="1200">
              <a:solidFill>
                <a:srgbClr val="888888"/>
              </a:solidFill>
              <a:latin typeface="Calibri"/>
              <a:ea typeface="Calibri"/>
              <a:cs typeface="Calibri"/>
              <a:sym typeface="Calibri"/>
            </a:endParaRPr>
          </a:p>
        </p:txBody>
      </p:sp>
      <p:sp>
        <p:nvSpPr>
          <p:cNvPr id="126" name="Google Shape;126;p13"/>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127" name="Google Shape;127;p13"/>
          <p:cNvCxnSpPr/>
          <p:nvPr/>
        </p:nvCxnSpPr>
        <p:spPr>
          <a:xfrm>
            <a:off x="1812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128" name="Google Shape;128;p13"/>
          <p:cNvSpPr txBox="1"/>
          <p:nvPr/>
        </p:nvSpPr>
        <p:spPr>
          <a:xfrm>
            <a:off x="92362" y="765903"/>
            <a:ext cx="1014383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500"/>
              <a:buFont typeface="Calibri"/>
              <a:buNone/>
            </a:pPr>
            <a:r>
              <a:rPr lang="es-MX" sz="1600" b="0" i="0" u="none" strike="noStrike" cap="none" dirty="0">
                <a:solidFill>
                  <a:schemeClr val="dk1"/>
                </a:solidFill>
                <a:latin typeface="Calibri"/>
                <a:ea typeface="Calibri"/>
                <a:cs typeface="Calibri"/>
                <a:sym typeface="Calibri"/>
              </a:rPr>
              <a:t>1. </a:t>
            </a:r>
            <a:r>
              <a:rPr lang="es-MX" sz="1600" b="0" i="0" u="none" strike="noStrike" cap="none" dirty="0" smtClean="0">
                <a:solidFill>
                  <a:schemeClr val="dk1"/>
                </a:solidFill>
                <a:latin typeface="Calibri"/>
                <a:ea typeface="Calibri"/>
                <a:cs typeface="Calibri"/>
                <a:sym typeface="Calibri"/>
              </a:rPr>
              <a:t>Escriba el nombre del equipo, </a:t>
            </a:r>
            <a:r>
              <a:rPr lang="es-MX" sz="1600" b="0" i="0" u="none" strike="noStrike" cap="none" dirty="0">
                <a:solidFill>
                  <a:schemeClr val="dk1"/>
                </a:solidFill>
                <a:latin typeface="Calibri"/>
                <a:ea typeface="Calibri"/>
                <a:cs typeface="Calibri"/>
                <a:sym typeface="Calibri"/>
              </a:rPr>
              <a:t>los nombres de los </a:t>
            </a:r>
            <a:r>
              <a:rPr lang="es-MX" sz="1600" b="0" i="0" u="none" strike="noStrike" cap="none" dirty="0" smtClean="0">
                <a:solidFill>
                  <a:schemeClr val="dk1"/>
                </a:solidFill>
                <a:latin typeface="Calibri"/>
                <a:ea typeface="Calibri"/>
                <a:cs typeface="Calibri"/>
                <a:sym typeface="Calibri"/>
              </a:rPr>
              <a:t>integrantes, la institución en la que estudian y un correo electrónico de contacto en los campos especificados. Marque con rojo los nombres de los integrantes que sean nuevos en el equipo</a:t>
            </a:r>
            <a:endParaRPr sz="1100" dirty="0"/>
          </a:p>
        </p:txBody>
      </p:sp>
      <p:graphicFrame>
        <p:nvGraphicFramePr>
          <p:cNvPr id="129" name="Google Shape;129;p13"/>
          <p:cNvGraphicFramePr/>
          <p:nvPr>
            <p:extLst>
              <p:ext uri="{D42A27DB-BD31-4B8C-83A1-F6EECF244321}">
                <p14:modId xmlns:p14="http://schemas.microsoft.com/office/powerpoint/2010/main" val="3766194996"/>
              </p:ext>
            </p:extLst>
          </p:nvPr>
        </p:nvGraphicFramePr>
        <p:xfrm>
          <a:off x="165101" y="1769331"/>
          <a:ext cx="11825975" cy="2966800"/>
        </p:xfrm>
        <a:graphic>
          <a:graphicData uri="http://schemas.openxmlformats.org/drawingml/2006/table">
            <a:tbl>
              <a:tblPr firstRow="1" bandRow="1">
                <a:noFill/>
                <a:tableStyleId>{C1100F52-B6DA-425E-B20E-5A03B1A5762E}</a:tableStyleId>
              </a:tblPr>
              <a:tblGrid>
                <a:gridCol w="3352799">
                  <a:extLst>
                    <a:ext uri="{9D8B030D-6E8A-4147-A177-3AD203B41FA5}">
                      <a16:colId xmlns:a16="http://schemas.microsoft.com/office/drawing/2014/main" val="20000"/>
                    </a:ext>
                  </a:extLst>
                </a:gridCol>
                <a:gridCol w="2501900">
                  <a:extLst>
                    <a:ext uri="{9D8B030D-6E8A-4147-A177-3AD203B41FA5}">
                      <a16:colId xmlns:a16="http://schemas.microsoft.com/office/drawing/2014/main" val="20001"/>
                    </a:ext>
                  </a:extLst>
                </a:gridCol>
                <a:gridCol w="2603500">
                  <a:extLst>
                    <a:ext uri="{9D8B030D-6E8A-4147-A177-3AD203B41FA5}">
                      <a16:colId xmlns:a16="http://schemas.microsoft.com/office/drawing/2014/main" val="20002"/>
                    </a:ext>
                  </a:extLst>
                </a:gridCol>
                <a:gridCol w="3367776">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dirty="0" smtClean="0"/>
                        <a:t>Nombre(s) de </a:t>
                      </a:r>
                      <a:r>
                        <a:rPr lang="es-MX" sz="1800" u="none" strike="noStrike" cap="none" dirty="0"/>
                        <a:t>los integrantes: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dirty="0" smtClean="0"/>
                        <a:t>Apellido</a:t>
                      </a:r>
                      <a:r>
                        <a:rPr lang="es-MX" sz="1800" u="none" strike="noStrike" cap="none" baseline="0" dirty="0" smtClean="0"/>
                        <a:t> paterno:</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dirty="0" smtClean="0"/>
                        <a:t>Apellido materno:</a:t>
                      </a:r>
                      <a:endParaRPr lang="es-MX"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dirty="0" smtClean="0"/>
                        <a:t>Correo electrónico</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dirty="0" smtClean="0"/>
                        <a:t>(Líder)</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
        <p:nvSpPr>
          <p:cNvPr id="130" name="Google Shape;130;p13"/>
          <p:cNvSpPr txBox="1"/>
          <p:nvPr/>
        </p:nvSpPr>
        <p:spPr>
          <a:xfrm>
            <a:off x="76200" y="1365556"/>
            <a:ext cx="81134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dirty="0">
                <a:solidFill>
                  <a:srgbClr val="000000"/>
                </a:solidFill>
                <a:latin typeface="Arial"/>
                <a:ea typeface="Arial"/>
                <a:cs typeface="Arial"/>
                <a:sym typeface="Arial"/>
              </a:rPr>
              <a:t>Nombre del equipo:</a:t>
            </a:r>
            <a:endParaRPr sz="1800" b="0" i="0" u="none" strike="noStrike" cap="none" dirty="0">
              <a:solidFill>
                <a:srgbClr val="000000"/>
              </a:solidFill>
              <a:latin typeface="Arial"/>
              <a:ea typeface="Arial"/>
              <a:cs typeface="Arial"/>
              <a:sym typeface="Arial"/>
            </a:endParaRPr>
          </a:p>
        </p:txBody>
      </p:sp>
      <p:sp>
        <p:nvSpPr>
          <p:cNvPr id="131" name="Google Shape;131;p13"/>
          <p:cNvSpPr txBox="1"/>
          <p:nvPr/>
        </p:nvSpPr>
        <p:spPr>
          <a:xfrm>
            <a:off x="165099" y="4743756"/>
            <a:ext cx="1182597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dirty="0">
                <a:solidFill>
                  <a:srgbClr val="000000"/>
                </a:solidFill>
                <a:latin typeface="Arial"/>
                <a:ea typeface="Arial"/>
                <a:cs typeface="Arial"/>
                <a:sym typeface="Arial"/>
              </a:rPr>
              <a:t>Nombre </a:t>
            </a:r>
            <a:r>
              <a:rPr lang="es-MX" sz="1800" b="0" i="0" u="none" strike="noStrike" cap="none" dirty="0" smtClean="0">
                <a:solidFill>
                  <a:srgbClr val="000000"/>
                </a:solidFill>
                <a:latin typeface="Arial"/>
                <a:ea typeface="Arial"/>
                <a:cs typeface="Arial"/>
                <a:sym typeface="Arial"/>
              </a:rPr>
              <a:t>y correo electrónico del asesor del equipo:</a:t>
            </a:r>
            <a:endParaRPr sz="1800" b="0" i="0" u="none" strike="noStrike" cap="none" dirty="0">
              <a:solidFill>
                <a:srgbClr val="000000"/>
              </a:solidFill>
              <a:latin typeface="Arial"/>
              <a:ea typeface="Arial"/>
              <a:cs typeface="Arial"/>
              <a:sym typeface="Arial"/>
            </a:endParaRPr>
          </a:p>
        </p:txBody>
      </p:sp>
      <p:sp>
        <p:nvSpPr>
          <p:cNvPr id="15"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6"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4"/>
          <p:cNvPicPr preferRelativeResize="0"/>
          <p:nvPr/>
        </p:nvPicPr>
        <p:blipFill rotWithShape="1">
          <a:blip r:embed="rId3">
            <a:alphaModFix/>
          </a:blip>
          <a:srcRect/>
          <a:stretch/>
        </p:blipFill>
        <p:spPr>
          <a:xfrm>
            <a:off x="11010900" y="177800"/>
            <a:ext cx="980173" cy="1101738"/>
          </a:xfrm>
          <a:prstGeom prst="rect">
            <a:avLst/>
          </a:prstGeom>
          <a:noFill/>
          <a:ln>
            <a:noFill/>
          </a:ln>
        </p:spPr>
      </p:pic>
      <p:pic>
        <p:nvPicPr>
          <p:cNvPr id="138" name="Google Shape;138;p14"/>
          <p:cNvPicPr preferRelativeResize="0"/>
          <p:nvPr/>
        </p:nvPicPr>
        <p:blipFill rotWithShape="1">
          <a:blip r:embed="rId4">
            <a:alphaModFix/>
          </a:blip>
          <a:srcRect/>
          <a:stretch/>
        </p:blipFill>
        <p:spPr>
          <a:xfrm>
            <a:off x="10544814" y="5443680"/>
            <a:ext cx="1295374" cy="1295374"/>
          </a:xfrm>
          <a:prstGeom prst="rect">
            <a:avLst/>
          </a:prstGeom>
          <a:noFill/>
          <a:ln>
            <a:noFill/>
          </a:ln>
        </p:spPr>
      </p:pic>
      <p:pic>
        <p:nvPicPr>
          <p:cNvPr id="139" name="Google Shape;139;p14"/>
          <p:cNvPicPr preferRelativeResize="0"/>
          <p:nvPr/>
        </p:nvPicPr>
        <p:blipFill rotWithShape="1">
          <a:blip r:embed="rId5">
            <a:alphaModFix/>
          </a:blip>
          <a:srcRect/>
          <a:stretch/>
        </p:blipFill>
        <p:spPr>
          <a:xfrm>
            <a:off x="673101" y="5440404"/>
            <a:ext cx="1252496" cy="1252496"/>
          </a:xfrm>
          <a:prstGeom prst="rect">
            <a:avLst/>
          </a:prstGeom>
          <a:noFill/>
          <a:ln>
            <a:noFill/>
          </a:ln>
        </p:spPr>
      </p:pic>
      <p:sp>
        <p:nvSpPr>
          <p:cNvPr id="142" name="Google Shape;14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143" name="Google Shape;143;p14"/>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144" name="Google Shape;144;p14"/>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145" name="Google Shape;145;p14"/>
          <p:cNvSpPr txBox="1"/>
          <p:nvPr/>
        </p:nvSpPr>
        <p:spPr>
          <a:xfrm>
            <a:off x="94540" y="685036"/>
            <a:ext cx="851606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500"/>
              <a:buFont typeface="Calibri"/>
              <a:buNone/>
            </a:pPr>
            <a:r>
              <a:rPr lang="es-MX" sz="2000" b="0" i="0" u="none" strike="noStrike" cap="none" dirty="0">
                <a:solidFill>
                  <a:schemeClr val="dk1"/>
                </a:solidFill>
                <a:latin typeface="Calibri"/>
                <a:ea typeface="Calibri"/>
                <a:cs typeface="Calibri"/>
                <a:sym typeface="Calibri"/>
              </a:rPr>
              <a:t>2. </a:t>
            </a:r>
            <a:r>
              <a:rPr lang="es-MX" sz="2000" b="0" i="0" u="none" strike="noStrike" cap="none" dirty="0" smtClean="0">
                <a:solidFill>
                  <a:schemeClr val="dk1"/>
                </a:solidFill>
                <a:latin typeface="Calibri"/>
                <a:ea typeface="Calibri"/>
                <a:cs typeface="Calibri"/>
                <a:sym typeface="Calibri"/>
              </a:rPr>
              <a:t>Inserte en </a:t>
            </a:r>
            <a:r>
              <a:rPr lang="es-MX" sz="2000" b="0" i="0" u="none" strike="noStrike" cap="none" dirty="0">
                <a:solidFill>
                  <a:schemeClr val="dk1"/>
                </a:solidFill>
                <a:latin typeface="Calibri"/>
                <a:ea typeface="Calibri"/>
                <a:cs typeface="Calibri"/>
                <a:sym typeface="Calibri"/>
              </a:rPr>
              <a:t>el recuadro de esta página la insignia </a:t>
            </a:r>
            <a:r>
              <a:rPr lang="es-MX" sz="2000" b="0" i="0" u="none" strike="noStrike" cap="none" dirty="0" smtClean="0">
                <a:solidFill>
                  <a:schemeClr val="dk1"/>
                </a:solidFill>
                <a:latin typeface="Calibri"/>
                <a:ea typeface="Calibri"/>
                <a:cs typeface="Calibri"/>
                <a:sym typeface="Calibri"/>
              </a:rPr>
              <a:t>de su </a:t>
            </a:r>
            <a:r>
              <a:rPr lang="es-MX" sz="2000" b="0" i="0" u="none" strike="noStrike" cap="none" dirty="0">
                <a:solidFill>
                  <a:schemeClr val="dk1"/>
                </a:solidFill>
                <a:latin typeface="Calibri"/>
                <a:ea typeface="Calibri"/>
                <a:cs typeface="Calibri"/>
                <a:sym typeface="Calibri"/>
              </a:rPr>
              <a:t>equipo:</a:t>
            </a:r>
            <a:endParaRPr dirty="0"/>
          </a:p>
        </p:txBody>
      </p:sp>
      <p:sp>
        <p:nvSpPr>
          <p:cNvPr id="146" name="Google Shape;146;p14"/>
          <p:cNvSpPr txBox="1"/>
          <p:nvPr/>
        </p:nvSpPr>
        <p:spPr>
          <a:xfrm>
            <a:off x="3438661" y="1677724"/>
            <a:ext cx="426719" cy="31700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I</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N</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S</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I</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G</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N</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I</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A</a:t>
            </a:r>
            <a:endParaRPr sz="2500" b="0" i="0" u="none" strike="noStrike" cap="none">
              <a:solidFill>
                <a:srgbClr val="000000"/>
              </a:solidFill>
              <a:latin typeface="Libre Baskerville"/>
              <a:ea typeface="Libre Baskerville"/>
              <a:cs typeface="Libre Baskerville"/>
              <a:sym typeface="Libre Baskerville"/>
            </a:endParaRPr>
          </a:p>
        </p:txBody>
      </p:sp>
      <p:sp>
        <p:nvSpPr>
          <p:cNvPr id="147" name="Google Shape;147;p14"/>
          <p:cNvSpPr txBox="1"/>
          <p:nvPr/>
        </p:nvSpPr>
        <p:spPr>
          <a:xfrm>
            <a:off x="8397240" y="1677725"/>
            <a:ext cx="426719" cy="31700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I</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N</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S</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I</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G</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N</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I</a:t>
            </a:r>
            <a:endParaRPr/>
          </a:p>
          <a:p>
            <a:pPr marL="0" marR="0" lvl="0" indent="0" algn="ctr" rtl="0">
              <a:lnSpc>
                <a:spcPct val="100000"/>
              </a:lnSpc>
              <a:spcBef>
                <a:spcPts val="0"/>
              </a:spcBef>
              <a:spcAft>
                <a:spcPts val="0"/>
              </a:spcAft>
              <a:buClr>
                <a:srgbClr val="000000"/>
              </a:buClr>
              <a:buSzPts val="2500"/>
              <a:buFont typeface="Libre Baskerville"/>
              <a:buNone/>
            </a:pPr>
            <a:r>
              <a:rPr lang="es-MX" sz="2500" b="0" i="0" u="none" strike="noStrike" cap="none">
                <a:solidFill>
                  <a:srgbClr val="000000"/>
                </a:solidFill>
                <a:latin typeface="Libre Baskerville"/>
                <a:ea typeface="Libre Baskerville"/>
                <a:cs typeface="Libre Baskerville"/>
                <a:sym typeface="Libre Baskerville"/>
              </a:rPr>
              <a:t>A</a:t>
            </a:r>
            <a:endParaRPr sz="2500" b="0" i="0" u="none" strike="noStrike" cap="none">
              <a:solidFill>
                <a:srgbClr val="000000"/>
              </a:solidFill>
              <a:latin typeface="Libre Baskerville"/>
              <a:ea typeface="Libre Baskerville"/>
              <a:cs typeface="Libre Baskerville"/>
              <a:sym typeface="Libre Baskerville"/>
            </a:endParaRPr>
          </a:p>
        </p:txBody>
      </p:sp>
      <p:sp>
        <p:nvSpPr>
          <p:cNvPr id="148" name="Google Shape;148;p14"/>
          <p:cNvSpPr/>
          <p:nvPr/>
        </p:nvSpPr>
        <p:spPr>
          <a:xfrm>
            <a:off x="3936000" y="1279538"/>
            <a:ext cx="4320000" cy="4320000"/>
          </a:xfrm>
          <a:prstGeom prst="rect">
            <a:avLst/>
          </a:prstGeom>
          <a:no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9" name="Google Shape;149;p14"/>
          <p:cNvPicPr preferRelativeResize="0"/>
          <p:nvPr/>
        </p:nvPicPr>
        <p:blipFill rotWithShape="1">
          <a:blip r:embed="rId6">
            <a:alphaModFix/>
          </a:blip>
          <a:srcRect/>
          <a:stretch/>
        </p:blipFill>
        <p:spPr>
          <a:xfrm>
            <a:off x="5537084" y="5189680"/>
            <a:ext cx="1130416" cy="11008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6"/>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174" name="Google Shape;174;p16"/>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175" name="Google Shape;175;p16"/>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176" name="Google Shape;176;p16"/>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179" name="Google Shape;1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sp>
        <p:nvSpPr>
          <p:cNvPr id="180" name="Google Shape;180;p16"/>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181" name="Google Shape;181;p16"/>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182" name="Google Shape;182;p16"/>
          <p:cNvSpPr txBox="1"/>
          <p:nvPr/>
        </p:nvSpPr>
        <p:spPr>
          <a:xfrm>
            <a:off x="92363" y="695915"/>
            <a:ext cx="979978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500"/>
              <a:buFont typeface="Calibri"/>
              <a:buNone/>
            </a:pPr>
            <a:r>
              <a:rPr lang="es-MX" sz="2000" b="0" i="0" u="none" strike="noStrike" cap="none" dirty="0">
                <a:solidFill>
                  <a:schemeClr val="dk1"/>
                </a:solidFill>
                <a:latin typeface="Calibri"/>
                <a:ea typeface="Calibri"/>
                <a:cs typeface="Calibri"/>
                <a:sym typeface="Calibri"/>
              </a:rPr>
              <a:t>3. De cada integrante del </a:t>
            </a:r>
            <a:r>
              <a:rPr lang="es-MX" sz="2000" b="0" i="0" u="none" strike="noStrike" cap="none" dirty="0" smtClean="0">
                <a:solidFill>
                  <a:schemeClr val="dk1"/>
                </a:solidFill>
                <a:latin typeface="Calibri"/>
                <a:ea typeface="Calibri"/>
                <a:cs typeface="Calibri"/>
                <a:sym typeface="Calibri"/>
              </a:rPr>
              <a:t>equipo, </a:t>
            </a:r>
            <a:r>
              <a:rPr lang="es-MX" sz="2000" b="0" i="0" u="none" strike="noStrike" cap="none" dirty="0">
                <a:solidFill>
                  <a:schemeClr val="dk1"/>
                </a:solidFill>
                <a:latin typeface="Calibri"/>
                <a:ea typeface="Calibri"/>
                <a:cs typeface="Calibri"/>
                <a:sym typeface="Calibri"/>
              </a:rPr>
              <a:t>marque con una X el área de trabajo en la que participará:</a:t>
            </a:r>
            <a:endParaRPr dirty="0"/>
          </a:p>
        </p:txBody>
      </p:sp>
      <p:graphicFrame>
        <p:nvGraphicFramePr>
          <p:cNvPr id="183" name="Google Shape;183;p16"/>
          <p:cNvGraphicFramePr/>
          <p:nvPr>
            <p:extLst>
              <p:ext uri="{D42A27DB-BD31-4B8C-83A1-F6EECF244321}">
                <p14:modId xmlns:p14="http://schemas.microsoft.com/office/powerpoint/2010/main" val="1126680998"/>
              </p:ext>
            </p:extLst>
          </p:nvPr>
        </p:nvGraphicFramePr>
        <p:xfrm>
          <a:off x="165100" y="1326842"/>
          <a:ext cx="6825650" cy="2966800"/>
        </p:xfrm>
        <a:graphic>
          <a:graphicData uri="http://schemas.openxmlformats.org/drawingml/2006/table">
            <a:tbl>
              <a:tblPr firstRow="1" bandRow="1">
                <a:noFill/>
                <a:tableStyleId>{C1100F52-B6DA-425E-B20E-5A03B1A5762E}</a:tableStyleId>
              </a:tblPr>
              <a:tblGrid>
                <a:gridCol w="3819675">
                  <a:extLst>
                    <a:ext uri="{9D8B030D-6E8A-4147-A177-3AD203B41FA5}">
                      <a16:colId xmlns:a16="http://schemas.microsoft.com/office/drawing/2014/main" val="20000"/>
                    </a:ext>
                  </a:extLst>
                </a:gridCol>
                <a:gridCol w="468975">
                  <a:extLst>
                    <a:ext uri="{9D8B030D-6E8A-4147-A177-3AD203B41FA5}">
                      <a16:colId xmlns:a16="http://schemas.microsoft.com/office/drawing/2014/main" val="20001"/>
                    </a:ext>
                  </a:extLst>
                </a:gridCol>
                <a:gridCol w="503375">
                  <a:extLst>
                    <a:ext uri="{9D8B030D-6E8A-4147-A177-3AD203B41FA5}">
                      <a16:colId xmlns:a16="http://schemas.microsoft.com/office/drawing/2014/main" val="20002"/>
                    </a:ext>
                  </a:extLst>
                </a:gridCol>
                <a:gridCol w="432900">
                  <a:extLst>
                    <a:ext uri="{9D8B030D-6E8A-4147-A177-3AD203B41FA5}">
                      <a16:colId xmlns:a16="http://schemas.microsoft.com/office/drawing/2014/main" val="20003"/>
                    </a:ext>
                  </a:extLst>
                </a:gridCol>
                <a:gridCol w="402700">
                  <a:extLst>
                    <a:ext uri="{9D8B030D-6E8A-4147-A177-3AD203B41FA5}">
                      <a16:colId xmlns:a16="http://schemas.microsoft.com/office/drawing/2014/main" val="20004"/>
                    </a:ext>
                  </a:extLst>
                </a:gridCol>
                <a:gridCol w="382575">
                  <a:extLst>
                    <a:ext uri="{9D8B030D-6E8A-4147-A177-3AD203B41FA5}">
                      <a16:colId xmlns:a16="http://schemas.microsoft.com/office/drawing/2014/main" val="20005"/>
                    </a:ext>
                  </a:extLst>
                </a:gridCol>
                <a:gridCol w="392625">
                  <a:extLst>
                    <a:ext uri="{9D8B030D-6E8A-4147-A177-3AD203B41FA5}">
                      <a16:colId xmlns:a16="http://schemas.microsoft.com/office/drawing/2014/main" val="20006"/>
                    </a:ext>
                  </a:extLst>
                </a:gridCol>
                <a:gridCol w="422825">
                  <a:extLst>
                    <a:ext uri="{9D8B030D-6E8A-4147-A177-3AD203B41FA5}">
                      <a16:colId xmlns:a16="http://schemas.microsoft.com/office/drawing/2014/main" val="20007"/>
                    </a:ext>
                  </a:extLst>
                </a:gridCol>
              </a:tblGrid>
              <a:tr h="370850">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Nombre del integrante: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a:t>7</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450"/>
                        <a:buFont typeface="Arial"/>
                        <a:buNone/>
                      </a:pPr>
                      <a:r>
                        <a:rPr lang="es-MX" sz="1800" u="none" strike="noStrike" cap="none" dirty="0" smtClean="0"/>
                        <a:t>(Líder)</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450"/>
                        <a:buFont typeface="Arial"/>
                        <a:buNone/>
                      </a:pPr>
                      <a:endParaRPr sz="18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
        <p:nvSpPr>
          <p:cNvPr id="184" name="Google Shape;184;p16"/>
          <p:cNvSpPr txBox="1"/>
          <p:nvPr/>
        </p:nvSpPr>
        <p:spPr>
          <a:xfrm>
            <a:off x="6990750" y="1314142"/>
            <a:ext cx="2738378" cy="20313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Calibri"/>
              <a:buAutoNum type="arabicPeriod"/>
            </a:pPr>
            <a:r>
              <a:rPr lang="es-MX" sz="1800" b="0" i="0" u="none" strike="noStrike" cap="none" dirty="0">
                <a:solidFill>
                  <a:schemeClr val="dk1"/>
                </a:solidFill>
                <a:latin typeface="Calibri"/>
                <a:ea typeface="Calibri"/>
                <a:cs typeface="Calibri"/>
                <a:sym typeface="Calibri"/>
              </a:rPr>
              <a:t>Electrónica</a:t>
            </a:r>
            <a:endParaRPr dirty="0"/>
          </a:p>
          <a:p>
            <a:pPr marL="342900" marR="0" lvl="0" indent="-342900" algn="l" rtl="0">
              <a:lnSpc>
                <a:spcPct val="100000"/>
              </a:lnSpc>
              <a:spcBef>
                <a:spcPts val="0"/>
              </a:spcBef>
              <a:spcAft>
                <a:spcPts val="0"/>
              </a:spcAft>
              <a:buClr>
                <a:schemeClr val="dk1"/>
              </a:buClr>
              <a:buSzPts val="1800"/>
              <a:buFont typeface="Calibri"/>
              <a:buAutoNum type="arabicPeriod"/>
            </a:pPr>
            <a:r>
              <a:rPr lang="es-MX" sz="1800" b="0" i="0" u="none" strike="noStrike" cap="none" dirty="0">
                <a:solidFill>
                  <a:schemeClr val="dk1"/>
                </a:solidFill>
                <a:latin typeface="Calibri"/>
                <a:ea typeface="Calibri"/>
                <a:cs typeface="Calibri"/>
                <a:sym typeface="Calibri"/>
              </a:rPr>
              <a:t>Mecánica</a:t>
            </a:r>
            <a:endParaRPr dirty="0"/>
          </a:p>
          <a:p>
            <a:pPr marL="342900" marR="0" lvl="0" indent="-342900" algn="l" rtl="0">
              <a:lnSpc>
                <a:spcPct val="100000"/>
              </a:lnSpc>
              <a:spcBef>
                <a:spcPts val="0"/>
              </a:spcBef>
              <a:spcAft>
                <a:spcPts val="0"/>
              </a:spcAft>
              <a:buClr>
                <a:schemeClr val="dk1"/>
              </a:buClr>
              <a:buSzPts val="1800"/>
              <a:buFont typeface="Calibri"/>
              <a:buAutoNum type="arabicPeriod"/>
            </a:pPr>
            <a:r>
              <a:rPr lang="es-MX" sz="1800" b="0" i="0" u="none" strike="noStrike" cap="none" dirty="0">
                <a:solidFill>
                  <a:schemeClr val="dk1"/>
                </a:solidFill>
                <a:latin typeface="Calibri"/>
                <a:ea typeface="Calibri"/>
                <a:cs typeface="Calibri"/>
                <a:sym typeface="Calibri"/>
              </a:rPr>
              <a:t>Control y programación</a:t>
            </a:r>
            <a:endParaRPr dirty="0"/>
          </a:p>
          <a:p>
            <a:pPr marL="342900" marR="0" lvl="0" indent="-342900" algn="l" rtl="0">
              <a:lnSpc>
                <a:spcPct val="100000"/>
              </a:lnSpc>
              <a:spcBef>
                <a:spcPts val="0"/>
              </a:spcBef>
              <a:spcAft>
                <a:spcPts val="0"/>
              </a:spcAft>
              <a:buClr>
                <a:schemeClr val="dk1"/>
              </a:buClr>
              <a:buSzPts val="1800"/>
              <a:buFont typeface="Calibri"/>
              <a:buAutoNum type="arabicPeriod"/>
            </a:pPr>
            <a:r>
              <a:rPr lang="es-MX" sz="1800" b="0" i="0" u="none" strike="noStrike" cap="none" dirty="0">
                <a:solidFill>
                  <a:schemeClr val="dk1"/>
                </a:solidFill>
                <a:latin typeface="Calibri"/>
                <a:ea typeface="Calibri"/>
                <a:cs typeface="Calibri"/>
                <a:sym typeface="Calibri"/>
              </a:rPr>
              <a:t>Integración</a:t>
            </a:r>
            <a:endParaRPr dirty="0"/>
          </a:p>
          <a:p>
            <a:pPr marL="342900" marR="0" lvl="0" indent="-342900" algn="l" rtl="0">
              <a:lnSpc>
                <a:spcPct val="100000"/>
              </a:lnSpc>
              <a:spcBef>
                <a:spcPts val="0"/>
              </a:spcBef>
              <a:spcAft>
                <a:spcPts val="0"/>
              </a:spcAft>
              <a:buClr>
                <a:schemeClr val="dk1"/>
              </a:buClr>
              <a:buSzPts val="1800"/>
              <a:buFont typeface="Calibri"/>
              <a:buAutoNum type="arabicPeriod"/>
            </a:pPr>
            <a:r>
              <a:rPr lang="es-MX" sz="1800" b="0" i="0" u="none" strike="noStrike" cap="none" dirty="0">
                <a:solidFill>
                  <a:schemeClr val="dk1"/>
                </a:solidFill>
                <a:latin typeface="Calibri"/>
                <a:ea typeface="Calibri"/>
                <a:cs typeface="Calibri"/>
                <a:sym typeface="Calibri"/>
              </a:rPr>
              <a:t>Pruebas</a:t>
            </a:r>
            <a:endParaRPr dirty="0"/>
          </a:p>
          <a:p>
            <a:pPr marL="342900" marR="0" lvl="0" indent="-342900" algn="l" rtl="0">
              <a:lnSpc>
                <a:spcPct val="100000"/>
              </a:lnSpc>
              <a:spcBef>
                <a:spcPts val="0"/>
              </a:spcBef>
              <a:spcAft>
                <a:spcPts val="0"/>
              </a:spcAft>
              <a:buClr>
                <a:schemeClr val="dk1"/>
              </a:buClr>
              <a:buSzPts val="1800"/>
              <a:buFont typeface="Calibri"/>
              <a:buAutoNum type="arabicPeriod"/>
            </a:pPr>
            <a:r>
              <a:rPr lang="es-MX" sz="1800" b="0" i="0" u="none" strike="noStrike" cap="none" dirty="0">
                <a:solidFill>
                  <a:schemeClr val="dk1"/>
                </a:solidFill>
                <a:latin typeface="Calibri"/>
                <a:ea typeface="Calibri"/>
                <a:cs typeface="Calibri"/>
                <a:sym typeface="Calibri"/>
              </a:rPr>
              <a:t>Ingeniería de sistemas</a:t>
            </a:r>
            <a:endParaRPr dirty="0"/>
          </a:p>
          <a:p>
            <a:pPr marL="342900" marR="0" lvl="0" indent="-342900" algn="l" rtl="0">
              <a:lnSpc>
                <a:spcPct val="100000"/>
              </a:lnSpc>
              <a:spcBef>
                <a:spcPts val="0"/>
              </a:spcBef>
              <a:spcAft>
                <a:spcPts val="0"/>
              </a:spcAft>
              <a:buClr>
                <a:schemeClr val="dk1"/>
              </a:buClr>
              <a:buSzPts val="1800"/>
              <a:buFont typeface="Calibri"/>
              <a:buAutoNum type="arabicPeriod"/>
            </a:pPr>
            <a:r>
              <a:rPr lang="es-MX" sz="1800" b="0" i="0" u="none" strike="noStrike" cap="none" dirty="0">
                <a:solidFill>
                  <a:schemeClr val="dk1"/>
                </a:solidFill>
                <a:latin typeface="Calibri"/>
                <a:ea typeface="Calibri"/>
                <a:cs typeface="Calibri"/>
                <a:sym typeface="Calibri"/>
              </a:rPr>
              <a:t>Gestión de la Misión</a:t>
            </a:r>
            <a:endParaRPr dirty="0"/>
          </a:p>
        </p:txBody>
      </p:sp>
      <p:sp>
        <p:nvSpPr>
          <p:cNvPr id="185" name="Google Shape;185;p16"/>
          <p:cNvSpPr txBox="1"/>
          <p:nvPr/>
        </p:nvSpPr>
        <p:spPr>
          <a:xfrm>
            <a:off x="121352" y="4385959"/>
            <a:ext cx="6869398" cy="2622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s-MX" sz="1200" b="1" dirty="0" smtClean="0">
                <a:solidFill>
                  <a:schemeClr val="dk1"/>
                </a:solidFill>
                <a:latin typeface="Calibri"/>
                <a:ea typeface="Calibri"/>
                <a:cs typeface="Calibri"/>
                <a:sym typeface="Calibri"/>
              </a:rPr>
              <a:t>Nota: </a:t>
            </a:r>
            <a:r>
              <a:rPr lang="es-MX" sz="1200" b="1" i="0" u="none" strike="noStrike" cap="none" dirty="0" smtClean="0">
                <a:solidFill>
                  <a:schemeClr val="dk1"/>
                </a:solidFill>
                <a:latin typeface="Calibri"/>
                <a:ea typeface="Calibri"/>
                <a:cs typeface="Calibri"/>
                <a:sym typeface="Calibri"/>
              </a:rPr>
              <a:t>Un </a:t>
            </a:r>
            <a:r>
              <a:rPr lang="es-MX" sz="1200" b="1" i="0" u="none" strike="noStrike" cap="none" dirty="0">
                <a:solidFill>
                  <a:schemeClr val="dk1"/>
                </a:solidFill>
                <a:latin typeface="Calibri"/>
                <a:ea typeface="Calibri"/>
                <a:cs typeface="Calibri"/>
                <a:sym typeface="Calibri"/>
              </a:rPr>
              <a:t>mismo integrante puede realizar múltiples tareas.</a:t>
            </a:r>
            <a:endParaRPr b="1" dirty="0"/>
          </a:p>
        </p:txBody>
      </p:sp>
      <p:sp>
        <p:nvSpPr>
          <p:cNvPr id="186" name="Google Shape;186;p16"/>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16"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7"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7"/>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193" name="Google Shape;193;p17"/>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194" name="Google Shape;194;p17"/>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195" name="Google Shape;195;p17"/>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198" name="Google Shape;19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199" name="Google Shape;199;p17"/>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00" name="Google Shape;200;p17"/>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01" name="Google Shape;201;p17"/>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02" name="Google Shape;202;p17"/>
          <p:cNvSpPr txBox="1"/>
          <p:nvPr/>
        </p:nvSpPr>
        <p:spPr>
          <a:xfrm>
            <a:off x="165100" y="1443153"/>
            <a:ext cx="10376559" cy="378565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MX" sz="1600" b="0" i="0" u="none" strike="noStrike" cap="none" dirty="0">
                <a:solidFill>
                  <a:srgbClr val="000000"/>
                </a:solidFill>
                <a:latin typeface="Arial"/>
                <a:ea typeface="Arial"/>
                <a:cs typeface="Arial"/>
                <a:sym typeface="Arial"/>
              </a:rPr>
              <a:t>En las siguientes diapositivas debe responder las preguntas, </a:t>
            </a:r>
            <a:r>
              <a:rPr lang="es-MX" sz="1600" b="1" i="0" u="sng" strike="noStrike" cap="none" dirty="0" smtClean="0">
                <a:solidFill>
                  <a:srgbClr val="000000"/>
                </a:solidFill>
                <a:sym typeface="Arial"/>
              </a:rPr>
              <a:t>DESDE LA </a:t>
            </a:r>
            <a:r>
              <a:rPr lang="es-MX" sz="1600" b="1" u="sng" dirty="0" smtClean="0"/>
              <a:t>PERSPECTIVA DE DISEÑO CONCEPTUAL</a:t>
            </a:r>
            <a:r>
              <a:rPr lang="es-MX" sz="1600" b="0" i="0" u="none" strike="noStrike" cap="none" dirty="0" smtClean="0">
                <a:solidFill>
                  <a:srgbClr val="000000"/>
                </a:solidFill>
                <a:latin typeface="Arial"/>
                <a:ea typeface="Arial"/>
                <a:cs typeface="Arial"/>
                <a:sym typeface="Arial"/>
              </a:rPr>
              <a:t>, </a:t>
            </a:r>
            <a:r>
              <a:rPr lang="es-MX" sz="1600" b="0" i="0" u="none" strike="noStrike" cap="none" dirty="0">
                <a:solidFill>
                  <a:srgbClr val="000000"/>
                </a:solidFill>
                <a:latin typeface="Arial"/>
                <a:ea typeface="Arial"/>
                <a:cs typeface="Arial"/>
                <a:sym typeface="Arial"/>
              </a:rPr>
              <a:t>con </a:t>
            </a:r>
            <a:r>
              <a:rPr lang="es-MX" sz="1600" b="1" i="0" u="none" strike="noStrike" cap="none" dirty="0">
                <a:solidFill>
                  <a:srgbClr val="000000"/>
                </a:solidFill>
                <a:latin typeface="Arial"/>
                <a:ea typeface="Arial"/>
                <a:cs typeface="Arial"/>
                <a:sym typeface="Arial"/>
              </a:rPr>
              <a:t>al </a:t>
            </a:r>
            <a:r>
              <a:rPr lang="es-MX" sz="1600" b="1" i="0" u="none" strike="noStrike" cap="none" dirty="0" smtClean="0">
                <a:solidFill>
                  <a:srgbClr val="000000"/>
                </a:solidFill>
                <a:latin typeface="Arial"/>
                <a:ea typeface="Arial"/>
                <a:cs typeface="Arial"/>
                <a:sym typeface="Arial"/>
              </a:rPr>
              <a:t>menos </a:t>
            </a:r>
            <a:r>
              <a:rPr lang="es-MX" sz="1600" b="1" i="0" u="none" strike="noStrike" cap="none" dirty="0">
                <a:solidFill>
                  <a:srgbClr val="000000"/>
                </a:solidFill>
                <a:latin typeface="Arial"/>
                <a:ea typeface="Arial"/>
                <a:cs typeface="Arial"/>
                <a:sym typeface="Arial"/>
              </a:rPr>
              <a:t>una propuesta y máximo tres</a:t>
            </a:r>
            <a:r>
              <a:rPr lang="es-MX" sz="1600" b="0" i="0" u="none" strike="noStrike" cap="none" dirty="0">
                <a:solidFill>
                  <a:srgbClr val="000000"/>
                </a:solidFill>
                <a:latin typeface="Arial"/>
                <a:ea typeface="Arial"/>
                <a:cs typeface="Arial"/>
                <a:sym typeface="Arial"/>
              </a:rPr>
              <a:t> que cumplan con las especificaciones y requerimientos para satisfacer los </a:t>
            </a:r>
            <a:r>
              <a:rPr lang="es-MX" sz="1600" b="0" i="0" u="none" strike="noStrike" cap="none" dirty="0" smtClean="0">
                <a:solidFill>
                  <a:srgbClr val="000000"/>
                </a:solidFill>
                <a:latin typeface="Arial"/>
                <a:ea typeface="Arial"/>
                <a:cs typeface="Arial"/>
                <a:sym typeface="Arial"/>
              </a:rPr>
              <a:t>objetivos </a:t>
            </a:r>
            <a:r>
              <a:rPr lang="es-MX" sz="1600" b="0" i="0" u="none" strike="noStrike" cap="none" dirty="0">
                <a:solidFill>
                  <a:srgbClr val="000000"/>
                </a:solidFill>
                <a:latin typeface="Arial"/>
                <a:ea typeface="Arial"/>
                <a:cs typeface="Arial"/>
                <a:sym typeface="Arial"/>
              </a:rPr>
              <a:t>de la misión </a:t>
            </a:r>
            <a:r>
              <a:rPr lang="es-MX" sz="1600" b="0" i="0" u="none" strike="noStrike" cap="none" dirty="0" smtClean="0">
                <a:solidFill>
                  <a:srgbClr val="000000"/>
                </a:solidFill>
                <a:latin typeface="Arial"/>
                <a:ea typeface="Arial"/>
                <a:cs typeface="Arial"/>
                <a:sym typeface="Arial"/>
              </a:rPr>
              <a:t>espacial en los rubros </a:t>
            </a:r>
            <a:r>
              <a:rPr lang="es-MX" sz="1600" dirty="0"/>
              <a:t>M</a:t>
            </a:r>
            <a:r>
              <a:rPr lang="es-MX" sz="1600" b="0" i="0" u="none" strike="noStrike" cap="none" dirty="0" smtClean="0">
                <a:solidFill>
                  <a:srgbClr val="000000"/>
                </a:solidFill>
                <a:latin typeface="Arial"/>
                <a:ea typeface="Arial"/>
                <a:cs typeface="Arial"/>
                <a:sym typeface="Arial"/>
              </a:rPr>
              <a:t>ecánica, Electrónica, Control y programación, e Integración.</a:t>
            </a:r>
            <a:endParaRPr sz="16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MX" sz="1600" b="0" i="0" u="none" strike="noStrike" cap="none" dirty="0" smtClean="0">
                <a:solidFill>
                  <a:srgbClr val="000000"/>
                </a:solidFill>
                <a:latin typeface="Arial"/>
                <a:ea typeface="Arial"/>
                <a:cs typeface="Arial"/>
                <a:sym typeface="Arial"/>
              </a:rPr>
              <a:t>Es necesario el </a:t>
            </a:r>
            <a:r>
              <a:rPr lang="es-MX" sz="1600" b="0" i="0" u="none" strike="noStrike" cap="none" dirty="0">
                <a:solidFill>
                  <a:srgbClr val="000000"/>
                </a:solidFill>
                <a:latin typeface="Arial"/>
                <a:ea typeface="Arial"/>
                <a:cs typeface="Arial"/>
                <a:sym typeface="Arial"/>
              </a:rPr>
              <a:t>uso de </a:t>
            </a:r>
            <a:r>
              <a:rPr lang="es-MX" sz="1600" b="0" i="0" u="none" strike="noStrike" cap="none" dirty="0" smtClean="0">
                <a:solidFill>
                  <a:srgbClr val="000000"/>
                </a:solidFill>
                <a:latin typeface="Arial"/>
                <a:ea typeface="Arial"/>
                <a:cs typeface="Arial"/>
                <a:sym typeface="Arial"/>
              </a:rPr>
              <a:t>diagramas </a:t>
            </a:r>
            <a:r>
              <a:rPr lang="es-MX" sz="1600" b="0" i="0" u="none" strike="noStrike" cap="none" dirty="0">
                <a:solidFill>
                  <a:srgbClr val="000000"/>
                </a:solidFill>
                <a:latin typeface="Arial"/>
                <a:ea typeface="Arial"/>
                <a:cs typeface="Arial"/>
                <a:sym typeface="Arial"/>
              </a:rPr>
              <a:t>simples que </a:t>
            </a:r>
            <a:r>
              <a:rPr lang="es-MX" sz="1600" b="0" i="0" u="none" strike="noStrike" cap="none" dirty="0" smtClean="0">
                <a:solidFill>
                  <a:srgbClr val="000000"/>
                </a:solidFill>
                <a:latin typeface="Arial"/>
                <a:ea typeface="Arial"/>
                <a:cs typeface="Arial"/>
                <a:sym typeface="Arial"/>
              </a:rPr>
              <a:t>apoyen la explicación de la distribución geométrica, configuración y </a:t>
            </a:r>
            <a:r>
              <a:rPr lang="es-MX" sz="1600" b="0" i="0" u="none" strike="noStrike" cap="none" dirty="0">
                <a:solidFill>
                  <a:srgbClr val="000000"/>
                </a:solidFill>
                <a:latin typeface="Arial"/>
                <a:ea typeface="Arial"/>
                <a:cs typeface="Arial"/>
                <a:sym typeface="Arial"/>
              </a:rPr>
              <a:t>los principios de operación de cada sistema.</a:t>
            </a:r>
            <a:endParaRPr dirty="0"/>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MX" sz="1600" b="0" i="0" u="none" strike="noStrike" cap="none" dirty="0">
                <a:solidFill>
                  <a:srgbClr val="000000"/>
                </a:solidFill>
                <a:latin typeface="Arial"/>
                <a:ea typeface="Arial"/>
                <a:cs typeface="Arial"/>
                <a:sym typeface="Arial"/>
              </a:rPr>
              <a:t>En el caso de la descripción de la electrónica y </a:t>
            </a:r>
            <a:r>
              <a:rPr lang="es-MX" sz="1600" b="0" i="0" u="none" strike="noStrike" cap="none" dirty="0" smtClean="0">
                <a:solidFill>
                  <a:srgbClr val="000000"/>
                </a:solidFill>
                <a:latin typeface="Arial"/>
                <a:ea typeface="Arial"/>
                <a:cs typeface="Arial"/>
                <a:sym typeface="Arial"/>
              </a:rPr>
              <a:t>control, se debe </a:t>
            </a:r>
            <a:r>
              <a:rPr lang="es-MX" sz="1600" b="0" i="0" u="none" strike="noStrike" cap="none" dirty="0">
                <a:solidFill>
                  <a:srgbClr val="000000"/>
                </a:solidFill>
                <a:latin typeface="Arial"/>
                <a:ea typeface="Arial"/>
                <a:cs typeface="Arial"/>
                <a:sym typeface="Arial"/>
              </a:rPr>
              <a:t>incluir el modelo de los componentes a </a:t>
            </a:r>
            <a:r>
              <a:rPr lang="es-MX" sz="1600" b="0" i="0" u="none" strike="noStrike" cap="none" dirty="0" smtClean="0">
                <a:solidFill>
                  <a:srgbClr val="000000"/>
                </a:solidFill>
                <a:latin typeface="Arial"/>
                <a:ea typeface="Arial"/>
                <a:cs typeface="Arial"/>
                <a:sym typeface="Arial"/>
              </a:rPr>
              <a:t>utilizar y una descripción de por qué están siendo considerados.</a:t>
            </a:r>
            <a:endParaRPr dirty="0"/>
          </a:p>
          <a:p>
            <a:pPr marL="0" marR="0" lvl="0" indent="0" algn="just" rtl="0">
              <a:lnSpc>
                <a:spcPct val="100000"/>
              </a:lnSpc>
              <a:spcBef>
                <a:spcPts val="0"/>
              </a:spcBef>
              <a:spcAft>
                <a:spcPts val="0"/>
              </a:spcAft>
              <a:buClr>
                <a:srgbClr val="000000"/>
              </a:buClr>
              <a:buSzPts val="1600"/>
              <a:buFont typeface="Arial"/>
              <a:buNone/>
            </a:pPr>
            <a:endParaRPr lang="es-MX" sz="1600" b="0" i="0" u="none" strike="noStrike" cap="none" dirty="0" smtClean="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MX" sz="1600" dirty="0" smtClean="0"/>
              <a:t>Para los rubros Pruebas, Ingeniería de Sistemas y Gestión de la Misión, únicamente desarrollen una propuesta por cada elemento pedido.</a:t>
            </a:r>
            <a:endParaRPr lang="es-MX" sz="1600" dirty="0"/>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MX" sz="1600" b="0" i="0" u="none" strike="noStrike" cap="none" dirty="0" smtClean="0">
                <a:solidFill>
                  <a:srgbClr val="000000"/>
                </a:solidFill>
                <a:latin typeface="Arial"/>
                <a:ea typeface="Arial"/>
                <a:cs typeface="Arial"/>
                <a:sym typeface="Arial"/>
              </a:rPr>
              <a:t>Pueden ser agregadas las </a:t>
            </a:r>
            <a:r>
              <a:rPr lang="es-MX" sz="1600" b="0" i="0" u="none" strike="noStrike" cap="none" dirty="0">
                <a:solidFill>
                  <a:srgbClr val="000000"/>
                </a:solidFill>
                <a:latin typeface="Arial"/>
                <a:ea typeface="Arial"/>
                <a:cs typeface="Arial"/>
                <a:sym typeface="Arial"/>
              </a:rPr>
              <a:t>diapositivas </a:t>
            </a:r>
            <a:r>
              <a:rPr lang="es-MX" sz="1600" dirty="0" smtClean="0"/>
              <a:t>que</a:t>
            </a:r>
            <a:r>
              <a:rPr lang="es-MX" sz="1600" b="0" i="0" u="none" strike="noStrike" cap="none" dirty="0" smtClean="0">
                <a:solidFill>
                  <a:srgbClr val="000000"/>
                </a:solidFill>
                <a:latin typeface="Arial"/>
                <a:ea typeface="Arial"/>
                <a:cs typeface="Arial"/>
                <a:sym typeface="Arial"/>
              </a:rPr>
              <a:t> </a:t>
            </a:r>
            <a:r>
              <a:rPr lang="es-MX" sz="1600" b="0" i="0" u="none" strike="noStrike" cap="none" dirty="0">
                <a:solidFill>
                  <a:srgbClr val="000000"/>
                </a:solidFill>
                <a:latin typeface="Arial"/>
                <a:ea typeface="Arial"/>
                <a:cs typeface="Arial"/>
                <a:sym typeface="Arial"/>
              </a:rPr>
              <a:t>el equipo considere </a:t>
            </a:r>
            <a:r>
              <a:rPr lang="es-MX" sz="1600" b="0" i="0" u="none" strike="noStrike" cap="none" dirty="0" smtClean="0">
                <a:solidFill>
                  <a:srgbClr val="000000"/>
                </a:solidFill>
                <a:latin typeface="Arial"/>
                <a:ea typeface="Arial"/>
                <a:cs typeface="Arial"/>
                <a:sym typeface="Arial"/>
              </a:rPr>
              <a:t>necesario para describir detalladamente el diseño conceptual de su satélite enlatado.</a:t>
            </a:r>
            <a:endParaRPr sz="1600" b="0" i="0" u="none" strike="noStrike" cap="none" dirty="0">
              <a:solidFill>
                <a:srgbClr val="000000"/>
              </a:solidFill>
              <a:latin typeface="Arial"/>
              <a:ea typeface="Arial"/>
              <a:cs typeface="Arial"/>
              <a:sym typeface="Arial"/>
            </a:endParaRPr>
          </a:p>
        </p:txBody>
      </p:sp>
      <p:sp>
        <p:nvSpPr>
          <p:cNvPr id="203" name="Google Shape;203;p17"/>
          <p:cNvSpPr txBox="1"/>
          <p:nvPr/>
        </p:nvSpPr>
        <p:spPr>
          <a:xfrm>
            <a:off x="165099" y="1059526"/>
            <a:ext cx="103765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a:solidFill>
                  <a:srgbClr val="000000"/>
                </a:solidFill>
                <a:latin typeface="Arial"/>
                <a:ea typeface="Arial"/>
                <a:cs typeface="Arial"/>
                <a:sym typeface="Arial"/>
              </a:rPr>
              <a:t>D</a:t>
            </a:r>
            <a:r>
              <a:rPr lang="es-MX" sz="1400" b="0" i="0" u="none" strike="noStrike" cap="none" dirty="0">
                <a:solidFill>
                  <a:srgbClr val="000000"/>
                </a:solidFill>
                <a:latin typeface="Arial"/>
                <a:ea typeface="Arial"/>
                <a:cs typeface="Arial"/>
                <a:sym typeface="Arial"/>
              </a:rPr>
              <a:t>ISEÑO </a:t>
            </a:r>
            <a:r>
              <a:rPr lang="es-MX" sz="2000" b="0" i="0" u="none" strike="noStrike" cap="none" dirty="0">
                <a:solidFill>
                  <a:srgbClr val="000000"/>
                </a:solidFill>
                <a:latin typeface="Arial"/>
                <a:ea typeface="Arial"/>
                <a:cs typeface="Arial"/>
                <a:sym typeface="Arial"/>
              </a:rPr>
              <a:t>C</a:t>
            </a:r>
            <a:r>
              <a:rPr lang="es-MX" sz="1400" b="0" i="0" u="none" strike="noStrike" cap="none" dirty="0">
                <a:solidFill>
                  <a:srgbClr val="000000"/>
                </a:solidFill>
                <a:latin typeface="Arial"/>
                <a:ea typeface="Arial"/>
                <a:cs typeface="Arial"/>
                <a:sym typeface="Arial"/>
              </a:rPr>
              <a:t>ONCEPTUAL DEL </a:t>
            </a:r>
            <a:r>
              <a:rPr lang="es-MX" sz="2000" b="0" i="0" u="none" strike="noStrike" cap="none" dirty="0">
                <a:solidFill>
                  <a:srgbClr val="000000"/>
                </a:solidFill>
                <a:latin typeface="Arial"/>
                <a:ea typeface="Arial"/>
                <a:cs typeface="Arial"/>
                <a:sym typeface="Arial"/>
              </a:rPr>
              <a:t>S</a:t>
            </a:r>
            <a:r>
              <a:rPr lang="es-MX" sz="1400" b="0" i="0" u="none" strike="noStrike" cap="none" dirty="0">
                <a:solidFill>
                  <a:srgbClr val="000000"/>
                </a:solidFill>
                <a:latin typeface="Arial"/>
                <a:ea typeface="Arial"/>
                <a:cs typeface="Arial"/>
                <a:sym typeface="Arial"/>
              </a:rPr>
              <a:t>ATÉLITE </a:t>
            </a:r>
            <a:r>
              <a:rPr lang="es-MX" sz="2000" b="0" i="0" u="none" strike="noStrike" cap="none" dirty="0" smtClean="0">
                <a:solidFill>
                  <a:srgbClr val="000000"/>
                </a:solidFill>
                <a:latin typeface="Arial"/>
                <a:ea typeface="Arial"/>
                <a:cs typeface="Arial"/>
                <a:sym typeface="Arial"/>
              </a:rPr>
              <a:t>E</a:t>
            </a:r>
            <a:r>
              <a:rPr lang="es-MX" sz="1400" b="0" i="0" u="none" strike="noStrike" cap="none" dirty="0" smtClean="0">
                <a:solidFill>
                  <a:srgbClr val="000000"/>
                </a:solidFill>
                <a:latin typeface="Arial"/>
                <a:ea typeface="Arial"/>
                <a:cs typeface="Arial"/>
                <a:sym typeface="Arial"/>
              </a:rPr>
              <a:t>NLATADO. </a:t>
            </a:r>
            <a:r>
              <a:rPr lang="es-MX" sz="2000" b="0" i="0" u="none" strike="noStrike" cap="none" dirty="0" smtClean="0">
                <a:solidFill>
                  <a:srgbClr val="000000"/>
                </a:solidFill>
                <a:latin typeface="Arial"/>
                <a:ea typeface="Arial"/>
                <a:cs typeface="Arial"/>
                <a:sym typeface="Arial"/>
              </a:rPr>
              <a:t>C</a:t>
            </a:r>
            <a:r>
              <a:rPr lang="es-MX" sz="1400" b="0" i="0" u="none" strike="noStrike" cap="none" dirty="0" smtClean="0">
                <a:solidFill>
                  <a:srgbClr val="000000"/>
                </a:solidFill>
                <a:latin typeface="Arial"/>
                <a:ea typeface="Arial"/>
                <a:cs typeface="Arial"/>
                <a:sym typeface="Arial"/>
              </a:rPr>
              <a:t>ONSIDERACIONES </a:t>
            </a:r>
            <a:r>
              <a:rPr lang="es-MX" sz="2000" b="0" i="0" u="none" strike="noStrike" cap="none" dirty="0" smtClean="0">
                <a:solidFill>
                  <a:srgbClr val="000000"/>
                </a:solidFill>
                <a:latin typeface="Arial"/>
                <a:ea typeface="Arial"/>
                <a:cs typeface="Arial"/>
                <a:sym typeface="Arial"/>
              </a:rPr>
              <a:t>G</a:t>
            </a:r>
            <a:r>
              <a:rPr lang="es-MX" b="0" i="0" u="none" strike="noStrike" cap="none" dirty="0" smtClean="0">
                <a:solidFill>
                  <a:srgbClr val="000000"/>
                </a:solidFill>
                <a:latin typeface="Arial"/>
                <a:ea typeface="Arial"/>
                <a:cs typeface="Arial"/>
                <a:sym typeface="Arial"/>
              </a:rPr>
              <a:t>ENERALES.</a:t>
            </a:r>
            <a:r>
              <a:rPr lang="es-MX" sz="1400" b="0" i="0" u="none" strike="noStrike" cap="none" dirty="0" smtClean="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14"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5"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8"/>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10" name="Google Shape;210;p18"/>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11" name="Google Shape;211;p18"/>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12" name="Google Shape;212;p18"/>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15" name="Google Shape;21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216" name="Google Shape;216;p18"/>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rgbClr val="000000"/>
                </a:solidFill>
                <a:latin typeface="Arial"/>
                <a:ea typeface="Arial"/>
                <a:cs typeface="Arial"/>
                <a:sym typeface="Arial"/>
              </a:rPr>
              <a:t>P</a:t>
            </a:r>
            <a:r>
              <a:rPr lang="es-MX" sz="1400" b="0" i="0" u="none" strike="noStrike" cap="none">
                <a:solidFill>
                  <a:srgbClr val="000000"/>
                </a:solidFill>
                <a:latin typeface="Arial"/>
                <a:ea typeface="Arial"/>
                <a:cs typeface="Arial"/>
                <a:sym typeface="Arial"/>
              </a:rPr>
              <a:t>ROGRAMA  </a:t>
            </a:r>
            <a:r>
              <a:rPr lang="es-MX" sz="2000" b="0" i="0" u="none" strike="noStrike" cap="none">
                <a:solidFill>
                  <a:srgbClr val="000000"/>
                </a:solidFill>
                <a:latin typeface="Arial"/>
                <a:ea typeface="Arial"/>
                <a:cs typeface="Arial"/>
                <a:sym typeface="Arial"/>
              </a:rPr>
              <a:t>E</a:t>
            </a:r>
            <a:r>
              <a:rPr lang="es-MX" sz="1400" b="0" i="0" u="none" strike="noStrike" cap="none">
                <a:solidFill>
                  <a:srgbClr val="000000"/>
                </a:solidFill>
                <a:latin typeface="Arial"/>
                <a:ea typeface="Arial"/>
                <a:cs typeface="Arial"/>
                <a:sym typeface="Arial"/>
              </a:rPr>
              <a:t>SPACIAL </a:t>
            </a:r>
            <a:r>
              <a:rPr lang="es-MX" sz="2000" b="0" i="0" u="none" strike="noStrike" cap="none">
                <a:solidFill>
                  <a:srgbClr val="000000"/>
                </a:solidFill>
                <a:latin typeface="Arial"/>
                <a:ea typeface="Arial"/>
                <a:cs typeface="Arial"/>
                <a:sym typeface="Arial"/>
              </a:rPr>
              <a:t>U</a:t>
            </a:r>
            <a:r>
              <a:rPr lang="es-MX" sz="1400" b="0" i="0" u="none" strike="noStrike" cap="none">
                <a:solidFill>
                  <a:srgbClr val="000000"/>
                </a:solidFill>
                <a:latin typeface="Arial"/>
                <a:ea typeface="Arial"/>
                <a:cs typeface="Arial"/>
                <a:sym typeface="Arial"/>
              </a:rPr>
              <a:t>NIVERSITARIO, </a:t>
            </a:r>
            <a:r>
              <a:rPr lang="es-MX" sz="2000" b="0" i="0" u="none" strike="noStrike" cap="none">
                <a:solidFill>
                  <a:srgbClr val="000000"/>
                </a:solidFill>
                <a:latin typeface="Arial"/>
                <a:ea typeface="Arial"/>
                <a:cs typeface="Arial"/>
                <a:sym typeface="Arial"/>
              </a:rPr>
              <a:t>UNAM</a:t>
            </a:r>
            <a:endParaRPr/>
          </a:p>
        </p:txBody>
      </p:sp>
      <p:cxnSp>
        <p:nvCxnSpPr>
          <p:cNvPr id="217" name="Google Shape;217;p18"/>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18" name="Google Shape;218;p18"/>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19" name="Google Shape;219;p18"/>
          <p:cNvSpPr/>
          <p:nvPr/>
        </p:nvSpPr>
        <p:spPr>
          <a:xfrm>
            <a:off x="279400" y="795862"/>
            <a:ext cx="10265414" cy="151553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s-MX" sz="1800" dirty="0" smtClean="0"/>
              <a:t>Las restricciones de diseño, especificaciones y requerimientos, así como todos lo que debe ser considerado al momento de realizar el diseño conceptual de su satélite enlatado, se encuentran en</a:t>
            </a:r>
            <a:r>
              <a:rPr lang="es-MX" sz="1800" b="0" u="none" strike="noStrike" cap="none" dirty="0" smtClean="0">
                <a:solidFill>
                  <a:srgbClr val="000000"/>
                </a:solidFill>
                <a:latin typeface="Arial"/>
                <a:ea typeface="Arial"/>
                <a:cs typeface="Arial"/>
                <a:sym typeface="Arial"/>
              </a:rPr>
              <a:t> los siguientes apartados de la Guía de Misión:</a:t>
            </a:r>
            <a:endParaRPr sz="1800" b="0" u="none" strike="noStrike" cap="none" dirty="0">
              <a:solidFill>
                <a:srgbClr val="000000"/>
              </a:solidFill>
              <a:latin typeface="Arial"/>
              <a:ea typeface="Arial"/>
              <a:cs typeface="Arial"/>
              <a:sym typeface="Arial"/>
            </a:endParaRPr>
          </a:p>
          <a:p>
            <a:endParaRPr lang="es-MX" dirty="0" smtClean="0"/>
          </a:p>
          <a:p>
            <a:endParaRPr lang="es-ES" dirty="0"/>
          </a:p>
          <a:p>
            <a:r>
              <a:rPr lang="es-ES" sz="1800" b="1" dirty="0"/>
              <a:t>3. OBJETIVOS DE LA MISIÓN </a:t>
            </a:r>
            <a:endParaRPr lang="es-ES" sz="1800" dirty="0"/>
          </a:p>
          <a:p>
            <a:r>
              <a:rPr lang="es-ES" sz="1800" b="1" dirty="0"/>
              <a:t>5. ESPECIFICACIONES DEL SATÉLITE ENLATADO </a:t>
            </a:r>
            <a:endParaRPr lang="es-ES" sz="1800" dirty="0"/>
          </a:p>
          <a:p>
            <a:r>
              <a:rPr lang="es-ES" sz="1800" b="1" dirty="0"/>
              <a:t>6. REQUERIMIENTOS GENERALES </a:t>
            </a:r>
            <a:endParaRPr lang="es-ES" sz="1800" dirty="0"/>
          </a:p>
          <a:p>
            <a:r>
              <a:rPr lang="es-ES" sz="1800" b="1" dirty="0"/>
              <a:t>7. COMPONENTES DEL SATÉLITE ENLATADO </a:t>
            </a:r>
            <a:endParaRPr lang="es-ES" sz="1800" dirty="0"/>
          </a:p>
          <a:p>
            <a:r>
              <a:rPr lang="es-ES" sz="1800" b="1" dirty="0"/>
              <a:t>9. CRITERIOS DE EVALUACIÓN </a:t>
            </a:r>
            <a:endParaRPr lang="es-ES" sz="1800" b="1" dirty="0" smtClean="0"/>
          </a:p>
          <a:p>
            <a:endParaRPr lang="es-MX" b="1" dirty="0"/>
          </a:p>
          <a:p>
            <a:endParaRPr lang="es-ES" dirty="0"/>
          </a:p>
          <a:p>
            <a:endParaRPr lang="es-ES" dirty="0"/>
          </a:p>
          <a:p>
            <a:pPr marL="0" marR="0" lvl="0" indent="0" algn="l" rtl="0">
              <a:lnSpc>
                <a:spcPct val="100000"/>
              </a:lnSpc>
              <a:spcBef>
                <a:spcPts val="0"/>
              </a:spcBef>
              <a:spcAft>
                <a:spcPts val="0"/>
              </a:spcAft>
              <a:buClr>
                <a:srgbClr val="000000"/>
              </a:buClr>
              <a:buSzPts val="1400"/>
              <a:buFont typeface="Arial"/>
              <a:buNone/>
            </a:pPr>
            <a:endParaRPr dirty="0"/>
          </a:p>
        </p:txBody>
      </p:sp>
      <p:sp>
        <p:nvSpPr>
          <p:cNvPr id="220" name="Google Shape;220;p18"/>
          <p:cNvSpPr txBox="1"/>
          <p:nvPr/>
        </p:nvSpPr>
        <p:spPr>
          <a:xfrm>
            <a:off x="279400" y="3961028"/>
            <a:ext cx="5816600" cy="723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MX" sz="1800" b="1" dirty="0" smtClean="0"/>
              <a:t>Respetando los criterios establecidos en los puntos anteriores, elabore las respuestas de las preguntas contenidas en las diapositivas siguientes </a:t>
            </a:r>
            <a:r>
              <a:rPr lang="es-MX" sz="1800" b="1" u="sng" dirty="0" smtClean="0"/>
              <a:t>A NIVEL CONCEPTUAL</a:t>
            </a:r>
            <a:r>
              <a:rPr lang="es-MX" sz="1800" b="1" dirty="0" smtClean="0"/>
              <a:t>.</a:t>
            </a:r>
            <a:endParaRPr lang="es-MX" sz="1800" b="1" i="0" u="none" strike="noStrike" cap="none" dirty="0" smtClean="0">
              <a:solidFill>
                <a:srgbClr val="000000"/>
              </a:solidFill>
              <a:sym typeface="Arial"/>
            </a:endParaRPr>
          </a:p>
        </p:txBody>
      </p:sp>
      <p:sp>
        <p:nvSpPr>
          <p:cNvPr id="222" name="Google Shape;222;p18"/>
          <p:cNvSpPr/>
          <p:nvPr/>
        </p:nvSpPr>
        <p:spPr>
          <a:xfrm>
            <a:off x="5311042" y="5818410"/>
            <a:ext cx="5269584" cy="461665"/>
          </a:xfrm>
          <a:prstGeom prst="rect">
            <a:avLst/>
          </a:prstGeom>
          <a:noFill/>
          <a:ln>
            <a:noFill/>
          </a:ln>
        </p:spPr>
        <p:txBody>
          <a:bodyPr spcFirstLastPara="1" wrap="square" lIns="91425" tIns="45700" rIns="91425" bIns="45700" anchor="t" anchorCtr="0">
            <a:noAutofit/>
          </a:bodyPr>
          <a:lstStyle/>
          <a:p>
            <a:pPr marL="906780" marR="0" lvl="0" indent="441959" algn="ctr" rtl="0">
              <a:lnSpc>
                <a:spcPct val="100000"/>
              </a:lnSpc>
              <a:spcBef>
                <a:spcPts val="0"/>
              </a:spcBef>
              <a:spcAft>
                <a:spcPts val="0"/>
              </a:spcAft>
              <a:buClr>
                <a:srgbClr val="000000"/>
              </a:buClr>
              <a:buSzPts val="1200"/>
              <a:buFont typeface="Times New Roman"/>
              <a:buNone/>
            </a:pPr>
            <a:r>
              <a:rPr lang="es-MX" sz="1200" b="1" i="0" u="none" strike="noStrike" cap="none" dirty="0">
                <a:solidFill>
                  <a:srgbClr val="000000"/>
                </a:solidFill>
                <a:latin typeface="Times New Roman"/>
                <a:ea typeface="Times New Roman"/>
                <a:cs typeface="Times New Roman"/>
                <a:sym typeface="Times New Roman"/>
              </a:rPr>
              <a:t>Figura 1.</a:t>
            </a:r>
            <a:r>
              <a:rPr lang="es-MX" sz="1200" b="0" i="0" u="none" strike="noStrike" cap="none" dirty="0">
                <a:solidFill>
                  <a:srgbClr val="000000"/>
                </a:solidFill>
                <a:latin typeface="Times New Roman"/>
                <a:ea typeface="Times New Roman"/>
                <a:cs typeface="Times New Roman"/>
                <a:sym typeface="Times New Roman"/>
              </a:rPr>
              <a:t> Dimensiones máximas </a:t>
            </a:r>
            <a:r>
              <a:rPr lang="es-MX" sz="1200" b="0" i="0" u="none" strike="noStrike" cap="none" dirty="0" smtClean="0">
                <a:solidFill>
                  <a:srgbClr val="000000"/>
                </a:solidFill>
                <a:latin typeface="Times New Roman"/>
                <a:ea typeface="Times New Roman"/>
                <a:cs typeface="Times New Roman"/>
                <a:sym typeface="Times New Roman"/>
              </a:rPr>
              <a:t>del </a:t>
            </a:r>
            <a:r>
              <a:rPr lang="es-MX" sz="1200" b="0" i="0" u="none" strike="noStrike" cap="none" dirty="0">
                <a:solidFill>
                  <a:srgbClr val="000000"/>
                </a:solidFill>
                <a:latin typeface="Times New Roman"/>
                <a:ea typeface="Times New Roman"/>
                <a:cs typeface="Times New Roman"/>
                <a:sym typeface="Times New Roman"/>
              </a:rPr>
              <a:t>satélite </a:t>
            </a:r>
            <a:r>
              <a:rPr lang="es-MX" sz="1200" b="0" i="0" u="none" strike="noStrike" cap="none" dirty="0" smtClean="0">
                <a:solidFill>
                  <a:srgbClr val="000000"/>
                </a:solidFill>
                <a:latin typeface="Times New Roman"/>
                <a:ea typeface="Times New Roman"/>
                <a:cs typeface="Times New Roman"/>
                <a:sym typeface="Times New Roman"/>
              </a:rPr>
              <a:t>enlatado.</a:t>
            </a:r>
            <a:endParaRPr sz="1200" b="0" i="0" u="none" strike="noStrike" cap="none" dirty="0">
              <a:solidFill>
                <a:srgbClr val="000000"/>
              </a:solidFill>
              <a:latin typeface="Times New Roman"/>
              <a:ea typeface="Times New Roman"/>
              <a:cs typeface="Times New Roman"/>
              <a:sym typeface="Times New Roman"/>
            </a:endParaRPr>
          </a:p>
        </p:txBody>
      </p:sp>
      <p:sp>
        <p:nvSpPr>
          <p:cNvPr id="16"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7"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1596" y="2009368"/>
            <a:ext cx="4880796" cy="38904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19"/>
          <p:cNvPicPr preferRelativeResize="0"/>
          <p:nvPr/>
        </p:nvPicPr>
        <p:blipFill rotWithShape="1">
          <a:blip r:embed="rId3">
            <a:alphaModFix/>
          </a:blip>
          <a:srcRect/>
          <a:stretch/>
        </p:blipFill>
        <p:spPr>
          <a:xfrm>
            <a:off x="5537084" y="5189680"/>
            <a:ext cx="1130416" cy="1100816"/>
          </a:xfrm>
          <a:prstGeom prst="rect">
            <a:avLst/>
          </a:prstGeom>
          <a:noFill/>
          <a:ln>
            <a:noFill/>
          </a:ln>
        </p:spPr>
      </p:pic>
      <p:pic>
        <p:nvPicPr>
          <p:cNvPr id="229" name="Google Shape;229;p19"/>
          <p:cNvPicPr preferRelativeResize="0"/>
          <p:nvPr/>
        </p:nvPicPr>
        <p:blipFill rotWithShape="1">
          <a:blip r:embed="rId4">
            <a:alphaModFix/>
          </a:blip>
          <a:srcRect/>
          <a:stretch/>
        </p:blipFill>
        <p:spPr>
          <a:xfrm>
            <a:off x="11010900" y="177800"/>
            <a:ext cx="980173" cy="1101738"/>
          </a:xfrm>
          <a:prstGeom prst="rect">
            <a:avLst/>
          </a:prstGeom>
          <a:noFill/>
          <a:ln>
            <a:noFill/>
          </a:ln>
        </p:spPr>
      </p:pic>
      <p:pic>
        <p:nvPicPr>
          <p:cNvPr id="230" name="Google Shape;230;p19"/>
          <p:cNvPicPr preferRelativeResize="0"/>
          <p:nvPr/>
        </p:nvPicPr>
        <p:blipFill rotWithShape="1">
          <a:blip r:embed="rId5">
            <a:alphaModFix/>
          </a:blip>
          <a:srcRect/>
          <a:stretch/>
        </p:blipFill>
        <p:spPr>
          <a:xfrm>
            <a:off x="10544814" y="5443680"/>
            <a:ext cx="1295374" cy="1295374"/>
          </a:xfrm>
          <a:prstGeom prst="rect">
            <a:avLst/>
          </a:prstGeom>
          <a:noFill/>
          <a:ln>
            <a:noFill/>
          </a:ln>
        </p:spPr>
      </p:pic>
      <p:pic>
        <p:nvPicPr>
          <p:cNvPr id="231" name="Google Shape;231;p19"/>
          <p:cNvPicPr preferRelativeResize="0"/>
          <p:nvPr/>
        </p:nvPicPr>
        <p:blipFill rotWithShape="1">
          <a:blip r:embed="rId6">
            <a:alphaModFix/>
          </a:blip>
          <a:srcRect/>
          <a:stretch/>
        </p:blipFill>
        <p:spPr>
          <a:xfrm>
            <a:off x="673101" y="5440404"/>
            <a:ext cx="1252496" cy="1252496"/>
          </a:xfrm>
          <a:prstGeom prst="rect">
            <a:avLst/>
          </a:prstGeom>
          <a:noFill/>
          <a:ln>
            <a:noFill/>
          </a:ln>
        </p:spPr>
      </p:pic>
      <p:sp>
        <p:nvSpPr>
          <p:cNvPr id="234" name="Google Shape;23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300"/>
              <a:buFont typeface="Calibri"/>
              <a:buNone/>
            </a:pPr>
            <a:fld id="{00000000-1234-1234-1234-123412341234}" type="slidenum">
              <a:rPr lang="es-MX"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235" name="Google Shape;235;p19"/>
          <p:cNvSpPr txBox="1"/>
          <p:nvPr/>
        </p:nvSpPr>
        <p:spPr>
          <a:xfrm>
            <a:off x="165100" y="1746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a:solidFill>
                  <a:srgbClr val="000000"/>
                </a:solidFill>
                <a:latin typeface="Arial"/>
                <a:ea typeface="Arial"/>
                <a:cs typeface="Arial"/>
                <a:sym typeface="Arial"/>
              </a:rPr>
              <a:t>P</a:t>
            </a:r>
            <a:r>
              <a:rPr lang="es-MX" sz="1400" b="0" i="0" u="none" strike="noStrike" cap="none" dirty="0">
                <a:solidFill>
                  <a:srgbClr val="000000"/>
                </a:solidFill>
                <a:latin typeface="Arial"/>
                <a:ea typeface="Arial"/>
                <a:cs typeface="Arial"/>
                <a:sym typeface="Arial"/>
              </a:rPr>
              <a:t>ROGRAMA  </a:t>
            </a:r>
            <a:r>
              <a:rPr lang="es-MX" sz="2000" b="0" i="0" u="none" strike="noStrike" cap="none" dirty="0">
                <a:solidFill>
                  <a:srgbClr val="000000"/>
                </a:solidFill>
                <a:latin typeface="Arial"/>
                <a:ea typeface="Arial"/>
                <a:cs typeface="Arial"/>
                <a:sym typeface="Arial"/>
              </a:rPr>
              <a:t>E</a:t>
            </a:r>
            <a:r>
              <a:rPr lang="es-MX" sz="1400" b="0" i="0" u="none" strike="noStrike" cap="none" dirty="0">
                <a:solidFill>
                  <a:srgbClr val="000000"/>
                </a:solidFill>
                <a:latin typeface="Arial"/>
                <a:ea typeface="Arial"/>
                <a:cs typeface="Arial"/>
                <a:sym typeface="Arial"/>
              </a:rPr>
              <a:t>SPACIAL </a:t>
            </a:r>
            <a:r>
              <a:rPr lang="es-MX" sz="2000" b="0" i="0" u="none" strike="noStrike" cap="none" dirty="0">
                <a:solidFill>
                  <a:srgbClr val="000000"/>
                </a:solidFill>
                <a:latin typeface="Arial"/>
                <a:ea typeface="Arial"/>
                <a:cs typeface="Arial"/>
                <a:sym typeface="Arial"/>
              </a:rPr>
              <a:t>U</a:t>
            </a:r>
            <a:r>
              <a:rPr lang="es-MX" sz="1400" b="0" i="0" u="none" strike="noStrike" cap="none" dirty="0">
                <a:solidFill>
                  <a:srgbClr val="000000"/>
                </a:solidFill>
                <a:latin typeface="Arial"/>
                <a:ea typeface="Arial"/>
                <a:cs typeface="Arial"/>
                <a:sym typeface="Arial"/>
              </a:rPr>
              <a:t>NIVERSITARIO, </a:t>
            </a:r>
            <a:r>
              <a:rPr lang="es-MX" sz="2000" b="0" i="0" u="none" strike="noStrike" cap="none" dirty="0">
                <a:solidFill>
                  <a:srgbClr val="000000"/>
                </a:solidFill>
                <a:latin typeface="Arial"/>
                <a:ea typeface="Arial"/>
                <a:cs typeface="Arial"/>
                <a:sym typeface="Arial"/>
              </a:rPr>
              <a:t>UNAM</a:t>
            </a:r>
            <a:endParaRPr dirty="0"/>
          </a:p>
        </p:txBody>
      </p:sp>
      <p:cxnSp>
        <p:nvCxnSpPr>
          <p:cNvPr id="236" name="Google Shape;236;p19"/>
          <p:cNvCxnSpPr/>
          <p:nvPr/>
        </p:nvCxnSpPr>
        <p:spPr>
          <a:xfrm>
            <a:off x="92363" y="644858"/>
            <a:ext cx="9799782" cy="0"/>
          </a:xfrm>
          <a:prstGeom prst="straightConnector1">
            <a:avLst/>
          </a:prstGeom>
          <a:noFill/>
          <a:ln w="9525" cap="flat" cmpd="sng">
            <a:solidFill>
              <a:schemeClr val="dk1"/>
            </a:solidFill>
            <a:prstDash val="solid"/>
            <a:miter lim="800000"/>
            <a:headEnd type="none" w="sm" len="sm"/>
            <a:tailEnd type="none" w="sm" len="sm"/>
          </a:ln>
        </p:spPr>
      </p:cxnSp>
      <p:sp>
        <p:nvSpPr>
          <p:cNvPr id="237" name="Google Shape;237;p19"/>
          <p:cNvSpPr txBox="1"/>
          <p:nvPr/>
        </p:nvSpPr>
        <p:spPr>
          <a:xfrm>
            <a:off x="10769055" y="1482120"/>
            <a:ext cx="146386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Colocar la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I N S I G N I A </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del equipo</a:t>
            </a:r>
            <a:endParaRPr/>
          </a:p>
          <a:p>
            <a:pPr marL="0" marR="0" lvl="0" indent="0" algn="ctr" rtl="0">
              <a:lnSpc>
                <a:spcPct val="100000"/>
              </a:lnSpc>
              <a:spcBef>
                <a:spcPts val="0"/>
              </a:spcBef>
              <a:spcAft>
                <a:spcPts val="0"/>
              </a:spcAft>
              <a:buClr>
                <a:srgbClr val="FF0000"/>
              </a:buClr>
              <a:buSzPts val="1400"/>
              <a:buFont typeface="Arial"/>
              <a:buNone/>
            </a:pPr>
            <a:r>
              <a:rPr lang="es-MX" sz="1400" b="0" i="0" u="none" strike="noStrike" cap="none">
                <a:solidFill>
                  <a:srgbClr val="FF0000"/>
                </a:solidFill>
                <a:latin typeface="Arial"/>
                <a:ea typeface="Arial"/>
                <a:cs typeface="Arial"/>
                <a:sym typeface="Arial"/>
              </a:rPr>
              <a:t>aquí.</a:t>
            </a:r>
            <a:endParaRPr sz="1400" b="0" i="0" u="none" strike="noStrike" cap="none">
              <a:solidFill>
                <a:srgbClr val="FF0000"/>
              </a:solidFill>
              <a:latin typeface="Arial"/>
              <a:ea typeface="Arial"/>
              <a:cs typeface="Arial"/>
              <a:sym typeface="Arial"/>
            </a:endParaRPr>
          </a:p>
        </p:txBody>
      </p:sp>
      <p:sp>
        <p:nvSpPr>
          <p:cNvPr id="238" name="Google Shape;238;p19"/>
          <p:cNvSpPr txBox="1"/>
          <p:nvPr/>
        </p:nvSpPr>
        <p:spPr>
          <a:xfrm>
            <a:off x="165100" y="1279538"/>
            <a:ext cx="9829800" cy="307777"/>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1400"/>
            </a:pPr>
            <a:r>
              <a:rPr lang="es-MX" dirty="0" smtClean="0"/>
              <a:t>1. ¿Cuáles son los componentes electrónicos considerados para su satélite enlatado? Enliste sus opciones y justifíquelas.</a:t>
            </a:r>
            <a:endParaRPr dirty="0"/>
          </a:p>
        </p:txBody>
      </p:sp>
      <p:sp>
        <p:nvSpPr>
          <p:cNvPr id="13"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888888"/>
              </a:buClr>
              <a:buSzPts val="1400"/>
              <a:buFont typeface="Calibri"/>
              <a:buNone/>
            </a:pPr>
            <a:r>
              <a:rPr lang="es-MX" dirty="0" smtClean="0"/>
              <a:t>2019-2020</a:t>
            </a:r>
            <a:endParaRPr dirty="0"/>
          </a:p>
        </p:txBody>
      </p:sp>
      <p:sp>
        <p:nvSpPr>
          <p:cNvPr id="14" name="Google Shape;79;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400"/>
              <a:buFont typeface="Calibri"/>
              <a:buNone/>
            </a:pPr>
            <a:r>
              <a:rPr lang="es-MX" dirty="0"/>
              <a:t>Concurso </a:t>
            </a:r>
            <a:r>
              <a:rPr lang="es-MX" dirty="0" smtClean="0"/>
              <a:t>Iberoamericano de </a:t>
            </a:r>
            <a:r>
              <a:rPr lang="es-MX" dirty="0"/>
              <a:t>Satélites Enlatados</a:t>
            </a:r>
            <a:endParaRPr dirty="0"/>
          </a:p>
        </p:txBody>
      </p:sp>
      <p:sp>
        <p:nvSpPr>
          <p:cNvPr id="15" name="Google Shape;235;p19"/>
          <p:cNvSpPr txBox="1"/>
          <p:nvPr/>
        </p:nvSpPr>
        <p:spPr>
          <a:xfrm>
            <a:off x="165100" y="771538"/>
            <a:ext cx="481574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dirty="0" smtClean="0">
                <a:solidFill>
                  <a:srgbClr val="000000"/>
                </a:solidFill>
                <a:latin typeface="Arial"/>
                <a:ea typeface="Arial"/>
                <a:cs typeface="Arial"/>
                <a:sym typeface="Arial"/>
              </a:rPr>
              <a:t>E</a:t>
            </a:r>
            <a:r>
              <a:rPr lang="es-MX" dirty="0" smtClean="0"/>
              <a:t>LÉCTRÓNICA</a:t>
            </a:r>
            <a:endParaRPr dirty="0"/>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2411</Words>
  <Application>Microsoft Office PowerPoint</Application>
  <PresentationFormat>Panorámica</PresentationFormat>
  <Paragraphs>460</Paragraphs>
  <Slides>35</Slides>
  <Notes>35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Times New Roman</vt:lpstr>
      <vt:lpstr>Calibri</vt:lpstr>
      <vt:lpstr>Libre Baskerville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lenovo</cp:lastModifiedBy>
  <cp:revision>40</cp:revision>
  <dcterms:modified xsi:type="dcterms:W3CDTF">2019-12-29T03:18:00Z</dcterms:modified>
</cp:coreProperties>
</file>