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4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83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7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71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2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38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586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8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1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23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E1B6BD-1C0D-4D9D-8CFE-12A582F0B7C9}" type="datetimeFigureOut">
              <a:rPr lang="es-MX" smtClean="0"/>
              <a:t>13/10/2020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937CAC-B2EF-48FA-9D9A-4D6D6C00E67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0E83EFC-58D8-48FA-8717-D52587A6201F}"/>
              </a:ext>
            </a:extLst>
          </p:cNvPr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10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FFAF60-5C3B-4E50-B6F6-471AD9413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959429"/>
          </a:xfrm>
        </p:spPr>
        <p:txBody>
          <a:bodyPr>
            <a:normAutofit fontScale="90000"/>
          </a:bodyPr>
          <a:lstStyle/>
          <a:p>
            <a:r>
              <a:rPr lang="es-MX" sz="7200" b="1" dirty="0">
                <a:solidFill>
                  <a:srgbClr val="FFFF00"/>
                </a:solidFill>
              </a:rPr>
              <a:t>Laboratorio de Programación de Sistemas</a:t>
            </a:r>
            <a:endParaRPr lang="es-MX" sz="7200" dirty="0">
              <a:solidFill>
                <a:srgbClr val="FFFF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5A01AE-08FE-49E3-9F5D-95A2D03AE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7683" y="5780690"/>
            <a:ext cx="9974317" cy="1077309"/>
          </a:xfrm>
        </p:spPr>
        <p:txBody>
          <a:bodyPr>
            <a:noAutofit/>
          </a:bodyPr>
          <a:lstStyle/>
          <a:p>
            <a:pPr algn="r"/>
            <a:r>
              <a:rPr lang="es-MX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Práctica 05</a:t>
            </a:r>
          </a:p>
          <a:p>
            <a:pPr algn="r"/>
            <a:r>
              <a:rPr lang="es-MX" sz="2800" b="1" dirty="0">
                <a:solidFill>
                  <a:srgbClr val="002060"/>
                </a:solidFill>
                <a:latin typeface="Consolas" panose="020B0609020204030204" pitchFamily="49" charset="0"/>
              </a:rPr>
              <a:t>INTERFACE GRÁFICA DE USUARIO ENSAMBLADOR</a:t>
            </a:r>
          </a:p>
        </p:txBody>
      </p:sp>
    </p:spTree>
    <p:extLst>
      <p:ext uri="{BB962C8B-B14F-4D97-AF65-F5344CB8AC3E}">
        <p14:creationId xmlns:p14="http://schemas.microsoft.com/office/powerpoint/2010/main" val="192172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B139B-38D5-4EFA-8C9C-6DF3C967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3F0A78-C7C9-420C-9A95-76874D3E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7925-3B90-4E15-A369-DB41A2C5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772713-28D5-4BD3-87AF-303A97816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9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FEADF-5DEE-4B55-A85A-25F7039C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B3F9B6-FE7A-4997-9E30-17A67978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70325F0-792A-410E-BACB-331620FF439C}"/>
              </a:ext>
            </a:extLst>
          </p:cNvPr>
          <p:cNvCxnSpPr>
            <a:cxnSpLocks/>
            <a:stCxn id="94" idx="2"/>
            <a:endCxn id="35" idx="0"/>
          </p:cNvCxnSpPr>
          <p:nvPr/>
        </p:nvCxnSpPr>
        <p:spPr>
          <a:xfrm>
            <a:off x="10761587" y="3997214"/>
            <a:ext cx="0" cy="12169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grama de flujo: datos 9">
            <a:extLst>
              <a:ext uri="{FF2B5EF4-FFF2-40B4-BE49-F238E27FC236}">
                <a16:creationId xmlns:a16="http://schemas.microsoft.com/office/drawing/2014/main" id="{FD2059C0-9E3F-4809-AA8A-650EB5005DFD}"/>
              </a:ext>
            </a:extLst>
          </p:cNvPr>
          <p:cNvSpPr/>
          <p:nvPr/>
        </p:nvSpPr>
        <p:spPr>
          <a:xfrm>
            <a:off x="0" y="2278324"/>
            <a:ext cx="3490610" cy="1063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ARCHIVO FUENTE ENSAMBLADOR SIC-STD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D809FD3-2E45-4FA1-87AC-982573DEEE8F}"/>
              </a:ext>
            </a:extLst>
          </p:cNvPr>
          <p:cNvSpPr/>
          <p:nvPr/>
        </p:nvSpPr>
        <p:spPr>
          <a:xfrm>
            <a:off x="534042" y="3943464"/>
            <a:ext cx="2432149" cy="12594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ANALIZADOR LEX/YAC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340DB43-DD04-45D3-9A86-08FD668444D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966191" y="4573161"/>
            <a:ext cx="1253513" cy="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grama de flujo: decisión 10">
            <a:extLst>
              <a:ext uri="{FF2B5EF4-FFF2-40B4-BE49-F238E27FC236}">
                <a16:creationId xmlns:a16="http://schemas.microsoft.com/office/drawing/2014/main" id="{21B2CA6B-F2AA-46DD-B855-6C2087875848}"/>
              </a:ext>
            </a:extLst>
          </p:cNvPr>
          <p:cNvSpPr/>
          <p:nvPr/>
        </p:nvSpPr>
        <p:spPr>
          <a:xfrm>
            <a:off x="4219704" y="3997214"/>
            <a:ext cx="2432148" cy="1151893"/>
          </a:xfrm>
          <a:prstGeom prst="flowChartDecisi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ERRORES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9A57A4-D09F-4E2F-9B71-D14B9030344E}"/>
              </a:ext>
            </a:extLst>
          </p:cNvPr>
          <p:cNvSpPr txBox="1"/>
          <p:nvPr/>
        </p:nvSpPr>
        <p:spPr>
          <a:xfrm>
            <a:off x="4900138" y="5023207"/>
            <a:ext cx="535640" cy="49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BBCA055-D82E-441E-BCB8-00ACE24AB17B}"/>
              </a:ext>
            </a:extLst>
          </p:cNvPr>
          <p:cNvSpPr txBox="1"/>
          <p:nvPr/>
        </p:nvSpPr>
        <p:spPr>
          <a:xfrm>
            <a:off x="4973286" y="3500940"/>
            <a:ext cx="462491" cy="49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706B1DE-50FB-46FF-8D89-A5B298053AF3}"/>
              </a:ext>
            </a:extLst>
          </p:cNvPr>
          <p:cNvSpPr/>
          <p:nvPr/>
        </p:nvSpPr>
        <p:spPr>
          <a:xfrm>
            <a:off x="4005364" y="546665"/>
            <a:ext cx="2860827" cy="10606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ARCHIVO DE ERRORES CON NO DE LINEA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D6C0460D-C3AD-466B-97C6-FFDE5D9CB7B9}"/>
              </a:ext>
            </a:extLst>
          </p:cNvPr>
          <p:cNvCxnSpPr>
            <a:cxnSpLocks/>
            <a:stCxn id="11" idx="0"/>
            <a:endCxn id="62" idx="2"/>
          </p:cNvCxnSpPr>
          <p:nvPr/>
        </p:nvCxnSpPr>
        <p:spPr>
          <a:xfrm rot="16200000" flipV="1">
            <a:off x="4976876" y="3538310"/>
            <a:ext cx="917807" cy="1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A8EB95AC-19F4-483A-BBA3-291790A0D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40" y="1"/>
            <a:ext cx="502476" cy="489106"/>
          </a:xfrm>
          <a:prstGeom prst="rect">
            <a:avLst/>
          </a:prstGeom>
        </p:spPr>
      </p:pic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A9953C9B-4252-4552-A80A-52AB4A3FDEF6}"/>
              </a:ext>
            </a:extLst>
          </p:cNvPr>
          <p:cNvSpPr/>
          <p:nvPr/>
        </p:nvSpPr>
        <p:spPr>
          <a:xfrm>
            <a:off x="1097240" y="231364"/>
            <a:ext cx="1298055" cy="561684"/>
          </a:xfrm>
          <a:prstGeom prst="flowChartTerminator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DE62B33-AABB-409C-AA99-015E6DEDEE38}"/>
              </a:ext>
            </a:extLst>
          </p:cNvPr>
          <p:cNvCxnSpPr>
            <a:cxnSpLocks/>
            <a:stCxn id="16" idx="2"/>
            <a:endCxn id="10" idx="1"/>
          </p:cNvCxnSpPr>
          <p:nvPr/>
        </p:nvCxnSpPr>
        <p:spPr>
          <a:xfrm flipH="1">
            <a:off x="1745305" y="793048"/>
            <a:ext cx="964" cy="148527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>
            <a:extLst>
              <a:ext uri="{FF2B5EF4-FFF2-40B4-BE49-F238E27FC236}">
                <a16:creationId xmlns:a16="http://schemas.microsoft.com/office/drawing/2014/main" id="{11EA9307-F658-400E-A6A4-9A11A409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169" y="1093602"/>
            <a:ext cx="570197" cy="555025"/>
          </a:xfrm>
          <a:prstGeom prst="rect">
            <a:avLst/>
          </a:prstGeom>
        </p:spPr>
      </p:pic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460F871-885E-4D02-B48D-2381B7053492}"/>
              </a:ext>
            </a:extLst>
          </p:cNvPr>
          <p:cNvCxnSpPr>
            <a:cxnSpLocks/>
            <a:stCxn id="10" idx="4"/>
            <a:endCxn id="2" idx="0"/>
          </p:cNvCxnSpPr>
          <p:nvPr/>
        </p:nvCxnSpPr>
        <p:spPr>
          <a:xfrm>
            <a:off x="1745305" y="3341568"/>
            <a:ext cx="4812" cy="6018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grama de flujo: documento 61">
            <a:extLst>
              <a:ext uri="{FF2B5EF4-FFF2-40B4-BE49-F238E27FC236}">
                <a16:creationId xmlns:a16="http://schemas.microsoft.com/office/drawing/2014/main" id="{FC3899E9-017E-48AE-9813-B2C68641FA7E}"/>
              </a:ext>
            </a:extLst>
          </p:cNvPr>
          <p:cNvSpPr/>
          <p:nvPr/>
        </p:nvSpPr>
        <p:spPr>
          <a:xfrm>
            <a:off x="4508013" y="2288321"/>
            <a:ext cx="1855530" cy="847089"/>
          </a:xfrm>
          <a:prstGeom prst="flowChartDocumen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PROGRAMA TIENE ERRORES</a:t>
            </a:r>
          </a:p>
        </p:txBody>
      </p:sp>
      <p:sp>
        <p:nvSpPr>
          <p:cNvPr id="86" name="Diagrama de flujo: documento 85">
            <a:extLst>
              <a:ext uri="{FF2B5EF4-FFF2-40B4-BE49-F238E27FC236}">
                <a16:creationId xmlns:a16="http://schemas.microsoft.com/office/drawing/2014/main" id="{1B930FE0-306E-4809-B925-74346BD7D063}"/>
              </a:ext>
            </a:extLst>
          </p:cNvPr>
          <p:cNvSpPr/>
          <p:nvPr/>
        </p:nvSpPr>
        <p:spPr>
          <a:xfrm>
            <a:off x="4511628" y="5679328"/>
            <a:ext cx="1855530" cy="847089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PROGRAMA ES CORRECTO</a:t>
            </a:r>
          </a:p>
        </p:txBody>
      </p: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9C5CF3B5-A934-4756-8706-8A574E746B2A}"/>
              </a:ext>
            </a:extLst>
          </p:cNvPr>
          <p:cNvCxnSpPr>
            <a:cxnSpLocks/>
            <a:stCxn id="11" idx="2"/>
            <a:endCxn id="86" idx="0"/>
          </p:cNvCxnSpPr>
          <p:nvPr/>
        </p:nvCxnSpPr>
        <p:spPr>
          <a:xfrm rot="16200000" flipH="1">
            <a:off x="5172475" y="5412409"/>
            <a:ext cx="530221" cy="3615"/>
          </a:xfrm>
          <a:prstGeom prst="bentConnector3">
            <a:avLst>
              <a:gd name="adj1" fmla="val 50000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C7EF3395-BF1D-44C0-9482-C5E2D07F97C1}"/>
              </a:ext>
            </a:extLst>
          </p:cNvPr>
          <p:cNvSpPr/>
          <p:nvPr/>
        </p:nvSpPr>
        <p:spPr>
          <a:xfrm>
            <a:off x="9331173" y="414183"/>
            <a:ext cx="2860827" cy="1325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ARCHIVO INTERMEDIO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CONTADOR LOC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CODIGO FUENTE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CODIGO OBJETO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E3E1FE5A-7815-460C-9370-8C2E78FC055B}"/>
              </a:ext>
            </a:extLst>
          </p:cNvPr>
          <p:cNvSpPr/>
          <p:nvPr/>
        </p:nvSpPr>
        <p:spPr>
          <a:xfrm>
            <a:off x="9331173" y="2936560"/>
            <a:ext cx="2860827" cy="106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DE SIMBOLOS</a:t>
            </a:r>
          </a:p>
          <a:p>
            <a:pPr algn="ctr"/>
            <a:r>
              <a:rPr lang="es-MX" dirty="0"/>
              <a:t>TAMAÑO DEL PROGRAMA</a:t>
            </a:r>
          </a:p>
        </p:txBody>
      </p:sp>
      <p:pic>
        <p:nvPicPr>
          <p:cNvPr id="109" name="Imagen 108">
            <a:extLst>
              <a:ext uri="{FF2B5EF4-FFF2-40B4-BE49-F238E27FC236}">
                <a16:creationId xmlns:a16="http://schemas.microsoft.com/office/drawing/2014/main" id="{C9C5DD30-8754-400A-B1A5-50C4B8E1A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9" y="0"/>
            <a:ext cx="425505" cy="414183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4F94C55-F97A-4227-BFA3-020AEB4FE2BF}"/>
              </a:ext>
            </a:extLst>
          </p:cNvPr>
          <p:cNvCxnSpPr>
            <a:cxnSpLocks/>
            <a:stCxn id="62" idx="0"/>
            <a:endCxn id="30" idx="2"/>
          </p:cNvCxnSpPr>
          <p:nvPr/>
        </p:nvCxnSpPr>
        <p:spPr>
          <a:xfrm flipV="1">
            <a:off x="5435778" y="1607318"/>
            <a:ext cx="0" cy="6810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BD5CB4E-319B-411D-8D55-03B807405D97}"/>
              </a:ext>
            </a:extLst>
          </p:cNvPr>
          <p:cNvCxnSpPr>
            <a:cxnSpLocks/>
            <a:stCxn id="30" idx="3"/>
            <a:endCxn id="93" idx="1"/>
          </p:cNvCxnSpPr>
          <p:nvPr/>
        </p:nvCxnSpPr>
        <p:spPr>
          <a:xfrm>
            <a:off x="6866191" y="1076992"/>
            <a:ext cx="246498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60BD8B3A-9C0A-4412-BB03-F7EF6E4A3C30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10761587" y="1739800"/>
            <a:ext cx="0" cy="119676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Imagen 107">
            <a:extLst>
              <a:ext uri="{FF2B5EF4-FFF2-40B4-BE49-F238E27FC236}">
                <a16:creationId xmlns:a16="http://schemas.microsoft.com/office/drawing/2014/main" id="{E737E7FF-EAEF-49B7-B43F-A1B32642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9" y="2039543"/>
            <a:ext cx="502476" cy="489106"/>
          </a:xfrm>
          <a:prstGeom prst="rect">
            <a:avLst/>
          </a:prstGeom>
        </p:spPr>
      </p:pic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AD644853-B697-4790-B020-8664AA8B7B23}"/>
              </a:ext>
            </a:extLst>
          </p:cNvPr>
          <p:cNvCxnSpPr>
            <a:cxnSpLocks/>
            <a:stCxn id="86" idx="3"/>
            <a:endCxn id="32" idx="2"/>
          </p:cNvCxnSpPr>
          <p:nvPr/>
        </p:nvCxnSpPr>
        <p:spPr>
          <a:xfrm flipV="1">
            <a:off x="6367158" y="1500536"/>
            <a:ext cx="1613158" cy="4602337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E74EC93-BFB2-4BD8-8860-2AC05F7541E2}"/>
              </a:ext>
            </a:extLst>
          </p:cNvPr>
          <p:cNvSpPr/>
          <p:nvPr/>
        </p:nvSpPr>
        <p:spPr>
          <a:xfrm>
            <a:off x="9331173" y="5214142"/>
            <a:ext cx="2860827" cy="13256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ARCHIVO OBJETO.OBJ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REGISTROS 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F8A78AC7-89D6-424C-957F-23CD333D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8" y="4262178"/>
            <a:ext cx="502475" cy="489105"/>
          </a:xfrm>
          <a:prstGeom prst="rect">
            <a:avLst/>
          </a:prstGeom>
        </p:spPr>
      </p:pic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36176CD-08C4-4625-93D6-656FCF2C78BE}"/>
              </a:ext>
            </a:extLst>
          </p:cNvPr>
          <p:cNvSpPr/>
          <p:nvPr/>
        </p:nvSpPr>
        <p:spPr>
          <a:xfrm>
            <a:off x="7120442" y="653446"/>
            <a:ext cx="1719748" cy="8470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PASO 1</a:t>
            </a:r>
          </a:p>
          <a:p>
            <a:pPr algn="ctr"/>
            <a:r>
              <a:rPr lang="es-MX" dirty="0">
                <a:solidFill>
                  <a:schemeClr val="bg1"/>
                </a:solidFill>
              </a:rPr>
              <a:t>PASO 2</a:t>
            </a:r>
          </a:p>
        </p:txBody>
      </p:sp>
    </p:spTree>
    <p:extLst>
      <p:ext uri="{BB962C8B-B14F-4D97-AF65-F5344CB8AC3E}">
        <p14:creationId xmlns:p14="http://schemas.microsoft.com/office/powerpoint/2010/main" val="167119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ángulo 92">
            <a:extLst>
              <a:ext uri="{FF2B5EF4-FFF2-40B4-BE49-F238E27FC236}">
                <a16:creationId xmlns:a16="http://schemas.microsoft.com/office/drawing/2014/main" id="{C7EF3395-BF1D-44C0-9482-C5E2D07F97C1}"/>
              </a:ext>
            </a:extLst>
          </p:cNvPr>
          <p:cNvSpPr/>
          <p:nvPr/>
        </p:nvSpPr>
        <p:spPr>
          <a:xfrm>
            <a:off x="0" y="7928"/>
            <a:ext cx="7052581" cy="7177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ARCHIVO INTERMEDIO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CONT.LOC - CODIGO FUENTE - CODIGO OBJETO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E3E1FE5A-7815-460C-9370-8C2E78FC055B}"/>
              </a:ext>
            </a:extLst>
          </p:cNvPr>
          <p:cNvSpPr/>
          <p:nvPr/>
        </p:nvSpPr>
        <p:spPr>
          <a:xfrm>
            <a:off x="7601334" y="0"/>
            <a:ext cx="4590666" cy="725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TABLA DE SIMBOLOS</a:t>
            </a:r>
          </a:p>
          <a:p>
            <a:pPr algn="ctr"/>
            <a:r>
              <a:rPr lang="es-MX" dirty="0"/>
              <a:t>TAMAÑO DEL PROGRAMA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CE74EC93-BFB2-4BD8-8860-2AC05F7541E2}"/>
              </a:ext>
            </a:extLst>
          </p:cNvPr>
          <p:cNvSpPr/>
          <p:nvPr/>
        </p:nvSpPr>
        <p:spPr>
          <a:xfrm>
            <a:off x="7598829" y="3548258"/>
            <a:ext cx="4593170" cy="715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70C0"/>
                </a:solidFill>
              </a:rPr>
              <a:t>ARCHIVO OBJETO.OBJ</a:t>
            </a:r>
          </a:p>
          <a:p>
            <a:pPr algn="ctr"/>
            <a:r>
              <a:rPr lang="es-MX" b="1" dirty="0">
                <a:solidFill>
                  <a:srgbClr val="0070C0"/>
                </a:solidFill>
              </a:rPr>
              <a:t>REGISTROS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4352D2-FCAA-4A27-89F7-7EC10D49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" t="4502" r="6056"/>
          <a:stretch/>
        </p:blipFill>
        <p:spPr>
          <a:xfrm>
            <a:off x="637200" y="804857"/>
            <a:ext cx="6326933" cy="54709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281BA2E-835E-4375-80C9-C29706012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34" t="7647" r="18190"/>
          <a:stretch/>
        </p:blipFill>
        <p:spPr>
          <a:xfrm>
            <a:off x="8835656" y="804857"/>
            <a:ext cx="1818167" cy="26041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124CAC-5C47-455B-9773-6A362519CF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9" t="13713" b="18650"/>
          <a:stretch/>
        </p:blipFill>
        <p:spPr>
          <a:xfrm>
            <a:off x="7601333" y="4263294"/>
            <a:ext cx="4590667" cy="114215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BFE698D-710B-450E-B2E8-FED1BFE90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17" y="3690650"/>
            <a:ext cx="495896" cy="454997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9AA57A1C-EEC2-4CE9-B095-35BF77ED6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17" y="135358"/>
            <a:ext cx="495896" cy="454997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B27B0B5E-25CE-4812-899D-233418694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37" y="139323"/>
            <a:ext cx="495896" cy="454997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2B52136-9D0B-4063-80EC-BB3DC6941BD2}"/>
              </a:ext>
            </a:extLst>
          </p:cNvPr>
          <p:cNvSpPr/>
          <p:nvPr/>
        </p:nvSpPr>
        <p:spPr>
          <a:xfrm>
            <a:off x="5514066" y="3681662"/>
            <a:ext cx="1538515" cy="23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3315E874-3A54-4AB0-963B-33C203119484}"/>
              </a:ext>
            </a:extLst>
          </p:cNvPr>
          <p:cNvSpPr/>
          <p:nvPr/>
        </p:nvSpPr>
        <p:spPr>
          <a:xfrm>
            <a:off x="5516571" y="5232300"/>
            <a:ext cx="1538515" cy="23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68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4BD22-8B84-41E7-ABC7-48624CAB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/>
              <a:t>Interface Gráfica de Usuario para ensamblador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6EB48E3-38DA-41DC-980A-FABBA281A3D0}"/>
              </a:ext>
            </a:extLst>
          </p:cNvPr>
          <p:cNvSpPr/>
          <p:nvPr/>
        </p:nvSpPr>
        <p:spPr>
          <a:xfrm>
            <a:off x="1097280" y="1886843"/>
            <a:ext cx="10058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2400" b="1" kern="150" dirty="0">
                <a:solidFill>
                  <a:srgbClr val="000000"/>
                </a:solidFill>
                <a:ea typeface="WenQuanYi Micro Hei"/>
                <a:cs typeface="Lohit Hindi"/>
              </a:rPr>
              <a:t>Objetivo</a:t>
            </a:r>
          </a:p>
          <a:p>
            <a:pPr algn="just">
              <a:spcAft>
                <a:spcPts val="0"/>
              </a:spcAft>
            </a:pPr>
            <a:br>
              <a:rPr lang="es-MX" sz="2400" b="1" kern="150" dirty="0">
                <a:ea typeface="WenQuanYi Micro Hei"/>
                <a:cs typeface="Lohit Hindi"/>
              </a:rPr>
            </a:br>
            <a:r>
              <a:rPr lang="es-MX" sz="2400" kern="150" dirty="0">
                <a:solidFill>
                  <a:srgbClr val="000000"/>
                </a:solidFill>
                <a:ea typeface="WenQuanYi Micro Hei"/>
                <a:cs typeface="Lohit Hindi"/>
              </a:rPr>
              <a:t>El alumno implementará una interfaz gráfica amigable que integre todas las características del simulador para la SIC estándar. Esta aplicación será “todo en uno”, ya que el usuario podrá cargar y editar programas fuente, así como también ensamblarlos para cargarlos a la memoria y simular su ejecución.</a:t>
            </a:r>
            <a:endParaRPr lang="es-MX" sz="2400" kern="150" dirty="0">
              <a:ea typeface="WenQuanYi Micro Hei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s-MX" sz="2400" kern="150" dirty="0">
                <a:solidFill>
                  <a:srgbClr val="000000"/>
                </a:solidFill>
                <a:ea typeface="WenQuanYi Micro Hei"/>
                <a:cs typeface="Lohit Hindi"/>
              </a:rPr>
              <a:t> </a:t>
            </a:r>
            <a:endParaRPr lang="es-MX" sz="2400" kern="150" dirty="0">
              <a:ea typeface="WenQuanYi Micro Hei"/>
              <a:cs typeface="Lohit Hindi"/>
            </a:endParaRPr>
          </a:p>
          <a:p>
            <a:pPr>
              <a:spcAft>
                <a:spcPts val="0"/>
              </a:spcAft>
            </a:pPr>
            <a:r>
              <a:rPr lang="es-MX" sz="2400" b="1" kern="150" dirty="0">
                <a:solidFill>
                  <a:srgbClr val="000000"/>
                </a:solidFill>
                <a:ea typeface="WenQuanYi Micro Hei"/>
                <a:cs typeface="Lohit Hindi"/>
              </a:rPr>
              <a:t>Antecedentes teóricos</a:t>
            </a:r>
            <a:endParaRPr lang="es-MX" sz="2400" kern="150" dirty="0">
              <a:ea typeface="WenQuanYi Micro Hei"/>
              <a:cs typeface="Lohit Hind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es-MX" sz="2400" kern="150" dirty="0">
                <a:solidFill>
                  <a:srgbClr val="000000"/>
                </a:solidFill>
                <a:ea typeface="WenQuanYi Micro Hei"/>
                <a:cs typeface="Lohit Hindi"/>
              </a:rPr>
              <a:t>Interfaz gráfica de programación de aplicaciones</a:t>
            </a:r>
            <a:endParaRPr lang="es-MX" sz="2400" kern="150" dirty="0">
              <a:ea typeface="WenQuanYi Micro Hei"/>
              <a:cs typeface="Lohit Hind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es-MX" sz="2400" kern="150" dirty="0">
                <a:solidFill>
                  <a:srgbClr val="000000"/>
                </a:solidFill>
                <a:ea typeface="WenQuanYi Micro Hei"/>
                <a:cs typeface="Lohit Hindi"/>
              </a:rPr>
              <a:t>Entorno de desarrollo integrado</a:t>
            </a:r>
            <a:endParaRPr lang="es-MX" sz="2400" kern="150" dirty="0">
              <a:ea typeface="WenQuanYi Micro Hei"/>
              <a:cs typeface="Lohit Hindi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lphaLcParenR"/>
            </a:pPr>
            <a:r>
              <a:rPr lang="es-MX" sz="2400" kern="150" dirty="0">
                <a:solidFill>
                  <a:srgbClr val="000000"/>
                </a:solidFill>
                <a:ea typeface="WenQuanYi Micro Hei"/>
                <a:cs typeface="Lohit Hindi"/>
              </a:rPr>
              <a:t>Aplicaciones de interfaz de múltiples documentos (MDI)</a:t>
            </a:r>
            <a:endParaRPr lang="es-MX" sz="2400" kern="150" dirty="0">
              <a:ea typeface="WenQuanYi Micro Hei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18900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3414B-E775-4011-97C6-6E59376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A7B6F3-1177-4109-958C-C3C33AF369F5}"/>
              </a:ext>
            </a:extLst>
          </p:cNvPr>
          <p:cNvSpPr/>
          <p:nvPr/>
        </p:nvSpPr>
        <p:spPr>
          <a:xfrm>
            <a:off x="1097280" y="1859339"/>
            <a:ext cx="10759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1)	Utilizar una biblioteca de clases gráfica adecuada para el lenguaje de desarrollo</a:t>
            </a:r>
          </a:p>
          <a:p>
            <a:r>
              <a:rPr lang="es-MX" sz="2200" dirty="0"/>
              <a:t>2)	</a:t>
            </a:r>
            <a:r>
              <a:rPr lang="es-MX" sz="2200" b="1" dirty="0"/>
              <a:t>Editor</a:t>
            </a:r>
            <a:r>
              <a:rPr lang="es-MX" sz="2200" dirty="0"/>
              <a:t> de programa fuente (cuadro de edición)</a:t>
            </a:r>
          </a:p>
          <a:p>
            <a:r>
              <a:rPr lang="es-MX" sz="2200" dirty="0"/>
              <a:t>	a. </a:t>
            </a:r>
            <a:r>
              <a:rPr lang="es-MX" sz="2200" b="1" i="1" dirty="0"/>
              <a:t>Editar </a:t>
            </a:r>
            <a:r>
              <a:rPr lang="es-MX" sz="2200" dirty="0"/>
              <a:t>directamente el programa fuente</a:t>
            </a:r>
          </a:p>
          <a:p>
            <a:r>
              <a:rPr lang="es-MX" sz="2200" dirty="0"/>
              <a:t>	b. </a:t>
            </a:r>
            <a:r>
              <a:rPr lang="es-MX" sz="2200" b="1" i="1" dirty="0"/>
              <a:t>Abrir</a:t>
            </a:r>
            <a:r>
              <a:rPr lang="es-MX" sz="2200" dirty="0"/>
              <a:t> un archivo a través de un cuadro de diálogo.</a:t>
            </a:r>
          </a:p>
          <a:p>
            <a:r>
              <a:rPr lang="es-MX" sz="2200" dirty="0"/>
              <a:t>	c. </a:t>
            </a:r>
            <a:r>
              <a:rPr lang="es-MX" sz="2200" b="1" i="1" dirty="0"/>
              <a:t>Guardar</a:t>
            </a:r>
            <a:r>
              <a:rPr lang="es-MX" sz="2200" dirty="0"/>
              <a:t> los cambios realizados al programa fuente.</a:t>
            </a:r>
          </a:p>
          <a:p>
            <a:r>
              <a:rPr lang="es-MX" sz="2200" dirty="0"/>
              <a:t>3)	</a:t>
            </a:r>
            <a:r>
              <a:rPr lang="es-MX" sz="2200" b="1" dirty="0"/>
              <a:t>Ensamblador</a:t>
            </a:r>
            <a:r>
              <a:rPr lang="es-MX" sz="2200" dirty="0"/>
              <a:t>. Integrar en una sola opción el paso 1 y paso 2 del ensamblador SIC STD.</a:t>
            </a:r>
          </a:p>
          <a:p>
            <a:r>
              <a:rPr lang="es-MX" sz="2200" dirty="0"/>
              <a:t>4)	</a:t>
            </a:r>
            <a:r>
              <a:rPr lang="es-MX" sz="2200" b="1" dirty="0"/>
              <a:t>Archivo Intermedio</a:t>
            </a:r>
            <a:r>
              <a:rPr lang="es-MX" sz="2200" dirty="0"/>
              <a:t>. Generar el archivo intermedio (contador de programa, código fuente y código objeto) y mostrarlo en una nueva ventana.</a:t>
            </a:r>
          </a:p>
          <a:p>
            <a:r>
              <a:rPr lang="es-MX" sz="2200" dirty="0"/>
              <a:t>5)	</a:t>
            </a:r>
            <a:r>
              <a:rPr lang="es-MX" sz="2200" b="1" dirty="0"/>
              <a:t>Tabla de símbolos</a:t>
            </a:r>
            <a:r>
              <a:rPr lang="es-MX" sz="2200" dirty="0"/>
              <a:t>. Mostrar la tabla de símbolos en una nueva ventana.</a:t>
            </a:r>
          </a:p>
          <a:p>
            <a:r>
              <a:rPr lang="es-MX" sz="2200" dirty="0"/>
              <a:t>6)	</a:t>
            </a:r>
            <a:r>
              <a:rPr lang="es-MX" sz="2200" b="1" dirty="0"/>
              <a:t>Errores</a:t>
            </a:r>
            <a:r>
              <a:rPr lang="es-MX" sz="2200" dirty="0"/>
              <a:t>. Mostrar los errores de análisis léxico sintáctico en una nueva ventana.</a:t>
            </a:r>
          </a:p>
          <a:p>
            <a:r>
              <a:rPr lang="es-MX" sz="2200" dirty="0"/>
              <a:t>7)	</a:t>
            </a:r>
            <a:r>
              <a:rPr lang="es-MX" sz="2200" b="1" dirty="0"/>
              <a:t>Código objeto</a:t>
            </a:r>
            <a:r>
              <a:rPr lang="es-MX" sz="2200" dirty="0"/>
              <a:t>. Mostrar los Registros de Texto (código ensamblado) en una nueva ventana.</a:t>
            </a:r>
          </a:p>
        </p:txBody>
      </p:sp>
    </p:spTree>
    <p:extLst>
      <p:ext uri="{BB962C8B-B14F-4D97-AF65-F5344CB8AC3E}">
        <p14:creationId xmlns:p14="http://schemas.microsoft.com/office/powerpoint/2010/main" val="126962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11E7E3-D535-4A90-B22C-D2523B2F7C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8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texto con letras negras&#10;&#10;Descripción generada automáticamente">
            <a:extLst>
              <a:ext uri="{FF2B5EF4-FFF2-40B4-BE49-F238E27FC236}">
                <a16:creationId xmlns:a16="http://schemas.microsoft.com/office/drawing/2014/main" id="{748290EC-49EE-4EFE-8ECA-DF89B1F38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0194"/>
            <a:ext cx="8088922" cy="6901961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152681A9-AFD8-4748-930F-0969C754E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030" y="-40194"/>
            <a:ext cx="411197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5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E465E-CE54-429C-998A-B5511B66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FB2B214-9758-4DD8-BA26-3204CF21B54A}"/>
              </a:ext>
            </a:extLst>
          </p:cNvPr>
          <p:cNvSpPr/>
          <p:nvPr/>
        </p:nvSpPr>
        <p:spPr>
          <a:xfrm>
            <a:off x="1097280" y="1839744"/>
            <a:ext cx="10058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Describir los componentes utilizados por la interfaz gráfica.</a:t>
            </a:r>
          </a:p>
          <a:p>
            <a:pPr marL="342900" indent="-342900">
              <a:buFont typeface="+mj-lt"/>
              <a:buAutoNum type="arabicPeriod"/>
            </a:pPr>
            <a:endParaRPr lang="es-MX" sz="2400" dirty="0"/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Describir del procedimiento para la manipulación de los controles de tabla o cuadrícula.</a:t>
            </a:r>
          </a:p>
          <a:p>
            <a:pPr marL="342900" indent="-342900">
              <a:buFont typeface="+mj-lt"/>
              <a:buAutoNum type="arabicPeriod"/>
            </a:pPr>
            <a:endParaRPr lang="es-MX" sz="2400" dirty="0"/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Describir de los problemas presentados y su solución.</a:t>
            </a:r>
          </a:p>
          <a:p>
            <a:pPr marL="342900" indent="-342900">
              <a:buFont typeface="+mj-lt"/>
              <a:buAutoNum type="arabicPeriod"/>
            </a:pPr>
            <a:endParaRPr lang="es-MX" sz="2400" dirty="0"/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Redactar sus conclusiones y posibles mejoras.</a:t>
            </a:r>
          </a:p>
        </p:txBody>
      </p:sp>
    </p:spTree>
    <p:extLst>
      <p:ext uri="{BB962C8B-B14F-4D97-AF65-F5344CB8AC3E}">
        <p14:creationId xmlns:p14="http://schemas.microsoft.com/office/powerpoint/2010/main" val="75263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06634-5389-4389-ABD0-C60DFF8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FC5A681-5F95-4D90-AF04-970A3A4F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9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541653CB9CE7499D621E028A0D92D2" ma:contentTypeVersion="0" ma:contentTypeDescription="Crear nuevo documento." ma:contentTypeScope="" ma:versionID="c56624d36406d4dc4596446de99d09f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D028DB-2943-4B70-92BB-A8C5312CA6A5}"/>
</file>

<file path=customXml/itemProps2.xml><?xml version="1.0" encoding="utf-8"?>
<ds:datastoreItem xmlns:ds="http://schemas.openxmlformats.org/officeDocument/2006/customXml" ds:itemID="{33C4A956-09FF-464C-857B-1D3EB0D23AFD}"/>
</file>

<file path=customXml/itemProps3.xml><?xml version="1.0" encoding="utf-8"?>
<ds:datastoreItem xmlns:ds="http://schemas.openxmlformats.org/officeDocument/2006/customXml" ds:itemID="{F2208EF2-E937-4F02-B4FD-4A8D274D9EC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</TotalTime>
  <Words>370</Words>
  <Application>Microsoft Office PowerPoint</Application>
  <PresentationFormat>Panorámica</PresentationFormat>
  <Paragraphs>55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Retrospección</vt:lpstr>
      <vt:lpstr>Laboratorio de Programación de Sistemas</vt:lpstr>
      <vt:lpstr>Presentación de PowerPoint</vt:lpstr>
      <vt:lpstr>Presentación de PowerPoint</vt:lpstr>
      <vt:lpstr>Interface Gráfica de Usuario para ensamblador</vt:lpstr>
      <vt:lpstr>Desarrollo</vt:lpstr>
      <vt:lpstr>Presentación de PowerPoint</vt:lpstr>
      <vt:lpstr>Presentación de PowerPoint</vt:lpstr>
      <vt:lpstr>Reporte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Programación de Sistemas</dc:title>
  <dc:creator>AGUSTIN</dc:creator>
  <cp:lastModifiedBy>Agustin Hdz G UASLP-ING</cp:lastModifiedBy>
  <cp:revision>18</cp:revision>
  <dcterms:created xsi:type="dcterms:W3CDTF">2018-09-11T20:18:43Z</dcterms:created>
  <dcterms:modified xsi:type="dcterms:W3CDTF">2020-10-13T20:56:47Z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0x01010010541653CB9CE7499D621E028A0D92D2</vt:lpwstr>
  </property>
</Properties>
</file>