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64" r:id="rId5"/>
    <p:sldId id="266" r:id="rId6"/>
    <p:sldId id="267" r:id="rId7"/>
    <p:sldId id="268" r:id="rId8"/>
    <p:sldId id="269"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127" d="100"/>
          <a:sy n="127" d="100"/>
        </p:scale>
        <p:origin x="29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5/15/2024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6064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5/15/2024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4874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5/15/2024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9735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5/15/2024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700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5/15/2024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61995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5/15/2024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664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5/15/2024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8873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5/15/2024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2540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5/15/2024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755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5/15/2024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35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5/15/2024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15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5/15/2024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56296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917EFCCE-95C8-7E0F-3898-FCD1D7E3BFBD}"/>
              </a:ext>
            </a:extLst>
          </p:cNvPr>
          <p:cNvSpPr>
            <a:spLocks noGrp="1"/>
          </p:cNvSpPr>
          <p:nvPr>
            <p:ph type="ctrTitle"/>
          </p:nvPr>
        </p:nvSpPr>
        <p:spPr>
          <a:xfrm>
            <a:off x="638882" y="639193"/>
            <a:ext cx="3571810" cy="3573516"/>
          </a:xfrm>
        </p:spPr>
        <p:txBody>
          <a:bodyPr vert="horz" lIns="91440" tIns="45720" rIns="91440" bIns="45720" rtlCol="0">
            <a:normAutofit/>
          </a:bodyPr>
          <a:lstStyle/>
          <a:p>
            <a:pPr>
              <a:lnSpc>
                <a:spcPct val="90000"/>
              </a:lnSpc>
            </a:pPr>
            <a:r>
              <a:rPr lang="en-US" sz="4100" b="1" dirty="0">
                <a:effectLst/>
              </a:rPr>
              <a:t>ΑΠΛΗ ΕΞΕΛΙΚΤΙΚΗ ΣΤΡΑΤΗΓΙΚΗ</a:t>
            </a:r>
            <a:br>
              <a:rPr lang="en-US" sz="4100" dirty="0">
                <a:effectLst/>
              </a:rPr>
            </a:br>
            <a:endParaRPr lang="en-US" sz="4100" dirty="0"/>
          </a:p>
        </p:txBody>
      </p:sp>
      <p:sp>
        <p:nvSpPr>
          <p:cNvPr id="3" name="Υπότιτλος 2">
            <a:extLst>
              <a:ext uri="{FF2B5EF4-FFF2-40B4-BE49-F238E27FC236}">
                <a16:creationId xmlns:a16="http://schemas.microsoft.com/office/drawing/2014/main" id="{35D4BD00-082E-FE71-CCF0-47DFF5829DFE}"/>
              </a:ext>
            </a:extLst>
          </p:cNvPr>
          <p:cNvSpPr>
            <a:spLocks noGrp="1"/>
          </p:cNvSpPr>
          <p:nvPr>
            <p:ph type="subTitle" idx="1"/>
          </p:nvPr>
        </p:nvSpPr>
        <p:spPr>
          <a:xfrm>
            <a:off x="638882" y="4631161"/>
            <a:ext cx="3571810" cy="1559327"/>
          </a:xfrm>
        </p:spPr>
        <p:txBody>
          <a:bodyPr vert="horz" lIns="91440" tIns="45720" rIns="91440" bIns="45720" rtlCol="0">
            <a:normAutofit lnSpcReduction="10000"/>
          </a:bodyPr>
          <a:lstStyle/>
          <a:p>
            <a:pPr indent="-228600">
              <a:lnSpc>
                <a:spcPct val="100000"/>
              </a:lnSpc>
              <a:buFont typeface="Arial" panose="020B0604020202020204" pitchFamily="34" charset="0"/>
              <a:buChar char="•"/>
            </a:pPr>
            <a:endParaRPr lang="en-US" sz="900" dirty="0"/>
          </a:p>
          <a:p>
            <a:pPr indent="-228600">
              <a:lnSpc>
                <a:spcPct val="100000"/>
              </a:lnSpc>
              <a:buFont typeface="Arial" panose="020B0604020202020204" pitchFamily="34" charset="0"/>
              <a:buChar char="•"/>
            </a:pPr>
            <a:endParaRPr lang="en-US" sz="900" dirty="0"/>
          </a:p>
          <a:p>
            <a:pPr indent="-228600">
              <a:lnSpc>
                <a:spcPct val="100000"/>
              </a:lnSpc>
              <a:buFont typeface="Arial" panose="020B0604020202020204" pitchFamily="34" charset="0"/>
              <a:buChar char="•"/>
            </a:pPr>
            <a:endParaRPr lang="en-US" sz="900" dirty="0"/>
          </a:p>
          <a:p>
            <a:pPr indent="-228600">
              <a:lnSpc>
                <a:spcPct val="100000"/>
              </a:lnSpc>
              <a:buFont typeface="Arial" panose="020B0604020202020204" pitchFamily="34" charset="0"/>
              <a:buChar char="•"/>
            </a:pPr>
            <a:endParaRPr lang="en-US" sz="900" dirty="0"/>
          </a:p>
          <a:p>
            <a:pPr>
              <a:lnSpc>
                <a:spcPct val="100000"/>
              </a:lnSpc>
            </a:pPr>
            <a:endParaRPr lang="el-GR" sz="900" dirty="0"/>
          </a:p>
          <a:p>
            <a:pPr>
              <a:lnSpc>
                <a:spcPct val="100000"/>
              </a:lnSpc>
            </a:pPr>
            <a:r>
              <a:rPr lang="en-US" sz="1000" dirty="0"/>
              <a:t>Μα</a:t>
            </a:r>
            <a:r>
              <a:rPr lang="en-US" sz="1000" dirty="0" err="1"/>
              <a:t>νι</a:t>
            </a:r>
            <a:r>
              <a:rPr lang="en-US" sz="1000" dirty="0"/>
              <a:t>ατάκου   Χριστίνα</a:t>
            </a:r>
          </a:p>
        </p:txBody>
      </p:sp>
      <p:sp>
        <p:nvSpPr>
          <p:cNvPr id="4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37FDDC"/>
          </a:solidFill>
          <a:ln w="38100" cap="rnd">
            <a:solidFill>
              <a:srgbClr val="37FDD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Εικόνα που περιέχει πολυχρωμία, μπλε, ματζέντα, μοβ&#10;&#10;Περιγραφή που δημιουργήθηκε αυτόματα">
            <a:extLst>
              <a:ext uri="{FF2B5EF4-FFF2-40B4-BE49-F238E27FC236}">
                <a16:creationId xmlns:a16="http://schemas.microsoft.com/office/drawing/2014/main" id="{57A6D708-1831-84FD-085D-5AA0AAF215B5}"/>
              </a:ext>
            </a:extLst>
          </p:cNvPr>
          <p:cNvPicPr>
            <a:picLocks noChangeAspect="1"/>
          </p:cNvPicPr>
          <p:nvPr/>
        </p:nvPicPr>
        <p:blipFill rotWithShape="1">
          <a:blip r:embed="rId2"/>
          <a:srcRect t="6639"/>
          <a:stretch/>
        </p:blipFill>
        <p:spPr>
          <a:xfrm>
            <a:off x="4654296" y="1386172"/>
            <a:ext cx="7214616" cy="4058223"/>
          </a:xfrm>
          <a:prstGeom prst="rect">
            <a:avLst/>
          </a:prstGeom>
        </p:spPr>
      </p:pic>
    </p:spTree>
    <p:extLst>
      <p:ext uri="{BB962C8B-B14F-4D97-AF65-F5344CB8AC3E}">
        <p14:creationId xmlns:p14="http://schemas.microsoft.com/office/powerpoint/2010/main" val="321538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Τίτλος 1">
            <a:extLst>
              <a:ext uri="{FF2B5EF4-FFF2-40B4-BE49-F238E27FC236}">
                <a16:creationId xmlns:a16="http://schemas.microsoft.com/office/drawing/2014/main" id="{97568342-AC88-0CF3-9AB4-3C0439DC7F0D}"/>
              </a:ext>
            </a:extLst>
          </p:cNvPr>
          <p:cNvSpPr>
            <a:spLocks noGrp="1"/>
          </p:cNvSpPr>
          <p:nvPr>
            <p:ph type="title"/>
          </p:nvPr>
        </p:nvSpPr>
        <p:spPr>
          <a:xfrm>
            <a:off x="838200" y="401221"/>
            <a:ext cx="10515600" cy="1348065"/>
          </a:xfrm>
        </p:spPr>
        <p:txBody>
          <a:bodyPr>
            <a:normAutofit/>
          </a:bodyPr>
          <a:lstStyle/>
          <a:p>
            <a:r>
              <a:rPr lang="en-US" sz="6800">
                <a:solidFill>
                  <a:schemeClr val="bg1"/>
                </a:solidFill>
                <a:latin typeface="Times New Roman" panose="02020603050405020304" pitchFamily="18" charset="0"/>
                <a:cs typeface="Times New Roman" panose="02020603050405020304" pitchFamily="18" charset="0"/>
              </a:rPr>
              <a:t>Evolution Strategies</a:t>
            </a:r>
            <a:endParaRPr lang="el-GR" sz="6800">
              <a:solidFill>
                <a:schemeClr val="bg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91A51251-0B65-D03B-4889-090B697C4EF8}"/>
              </a:ext>
            </a:extLst>
          </p:cNvPr>
          <p:cNvSpPr>
            <a:spLocks noGrp="1"/>
          </p:cNvSpPr>
          <p:nvPr>
            <p:ph idx="1"/>
          </p:nvPr>
        </p:nvSpPr>
        <p:spPr>
          <a:xfrm>
            <a:off x="838200" y="2586789"/>
            <a:ext cx="10515600" cy="3590174"/>
          </a:xfrm>
        </p:spPr>
        <p:txBody>
          <a:bodyPr>
            <a:normAutofit lnSpcReduction="10000"/>
          </a:bodyPr>
          <a:lstStyle/>
          <a:p>
            <a:pPr marL="0" indent="0">
              <a:lnSpc>
                <a:spcPct val="100000"/>
              </a:lnSpc>
              <a:spcAft>
                <a:spcPts val="800"/>
              </a:spcAft>
              <a:buNone/>
            </a:pPr>
            <a:endParaRPr lang="el-GR" sz="15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Aft>
                <a:spcPts val="800"/>
              </a:spcAft>
              <a:buNone/>
            </a:pPr>
            <a:r>
              <a:rPr lang="el-GR" sz="1800" b="1" kern="100" dirty="0" err="1">
                <a:effectLst/>
                <a:latin typeface="Aptos" panose="020B0004020202020204" pitchFamily="34" charset="0"/>
                <a:ea typeface="Aptos" panose="020B0004020202020204" pitchFamily="34" charset="0"/>
                <a:cs typeface="Times New Roman" panose="02020603050405020304" pitchFamily="18" charset="0"/>
              </a:rPr>
              <a:t>Evolution</a:t>
            </a:r>
            <a:r>
              <a:rPr lang="el-GR"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l-GR" sz="1800" b="1" kern="100" dirty="0" err="1">
                <a:effectLst/>
                <a:latin typeface="Aptos" panose="020B0004020202020204" pitchFamily="34" charset="0"/>
                <a:ea typeface="Aptos" panose="020B0004020202020204" pitchFamily="34" charset="0"/>
                <a:cs typeface="Times New Roman" panose="02020603050405020304" pitchFamily="18" charset="0"/>
              </a:rPr>
              <a:t>Strategies</a:t>
            </a:r>
            <a:r>
              <a:rPr lang="el-GR"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είναι ένας τύπος εξελικτικού αλγορίθμου </a:t>
            </a:r>
            <a:r>
              <a:rPr lang="el-GR" sz="1800" kern="100" dirty="0">
                <a:latin typeface="Aptos" panose="020B0004020202020204" pitchFamily="34" charset="0"/>
                <a:ea typeface="Aptos" panose="020B0004020202020204" pitchFamily="34" charset="0"/>
                <a:cs typeface="Times New Roman" panose="02020603050405020304" pitchFamily="18" charset="0"/>
              </a:rPr>
              <a:t>που</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εμπνέεται από τη βιολογική θεωρία της εξέλιξης μέσω της φυσικής επιλογής. Σε αντίθεση με άλλους εξελικτικούς αλγόριθμους, δεν χρησιμοποιεί καμία μορφή διασταύρωσης. Αντίθετα, η τροποποίηση των υποψήφιων λύσεων περιορίζεται στους τελεστές μετάλλαξης. Με αυτόν τον τρόπο, οι Στρατηγικές Εξέλιξης μπορεί να θεωρηθούν ως ένας τύπος παράλληλης στοχαστικής αναζήτησης.</a:t>
            </a:r>
          </a:p>
          <a:p>
            <a:pPr marL="0" indent="0" algn="just">
              <a:lnSpc>
                <a:spcPct val="100000"/>
              </a:lnSpc>
              <a:spcAft>
                <a:spcPts val="800"/>
              </a:spcAft>
              <a:buNone/>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Ο αλγόριθμος περιλαμβάνει έναν πληθυσμό υποψήφιων λύσεων που αρχικά δημιουργούνται τυχαία. Κάθε επανάληψη του αλγορίθμου περιλαμβάνει πρώτα την αξιολόγηση του πληθυσμού των λύσεων και στη συνέχεια τη διαγραφή όλων εκτός από ένα υποσύνολο των καλύτερων λύσεων (επιλογή περικοπής). Οι υπόλοιπες λύσεις δηλαδή οι γονείς χρησιμοποιούνται ως βάση για τη δημιουργία ενός αριθμού νέων υποψήφιων λύσεων (που αντικαθιστούν ή ανταγωνίζονται τους γονείς για μια θέση στον πληθυσμό για εξέταση στην επόμενη επανάληψη του αλγορίθμου νέα γενιά.</a:t>
            </a:r>
          </a:p>
          <a:p>
            <a:pPr>
              <a:lnSpc>
                <a:spcPct val="100000"/>
              </a:lnSpc>
            </a:pPr>
            <a:endParaRPr lang="el-GR" sz="1500" dirty="0"/>
          </a:p>
        </p:txBody>
      </p:sp>
    </p:spTree>
    <p:extLst>
      <p:ext uri="{BB962C8B-B14F-4D97-AF65-F5344CB8AC3E}">
        <p14:creationId xmlns:p14="http://schemas.microsoft.com/office/powerpoint/2010/main" val="175622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Τίτλος 1">
            <a:extLst>
              <a:ext uri="{FF2B5EF4-FFF2-40B4-BE49-F238E27FC236}">
                <a16:creationId xmlns:a16="http://schemas.microsoft.com/office/drawing/2014/main" id="{F1365CFE-A1EA-DC1F-C1B0-01FC910F89DB}"/>
              </a:ext>
            </a:extLst>
          </p:cNvPr>
          <p:cNvSpPr>
            <a:spLocks noGrp="1"/>
          </p:cNvSpPr>
          <p:nvPr>
            <p:ph type="title"/>
          </p:nvPr>
        </p:nvSpPr>
        <p:spPr>
          <a:xfrm>
            <a:off x="838200" y="401221"/>
            <a:ext cx="10515600" cy="1348065"/>
          </a:xfrm>
        </p:spPr>
        <p:txBody>
          <a:bodyPr>
            <a:normAutofit/>
          </a:bodyPr>
          <a:lstStyle/>
          <a:p>
            <a:r>
              <a:rPr lang="el-GR" sz="6800" dirty="0">
                <a:solidFill>
                  <a:schemeClr val="bg1"/>
                </a:solidFill>
              </a:rPr>
              <a:t>Αλγόριθμος </a:t>
            </a:r>
            <a:r>
              <a:rPr lang="en-US" sz="6800" dirty="0">
                <a:solidFill>
                  <a:schemeClr val="bg1"/>
                </a:solidFill>
              </a:rPr>
              <a:t>- </a:t>
            </a:r>
            <a:r>
              <a:rPr lang="el-GR" sz="6800" dirty="0">
                <a:solidFill>
                  <a:schemeClr val="bg1"/>
                </a:solidFill>
              </a:rPr>
              <a:t>Ορισμοί</a:t>
            </a:r>
          </a:p>
        </p:txBody>
      </p:sp>
      <p:sp>
        <p:nvSpPr>
          <p:cNvPr id="3" name="Θέση περιεχομένου 2">
            <a:extLst>
              <a:ext uri="{FF2B5EF4-FFF2-40B4-BE49-F238E27FC236}">
                <a16:creationId xmlns:a16="http://schemas.microsoft.com/office/drawing/2014/main" id="{6ED723BF-1E96-471E-3E8A-2282C75FCFC9}"/>
              </a:ext>
            </a:extLst>
          </p:cNvPr>
          <p:cNvSpPr>
            <a:spLocks noGrp="1"/>
          </p:cNvSpPr>
          <p:nvPr>
            <p:ph idx="1"/>
          </p:nvPr>
        </p:nvSpPr>
        <p:spPr>
          <a:xfrm>
            <a:off x="1329971" y="2426001"/>
            <a:ext cx="9529010" cy="4030778"/>
          </a:xfrm>
        </p:spPr>
        <p:txBody>
          <a:bodyPr>
            <a:normAutofit fontScale="25000" lnSpcReduction="20000"/>
          </a:bodyPr>
          <a:lstStyle/>
          <a:p>
            <a:pPr marL="0" indent="0">
              <a:lnSpc>
                <a:spcPct val="100000"/>
              </a:lnSpc>
              <a:spcAft>
                <a:spcPts val="800"/>
              </a:spcAft>
              <a:buNone/>
            </a:pPr>
            <a:endParaRPr lang="el-GR"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Aft>
                <a:spcPts val="800"/>
              </a:spcAft>
              <a:buNone/>
            </a:pPr>
            <a:r>
              <a:rPr lang="en-US" sz="7200" kern="100" dirty="0">
                <a:latin typeface="Aptos" panose="020B0004020202020204" pitchFamily="34" charset="0"/>
                <a:ea typeface="Aptos" panose="020B0004020202020204" pitchFamily="34" charset="0"/>
                <a:cs typeface="Times New Roman" panose="02020603050405020304" pitchFamily="18" charset="0"/>
              </a:rPr>
              <a:t>T</a:t>
            </a:r>
            <a:r>
              <a:rPr lang="el-GR" sz="7200" kern="100" dirty="0" err="1">
                <a:effectLst/>
                <a:latin typeface="Aptos" panose="020B0004020202020204" pitchFamily="34" charset="0"/>
                <a:ea typeface="Aptos" panose="020B0004020202020204" pitchFamily="34" charset="0"/>
                <a:cs typeface="Times New Roman" panose="02020603050405020304" pitchFamily="18" charset="0"/>
              </a:rPr>
              <a:t>υπική</a:t>
            </a:r>
            <a:r>
              <a:rPr lang="el-GR" sz="7200" kern="100" dirty="0">
                <a:effectLst/>
                <a:latin typeface="Aptos" panose="020B0004020202020204" pitchFamily="34" charset="0"/>
                <a:ea typeface="Aptos" panose="020B0004020202020204" pitchFamily="34" charset="0"/>
                <a:cs typeface="Times New Roman" panose="02020603050405020304" pitchFamily="18" charset="0"/>
              </a:rPr>
              <a:t> ορολογία για τη σύνοψη του αλγόριθμου. </a:t>
            </a:r>
            <a:endParaRPr lang="en-US" sz="7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0000"/>
              </a:lnSpc>
              <a:spcAft>
                <a:spcPts val="800"/>
              </a:spcAft>
              <a:buNone/>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T</a:t>
            </a:r>
            <a:r>
              <a:rPr lang="el-GR" sz="7200" kern="100" dirty="0">
                <a:effectLst/>
                <a:latin typeface="Aptos" panose="020B0004020202020204" pitchFamily="34" charset="0"/>
                <a:ea typeface="Aptos" panose="020B0004020202020204" pitchFamily="34" charset="0"/>
                <a:cs typeface="Times New Roman" panose="02020603050405020304" pitchFamily="18" charset="0"/>
              </a:rPr>
              <a:t>ο  μέγεθος του πληθυσμού αναφέρεται ως </a:t>
            </a:r>
            <a:r>
              <a:rPr lang="en-US" sz="7200" kern="100" dirty="0">
                <a:latin typeface="Aptos" panose="020B0004020202020204" pitchFamily="34" charset="0"/>
                <a:ea typeface="Aptos" panose="020B0004020202020204" pitchFamily="34" charset="0"/>
                <a:cs typeface="Times New Roman" panose="02020603050405020304" pitchFamily="18" charset="0"/>
              </a:rPr>
              <a:t>p</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opulation size </a:t>
            </a:r>
            <a:r>
              <a:rPr lang="el-GR" sz="7200" kern="100" dirty="0">
                <a:effectLst/>
                <a:latin typeface="Aptos" panose="020B0004020202020204" pitchFamily="34" charset="0"/>
                <a:ea typeface="Aptos" panose="020B0004020202020204" pitchFamily="34" charset="0"/>
                <a:cs typeface="Times New Roman" panose="02020603050405020304" pitchFamily="18" charset="0"/>
              </a:rPr>
              <a:t> και ο αριθμός των γονέων που επιλέγονται σε κάθε επανάληψη αναφέρεται ως </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selected</a:t>
            </a:r>
            <a:r>
              <a:rPr lang="el-GR" sz="7200" kern="100" dirty="0">
                <a:effectLst/>
                <a:latin typeface="Aptos" panose="020B0004020202020204" pitchFamily="34" charset="0"/>
                <a:ea typeface="Aptos" panose="020B0004020202020204" pitchFamily="34" charset="0"/>
                <a:cs typeface="Times New Roman" panose="02020603050405020304" pitchFamily="18" charset="0"/>
              </a:rPr>
              <a:t>_</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parents</a:t>
            </a:r>
            <a:r>
              <a:rPr lang="el-GR" sz="72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00000"/>
              </a:lnSpc>
              <a:spcAft>
                <a:spcPts val="800"/>
              </a:spcAft>
              <a:buNone/>
            </a:pPr>
            <a:r>
              <a:rPr lang="el-GR" sz="7200" kern="100" dirty="0">
                <a:effectLst/>
                <a:latin typeface="Aptos" panose="020B0004020202020204" pitchFamily="34" charset="0"/>
                <a:ea typeface="Aptos" panose="020B0004020202020204" pitchFamily="34" charset="0"/>
                <a:cs typeface="Times New Roman" panose="02020603050405020304" pitchFamily="18" charset="0"/>
              </a:rPr>
              <a:t>Ο αριθμός των παιδιών που δημιουργήθηκαν από κάθε γονέα υπολογίζεται ως κατωτέρω και οι παράμετροι θα πρέπει να επιλεγούν έτσι ώστε η διαίρεση να μην έχει υπόλοιπο.</a:t>
            </a:r>
          </a:p>
          <a:p>
            <a:pPr>
              <a:lnSpc>
                <a:spcPct val="100000"/>
              </a:lnSpc>
              <a:spcAft>
                <a:spcPts val="800"/>
              </a:spcAft>
            </a:pPr>
            <a:r>
              <a:rPr lang="el-GR" sz="7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selected</a:t>
            </a:r>
            <a:r>
              <a:rPr lang="el-GR" sz="7200" kern="100" dirty="0">
                <a:effectLst/>
                <a:latin typeface="Aptos" panose="020B0004020202020204" pitchFamily="34" charset="0"/>
                <a:ea typeface="Aptos" panose="020B0004020202020204" pitchFamily="34" charset="0"/>
                <a:cs typeface="Times New Roman" panose="02020603050405020304" pitchFamily="18" charset="0"/>
              </a:rPr>
              <a:t>_</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parents </a:t>
            </a:r>
            <a:r>
              <a:rPr lang="el-GR" sz="7200" kern="100" dirty="0">
                <a:effectLst/>
                <a:latin typeface="Aptos" panose="020B0004020202020204" pitchFamily="34" charset="0"/>
                <a:ea typeface="Aptos" panose="020B0004020202020204" pitchFamily="34" charset="0"/>
                <a:cs typeface="Times New Roman" panose="02020603050405020304" pitchFamily="18" charset="0"/>
              </a:rPr>
              <a:t>: Ο αριθμός των γονέων που επέλεξαν κάθε επανάληψη.</a:t>
            </a:r>
          </a:p>
          <a:p>
            <a:pPr>
              <a:lnSpc>
                <a:spcPct val="100000"/>
              </a:lnSpc>
              <a:spcAft>
                <a:spcPts val="800"/>
              </a:spcAft>
            </a:pPr>
            <a:r>
              <a:rPr lang="el-GR" sz="7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Population size : </a:t>
            </a:r>
            <a:r>
              <a:rPr lang="el-GR" sz="7200" kern="100" dirty="0">
                <a:effectLst/>
                <a:latin typeface="Aptos" panose="020B0004020202020204" pitchFamily="34" charset="0"/>
                <a:ea typeface="Aptos" panose="020B0004020202020204" pitchFamily="34" charset="0"/>
                <a:cs typeface="Times New Roman" panose="02020603050405020304" pitchFamily="18" charset="0"/>
              </a:rPr>
              <a:t>Μέγεθος πληθυσμού (παιδιά)</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a:t>
            </a:r>
            <a:endParaRPr lang="el-GR" sz="7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0000"/>
              </a:lnSpc>
              <a:spcAft>
                <a:spcPts val="800"/>
              </a:spcAft>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7200" kern="100" dirty="0" err="1">
                <a:effectLst/>
                <a:latin typeface="Aptos" panose="020B0004020202020204" pitchFamily="34" charset="0"/>
                <a:ea typeface="Aptos" panose="020B0004020202020204" pitchFamily="34" charset="0"/>
                <a:cs typeface="Times New Roman" panose="02020603050405020304" pitchFamily="18" charset="0"/>
              </a:rPr>
              <a:t>Population_size</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7200" kern="100" dirty="0" err="1">
                <a:effectLst/>
                <a:latin typeface="Aptos" panose="020B0004020202020204" pitchFamily="34" charset="0"/>
                <a:ea typeface="Aptos" panose="020B0004020202020204" pitchFamily="34" charset="0"/>
                <a:cs typeface="Times New Roman" panose="02020603050405020304" pitchFamily="18" charset="0"/>
              </a:rPr>
              <a:t>selected_parents</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 </a:t>
            </a:r>
            <a:r>
              <a:rPr lang="el-GR" sz="7200" kern="100" dirty="0">
                <a:effectLst/>
                <a:latin typeface="Aptos" panose="020B0004020202020204" pitchFamily="34" charset="0"/>
                <a:ea typeface="Aptos" panose="020B0004020202020204" pitchFamily="34" charset="0"/>
                <a:cs typeface="Times New Roman" panose="02020603050405020304" pitchFamily="18" charset="0"/>
              </a:rPr>
              <a:t>Αριθμός παιδιών που δημιουργήθηκαν από κάθε </a:t>
            </a:r>
            <a:r>
              <a:rPr lang="el-GR" sz="7200" kern="100" dirty="0">
                <a:latin typeface="Aptos" panose="020B0004020202020204" pitchFamily="34" charset="0"/>
                <a:ea typeface="Aptos" panose="020B0004020202020204" pitchFamily="34" charset="0"/>
                <a:cs typeface="Times New Roman" panose="02020603050405020304" pitchFamily="18" charset="0"/>
              </a:rPr>
              <a:t>					       </a:t>
            </a:r>
            <a:r>
              <a:rPr lang="el-GR" sz="7200" kern="100" dirty="0">
                <a:effectLst/>
                <a:latin typeface="Aptos" panose="020B0004020202020204" pitchFamily="34" charset="0"/>
                <a:ea typeface="Aptos" panose="020B0004020202020204" pitchFamily="34" charset="0"/>
                <a:cs typeface="Times New Roman" panose="02020603050405020304" pitchFamily="18" charset="0"/>
              </a:rPr>
              <a:t>επιλεγμένο γονέα</a:t>
            </a:r>
          </a:p>
          <a:p>
            <a:pPr marL="0" indent="0">
              <a:lnSpc>
                <a:spcPct val="100000"/>
              </a:lnSpc>
              <a:spcAft>
                <a:spcPts val="800"/>
              </a:spcAft>
              <a:buNone/>
            </a:pPr>
            <a:endParaRPr lang="el-GR"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endParaRPr lang="el-GR" sz="1100" dirty="0"/>
          </a:p>
        </p:txBody>
      </p:sp>
    </p:spTree>
    <p:extLst>
      <p:ext uri="{BB962C8B-B14F-4D97-AF65-F5344CB8AC3E}">
        <p14:creationId xmlns:p14="http://schemas.microsoft.com/office/powerpoint/2010/main" val="236107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Τίτλος 1">
            <a:extLst>
              <a:ext uri="{FF2B5EF4-FFF2-40B4-BE49-F238E27FC236}">
                <a16:creationId xmlns:a16="http://schemas.microsoft.com/office/drawing/2014/main" id="{F1365CFE-A1EA-DC1F-C1B0-01FC910F89DB}"/>
              </a:ext>
            </a:extLst>
          </p:cNvPr>
          <p:cNvSpPr>
            <a:spLocks noGrp="1"/>
          </p:cNvSpPr>
          <p:nvPr>
            <p:ph type="title"/>
          </p:nvPr>
        </p:nvSpPr>
        <p:spPr>
          <a:xfrm>
            <a:off x="838200" y="401221"/>
            <a:ext cx="10515600" cy="1348065"/>
          </a:xfrm>
        </p:spPr>
        <p:txBody>
          <a:bodyPr>
            <a:normAutofit/>
          </a:bodyPr>
          <a:lstStyle/>
          <a:p>
            <a:r>
              <a:rPr lang="el-GR" sz="6800" dirty="0">
                <a:solidFill>
                  <a:schemeClr val="bg1"/>
                </a:solidFill>
              </a:rPr>
              <a:t>Αλγόριθμος - Παράμετροι</a:t>
            </a:r>
          </a:p>
        </p:txBody>
      </p:sp>
      <p:sp>
        <p:nvSpPr>
          <p:cNvPr id="3" name="Θέση περιεχομένου 2">
            <a:extLst>
              <a:ext uri="{FF2B5EF4-FFF2-40B4-BE49-F238E27FC236}">
                <a16:creationId xmlns:a16="http://schemas.microsoft.com/office/drawing/2014/main" id="{6ED723BF-1E96-471E-3E8A-2282C75FCFC9}"/>
              </a:ext>
            </a:extLst>
          </p:cNvPr>
          <p:cNvSpPr>
            <a:spLocks noGrp="1"/>
          </p:cNvSpPr>
          <p:nvPr>
            <p:ph idx="1"/>
          </p:nvPr>
        </p:nvSpPr>
        <p:spPr>
          <a:xfrm>
            <a:off x="838200" y="2870161"/>
            <a:ext cx="10515600" cy="3082491"/>
          </a:xfrm>
        </p:spPr>
        <p:txBody>
          <a:bodyPr>
            <a:normAutofit/>
          </a:bodyPr>
          <a:lstStyle/>
          <a:p>
            <a:pPr marL="0" indent="0">
              <a:lnSpc>
                <a:spcPct val="100000"/>
              </a:lnSpc>
              <a:spcAft>
                <a:spcPts val="800"/>
              </a:spcAft>
              <a:buNone/>
            </a:pPr>
            <a:endParaRPr lang="el-GR"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endParaRPr lang="el-GR"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endParaRPr lang="el-GR" sz="1100" dirty="0"/>
          </a:p>
        </p:txBody>
      </p:sp>
      <p:sp>
        <p:nvSpPr>
          <p:cNvPr id="5" name="TextBox 4">
            <a:extLst>
              <a:ext uri="{FF2B5EF4-FFF2-40B4-BE49-F238E27FC236}">
                <a16:creationId xmlns:a16="http://schemas.microsoft.com/office/drawing/2014/main" id="{FC064C4C-B558-FF68-DF89-D6DD192F99A4}"/>
              </a:ext>
            </a:extLst>
          </p:cNvPr>
          <p:cNvSpPr txBox="1"/>
          <p:nvPr/>
        </p:nvSpPr>
        <p:spPr>
          <a:xfrm>
            <a:off x="2182368" y="2870161"/>
            <a:ext cx="8410314" cy="2625399"/>
          </a:xfrm>
          <a:prstGeom prst="rect">
            <a:avLst/>
          </a:prstGeom>
          <a:noFill/>
        </p:spPr>
        <p:txBody>
          <a:bodyPr wrap="square">
            <a:spAutoFit/>
          </a:bodyPr>
          <a:lstStyle/>
          <a:p>
            <a:pPr algn="just">
              <a:lnSpc>
                <a:spcPct val="107000"/>
              </a:lnSpc>
              <a:spcAft>
                <a:spcPts val="800"/>
              </a:spcAft>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l-GR" kern="100" dirty="0">
                <a:effectLst/>
                <a:latin typeface="Aptos" panose="020B0004020202020204" pitchFamily="34" charset="0"/>
                <a:ea typeface="Aptos" panose="020B0004020202020204" pitchFamily="34" charset="0"/>
                <a:cs typeface="Times New Roman" panose="02020603050405020304" pitchFamily="18" charset="0"/>
              </a:rPr>
              <a:t>Οι παράμετροι εισόδου για την συγκεκριμένη εργασία είναι οι ακόλουθοι.</a:t>
            </a:r>
          </a:p>
          <a:p>
            <a:pPr marL="342900" lvl="0" indent="-342900" algn="just">
              <a:lnSpc>
                <a:spcPct val="107000"/>
              </a:lnSpc>
              <a:buFont typeface="Symbol" panose="05050102010706020507" pitchFamily="18" charset="2"/>
              <a:buChar char=""/>
            </a:pPr>
            <a:r>
              <a:rPr lang="el-GR" kern="100" dirty="0">
                <a:effectLst/>
                <a:latin typeface="Aptos" panose="020B0004020202020204" pitchFamily="34" charset="0"/>
                <a:ea typeface="Aptos" panose="020B0004020202020204" pitchFamily="34" charset="0"/>
                <a:cs typeface="Times New Roman" panose="02020603050405020304" pitchFamily="18" charset="0"/>
              </a:rPr>
              <a:t>Σπόρος γεννήτριας </a:t>
            </a:r>
            <a:r>
              <a:rPr lang="el-GR" kern="100" dirty="0" err="1">
                <a:effectLst/>
                <a:latin typeface="Aptos" panose="020B0004020202020204" pitchFamily="34" charset="0"/>
                <a:ea typeface="Aptos" panose="020B0004020202020204" pitchFamily="34" charset="0"/>
                <a:cs typeface="Times New Roman" panose="02020603050405020304" pitchFamily="18" charset="0"/>
              </a:rPr>
              <a:t>ψευδοτυχαίων</a:t>
            </a:r>
            <a:r>
              <a:rPr lang="el-GR" kern="100" dirty="0">
                <a:effectLst/>
                <a:latin typeface="Aptos" panose="020B0004020202020204" pitchFamily="34" charset="0"/>
                <a:ea typeface="Aptos" panose="020B0004020202020204" pitchFamily="34" charset="0"/>
                <a:cs typeface="Times New Roman" panose="02020603050405020304" pitchFamily="18" charset="0"/>
              </a:rPr>
              <a:t> αριθμών </a:t>
            </a:r>
            <a:r>
              <a:rPr lang="en-US" kern="100" dirty="0">
                <a:effectLst/>
                <a:latin typeface="Aptos" panose="020B0004020202020204" pitchFamily="34" charset="0"/>
                <a:ea typeface="Aptos" panose="020B0004020202020204" pitchFamily="34" charset="0"/>
                <a:cs typeface="Times New Roman" panose="02020603050405020304" pitchFamily="18" charset="0"/>
              </a:rPr>
              <a:t>: 1</a:t>
            </a:r>
          </a:p>
          <a:p>
            <a:pPr marL="342900" lvl="0" indent="-342900" algn="just">
              <a:lnSpc>
                <a:spcPct val="107000"/>
              </a:lnSpc>
              <a:buFont typeface="Symbol" panose="05050102010706020507" pitchFamily="18" charset="2"/>
              <a:buChar char=""/>
            </a:pPr>
            <a:r>
              <a:rPr lang="el-GR" kern="100" dirty="0">
                <a:effectLst/>
                <a:latin typeface="Aptos" panose="020B0004020202020204" pitchFamily="34" charset="0"/>
                <a:ea typeface="Aptos" panose="020B0004020202020204" pitchFamily="34" charset="0"/>
                <a:cs typeface="Times New Roman" panose="02020603050405020304" pitchFamily="18" charset="0"/>
              </a:rPr>
              <a:t>Ορισμός ελάχιστου και μέγιστου ορίου </a:t>
            </a:r>
            <a:r>
              <a:rPr lang="en-US" kern="100" dirty="0">
                <a:latin typeface="Aptos" panose="020B0004020202020204" pitchFamily="34" charset="0"/>
                <a:ea typeface="Aptos" panose="020B0004020202020204" pitchFamily="34" charset="0"/>
                <a:cs typeface="Times New Roman" panose="02020603050405020304" pitchFamily="18" charset="0"/>
              </a:rPr>
              <a:t>: -5,0 ~ 5,0</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l-GR" kern="100" dirty="0">
                <a:effectLst/>
                <a:latin typeface="Aptos" panose="020B0004020202020204" pitchFamily="34" charset="0"/>
                <a:ea typeface="Aptos" panose="020B0004020202020204" pitchFamily="34" charset="0"/>
                <a:cs typeface="Times New Roman" panose="02020603050405020304" pitchFamily="18" charset="0"/>
              </a:rPr>
              <a:t>Αριθμός επαναλήψεων </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l-GR" kern="100" dirty="0">
                <a:effectLst/>
                <a:latin typeface="Aptos" panose="020B0004020202020204" pitchFamily="34" charset="0"/>
                <a:ea typeface="Aptos" panose="020B0004020202020204" pitchFamily="34" charset="0"/>
                <a:cs typeface="Times New Roman" panose="02020603050405020304" pitchFamily="18" charset="0"/>
              </a:rPr>
              <a:t> 5.000</a:t>
            </a:r>
          </a:p>
          <a:p>
            <a:pPr marL="342900" lvl="0" indent="-342900" algn="just">
              <a:lnSpc>
                <a:spcPct val="107000"/>
              </a:lnSpc>
              <a:buFont typeface="Symbol" panose="05050102010706020507" pitchFamily="18" charset="2"/>
              <a:buChar char=""/>
            </a:pPr>
            <a:r>
              <a:rPr lang="el-GR" kern="100" dirty="0">
                <a:effectLst/>
                <a:latin typeface="Aptos" panose="020B0004020202020204" pitchFamily="34" charset="0"/>
                <a:ea typeface="Aptos" panose="020B0004020202020204" pitchFamily="34" charset="0"/>
                <a:cs typeface="Times New Roman" panose="02020603050405020304" pitchFamily="18" charset="0"/>
              </a:rPr>
              <a:t>Μέγεθος βήματος  στον χώρο αναζήτησης :  0,15</a:t>
            </a:r>
          </a:p>
          <a:p>
            <a:pPr marL="342900" lvl="0" indent="-342900" algn="just">
              <a:lnSpc>
                <a:spcPct val="107000"/>
              </a:lnSpc>
              <a:buFont typeface="Symbol" panose="05050102010706020507" pitchFamily="18" charset="2"/>
              <a:buChar char=""/>
            </a:pPr>
            <a:r>
              <a:rPr lang="el-GR" kern="100" dirty="0">
                <a:effectLst/>
                <a:latin typeface="Aptos" panose="020B0004020202020204" pitchFamily="34" charset="0"/>
                <a:ea typeface="Aptos" panose="020B0004020202020204" pitchFamily="34" charset="0"/>
                <a:cs typeface="Times New Roman" panose="02020603050405020304" pitchFamily="18" charset="0"/>
              </a:rPr>
              <a:t>Μέγεθος δημιουργούμενου πληθυσμού </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l-GR" kern="100" dirty="0">
                <a:effectLst/>
                <a:latin typeface="Aptos" panose="020B0004020202020204" pitchFamily="34" charset="0"/>
                <a:ea typeface="Aptos" panose="020B0004020202020204" pitchFamily="34" charset="0"/>
                <a:cs typeface="Times New Roman" panose="02020603050405020304" pitchFamily="18" charset="0"/>
              </a:rPr>
              <a:t> 100</a:t>
            </a:r>
          </a:p>
          <a:p>
            <a:pPr marL="342900" lvl="0" indent="-342900" algn="just">
              <a:lnSpc>
                <a:spcPct val="107000"/>
              </a:lnSpc>
              <a:spcAft>
                <a:spcPts val="800"/>
              </a:spcAft>
              <a:buFont typeface="Symbol" panose="05050102010706020507" pitchFamily="18" charset="2"/>
              <a:buChar char=""/>
            </a:pPr>
            <a:r>
              <a:rPr lang="el-GR" kern="100" dirty="0">
                <a:effectLst/>
                <a:latin typeface="Aptos" panose="020B0004020202020204" pitchFamily="34" charset="0"/>
                <a:ea typeface="Aptos" panose="020B0004020202020204" pitchFamily="34" charset="0"/>
                <a:cs typeface="Times New Roman" panose="02020603050405020304" pitchFamily="18" charset="0"/>
              </a:rPr>
              <a:t>Αριθμός επιλεγμένων γονέων</a:t>
            </a:r>
            <a:r>
              <a:rPr lang="en-US" kern="100" dirty="0">
                <a:effectLst/>
                <a:latin typeface="Aptos" panose="020B0004020202020204" pitchFamily="34" charset="0"/>
                <a:ea typeface="Aptos" panose="020B0004020202020204" pitchFamily="34" charset="0"/>
                <a:cs typeface="Times New Roman" panose="02020603050405020304" pitchFamily="18" charset="0"/>
              </a:rPr>
              <a:t> : </a:t>
            </a:r>
            <a:r>
              <a:rPr lang="el-GR" kern="100" dirty="0">
                <a:effectLst/>
                <a:latin typeface="Aptos" panose="020B0004020202020204" pitchFamily="34" charset="0"/>
                <a:ea typeface="Aptos" panose="020B0004020202020204" pitchFamily="34" charset="0"/>
                <a:cs typeface="Times New Roman" panose="02020603050405020304" pitchFamily="18" charset="0"/>
              </a:rPr>
              <a:t> 20</a:t>
            </a:r>
          </a:p>
        </p:txBody>
      </p:sp>
    </p:spTree>
    <p:extLst>
      <p:ext uri="{BB962C8B-B14F-4D97-AF65-F5344CB8AC3E}">
        <p14:creationId xmlns:p14="http://schemas.microsoft.com/office/powerpoint/2010/main" val="70503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Τίτλος 1">
            <a:extLst>
              <a:ext uri="{FF2B5EF4-FFF2-40B4-BE49-F238E27FC236}">
                <a16:creationId xmlns:a16="http://schemas.microsoft.com/office/drawing/2014/main" id="{F1365CFE-A1EA-DC1F-C1B0-01FC910F89DB}"/>
              </a:ext>
            </a:extLst>
          </p:cNvPr>
          <p:cNvSpPr>
            <a:spLocks noGrp="1"/>
          </p:cNvSpPr>
          <p:nvPr>
            <p:ph type="title"/>
          </p:nvPr>
        </p:nvSpPr>
        <p:spPr>
          <a:xfrm>
            <a:off x="838200" y="401221"/>
            <a:ext cx="10515600" cy="1348065"/>
          </a:xfrm>
        </p:spPr>
        <p:txBody>
          <a:bodyPr>
            <a:normAutofit/>
          </a:bodyPr>
          <a:lstStyle/>
          <a:p>
            <a:r>
              <a:rPr lang="el-GR" sz="6800" dirty="0">
                <a:solidFill>
                  <a:schemeClr val="bg1"/>
                </a:solidFill>
              </a:rPr>
              <a:t>Αλγόριθμος - Συναρτήσεις</a:t>
            </a:r>
          </a:p>
        </p:txBody>
      </p:sp>
      <p:sp>
        <p:nvSpPr>
          <p:cNvPr id="3" name="Θέση περιεχομένου 2">
            <a:extLst>
              <a:ext uri="{FF2B5EF4-FFF2-40B4-BE49-F238E27FC236}">
                <a16:creationId xmlns:a16="http://schemas.microsoft.com/office/drawing/2014/main" id="{6ED723BF-1E96-471E-3E8A-2282C75FCFC9}"/>
              </a:ext>
            </a:extLst>
          </p:cNvPr>
          <p:cNvSpPr>
            <a:spLocks noGrp="1"/>
          </p:cNvSpPr>
          <p:nvPr>
            <p:ph idx="1"/>
          </p:nvPr>
        </p:nvSpPr>
        <p:spPr>
          <a:xfrm>
            <a:off x="838200" y="2586789"/>
            <a:ext cx="10515600" cy="3590174"/>
          </a:xfrm>
        </p:spPr>
        <p:txBody>
          <a:bodyPr>
            <a:normAutofit/>
          </a:bodyPr>
          <a:lstStyle/>
          <a:p>
            <a:pPr marL="0" indent="0">
              <a:lnSpc>
                <a:spcPct val="100000"/>
              </a:lnSpc>
              <a:spcAft>
                <a:spcPts val="800"/>
              </a:spcAft>
              <a:buNone/>
            </a:pPr>
            <a:endParaRPr lang="el-GR"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endParaRPr lang="el-GR"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endParaRPr lang="el-GR" sz="1100" dirty="0"/>
          </a:p>
        </p:txBody>
      </p:sp>
      <p:sp>
        <p:nvSpPr>
          <p:cNvPr id="5" name="TextBox 4">
            <a:extLst>
              <a:ext uri="{FF2B5EF4-FFF2-40B4-BE49-F238E27FC236}">
                <a16:creationId xmlns:a16="http://schemas.microsoft.com/office/drawing/2014/main" id="{FEF984A2-D31C-8C56-5A63-E438F7917CAD}"/>
              </a:ext>
            </a:extLst>
          </p:cNvPr>
          <p:cNvSpPr txBox="1"/>
          <p:nvPr/>
        </p:nvSpPr>
        <p:spPr>
          <a:xfrm>
            <a:off x="1143481" y="3077819"/>
            <a:ext cx="9601200" cy="2760884"/>
          </a:xfrm>
          <a:prstGeom prst="rect">
            <a:avLst/>
          </a:prstGeom>
          <a:noFill/>
        </p:spPr>
        <p:txBody>
          <a:bodyPr wrap="square">
            <a:spAutoFit/>
          </a:bodyPr>
          <a:lstStyle/>
          <a:p>
            <a:pPr algn="just">
              <a:lnSpc>
                <a:spcPct val="107000"/>
              </a:lnSpc>
              <a:spcAft>
                <a:spcPts val="800"/>
              </a:spcAft>
            </a:pPr>
            <a:r>
              <a:rPr lang="el-GR" kern="100" dirty="0">
                <a:latin typeface="Aptos" panose="020B0004020202020204" pitchFamily="34" charset="0"/>
                <a:cs typeface="Times New Roman" panose="02020603050405020304" pitchFamily="18" charset="0"/>
              </a:rPr>
              <a:t>Στη συγκεκριμένη εργασία υπάρχει συνάρτηση των στρατηγικών εξέλιξης όπου τα παιδιά αντικαθιστούν τους γονείς. </a:t>
            </a:r>
            <a:endParaRPr lang="en-US" kern="100" dirty="0">
              <a:latin typeface="Aptos" panose="020B0004020202020204" pitchFamily="34" charset="0"/>
              <a:cs typeface="Times New Roman" panose="02020603050405020304" pitchFamily="18" charset="0"/>
            </a:endParaRPr>
          </a:p>
          <a:p>
            <a:pPr algn="just">
              <a:lnSpc>
                <a:spcPct val="107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H</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συνάρτησ</a:t>
            </a:r>
            <a:r>
              <a:rPr lang="el-GR" kern="100" dirty="0">
                <a:latin typeface="Aptos" panose="020B0004020202020204" pitchFamily="34" charset="0"/>
                <a:ea typeface="Aptos" panose="020B0004020202020204" pitchFamily="34" charset="0"/>
                <a:cs typeface="Times New Roman" panose="02020603050405020304" pitchFamily="18" charset="0"/>
              </a:rPr>
              <a:t>η</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Rastrigin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είναι ένα παράδειγμα αντικειμενικών συναρτήσεων που έχουν ένα ενιαίο καθολικό βέλτιστο και πολλαπλό τοπικό βέλτιστο στο οποίο μπορεί να γίνει μια τοπική αναζήτηση.</a:t>
            </a:r>
          </a:p>
          <a:p>
            <a:pPr algn="just">
              <a:lnSpc>
                <a:spcPct val="107000"/>
              </a:lnSpc>
              <a:spcAft>
                <a:spcPts val="800"/>
              </a:spcAft>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Ως εκ τούτου, απαιτείται μια συνολική τεχνική βελτιστοποίησης. </a:t>
            </a:r>
          </a:p>
          <a:p>
            <a:pPr algn="just">
              <a:lnSpc>
                <a:spcPct val="107000"/>
              </a:lnSpc>
              <a:spcAft>
                <a:spcPts val="800"/>
              </a:spcAft>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Η συγκεκριμένη εργασία υλοποιεί </a:t>
            </a:r>
            <a:r>
              <a:rPr lang="el-GR" kern="100" dirty="0">
                <a:latin typeface="Aptos" panose="020B0004020202020204" pitchFamily="34" charset="0"/>
                <a:ea typeface="Aptos" panose="020B0004020202020204" pitchFamily="34" charset="0"/>
                <a:cs typeface="Times New Roman" panose="02020603050405020304" pitchFamily="18" charset="0"/>
              </a:rPr>
              <a:t>την εξίσωση</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Rastrigin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και δημιουργεί ένα τρισδιάστατο γράφημα που δείχνει τελικά τον αριθμό των Γενεών και τον παραγόμενο Πληθυσμό.</a:t>
            </a:r>
          </a:p>
        </p:txBody>
      </p:sp>
    </p:spTree>
    <p:extLst>
      <p:ext uri="{BB962C8B-B14F-4D97-AF65-F5344CB8AC3E}">
        <p14:creationId xmlns:p14="http://schemas.microsoft.com/office/powerpoint/2010/main" val="218512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Τίτλος 1">
            <a:extLst>
              <a:ext uri="{FF2B5EF4-FFF2-40B4-BE49-F238E27FC236}">
                <a16:creationId xmlns:a16="http://schemas.microsoft.com/office/drawing/2014/main" id="{F1365CFE-A1EA-DC1F-C1B0-01FC910F89DB}"/>
              </a:ext>
            </a:extLst>
          </p:cNvPr>
          <p:cNvSpPr>
            <a:spLocks noGrp="1"/>
          </p:cNvSpPr>
          <p:nvPr>
            <p:ph type="title"/>
          </p:nvPr>
        </p:nvSpPr>
        <p:spPr>
          <a:xfrm>
            <a:off x="838200" y="401221"/>
            <a:ext cx="10515600" cy="1348065"/>
          </a:xfrm>
        </p:spPr>
        <p:txBody>
          <a:bodyPr>
            <a:normAutofit/>
          </a:bodyPr>
          <a:lstStyle/>
          <a:p>
            <a:r>
              <a:rPr lang="el-GR" sz="6800" dirty="0">
                <a:solidFill>
                  <a:schemeClr val="bg1"/>
                </a:solidFill>
              </a:rPr>
              <a:t>Αλγόριθμος - Λύσεις</a:t>
            </a:r>
          </a:p>
        </p:txBody>
      </p:sp>
      <p:sp>
        <p:nvSpPr>
          <p:cNvPr id="3" name="Θέση περιεχομένου 2">
            <a:extLst>
              <a:ext uri="{FF2B5EF4-FFF2-40B4-BE49-F238E27FC236}">
                <a16:creationId xmlns:a16="http://schemas.microsoft.com/office/drawing/2014/main" id="{6ED723BF-1E96-471E-3E8A-2282C75FCFC9}"/>
              </a:ext>
            </a:extLst>
          </p:cNvPr>
          <p:cNvSpPr>
            <a:spLocks noGrp="1"/>
          </p:cNvSpPr>
          <p:nvPr>
            <p:ph idx="1"/>
          </p:nvPr>
        </p:nvSpPr>
        <p:spPr>
          <a:xfrm>
            <a:off x="838200" y="2549397"/>
            <a:ext cx="10515600" cy="4204971"/>
          </a:xfrm>
        </p:spPr>
        <p:txBody>
          <a:bodyPr anchor="ctr">
            <a:noAutofit/>
          </a:bodyPr>
          <a:lstStyle/>
          <a:p>
            <a:pPr marL="0" indent="0" algn="just">
              <a:lnSpc>
                <a:spcPct val="100000"/>
              </a:lnSpc>
              <a:spcAft>
                <a:spcPts val="800"/>
              </a:spcAft>
              <a:buNone/>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Ο αλγόριθμος δημιουργεί τυχαίες υποψήφιες λύσεις καθώς και τροποποιημένες εκδόσεις των υπαρχόντων υποψήφιων λύσεων. Είναι σημαντικό όλες οι υποψήφιες λύσεις να βρίσκονται εντός των ορίων του προβλήματος αναζήτησης.</a:t>
            </a:r>
          </a:p>
          <a:p>
            <a:pPr marL="0" indent="0" algn="just">
              <a:lnSpc>
                <a:spcPct val="100000"/>
              </a:lnSpc>
              <a:spcAft>
                <a:spcPts val="800"/>
              </a:spcAft>
              <a:buNone/>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Για να το επιτύχουμε αυτό, θα αναπτύξουμε μια συνάρτηση για να ελέγξουμε εάν μια υποψήφια λύση βρίσκεται εντός των ορίων της αναζήτησης και στη συνέχεια θα την απορρίψουμε και θα δημιουργήσουμε μια άλλη λύση εάν η υποψήφια δεν είναι η επιθυμητή.</a:t>
            </a:r>
          </a:p>
          <a:p>
            <a:pPr marL="0" indent="0" algn="just">
              <a:lnSpc>
                <a:spcPct val="100000"/>
              </a:lnSpc>
              <a:spcAft>
                <a:spcPts val="800"/>
              </a:spcAft>
              <a:buNone/>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Η συνάρτηση </a:t>
            </a:r>
            <a:r>
              <a:rPr lang="el-GR" sz="1800" b="1" kern="100" dirty="0" err="1">
                <a:effectLst/>
                <a:latin typeface="Aptos" panose="020B0004020202020204" pitchFamily="34" charset="0"/>
                <a:ea typeface="Aptos" panose="020B0004020202020204" pitchFamily="34" charset="0"/>
                <a:cs typeface="Times New Roman" panose="02020603050405020304" pitchFamily="18" charset="0"/>
              </a:rPr>
              <a:t>in_bounds</a:t>
            </a:r>
            <a:r>
              <a:rPr lang="el-GR"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θα λάβει μια υποψήφια λύση και τον ορισμό των ορίων του χώρου αναζήτησης και θα επιστρέψει </a:t>
            </a:r>
            <a:r>
              <a:rPr lang="el-GR" sz="1800" b="1" kern="100" dirty="0" err="1">
                <a:effectLst/>
                <a:latin typeface="Aptos" panose="020B0004020202020204" pitchFamily="34" charset="0"/>
                <a:ea typeface="Aptos" panose="020B0004020202020204" pitchFamily="34" charset="0"/>
                <a:cs typeface="Times New Roman" panose="02020603050405020304" pitchFamily="18" charset="0"/>
              </a:rPr>
              <a:t>True</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εάν η λύση είναι εντός των ορίων της αναζήτησης ή </a:t>
            </a:r>
            <a:r>
              <a:rPr lang="el-GR" sz="1800" b="1" kern="100" dirty="0" err="1">
                <a:effectLst/>
                <a:latin typeface="Aptos" panose="020B0004020202020204" pitchFamily="34" charset="0"/>
                <a:ea typeface="Aptos" panose="020B0004020202020204" pitchFamily="34" charset="0"/>
                <a:cs typeface="Times New Roman" panose="02020603050405020304" pitchFamily="18" charset="0"/>
              </a:rPr>
              <a:t>False</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διαφορετικά.</a:t>
            </a:r>
          </a:p>
          <a:p>
            <a:pPr marL="0" indent="0" algn="just">
              <a:lnSpc>
                <a:spcPct val="100000"/>
              </a:lnSpc>
              <a:spcAft>
                <a:spcPts val="800"/>
              </a:spcAft>
              <a:buNone/>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Αυτή τη συνάρτηση, χρησιμοποιείται όταν δημιουργείται ο αρχικός πληθυσμός των τυχαίων υποψήφιων λύσεων. </a:t>
            </a:r>
          </a:p>
          <a:p>
            <a:pPr marL="0" indent="0" algn="just">
              <a:lnSpc>
                <a:spcPct val="100000"/>
              </a:lnSpc>
              <a:spcAft>
                <a:spcPts val="800"/>
              </a:spcAft>
              <a:buNone/>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Εκτελείται ένας σταθερός αριθμός επαναλήψεων του αλγορίθμου. Κάθε επανάληψη περιλαμβάνει πρώτα την αξιολόγηση κάθε υποψήφιας λύσης στον πληθυσμό.</a:t>
            </a:r>
          </a:p>
        </p:txBody>
      </p:sp>
    </p:spTree>
    <p:extLst>
      <p:ext uri="{BB962C8B-B14F-4D97-AF65-F5344CB8AC3E}">
        <p14:creationId xmlns:p14="http://schemas.microsoft.com/office/powerpoint/2010/main" val="273157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Τίτλος 1">
            <a:extLst>
              <a:ext uri="{FF2B5EF4-FFF2-40B4-BE49-F238E27FC236}">
                <a16:creationId xmlns:a16="http://schemas.microsoft.com/office/drawing/2014/main" id="{F1365CFE-A1EA-DC1F-C1B0-01FC910F89DB}"/>
              </a:ext>
            </a:extLst>
          </p:cNvPr>
          <p:cNvSpPr>
            <a:spLocks noGrp="1"/>
          </p:cNvSpPr>
          <p:nvPr>
            <p:ph type="title"/>
          </p:nvPr>
        </p:nvSpPr>
        <p:spPr>
          <a:xfrm>
            <a:off x="838200" y="401221"/>
            <a:ext cx="10515600" cy="1348065"/>
          </a:xfrm>
        </p:spPr>
        <p:txBody>
          <a:bodyPr>
            <a:normAutofit/>
          </a:bodyPr>
          <a:lstStyle/>
          <a:p>
            <a:r>
              <a:rPr lang="el-GR" sz="6800" dirty="0">
                <a:solidFill>
                  <a:schemeClr val="bg1"/>
                </a:solidFill>
              </a:rPr>
              <a:t>Αλγόριθμος - Υπολογισμός </a:t>
            </a:r>
          </a:p>
        </p:txBody>
      </p:sp>
      <p:sp>
        <p:nvSpPr>
          <p:cNvPr id="3" name="Θέση περιεχομένου 2">
            <a:extLst>
              <a:ext uri="{FF2B5EF4-FFF2-40B4-BE49-F238E27FC236}">
                <a16:creationId xmlns:a16="http://schemas.microsoft.com/office/drawing/2014/main" id="{6ED723BF-1E96-471E-3E8A-2282C75FCFC9}"/>
              </a:ext>
            </a:extLst>
          </p:cNvPr>
          <p:cNvSpPr>
            <a:spLocks noGrp="1"/>
          </p:cNvSpPr>
          <p:nvPr>
            <p:ph idx="1"/>
          </p:nvPr>
        </p:nvSpPr>
        <p:spPr>
          <a:xfrm>
            <a:off x="838200" y="2586789"/>
            <a:ext cx="10515600" cy="3590174"/>
          </a:xfrm>
        </p:spPr>
        <p:txBody>
          <a:bodyPr>
            <a:normAutofit/>
          </a:bodyPr>
          <a:lstStyle/>
          <a:p>
            <a:pPr marL="0" indent="0">
              <a:lnSpc>
                <a:spcPct val="100000"/>
              </a:lnSpc>
              <a:spcAft>
                <a:spcPts val="800"/>
              </a:spcAft>
              <a:buNone/>
            </a:pPr>
            <a:endParaRPr lang="el-GR"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endParaRPr lang="el-GR"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0000"/>
              </a:lnSpc>
              <a:spcAft>
                <a:spcPts val="800"/>
              </a:spcAft>
              <a:buNone/>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endParaRPr lang="el-GR" sz="1100" dirty="0"/>
          </a:p>
        </p:txBody>
      </p:sp>
      <p:sp>
        <p:nvSpPr>
          <p:cNvPr id="4" name="TextBox 3">
            <a:extLst>
              <a:ext uri="{FF2B5EF4-FFF2-40B4-BE49-F238E27FC236}">
                <a16:creationId xmlns:a16="http://schemas.microsoft.com/office/drawing/2014/main" id="{0BDF2E38-E5C1-37DC-0305-0141EF6EA68E}"/>
              </a:ext>
            </a:extLst>
          </p:cNvPr>
          <p:cNvSpPr txBox="1"/>
          <p:nvPr/>
        </p:nvSpPr>
        <p:spPr>
          <a:xfrm>
            <a:off x="835152" y="2625450"/>
            <a:ext cx="10515600" cy="3752566"/>
          </a:xfrm>
          <a:prstGeom prst="rect">
            <a:avLst/>
          </a:prstGeom>
          <a:noFill/>
        </p:spPr>
        <p:txBody>
          <a:bodyPr wrap="square">
            <a:spAutoFit/>
          </a:bodyPr>
          <a:lstStyle/>
          <a:p>
            <a:pPr algn="just">
              <a:lnSpc>
                <a:spcPct val="107000"/>
              </a:lnSpc>
              <a:spcAft>
                <a:spcPts val="800"/>
              </a:spcAft>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Γίνεται υπολογισμός στις βαθμολογίες και αποθηκεύονται σε ξεχωριστή παράλληλη λίστα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scores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a:t>
            </a:r>
          </a:p>
          <a:p>
            <a:pPr algn="just">
              <a:lnSpc>
                <a:spcPct val="107000"/>
              </a:lnSpc>
              <a:spcAft>
                <a:spcPts val="800"/>
              </a:spcAft>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Δημιουργούμε παιδιά χρησιμοποιώντας μια παρόμοια τεχνική που χρησιμοποιείται στη στοχαστική ανάλυση. Συγκεκριμένα, για κάθε μεταβλητή θα γίνει δειγματοληψία χρησιμοποιώντας μια κατανομή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Gauss</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με την τρέχουσα τιμή ως μέσο όρο και την τυπική απόκλιση που παρέχεται ως παράμετρος </a:t>
            </a:r>
            <a:r>
              <a:rPr lang="el-GR" sz="1800" b="1" kern="100" dirty="0">
                <a:effectLst/>
                <a:latin typeface="Aptos" panose="020B0004020202020204" pitchFamily="34" charset="0"/>
                <a:ea typeface="Aptos" panose="020B0004020202020204" pitchFamily="34" charset="0"/>
                <a:cs typeface="Times New Roman" panose="02020603050405020304" pitchFamily="18" charset="0"/>
              </a:rPr>
              <a:t>«μέγεθος βήματος»</a:t>
            </a:r>
            <a:r>
              <a:rPr lang="el-GR" kern="100" dirty="0">
                <a:latin typeface="Aptos" panose="020B0004020202020204" pitchFamily="34" charset="0"/>
                <a:ea typeface="Aptos" panose="020B0004020202020204" pitchFamily="34" charset="0"/>
                <a:cs typeface="Times New Roman" panose="02020603050405020304" pitchFamily="18" charset="0"/>
              </a:rPr>
              <a:t>.</a:t>
            </a:r>
            <a:endParaRPr lang="el-G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Μπορούμε επίσης να ελέγξουμε αν κάθε επιλεγμένος γονέας είναι καλύτερος από την καλύτερη λύση που έχουμε μέχρι τώρα, ώστε να μπορέσουμε να επιστρέψουμε την καλύτερη λύση στο τέλος της αναζήτησης.</a:t>
            </a:r>
          </a:p>
          <a:p>
            <a:pPr algn="just">
              <a:lnSpc>
                <a:spcPct val="107000"/>
              </a:lnSpc>
              <a:spcAft>
                <a:spcPts val="800"/>
              </a:spcAft>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Τα παιδιά που δημιουργήθηκαν μπορούν να προστεθούν σε μια λίστα και μπορούμε να αντικαταστήσουμε τον πληθυσμό με τη λίστα των παιδιών στο τέλος της επανάληψης του αλγορίθμου.</a:t>
            </a:r>
          </a:p>
          <a:p>
            <a:pPr algn="just">
              <a:lnSpc>
                <a:spcPct val="107000"/>
              </a:lnSpc>
              <a:spcAft>
                <a:spcPts val="800"/>
              </a:spcAft>
            </a:pPr>
            <a:r>
              <a:rPr lang="el-GR" sz="1800" kern="100" dirty="0">
                <a:effectLst/>
                <a:latin typeface="Aptos" panose="020B0004020202020204" pitchFamily="34" charset="0"/>
                <a:ea typeface="Aptos" panose="020B0004020202020204" pitchFamily="34" charset="0"/>
                <a:cs typeface="Times New Roman" panose="02020603050405020304" pitchFamily="18" charset="0"/>
              </a:rPr>
              <a:t>Η συνάρτηση  επιστρέφει την καλύτερη λύση που βρέθηκε κατά την αναζήτηση και την αξιολόγησή της. </a:t>
            </a:r>
          </a:p>
        </p:txBody>
      </p:sp>
    </p:spTree>
    <p:extLst>
      <p:ext uri="{BB962C8B-B14F-4D97-AF65-F5344CB8AC3E}">
        <p14:creationId xmlns:p14="http://schemas.microsoft.com/office/powerpoint/2010/main" val="46096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Τίτλος 1">
            <a:extLst>
              <a:ext uri="{FF2B5EF4-FFF2-40B4-BE49-F238E27FC236}">
                <a16:creationId xmlns:a16="http://schemas.microsoft.com/office/drawing/2014/main" id="{F1365CFE-A1EA-DC1F-C1B0-01FC910F89DB}"/>
              </a:ext>
            </a:extLst>
          </p:cNvPr>
          <p:cNvSpPr>
            <a:spLocks noGrp="1"/>
          </p:cNvSpPr>
          <p:nvPr>
            <p:ph type="title"/>
          </p:nvPr>
        </p:nvSpPr>
        <p:spPr>
          <a:xfrm>
            <a:off x="838200" y="401221"/>
            <a:ext cx="10515600" cy="1348065"/>
          </a:xfrm>
        </p:spPr>
        <p:txBody>
          <a:bodyPr>
            <a:normAutofit/>
          </a:bodyPr>
          <a:lstStyle/>
          <a:p>
            <a:r>
              <a:rPr lang="el-GR" sz="6800" dirty="0">
                <a:solidFill>
                  <a:schemeClr val="bg1"/>
                </a:solidFill>
              </a:rPr>
              <a:t>Αλγόριθμος - Ολοκλήρωση</a:t>
            </a:r>
          </a:p>
        </p:txBody>
      </p:sp>
      <p:sp>
        <p:nvSpPr>
          <p:cNvPr id="3" name="Θέση περιεχομένου 2">
            <a:extLst>
              <a:ext uri="{FF2B5EF4-FFF2-40B4-BE49-F238E27FC236}">
                <a16:creationId xmlns:a16="http://schemas.microsoft.com/office/drawing/2014/main" id="{6ED723BF-1E96-471E-3E8A-2282C75FCFC9}"/>
              </a:ext>
            </a:extLst>
          </p:cNvPr>
          <p:cNvSpPr>
            <a:spLocks noGrp="1"/>
          </p:cNvSpPr>
          <p:nvPr>
            <p:ph idx="1"/>
          </p:nvPr>
        </p:nvSpPr>
        <p:spPr>
          <a:xfrm>
            <a:off x="687806" y="2574597"/>
            <a:ext cx="10297026" cy="3590174"/>
          </a:xfrm>
        </p:spPr>
        <p:txBody>
          <a:bodyPr>
            <a:normAutofit/>
          </a:bodyPr>
          <a:lstStyle/>
          <a:p>
            <a:pPr marL="0" indent="0">
              <a:lnSpc>
                <a:spcPct val="100000"/>
              </a:lnSpc>
              <a:spcAft>
                <a:spcPts val="800"/>
              </a:spcAft>
              <a:buNone/>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endParaRPr lang="el-GR" sz="1100" dirty="0"/>
          </a:p>
        </p:txBody>
      </p:sp>
      <p:sp>
        <p:nvSpPr>
          <p:cNvPr id="4" name="Θέση περιεχομένου 2">
            <a:extLst>
              <a:ext uri="{FF2B5EF4-FFF2-40B4-BE49-F238E27FC236}">
                <a16:creationId xmlns:a16="http://schemas.microsoft.com/office/drawing/2014/main" id="{16AC6488-D654-CD0D-1F97-5E2196BFEA3A}"/>
              </a:ext>
            </a:extLst>
          </p:cNvPr>
          <p:cNvSpPr txBox="1">
            <a:spLocks/>
          </p:cNvSpPr>
          <p:nvPr/>
        </p:nvSpPr>
        <p:spPr>
          <a:xfrm>
            <a:off x="686282" y="2911641"/>
            <a:ext cx="10569260" cy="3072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None/>
            </a:pPr>
            <a:r>
              <a:rPr lang="el-GR" sz="1800" kern="100" dirty="0">
                <a:latin typeface="Aptos" panose="020B0004020202020204" pitchFamily="34" charset="0"/>
                <a:ea typeface="Aptos" panose="020B0004020202020204" pitchFamily="34" charset="0"/>
                <a:cs typeface="Times New Roman" panose="02020603050405020304" pitchFamily="18" charset="0"/>
              </a:rPr>
              <a:t>Η εκτέλεση του προγράμματος αναφέρει την υποψήφια λύση και βαθμολογεί κάθε φορά που βρίσκεται μια καλύτερη λύση και, στη συνέχεια, αναφέρει την καλύτερη λύση που βρέθηκε στο τέλος της αναζήτησης.</a:t>
            </a:r>
          </a:p>
          <a:p>
            <a:pPr marL="0" indent="0" algn="just">
              <a:lnSpc>
                <a:spcPct val="107000"/>
              </a:lnSpc>
              <a:spcAft>
                <a:spcPts val="800"/>
              </a:spcAft>
              <a:buNone/>
            </a:pPr>
            <a:r>
              <a:rPr lang="el-GR" sz="1800" kern="100" dirty="0">
                <a:latin typeface="Aptos" panose="020B0004020202020204" pitchFamily="34" charset="0"/>
                <a:ea typeface="Aptos" panose="020B0004020202020204" pitchFamily="34" charset="0"/>
                <a:cs typeface="Times New Roman" panose="02020603050405020304" pitchFamily="18" charset="0"/>
              </a:rPr>
              <a:t>Με την ολοκλήρωση του προγράμματος γίνεται εμφάνιση του διαγράμματος </a:t>
            </a:r>
            <a:r>
              <a:rPr lang="en-US" sz="1800" kern="100" dirty="0">
                <a:latin typeface="Aptos" panose="020B0004020202020204" pitchFamily="34" charset="0"/>
                <a:ea typeface="Aptos" panose="020B0004020202020204" pitchFamily="34" charset="0"/>
                <a:cs typeface="Times New Roman" panose="02020603050405020304" pitchFamily="18" charset="0"/>
              </a:rPr>
              <a:t>Gauss</a:t>
            </a:r>
            <a:r>
              <a:rPr lang="el-GR" sz="1800" kern="100" dirty="0">
                <a:latin typeface="Aptos" panose="020B0004020202020204" pitchFamily="34" charset="0"/>
                <a:ea typeface="Aptos" panose="020B0004020202020204" pitchFamily="34" charset="0"/>
                <a:cs typeface="Times New Roman" panose="02020603050405020304" pitchFamily="18" charset="0"/>
              </a:rPr>
              <a:t> όπου φαίνεται η ομαλή κατανομή από -5 ~ </a:t>
            </a:r>
            <a:r>
              <a:rPr lang="el-GR" sz="1800" kern="100">
                <a:latin typeface="Aptos" panose="020B0004020202020204" pitchFamily="34" charset="0"/>
                <a:ea typeface="Aptos" panose="020B0004020202020204" pitchFamily="34" charset="0"/>
                <a:cs typeface="Times New Roman" panose="02020603050405020304" pitchFamily="18" charset="0"/>
              </a:rPr>
              <a:t>5  μέσω του  </a:t>
            </a:r>
            <a:r>
              <a:rPr lang="el-GR" sz="1800" kern="100" dirty="0">
                <a:latin typeface="Aptos" panose="020B0004020202020204" pitchFamily="34" charset="0"/>
                <a:ea typeface="Aptos" panose="020B0004020202020204" pitchFamily="34" charset="0"/>
                <a:cs typeface="Times New Roman" panose="02020603050405020304" pitchFamily="18" charset="0"/>
              </a:rPr>
              <a:t>διαγράμματος </a:t>
            </a:r>
            <a:r>
              <a:rPr lang="en-US" sz="1800" kern="100" dirty="0">
                <a:latin typeface="Aptos" panose="020B0004020202020204" pitchFamily="34" charset="0"/>
                <a:ea typeface="Aptos" panose="020B0004020202020204" pitchFamily="34" charset="0"/>
                <a:cs typeface="Times New Roman" panose="02020603050405020304" pitchFamily="18" charset="0"/>
              </a:rPr>
              <a:t>Gauss </a:t>
            </a:r>
            <a:r>
              <a:rPr lang="el-GR" sz="1800" kern="100" dirty="0">
                <a:latin typeface="Aptos" panose="020B0004020202020204" pitchFamily="34" charset="0"/>
                <a:ea typeface="Aptos" panose="020B0004020202020204" pitchFamily="34" charset="0"/>
                <a:cs typeface="Times New Roman" panose="02020603050405020304" pitchFamily="18" charset="0"/>
              </a:rPr>
              <a:t>και στη συνέχεια εμφανίζεται το διάγραμμα </a:t>
            </a:r>
            <a:r>
              <a:rPr lang="en-US" sz="1800" kern="100" dirty="0" err="1">
                <a:latin typeface="Aptos" panose="020B0004020202020204" pitchFamily="34" charset="0"/>
                <a:ea typeface="Aptos" panose="020B0004020202020204" pitchFamily="34" charset="0"/>
                <a:cs typeface="Times New Roman" panose="02020603050405020304" pitchFamily="18" charset="0"/>
              </a:rPr>
              <a:t>Rastrigin</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l-GR" sz="1800" kern="100" dirty="0">
                <a:latin typeface="Aptos" panose="020B0004020202020204" pitchFamily="34" charset="0"/>
                <a:ea typeface="Aptos" panose="020B0004020202020204" pitchFamily="34" charset="0"/>
                <a:cs typeface="Times New Roman" panose="02020603050405020304" pitchFamily="18" charset="0"/>
              </a:rPr>
              <a:t>με τον αριθμό των γενιών και του πληθυσμού.</a:t>
            </a:r>
          </a:p>
          <a:p>
            <a:pPr marL="0" indent="0" algn="just">
              <a:lnSpc>
                <a:spcPct val="107000"/>
              </a:lnSpc>
              <a:spcAft>
                <a:spcPts val="800"/>
              </a:spcAft>
              <a:buNone/>
            </a:pPr>
            <a:r>
              <a:rPr lang="el-GR" sz="1800" kern="100" dirty="0">
                <a:latin typeface="Aptos" panose="020B0004020202020204" pitchFamily="34" charset="0"/>
                <a:ea typeface="Aptos" panose="020B0004020202020204" pitchFamily="34" charset="0"/>
                <a:cs typeface="Times New Roman" panose="02020603050405020304" pitchFamily="18" charset="0"/>
              </a:rPr>
              <a:t>Αναμφίβολα, αυτή η λύση μπορεί να παρασχεθεί ως αφετηρία για έναν αλγόριθμο τοπικής αναζήτησης που θα βελτιωθεί περαιτέρω, μια κοινή πρακτική όταν χρησιμοποιείται ένας παγκόσμιος αλγόριθμος βελτιστοποίησης όπως ο </a:t>
            </a:r>
            <a:r>
              <a:rPr lang="el-GR" sz="1800" b="1" kern="100" dirty="0">
                <a:latin typeface="Aptos" panose="020B0004020202020204" pitchFamily="34" charset="0"/>
                <a:ea typeface="Aptos" panose="020B0004020202020204" pitchFamily="34" charset="0"/>
                <a:cs typeface="Times New Roman" panose="02020603050405020304" pitchFamily="18" charset="0"/>
              </a:rPr>
              <a:t>E</a:t>
            </a:r>
            <a:r>
              <a:rPr lang="en-US" sz="1800" b="1" kern="100" dirty="0">
                <a:latin typeface="Aptos" panose="020B0004020202020204" pitchFamily="34" charset="0"/>
                <a:ea typeface="Aptos" panose="020B0004020202020204" pitchFamily="34" charset="0"/>
                <a:cs typeface="Times New Roman" panose="02020603050405020304" pitchFamily="18" charset="0"/>
              </a:rPr>
              <a:t>volution </a:t>
            </a:r>
            <a:r>
              <a:rPr lang="el-GR" sz="1800" b="1" kern="100" dirty="0">
                <a:latin typeface="Aptos" panose="020B0004020202020204" pitchFamily="34" charset="0"/>
                <a:ea typeface="Aptos" panose="020B0004020202020204" pitchFamily="34" charset="0"/>
                <a:cs typeface="Times New Roman" panose="02020603050405020304" pitchFamily="18" charset="0"/>
              </a:rPr>
              <a:t>S</a:t>
            </a:r>
            <a:r>
              <a:rPr lang="en-US" sz="1800" b="1" kern="100" dirty="0" err="1">
                <a:latin typeface="Aptos" panose="020B0004020202020204" pitchFamily="34" charset="0"/>
                <a:ea typeface="Aptos" panose="020B0004020202020204" pitchFamily="34" charset="0"/>
                <a:cs typeface="Times New Roman" panose="02020603050405020304" pitchFamily="18" charset="0"/>
              </a:rPr>
              <a:t>trategies</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l-GR" sz="1800" kern="100" dirty="0">
                <a:latin typeface="Aptos" panose="020B0004020202020204" pitchFamily="34" charset="0"/>
                <a:ea typeface="Aptos" panose="020B0004020202020204" pitchFamily="34" charset="0"/>
                <a:cs typeface="Times New Roman" panose="02020603050405020304" pitchFamily="18" charset="0"/>
              </a:rPr>
              <a:t>.</a:t>
            </a:r>
          </a:p>
          <a:p>
            <a:pPr marL="0" indent="0">
              <a:buFont typeface="Arial" panose="020B0604020202020204" pitchFamily="34" charset="0"/>
              <a:buNone/>
            </a:pPr>
            <a:endParaRPr lang="el-GR" dirty="0"/>
          </a:p>
        </p:txBody>
      </p:sp>
    </p:spTree>
    <p:extLst>
      <p:ext uri="{BB962C8B-B14F-4D97-AF65-F5344CB8AC3E}">
        <p14:creationId xmlns:p14="http://schemas.microsoft.com/office/powerpoint/2010/main" val="20860879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273</TotalTime>
  <Words>793</Words>
  <Application>Microsoft Office PowerPoint</Application>
  <PresentationFormat>Ευρεία οθόνη</PresentationFormat>
  <Paragraphs>61</Paragraphs>
  <Slides>8</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8</vt:i4>
      </vt:variant>
    </vt:vector>
  </HeadingPairs>
  <TitlesOfParts>
    <vt:vector size="15" baseType="lpstr">
      <vt:lpstr>Aptos</vt:lpstr>
      <vt:lpstr>Arial</vt:lpstr>
      <vt:lpstr>Modern Love</vt:lpstr>
      <vt:lpstr>Symbol</vt:lpstr>
      <vt:lpstr>The Hand</vt:lpstr>
      <vt:lpstr>Times New Roman</vt:lpstr>
      <vt:lpstr>SketchyVTI</vt:lpstr>
      <vt:lpstr>ΑΠΛΗ ΕΞΕΛΙΚΤΙΚΗ ΣΤΡΑΤΗΓΙΚΗ </vt:lpstr>
      <vt:lpstr>Evolution Strategies</vt:lpstr>
      <vt:lpstr>Αλγόριθμος - Ορισμοί</vt:lpstr>
      <vt:lpstr>Αλγόριθμος - Παράμετροι</vt:lpstr>
      <vt:lpstr>Αλγόριθμος - Συναρτήσεις</vt:lpstr>
      <vt:lpstr>Αλγόριθμος - Λύσεις</vt:lpstr>
      <vt:lpstr>Αλγόριθμος - Υπολογισμός </vt:lpstr>
      <vt:lpstr>Αλγόριθμος - Ολοκλήρωση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ΑΠΛΗ ΕΞΕΛΙΚΤΙΚΗ ΣΤΡΑΤΗΓΙΚΗ</dc:title>
  <dc:creator>ALEXANDROS ASSIMAKOPOULOS</dc:creator>
  <cp:lastModifiedBy>Assimakopoulos Alexandros</cp:lastModifiedBy>
  <cp:revision>13</cp:revision>
  <dcterms:created xsi:type="dcterms:W3CDTF">2024-05-12T14:41:38Z</dcterms:created>
  <dcterms:modified xsi:type="dcterms:W3CDTF">2024-05-15T11:32:42Z</dcterms:modified>
</cp:coreProperties>
</file>