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304" r:id="rId4"/>
    <p:sldId id="305" r:id="rId5"/>
    <p:sldId id="258" r:id="rId6"/>
    <p:sldId id="259" r:id="rId7"/>
    <p:sldId id="260" r:id="rId8"/>
    <p:sldId id="261" r:id="rId9"/>
    <p:sldId id="262" r:id="rId10"/>
    <p:sldId id="263" r:id="rId11"/>
    <p:sldId id="264" r:id="rId12"/>
    <p:sldId id="273"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300" r:id="rId27"/>
    <p:sldId id="301" r:id="rId28"/>
    <p:sldId id="302" r:id="rId29"/>
    <p:sldId id="303" r:id="rId30"/>
  </p:sldIdLst>
  <p:sldSz cx="9144000" cy="5143500" type="screen16x9"/>
  <p:notesSz cx="6858000" cy="9144000"/>
  <p:embeddedFontLst>
    <p:embeddedFont>
      <p:font typeface="Raleway Black" panose="020B0604020202020204" charset="0"/>
      <p:bold r:id="rId32"/>
      <p:boldItalic r:id="rId33"/>
    </p:embeddedFont>
    <p:embeddedFont>
      <p:font typeface="Open Sans" panose="020B0604020202020204" charset="0"/>
      <p:regular r:id="rId34"/>
      <p:bold r:id="rId35"/>
      <p:italic r:id="rId36"/>
      <p:boldItalic r:id="rId37"/>
    </p:embeddedFont>
    <p:embeddedFont>
      <p:font typeface="Raleway" panose="020B0604020202020204" charset="0"/>
      <p:regular r:id="rId38"/>
      <p:bold r:id="rId39"/>
      <p:italic r:id="rId40"/>
      <p:boldItalic r:id="rId41"/>
    </p:embeddedFont>
    <p:embeddedFont>
      <p:font typeface="Open Sans SemiBold" panose="020B060402020202020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482789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a07314b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a07314b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b48941b3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b48941b3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b48941b3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b48941b3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b48941b3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b48941b3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b48941b3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b48941b3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a07314b02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a07314b02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a07314b02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a07314b02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b48941b3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b48941b3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a07314b02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a07314b02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a07314b02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a07314b02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b48941b3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b48941b3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a07314b02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a07314b02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b48941b3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b48941b3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b48941b3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b48941b3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b48941b3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b48941b3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b48941b3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b48941b3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b48941b3d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b48941b3d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b48941b3d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b48941b3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b52336f9f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b52336f9f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b52336f9f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b52336f9f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b52336f9f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b52336f9f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b52336f9f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b52336f9f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a07314b02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a07314b02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a07314b02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a07314b02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a07314b02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a07314b02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b48941b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b48941b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a07314b02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a07314b02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b48941b3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b48941b3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48941b3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48941b3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P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hyperlink" Target="https://expressj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59000"/>
            <a:ext cx="8520600" cy="21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sz="7200" dirty="0" smtClean="0">
                <a:solidFill>
                  <a:srgbClr val="FFFFFF"/>
                </a:solidFill>
                <a:latin typeface="Raleway Black"/>
                <a:ea typeface="Raleway Black"/>
                <a:cs typeface="Raleway Black"/>
                <a:sym typeface="Raleway Black"/>
              </a:rPr>
              <a:t>Node.js</a:t>
            </a:r>
            <a:endParaRPr sz="7200" dirty="0">
              <a:solidFill>
                <a:srgbClr val="FFFFFF"/>
              </a:solidFill>
              <a:latin typeface="Raleway Black"/>
              <a:ea typeface="Raleway Black"/>
              <a:cs typeface="Raleway Black"/>
              <a:sym typeface="Raleway Black"/>
            </a:endParaRPr>
          </a:p>
          <a:p>
            <a:pPr marL="0" lvl="0" indent="0" algn="ctr" rtl="0">
              <a:spcBef>
                <a:spcPts val="0"/>
              </a:spcBef>
              <a:spcAft>
                <a:spcPts val="0"/>
              </a:spcAft>
              <a:buClr>
                <a:srgbClr val="000000"/>
              </a:buClr>
              <a:buSzPts val="1100"/>
              <a:buFont typeface="Arial"/>
              <a:buNone/>
            </a:pPr>
            <a:r>
              <a:rPr lang="pt-PT" sz="4000" dirty="0" smtClean="0">
                <a:solidFill>
                  <a:srgbClr val="F86942"/>
                </a:solidFill>
                <a:latin typeface="Open Sans SemiBold"/>
                <a:ea typeface="Open Sans SemiBold"/>
                <a:cs typeface="Open Sans SemiBold"/>
                <a:sym typeface="Open Sans SemiBold"/>
              </a:rPr>
              <a:t>Building a store</a:t>
            </a:r>
            <a:endParaRPr sz="2500" dirty="0">
              <a:solidFill>
                <a:srgbClr val="F86942"/>
              </a:solidFill>
              <a:latin typeface="Open Sans SemiBold"/>
              <a:ea typeface="Open Sans SemiBold"/>
              <a:cs typeface="Open Sans SemiBold"/>
              <a:sym typeface="Open Sans SemiBold"/>
            </a:endParaRPr>
          </a:p>
        </p:txBody>
      </p:sp>
      <p:sp>
        <p:nvSpPr>
          <p:cNvPr id="55" name="Google Shape;55;p13"/>
          <p:cNvSpPr txBox="1">
            <a:spLocks noGrp="1"/>
          </p:cNvSpPr>
          <p:nvPr>
            <p:ph type="subTitle" idx="1"/>
          </p:nvPr>
        </p:nvSpPr>
        <p:spPr>
          <a:xfrm>
            <a:off x="311700" y="232513"/>
            <a:ext cx="8520600" cy="41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PT" sz="1800" dirty="0">
                <a:solidFill>
                  <a:srgbClr val="3FB9BD"/>
                </a:solidFill>
                <a:latin typeface="Open Sans"/>
                <a:ea typeface="Open Sans"/>
                <a:cs typeface="Open Sans"/>
                <a:sym typeface="Open Sans"/>
              </a:rPr>
              <a:t>EDDISRUPT </a:t>
            </a:r>
            <a:r>
              <a:rPr lang="pt-PT" sz="1800" dirty="0">
                <a:solidFill>
                  <a:srgbClr val="3FB9BD"/>
                </a:solidFill>
                <a:latin typeface="Open Sans"/>
                <a:ea typeface="Open Sans"/>
                <a:cs typeface="Open Sans"/>
                <a:sym typeface="Open Sans"/>
              </a:rPr>
              <a:t> </a:t>
            </a:r>
            <a:r>
              <a:rPr lang="pt-PT" sz="1800" dirty="0" smtClean="0">
                <a:solidFill>
                  <a:srgbClr val="3FB9BD"/>
                </a:solidFill>
                <a:latin typeface="Open Sans"/>
                <a:ea typeface="Open Sans"/>
                <a:cs typeface="Open Sans"/>
                <a:sym typeface="Open Sans"/>
              </a:rPr>
              <a:t>WORKSHOP</a:t>
            </a:r>
            <a:endParaRPr sz="1800" dirty="0">
              <a:solidFill>
                <a:srgbClr val="3FB9BD"/>
              </a:solidFill>
              <a:latin typeface="Open Sans"/>
              <a:ea typeface="Open Sans"/>
              <a:cs typeface="Open Sans"/>
              <a:sym typeface="Open Sans"/>
            </a:endParaRPr>
          </a:p>
        </p:txBody>
      </p:sp>
      <p:sp>
        <p:nvSpPr>
          <p:cNvPr id="56" name="Google Shape;56;p13"/>
          <p:cNvSpPr txBox="1"/>
          <p:nvPr/>
        </p:nvSpPr>
        <p:spPr>
          <a:xfrm>
            <a:off x="311700" y="3358788"/>
            <a:ext cx="8520600" cy="15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PT" sz="1800" dirty="0" smtClean="0">
                <a:solidFill>
                  <a:srgbClr val="3FB9BD"/>
                </a:solidFill>
                <a:latin typeface="Open Sans"/>
                <a:ea typeface="Open Sans"/>
                <a:cs typeface="Open Sans"/>
                <a:sym typeface="Open Sans"/>
              </a:rPr>
              <a:t>Welcome to Node.js!</a:t>
            </a:r>
            <a:br>
              <a:rPr lang="pt-PT" sz="1800" dirty="0" smtClean="0">
                <a:solidFill>
                  <a:srgbClr val="3FB9BD"/>
                </a:solidFill>
                <a:latin typeface="Open Sans"/>
                <a:ea typeface="Open Sans"/>
                <a:cs typeface="Open Sans"/>
                <a:sym typeface="Open Sans"/>
              </a:rPr>
            </a:br>
            <a:r>
              <a:rPr lang="pt-PT" sz="1800" dirty="0" smtClean="0">
                <a:solidFill>
                  <a:srgbClr val="3FB9BD"/>
                </a:solidFill>
                <a:latin typeface="Open Sans"/>
                <a:ea typeface="Open Sans"/>
                <a:cs typeface="Open Sans"/>
                <a:sym typeface="Open Sans"/>
              </a:rPr>
              <a:t>Payments (Stripe)</a:t>
            </a:r>
            <a:endParaRPr sz="1800" dirty="0">
              <a:solidFill>
                <a:srgbClr val="3FB9BD"/>
              </a:solidFill>
              <a:latin typeface="Open Sans"/>
              <a:ea typeface="Open Sans"/>
              <a:cs typeface="Open Sans"/>
              <a:sym typeface="Open Sans"/>
            </a:endParaRPr>
          </a:p>
          <a:p>
            <a:pPr marL="0" lvl="0" indent="0" algn="ctr" rtl="0">
              <a:spcBef>
                <a:spcPts val="0"/>
              </a:spcBef>
              <a:spcAft>
                <a:spcPts val="0"/>
              </a:spcAft>
              <a:buNone/>
            </a:pPr>
            <a:r>
              <a:rPr lang="pt-PT" sz="1800" dirty="0" smtClean="0">
                <a:solidFill>
                  <a:srgbClr val="3FB9BD"/>
                </a:solidFill>
                <a:latin typeface="Open Sans"/>
                <a:ea typeface="Open Sans"/>
                <a:cs typeface="Open Sans"/>
                <a:sym typeface="Open Sans"/>
              </a:rPr>
              <a:t>Servers (Express)</a:t>
            </a:r>
            <a:endParaRPr sz="1800" dirty="0">
              <a:solidFill>
                <a:srgbClr val="3FB9BD"/>
              </a:solidFill>
              <a:latin typeface="Open Sans"/>
              <a:ea typeface="Open Sans"/>
              <a:cs typeface="Open Sans"/>
              <a:sym typeface="Open Sans"/>
            </a:endParaRPr>
          </a:p>
          <a:p>
            <a:pPr marL="0" lvl="0" indent="0" algn="ctr" rtl="0">
              <a:spcBef>
                <a:spcPts val="0"/>
              </a:spcBef>
              <a:spcAft>
                <a:spcPts val="0"/>
              </a:spcAft>
              <a:buNone/>
            </a:pPr>
            <a:endParaRPr sz="1800" dirty="0">
              <a:solidFill>
                <a:srgbClr val="3FB9BD"/>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ctrTitle"/>
          </p:nvPr>
        </p:nvSpPr>
        <p:spPr>
          <a:xfrm>
            <a:off x="311700" y="0"/>
            <a:ext cx="85206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3000" dirty="0" smtClean="0">
                <a:solidFill>
                  <a:srgbClr val="3FB9BD"/>
                </a:solidFill>
                <a:latin typeface="Raleway Black"/>
                <a:ea typeface="Raleway Black"/>
                <a:cs typeface="Raleway Black"/>
                <a:sym typeface="Raleway Black"/>
              </a:rPr>
              <a:t>At </a:t>
            </a:r>
            <a:r>
              <a:rPr lang="pt-PT" sz="3000" dirty="0">
                <a:solidFill>
                  <a:srgbClr val="3FB9BD"/>
                </a:solidFill>
                <a:latin typeface="Raleway Black"/>
                <a:ea typeface="Raleway Black"/>
                <a:cs typeface="Raleway Black"/>
                <a:sym typeface="Raleway Black"/>
              </a:rPr>
              <a:t>run time</a:t>
            </a:r>
            <a:endParaRPr sz="3000" dirty="0">
              <a:solidFill>
                <a:srgbClr val="FFFFFF"/>
              </a:solidFill>
              <a:latin typeface="Open Sans SemiBold"/>
              <a:ea typeface="Open Sans SemiBold"/>
              <a:cs typeface="Open Sans SemiBold"/>
              <a:sym typeface="Open Sans SemiBold"/>
            </a:endParaRPr>
          </a:p>
        </p:txBody>
      </p:sp>
      <p:pic>
        <p:nvPicPr>
          <p:cNvPr id="97" name="Google Shape;97;p20"/>
          <p:cNvPicPr preferRelativeResize="0"/>
          <p:nvPr/>
        </p:nvPicPr>
        <p:blipFill>
          <a:blip r:embed="rId3">
            <a:alphaModFix/>
          </a:blip>
          <a:stretch>
            <a:fillRect/>
          </a:stretch>
        </p:blipFill>
        <p:spPr>
          <a:xfrm>
            <a:off x="1108263" y="1005275"/>
            <a:ext cx="6927466" cy="3896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101"/>
        <p:cNvGrpSpPr/>
        <p:nvPr/>
      </p:nvGrpSpPr>
      <p:grpSpPr>
        <a:xfrm>
          <a:off x="0" y="0"/>
          <a:ext cx="0" cy="0"/>
          <a:chOff x="0" y="0"/>
          <a:chExt cx="0" cy="0"/>
        </a:xfrm>
      </p:grpSpPr>
      <p:sp>
        <p:nvSpPr>
          <p:cNvPr id="102" name="Google Shape;102;p21"/>
          <p:cNvSpPr txBox="1"/>
          <p:nvPr/>
        </p:nvSpPr>
        <p:spPr>
          <a:xfrm>
            <a:off x="784352" y="895240"/>
            <a:ext cx="7575300" cy="1204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800"/>
              </a:spcBef>
              <a:spcAft>
                <a:spcPts val="0"/>
              </a:spcAft>
              <a:buNone/>
            </a:pPr>
            <a:r>
              <a:rPr lang="pt-PT" sz="1800" dirty="0">
                <a:solidFill>
                  <a:srgbClr val="EFEFEF"/>
                </a:solidFill>
                <a:latin typeface="Calibri"/>
                <a:ea typeface="Calibri"/>
                <a:cs typeface="Calibri"/>
                <a:sym typeface="Calibri"/>
              </a:rPr>
              <a:t>●</a:t>
            </a:r>
            <a:r>
              <a:rPr lang="pt-PT" sz="1800" b="1" dirty="0">
                <a:solidFill>
                  <a:srgbClr val="EFEFEF"/>
                </a:solidFill>
                <a:latin typeface="Calibri"/>
                <a:ea typeface="Calibri"/>
                <a:cs typeface="Calibri"/>
                <a:sym typeface="Calibri"/>
              </a:rPr>
              <a:t> </a:t>
            </a:r>
            <a:r>
              <a:rPr lang="pt-PT" sz="1800" b="1" dirty="0" smtClean="0">
                <a:solidFill>
                  <a:srgbClr val="EFEFEF"/>
                </a:solidFill>
                <a:latin typeface="Calibri"/>
                <a:ea typeface="Calibri"/>
                <a:cs typeface="Calibri"/>
                <a:sym typeface="Calibri"/>
              </a:rPr>
              <a:t>Each thread shares the reference of the “father” process, his code and a pieace of his memory</a:t>
            </a:r>
            <a:endParaRPr sz="1800" dirty="0">
              <a:solidFill>
                <a:srgbClr val="EFEFEF"/>
              </a:solidFill>
              <a:latin typeface="Calibri"/>
              <a:ea typeface="Calibri"/>
              <a:cs typeface="Calibri"/>
              <a:sym typeface="Calibri"/>
            </a:endParaRPr>
          </a:p>
        </p:txBody>
      </p:sp>
      <p:sp>
        <p:nvSpPr>
          <p:cNvPr id="103" name="Google Shape;103;p21"/>
          <p:cNvSpPr txBox="1">
            <a:spLocks noGrp="1"/>
          </p:cNvSpPr>
          <p:nvPr>
            <p:ph type="ctrTitle"/>
          </p:nvPr>
        </p:nvSpPr>
        <p:spPr>
          <a:xfrm>
            <a:off x="540875" y="292800"/>
            <a:ext cx="8520600" cy="7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3000">
                <a:solidFill>
                  <a:srgbClr val="3FB9BD"/>
                </a:solidFill>
                <a:latin typeface="Raleway Black"/>
                <a:ea typeface="Raleway Black"/>
                <a:cs typeface="Raleway Black"/>
                <a:sym typeface="Raleway Black"/>
              </a:rPr>
              <a:t>Threads</a:t>
            </a:r>
            <a:endParaRPr sz="3000">
              <a:solidFill>
                <a:srgbClr val="3FB9BD"/>
              </a:solidFill>
              <a:latin typeface="Raleway Black"/>
              <a:ea typeface="Raleway Black"/>
              <a:cs typeface="Raleway Black"/>
              <a:sym typeface="Raleway Black"/>
            </a:endParaRPr>
          </a:p>
          <a:p>
            <a:pPr marL="0" lvl="0" indent="0" algn="ctr" rtl="0">
              <a:spcBef>
                <a:spcPts val="0"/>
              </a:spcBef>
              <a:spcAft>
                <a:spcPts val="0"/>
              </a:spcAft>
              <a:buNone/>
            </a:pPr>
            <a:endParaRPr sz="3000">
              <a:solidFill>
                <a:srgbClr val="FFFFFF"/>
              </a:solidFill>
              <a:latin typeface="Open Sans SemiBold"/>
              <a:ea typeface="Open Sans SemiBold"/>
              <a:cs typeface="Open Sans SemiBold"/>
              <a:sym typeface="Open Sans SemiBold"/>
            </a:endParaRPr>
          </a:p>
        </p:txBody>
      </p:sp>
      <p:pic>
        <p:nvPicPr>
          <p:cNvPr id="104" name="Google Shape;104;p21"/>
          <p:cNvPicPr preferRelativeResize="0"/>
          <p:nvPr/>
        </p:nvPicPr>
        <p:blipFill>
          <a:blip r:embed="rId3">
            <a:alphaModFix/>
          </a:blip>
          <a:stretch>
            <a:fillRect/>
          </a:stretch>
        </p:blipFill>
        <p:spPr>
          <a:xfrm>
            <a:off x="2165352" y="2265800"/>
            <a:ext cx="4813301" cy="277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6942"/>
        </a:solidFill>
        <a:effectLst/>
      </p:bgPr>
    </p:bg>
    <p:spTree>
      <p:nvGrpSpPr>
        <p:cNvPr id="1" name="Shape 154"/>
        <p:cNvGrpSpPr/>
        <p:nvPr/>
      </p:nvGrpSpPr>
      <p:grpSpPr>
        <a:xfrm>
          <a:off x="0" y="0"/>
          <a:ext cx="0" cy="0"/>
          <a:chOff x="0" y="0"/>
          <a:chExt cx="0" cy="0"/>
        </a:xfrm>
      </p:grpSpPr>
      <p:sp>
        <p:nvSpPr>
          <p:cNvPr id="155" name="Google Shape;155;p30"/>
          <p:cNvSpPr txBox="1">
            <a:spLocks noGrp="1"/>
          </p:cNvSpPr>
          <p:nvPr>
            <p:ph type="subTitle" idx="1"/>
          </p:nvPr>
        </p:nvSpPr>
        <p:spPr>
          <a:xfrm>
            <a:off x="311700" y="1717350"/>
            <a:ext cx="85206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sz="5000">
                <a:solidFill>
                  <a:srgbClr val="FFFFFF"/>
                </a:solidFill>
                <a:latin typeface="Raleway Black"/>
                <a:ea typeface="Raleway Black"/>
                <a:cs typeface="Raleway Black"/>
                <a:sym typeface="Raleway Black"/>
              </a:rPr>
              <a:t>NODE.JS</a:t>
            </a:r>
            <a:endParaRPr sz="5000">
              <a:solidFill>
                <a:srgbClr val="FFFFFF"/>
              </a:solidFill>
              <a:latin typeface="Raleway Black"/>
              <a:ea typeface="Raleway Black"/>
              <a:cs typeface="Raleway Black"/>
              <a:sym typeface="Raleway Black"/>
            </a:endParaRPr>
          </a:p>
          <a:p>
            <a:pPr marL="0" lvl="0" indent="0" algn="ctr" rtl="0">
              <a:spcBef>
                <a:spcPts val="0"/>
              </a:spcBef>
              <a:spcAft>
                <a:spcPts val="0"/>
              </a:spcAft>
              <a:buClr>
                <a:schemeClr val="dk1"/>
              </a:buClr>
              <a:buSzPts val="1100"/>
              <a:buFont typeface="Arial"/>
              <a:buNone/>
            </a:pPr>
            <a:endParaRPr sz="2500">
              <a:solidFill>
                <a:srgbClr val="333333"/>
              </a:solidFill>
              <a:latin typeface="Raleway Black"/>
              <a:ea typeface="Raleway Black"/>
              <a:cs typeface="Raleway Black"/>
              <a:sym typeface="Raleway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165"/>
        <p:cNvGrpSpPr/>
        <p:nvPr/>
      </p:nvGrpSpPr>
      <p:grpSpPr>
        <a:xfrm>
          <a:off x="0" y="0"/>
          <a:ext cx="0" cy="0"/>
          <a:chOff x="0" y="0"/>
          <a:chExt cx="0" cy="0"/>
        </a:xfrm>
      </p:grpSpPr>
      <p:sp>
        <p:nvSpPr>
          <p:cNvPr id="166" name="Google Shape;166;p32"/>
          <p:cNvSpPr txBox="1">
            <a:spLocks noGrp="1"/>
          </p:cNvSpPr>
          <p:nvPr>
            <p:ph type="ctrTitle"/>
          </p:nvPr>
        </p:nvSpPr>
        <p:spPr>
          <a:xfrm>
            <a:off x="540875" y="152775"/>
            <a:ext cx="8520600" cy="7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3000">
                <a:solidFill>
                  <a:srgbClr val="3FB9BD"/>
                </a:solidFill>
                <a:latin typeface="Raleway Black"/>
                <a:ea typeface="Raleway Black"/>
                <a:cs typeface="Raleway Black"/>
                <a:sym typeface="Raleway Black"/>
              </a:rPr>
              <a:t>RECAP</a:t>
            </a:r>
            <a:endParaRPr sz="3000">
              <a:solidFill>
                <a:srgbClr val="3FB9BD"/>
              </a:solidFill>
              <a:latin typeface="Raleway Black"/>
              <a:ea typeface="Raleway Black"/>
              <a:cs typeface="Raleway Black"/>
              <a:sym typeface="Raleway Black"/>
            </a:endParaRPr>
          </a:p>
          <a:p>
            <a:pPr marL="0" lvl="0" indent="0" algn="ctr" rtl="0">
              <a:spcBef>
                <a:spcPts val="0"/>
              </a:spcBef>
              <a:spcAft>
                <a:spcPts val="0"/>
              </a:spcAft>
              <a:buNone/>
            </a:pPr>
            <a:endParaRPr sz="3000">
              <a:solidFill>
                <a:srgbClr val="FFFFFF"/>
              </a:solidFill>
              <a:latin typeface="Open Sans SemiBold"/>
              <a:ea typeface="Open Sans SemiBold"/>
              <a:cs typeface="Open Sans SemiBold"/>
              <a:sym typeface="Open Sans SemiBold"/>
            </a:endParaRPr>
          </a:p>
        </p:txBody>
      </p:sp>
      <p:pic>
        <p:nvPicPr>
          <p:cNvPr id="167" name="Google Shape;167;p32"/>
          <p:cNvPicPr preferRelativeResize="0"/>
          <p:nvPr/>
        </p:nvPicPr>
        <p:blipFill>
          <a:blip r:embed="rId3">
            <a:alphaModFix/>
          </a:blip>
          <a:stretch>
            <a:fillRect/>
          </a:stretch>
        </p:blipFill>
        <p:spPr>
          <a:xfrm>
            <a:off x="634481" y="774441"/>
            <a:ext cx="5221720" cy="3990157"/>
          </a:xfrm>
          <a:prstGeom prst="rect">
            <a:avLst/>
          </a:prstGeom>
          <a:noFill/>
          <a:ln>
            <a:noFill/>
          </a:ln>
        </p:spPr>
      </p:pic>
      <p:sp>
        <p:nvSpPr>
          <p:cNvPr id="168" name="Google Shape;168;p32"/>
          <p:cNvSpPr txBox="1"/>
          <p:nvPr/>
        </p:nvSpPr>
        <p:spPr>
          <a:xfrm>
            <a:off x="6061475" y="853000"/>
            <a:ext cx="3000000" cy="3000000"/>
          </a:xfrm>
          <a:prstGeom prst="rect">
            <a:avLst/>
          </a:prstGeom>
          <a:noFill/>
          <a:ln>
            <a:noFill/>
          </a:ln>
        </p:spPr>
        <p:txBody>
          <a:bodyPr spcFirstLastPara="1" wrap="square" lIns="91425" tIns="91425" rIns="91425" bIns="91425" anchor="ctr" anchorCtr="0">
            <a:noAutofit/>
          </a:bodyPr>
          <a:lstStyle/>
          <a:p>
            <a:pPr marL="457200" lvl="0" indent="-342900" algn="l" rtl="0">
              <a:spcBef>
                <a:spcPts val="0"/>
              </a:spcBef>
              <a:spcAft>
                <a:spcPts val="0"/>
              </a:spcAft>
              <a:buClr>
                <a:srgbClr val="EFEFEF"/>
              </a:buClr>
              <a:buSzPts val="1800"/>
              <a:buChar char="●"/>
            </a:pPr>
            <a:r>
              <a:rPr lang="pt-PT" sz="1800" dirty="0">
                <a:solidFill>
                  <a:srgbClr val="EFEFEF"/>
                </a:solidFill>
              </a:rPr>
              <a:t>Javascript </a:t>
            </a:r>
            <a:r>
              <a:rPr lang="pt-PT" sz="1800" dirty="0" smtClean="0">
                <a:solidFill>
                  <a:srgbClr val="EFEFEF"/>
                </a:solidFill>
              </a:rPr>
              <a:t>is </a:t>
            </a:r>
            <a:r>
              <a:rPr lang="pt-PT" sz="1800" dirty="0">
                <a:solidFill>
                  <a:srgbClr val="EFEFEF"/>
                </a:solidFill>
              </a:rPr>
              <a:t>Single-Threaded</a:t>
            </a:r>
            <a:endParaRPr sz="1800" dirty="0">
              <a:solidFill>
                <a:srgbClr val="EFEFEF"/>
              </a:solidFill>
            </a:endParaRPr>
          </a:p>
          <a:p>
            <a:pPr marL="457200" lvl="0" indent="-342900" algn="l" rtl="0">
              <a:spcBef>
                <a:spcPts val="0"/>
              </a:spcBef>
              <a:spcAft>
                <a:spcPts val="0"/>
              </a:spcAft>
              <a:buClr>
                <a:srgbClr val="EFEFEF"/>
              </a:buClr>
              <a:buSzPts val="1800"/>
              <a:buChar char="●"/>
            </a:pPr>
            <a:r>
              <a:rPr lang="pt-PT" sz="1800" dirty="0" smtClean="0">
                <a:solidFill>
                  <a:srgbClr val="EFEFEF"/>
                </a:solidFill>
              </a:rPr>
              <a:t>Computation in concurrency</a:t>
            </a:r>
            <a:endParaRPr sz="1800" dirty="0">
              <a:solidFill>
                <a:srgbClr val="EFEFEF"/>
              </a:solidFill>
            </a:endParaRPr>
          </a:p>
          <a:p>
            <a:pPr marL="457200" lvl="0" indent="-342900">
              <a:buClr>
                <a:srgbClr val="EFEFEF"/>
              </a:buClr>
              <a:buSzPts val="1800"/>
              <a:buChar char="●"/>
            </a:pPr>
            <a:r>
              <a:rPr lang="pt-PT" sz="1800" dirty="0" smtClean="0">
                <a:solidFill>
                  <a:srgbClr val="EFEFEF"/>
                </a:solidFill>
              </a:rPr>
              <a:t>Asyncronous </a:t>
            </a:r>
            <a:r>
              <a:rPr lang="pt-PT" sz="1800" dirty="0">
                <a:solidFill>
                  <a:srgbClr val="EFEFEF"/>
                </a:solidFill>
              </a:rPr>
              <a:t>handling through </a:t>
            </a:r>
            <a:r>
              <a:rPr lang="pt-PT" sz="1800" dirty="0" smtClean="0">
                <a:solidFill>
                  <a:srgbClr val="EFEFEF"/>
                </a:solidFill>
              </a:rPr>
              <a:t>browser APIs (browser) or C/C</a:t>
            </a:r>
            <a:r>
              <a:rPr lang="pt-PT" sz="1800" dirty="0" smtClean="0">
                <a:solidFill>
                  <a:srgbClr val="EFEFEF"/>
                </a:solidFill>
              </a:rPr>
              <a:t>++ APIs (node.js)</a:t>
            </a:r>
            <a:endParaRPr sz="1800" dirty="0">
              <a:solidFill>
                <a:srgbClr val="EFEFE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6942"/>
        </a:solidFill>
        <a:effectLst/>
      </p:bgPr>
    </p:bg>
    <p:spTree>
      <p:nvGrpSpPr>
        <p:cNvPr id="1" name="Shape 172"/>
        <p:cNvGrpSpPr/>
        <p:nvPr/>
      </p:nvGrpSpPr>
      <p:grpSpPr>
        <a:xfrm>
          <a:off x="0" y="0"/>
          <a:ext cx="0" cy="0"/>
          <a:chOff x="0" y="0"/>
          <a:chExt cx="0" cy="0"/>
        </a:xfrm>
      </p:grpSpPr>
      <p:sp>
        <p:nvSpPr>
          <p:cNvPr id="173" name="Google Shape;173;p33"/>
          <p:cNvSpPr txBox="1">
            <a:spLocks noGrp="1"/>
          </p:cNvSpPr>
          <p:nvPr>
            <p:ph type="subTitle" idx="1"/>
          </p:nvPr>
        </p:nvSpPr>
        <p:spPr>
          <a:xfrm>
            <a:off x="311700" y="1717350"/>
            <a:ext cx="85206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sz="5000">
                <a:solidFill>
                  <a:srgbClr val="FFFFFF"/>
                </a:solidFill>
                <a:latin typeface="Raleway Black"/>
                <a:ea typeface="Raleway Black"/>
                <a:cs typeface="Raleway Black"/>
                <a:sym typeface="Raleway Black"/>
              </a:rPr>
              <a:t>V8 ENGINE</a:t>
            </a:r>
            <a:endParaRPr sz="5000">
              <a:solidFill>
                <a:srgbClr val="FFFFFF"/>
              </a:solidFill>
              <a:latin typeface="Raleway Black"/>
              <a:ea typeface="Raleway Black"/>
              <a:cs typeface="Raleway Black"/>
              <a:sym typeface="Raleway Black"/>
            </a:endParaRPr>
          </a:p>
          <a:p>
            <a:pPr marL="0" lvl="0" indent="0" algn="ctr" rtl="0">
              <a:spcBef>
                <a:spcPts val="0"/>
              </a:spcBef>
              <a:spcAft>
                <a:spcPts val="0"/>
              </a:spcAft>
              <a:buClr>
                <a:schemeClr val="dk1"/>
              </a:buClr>
              <a:buSzPts val="1100"/>
              <a:buFont typeface="Arial"/>
              <a:buNone/>
            </a:pPr>
            <a:r>
              <a:rPr lang="pt-PT" sz="2500">
                <a:solidFill>
                  <a:srgbClr val="333333"/>
                </a:solidFill>
                <a:latin typeface="Raleway Black"/>
                <a:ea typeface="Raleway Black"/>
                <a:cs typeface="Raleway Black"/>
                <a:sym typeface="Raleway Black"/>
              </a:rPr>
              <a:t>LET’S COMPILE JS</a:t>
            </a:r>
            <a:endParaRPr sz="2500">
              <a:solidFill>
                <a:srgbClr val="333333"/>
              </a:solidFill>
              <a:latin typeface="Raleway Black"/>
              <a:ea typeface="Raleway Black"/>
              <a:cs typeface="Raleway Black"/>
              <a:sym typeface="Raleway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4"/>
          <p:cNvPicPr preferRelativeResize="0"/>
          <p:nvPr/>
        </p:nvPicPr>
        <p:blipFill>
          <a:blip r:embed="rId3">
            <a:alphaModFix/>
          </a:blip>
          <a:stretch>
            <a:fillRect/>
          </a:stretch>
        </p:blipFill>
        <p:spPr>
          <a:xfrm>
            <a:off x="1905000" y="895350"/>
            <a:ext cx="5943600" cy="335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182"/>
        <p:cNvGrpSpPr/>
        <p:nvPr/>
      </p:nvGrpSpPr>
      <p:grpSpPr>
        <a:xfrm>
          <a:off x="0" y="0"/>
          <a:ext cx="0" cy="0"/>
          <a:chOff x="0" y="0"/>
          <a:chExt cx="0" cy="0"/>
        </a:xfrm>
      </p:grpSpPr>
      <p:sp>
        <p:nvSpPr>
          <p:cNvPr id="183" name="Google Shape;183;p35"/>
          <p:cNvSpPr txBox="1">
            <a:spLocks noGrp="1"/>
          </p:cNvSpPr>
          <p:nvPr>
            <p:ph type="ctrTitle"/>
          </p:nvPr>
        </p:nvSpPr>
        <p:spPr>
          <a:xfrm>
            <a:off x="779100" y="178475"/>
            <a:ext cx="8364900" cy="86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sz="3000">
                <a:solidFill>
                  <a:srgbClr val="F86942"/>
                </a:solidFill>
                <a:latin typeface="Open Sans SemiBold"/>
                <a:ea typeface="Open Sans SemiBold"/>
                <a:cs typeface="Open Sans SemiBold"/>
                <a:sym typeface="Open Sans SemiBold"/>
              </a:rPr>
              <a:t>Não é só o V8 e o event loop...</a:t>
            </a:r>
            <a:endParaRPr sz="3000">
              <a:solidFill>
                <a:srgbClr val="FFFFFF"/>
              </a:solidFill>
              <a:latin typeface="Open Sans SemiBold"/>
              <a:ea typeface="Open Sans SemiBold"/>
              <a:cs typeface="Open Sans SemiBold"/>
              <a:sym typeface="Open Sans SemiBold"/>
            </a:endParaRPr>
          </a:p>
        </p:txBody>
      </p:sp>
      <p:pic>
        <p:nvPicPr>
          <p:cNvPr id="184" name="Google Shape;184;p35"/>
          <p:cNvPicPr preferRelativeResize="0"/>
          <p:nvPr/>
        </p:nvPicPr>
        <p:blipFill rotWithShape="1">
          <a:blip r:embed="rId3">
            <a:alphaModFix/>
          </a:blip>
          <a:srcRect l="77412" t="26100" r="-11206" b="3812"/>
          <a:stretch/>
        </p:blipFill>
        <p:spPr>
          <a:xfrm>
            <a:off x="7668401" y="4037075"/>
            <a:ext cx="1022700" cy="1060200"/>
          </a:xfrm>
          <a:prstGeom prst="ellipse">
            <a:avLst/>
          </a:prstGeom>
          <a:noFill/>
          <a:ln>
            <a:noFill/>
          </a:ln>
        </p:spPr>
      </p:pic>
      <p:pic>
        <p:nvPicPr>
          <p:cNvPr id="185" name="Google Shape;185;p35"/>
          <p:cNvPicPr preferRelativeResize="0"/>
          <p:nvPr/>
        </p:nvPicPr>
        <p:blipFill>
          <a:blip r:embed="rId4">
            <a:alphaModFix/>
          </a:blip>
          <a:stretch>
            <a:fillRect/>
          </a:stretch>
        </p:blipFill>
        <p:spPr>
          <a:xfrm>
            <a:off x="2411417" y="1324075"/>
            <a:ext cx="3846058" cy="309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189"/>
        <p:cNvGrpSpPr/>
        <p:nvPr/>
      </p:nvGrpSpPr>
      <p:grpSpPr>
        <a:xfrm>
          <a:off x="0" y="0"/>
          <a:ext cx="0" cy="0"/>
          <a:chOff x="0" y="0"/>
          <a:chExt cx="0" cy="0"/>
        </a:xfrm>
      </p:grpSpPr>
      <p:sp>
        <p:nvSpPr>
          <p:cNvPr id="190" name="Google Shape;190;p36"/>
          <p:cNvSpPr txBox="1">
            <a:spLocks noGrp="1"/>
          </p:cNvSpPr>
          <p:nvPr>
            <p:ph type="ctrTitle"/>
          </p:nvPr>
        </p:nvSpPr>
        <p:spPr>
          <a:xfrm>
            <a:off x="389550" y="496775"/>
            <a:ext cx="8364900" cy="354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sz="3000">
                <a:solidFill>
                  <a:srgbClr val="FFFFFF"/>
                </a:solidFill>
                <a:latin typeface="Open Sans SemiBold"/>
                <a:ea typeface="Open Sans SemiBold"/>
                <a:cs typeface="Open Sans SemiBold"/>
                <a:sym typeface="Open Sans SemiBold"/>
              </a:rPr>
              <a:t>“Node.js® is a </a:t>
            </a:r>
            <a:r>
              <a:rPr lang="pt-PT" sz="3000">
                <a:solidFill>
                  <a:srgbClr val="F86942"/>
                </a:solidFill>
                <a:latin typeface="Open Sans SemiBold"/>
                <a:ea typeface="Open Sans SemiBold"/>
                <a:cs typeface="Open Sans SemiBold"/>
                <a:sym typeface="Open Sans SemiBold"/>
              </a:rPr>
              <a:t>JavaScript runtime</a:t>
            </a:r>
            <a:r>
              <a:rPr lang="pt-PT" sz="3000">
                <a:solidFill>
                  <a:srgbClr val="FFFFFF"/>
                </a:solidFill>
                <a:latin typeface="Open Sans SemiBold"/>
                <a:ea typeface="Open Sans SemiBold"/>
                <a:cs typeface="Open Sans SemiBold"/>
                <a:sym typeface="Open Sans SemiBold"/>
              </a:rPr>
              <a:t> built on </a:t>
            </a:r>
            <a:r>
              <a:rPr lang="pt-PT" sz="3000">
                <a:solidFill>
                  <a:srgbClr val="F86942"/>
                </a:solidFill>
                <a:latin typeface="Open Sans SemiBold"/>
                <a:ea typeface="Open Sans SemiBold"/>
                <a:cs typeface="Open Sans SemiBold"/>
                <a:sym typeface="Open Sans SemiBold"/>
              </a:rPr>
              <a:t>Chrome's V8</a:t>
            </a:r>
            <a:r>
              <a:rPr lang="pt-PT" sz="3000">
                <a:solidFill>
                  <a:srgbClr val="FFFFFF"/>
                </a:solidFill>
                <a:latin typeface="Open Sans SemiBold"/>
                <a:ea typeface="Open Sans SemiBold"/>
                <a:cs typeface="Open Sans SemiBold"/>
                <a:sym typeface="Open Sans SemiBold"/>
              </a:rPr>
              <a:t> JavaScript engine. Node.js uses an event-driven, </a:t>
            </a:r>
            <a:r>
              <a:rPr lang="pt-PT" sz="3000">
                <a:solidFill>
                  <a:srgbClr val="F86942"/>
                </a:solidFill>
                <a:latin typeface="Open Sans SemiBold"/>
                <a:ea typeface="Open Sans SemiBold"/>
                <a:cs typeface="Open Sans SemiBold"/>
                <a:sym typeface="Open Sans SemiBold"/>
              </a:rPr>
              <a:t>non-blocking I/O model </a:t>
            </a:r>
            <a:r>
              <a:rPr lang="pt-PT" sz="3000">
                <a:solidFill>
                  <a:srgbClr val="FFFFFF"/>
                </a:solidFill>
                <a:latin typeface="Open Sans SemiBold"/>
                <a:ea typeface="Open Sans SemiBold"/>
                <a:cs typeface="Open Sans SemiBold"/>
                <a:sym typeface="Open Sans SemiBold"/>
              </a:rPr>
              <a:t>that makes it lightweight and efficient. Node.js' package ecosystem, </a:t>
            </a:r>
            <a:r>
              <a:rPr lang="pt-PT" sz="3000">
                <a:solidFill>
                  <a:srgbClr val="F86942"/>
                </a:solidFill>
                <a:latin typeface="Open Sans SemiBold"/>
                <a:ea typeface="Open Sans SemiBold"/>
                <a:cs typeface="Open Sans SemiBold"/>
                <a:sym typeface="Open Sans SemiBold"/>
              </a:rPr>
              <a:t>npm</a:t>
            </a:r>
            <a:r>
              <a:rPr lang="pt-PT" sz="3000">
                <a:solidFill>
                  <a:srgbClr val="FFFFFF"/>
                </a:solidFill>
                <a:latin typeface="Open Sans SemiBold"/>
                <a:ea typeface="Open Sans SemiBold"/>
                <a:cs typeface="Open Sans SemiBold"/>
                <a:sym typeface="Open Sans SemiBold"/>
              </a:rPr>
              <a:t>, is the largest ecosystem of open source libraries in the world.”</a:t>
            </a:r>
            <a:endParaRPr sz="3000">
              <a:solidFill>
                <a:srgbClr val="FFFFFF"/>
              </a:solidFill>
              <a:latin typeface="Open Sans SemiBold"/>
              <a:ea typeface="Open Sans SemiBold"/>
              <a:cs typeface="Open Sans SemiBold"/>
              <a:sym typeface="Open Sans SemiBold"/>
            </a:endParaRPr>
          </a:p>
        </p:txBody>
      </p:sp>
      <p:pic>
        <p:nvPicPr>
          <p:cNvPr id="191" name="Google Shape;191;p36"/>
          <p:cNvPicPr preferRelativeResize="0"/>
          <p:nvPr/>
        </p:nvPicPr>
        <p:blipFill rotWithShape="1">
          <a:blip r:embed="rId3">
            <a:alphaModFix/>
          </a:blip>
          <a:srcRect l="77412" t="26100" r="-11206" b="3812"/>
          <a:stretch/>
        </p:blipFill>
        <p:spPr>
          <a:xfrm>
            <a:off x="7782801" y="4232800"/>
            <a:ext cx="1022700" cy="1060200"/>
          </a:xfrm>
          <a:prstGeom prst="ellipse">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6942"/>
        </a:solidFill>
        <a:effectLst/>
      </p:bgPr>
    </p:bg>
    <p:spTree>
      <p:nvGrpSpPr>
        <p:cNvPr id="1" name="Shape 195"/>
        <p:cNvGrpSpPr/>
        <p:nvPr/>
      </p:nvGrpSpPr>
      <p:grpSpPr>
        <a:xfrm>
          <a:off x="0" y="0"/>
          <a:ext cx="0" cy="0"/>
          <a:chOff x="0" y="0"/>
          <a:chExt cx="0" cy="0"/>
        </a:xfrm>
      </p:grpSpPr>
      <p:sp>
        <p:nvSpPr>
          <p:cNvPr id="196" name="Google Shape;196;p37"/>
          <p:cNvSpPr txBox="1">
            <a:spLocks noGrp="1"/>
          </p:cNvSpPr>
          <p:nvPr>
            <p:ph type="subTitle" idx="1"/>
          </p:nvPr>
        </p:nvSpPr>
        <p:spPr>
          <a:xfrm>
            <a:off x="311700" y="1717350"/>
            <a:ext cx="85206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sz="5000">
                <a:solidFill>
                  <a:srgbClr val="FFFFFF"/>
                </a:solidFill>
                <a:latin typeface="Raleway Black"/>
                <a:ea typeface="Raleway Black"/>
                <a:cs typeface="Raleway Black"/>
                <a:sym typeface="Raleway Black"/>
              </a:rPr>
              <a:t>NODE.JS NÃO É...</a:t>
            </a:r>
            <a:endParaRPr sz="5000">
              <a:solidFill>
                <a:srgbClr val="FFFFFF"/>
              </a:solidFill>
              <a:latin typeface="Raleway Black"/>
              <a:ea typeface="Raleway Black"/>
              <a:cs typeface="Raleway Black"/>
              <a:sym typeface="Raleway Black"/>
            </a:endParaRPr>
          </a:p>
          <a:p>
            <a:pPr marL="0" lvl="0" indent="0" algn="ctr" rtl="0">
              <a:spcBef>
                <a:spcPts val="0"/>
              </a:spcBef>
              <a:spcAft>
                <a:spcPts val="0"/>
              </a:spcAft>
              <a:buClr>
                <a:schemeClr val="dk1"/>
              </a:buClr>
              <a:buSzPts val="1100"/>
              <a:buFont typeface="Arial"/>
              <a:buNone/>
            </a:pPr>
            <a:endParaRPr sz="2500">
              <a:solidFill>
                <a:srgbClr val="333333"/>
              </a:solidFill>
              <a:latin typeface="Raleway Black"/>
              <a:ea typeface="Raleway Black"/>
              <a:cs typeface="Raleway Black"/>
              <a:sym typeface="Raleway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200"/>
        <p:cNvGrpSpPr/>
        <p:nvPr/>
      </p:nvGrpSpPr>
      <p:grpSpPr>
        <a:xfrm>
          <a:off x="0" y="0"/>
          <a:ext cx="0" cy="0"/>
          <a:chOff x="0" y="0"/>
          <a:chExt cx="0" cy="0"/>
        </a:xfrm>
      </p:grpSpPr>
      <p:sp>
        <p:nvSpPr>
          <p:cNvPr id="201" name="Google Shape;201;p38"/>
          <p:cNvSpPr txBox="1">
            <a:spLocks noGrp="1"/>
          </p:cNvSpPr>
          <p:nvPr>
            <p:ph type="ctrTitle"/>
          </p:nvPr>
        </p:nvSpPr>
        <p:spPr>
          <a:xfrm>
            <a:off x="389550" y="496775"/>
            <a:ext cx="8364900" cy="354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sz="3000">
                <a:solidFill>
                  <a:srgbClr val="F86942"/>
                </a:solidFill>
                <a:latin typeface="Open Sans SemiBold"/>
                <a:ea typeface="Open Sans SemiBold"/>
                <a:cs typeface="Open Sans SemiBold"/>
                <a:sym typeface="Open Sans SemiBold"/>
              </a:rPr>
              <a:t>Não é um library...</a:t>
            </a:r>
            <a:endParaRPr sz="3000">
              <a:solidFill>
                <a:srgbClr val="F86942"/>
              </a:solidFill>
              <a:latin typeface="Open Sans SemiBold"/>
              <a:ea typeface="Open Sans SemiBold"/>
              <a:cs typeface="Open Sans SemiBold"/>
              <a:sym typeface="Open Sans SemiBold"/>
            </a:endParaRPr>
          </a:p>
          <a:p>
            <a:pPr marL="0" lvl="0" indent="0" algn="l" rtl="0">
              <a:spcBef>
                <a:spcPts val="0"/>
              </a:spcBef>
              <a:spcAft>
                <a:spcPts val="0"/>
              </a:spcAft>
              <a:buNone/>
            </a:pPr>
            <a:r>
              <a:rPr lang="pt-PT" sz="3000">
                <a:solidFill>
                  <a:srgbClr val="FFFFFF"/>
                </a:solidFill>
                <a:latin typeface="Open Sans SemiBold"/>
                <a:ea typeface="Open Sans SemiBold"/>
                <a:cs typeface="Open Sans SemiBold"/>
                <a:sym typeface="Open Sans SemiBold"/>
              </a:rPr>
              <a:t>	Bootstrap, jQuery, React, etc</a:t>
            </a:r>
            <a:endParaRPr sz="3000">
              <a:solidFill>
                <a:srgbClr val="FFFFFF"/>
              </a:solidFill>
              <a:latin typeface="Open Sans SemiBold"/>
              <a:ea typeface="Open Sans SemiBold"/>
              <a:cs typeface="Open Sans SemiBold"/>
              <a:sym typeface="Open Sans SemiBold"/>
            </a:endParaRPr>
          </a:p>
          <a:p>
            <a:pPr marL="0" lvl="0" indent="0" algn="l" rtl="0">
              <a:spcBef>
                <a:spcPts val="0"/>
              </a:spcBef>
              <a:spcAft>
                <a:spcPts val="0"/>
              </a:spcAft>
              <a:buNone/>
            </a:pPr>
            <a:endParaRPr sz="3000">
              <a:solidFill>
                <a:srgbClr val="FFFFFF"/>
              </a:solidFill>
              <a:latin typeface="Open Sans SemiBold"/>
              <a:ea typeface="Open Sans SemiBold"/>
              <a:cs typeface="Open Sans SemiBold"/>
              <a:sym typeface="Open Sans SemiBold"/>
            </a:endParaRPr>
          </a:p>
          <a:p>
            <a:pPr marL="0" lvl="0" indent="0" algn="l" rtl="0">
              <a:spcBef>
                <a:spcPts val="0"/>
              </a:spcBef>
              <a:spcAft>
                <a:spcPts val="0"/>
              </a:spcAft>
              <a:buNone/>
            </a:pPr>
            <a:r>
              <a:rPr lang="pt-PT" sz="3000">
                <a:solidFill>
                  <a:srgbClr val="F86942"/>
                </a:solidFill>
                <a:latin typeface="Open Sans SemiBold"/>
                <a:ea typeface="Open Sans SemiBold"/>
                <a:cs typeface="Open Sans SemiBold"/>
                <a:sym typeface="Open Sans SemiBold"/>
              </a:rPr>
              <a:t>Não é uma framework...</a:t>
            </a:r>
            <a:endParaRPr sz="3000">
              <a:solidFill>
                <a:srgbClr val="F86942"/>
              </a:solidFill>
              <a:latin typeface="Open Sans SemiBold"/>
              <a:ea typeface="Open Sans SemiBold"/>
              <a:cs typeface="Open Sans SemiBold"/>
              <a:sym typeface="Open Sans SemiBold"/>
            </a:endParaRPr>
          </a:p>
          <a:p>
            <a:pPr marL="0" lvl="0" indent="0" algn="l" rtl="0">
              <a:spcBef>
                <a:spcPts val="0"/>
              </a:spcBef>
              <a:spcAft>
                <a:spcPts val="0"/>
              </a:spcAft>
              <a:buNone/>
            </a:pPr>
            <a:r>
              <a:rPr lang="pt-PT" sz="3000">
                <a:solidFill>
                  <a:srgbClr val="FFFFFF"/>
                </a:solidFill>
                <a:latin typeface="Open Sans SemiBold"/>
                <a:ea typeface="Open Sans SemiBold"/>
                <a:cs typeface="Open Sans SemiBold"/>
                <a:sym typeface="Open Sans SemiBold"/>
              </a:rPr>
              <a:t> 	Angular, Express.js, Spring, etc</a:t>
            </a:r>
            <a:endParaRPr sz="3000">
              <a:solidFill>
                <a:srgbClr val="FFFFFF"/>
              </a:solidFill>
              <a:latin typeface="Open Sans SemiBold"/>
              <a:ea typeface="Open Sans SemiBold"/>
              <a:cs typeface="Open Sans SemiBold"/>
              <a:sym typeface="Open Sans SemiBold"/>
            </a:endParaRPr>
          </a:p>
        </p:txBody>
      </p:sp>
      <p:pic>
        <p:nvPicPr>
          <p:cNvPr id="202" name="Google Shape;202;p38"/>
          <p:cNvPicPr preferRelativeResize="0"/>
          <p:nvPr/>
        </p:nvPicPr>
        <p:blipFill rotWithShape="1">
          <a:blip r:embed="rId3">
            <a:alphaModFix/>
          </a:blip>
          <a:srcRect l="77412" t="26100" r="-11206" b="3812"/>
          <a:stretch/>
        </p:blipFill>
        <p:spPr>
          <a:xfrm>
            <a:off x="7668401" y="4037075"/>
            <a:ext cx="1022700" cy="10602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txBox="1">
            <a:spLocks noGrp="1"/>
          </p:cNvSpPr>
          <p:nvPr>
            <p:ph type="ctrTitle"/>
          </p:nvPr>
        </p:nvSpPr>
        <p:spPr>
          <a:xfrm>
            <a:off x="311700" y="0"/>
            <a:ext cx="85206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3000">
                <a:solidFill>
                  <a:srgbClr val="3FB9BD"/>
                </a:solidFill>
                <a:latin typeface="Raleway Black"/>
                <a:ea typeface="Raleway Black"/>
                <a:cs typeface="Raleway Black"/>
                <a:sym typeface="Raleway Black"/>
              </a:rPr>
              <a:t>COMPILE TIME</a:t>
            </a:r>
            <a:endParaRPr sz="3000">
              <a:solidFill>
                <a:srgbClr val="FFFFFF"/>
              </a:solidFill>
              <a:latin typeface="Open Sans SemiBold"/>
              <a:ea typeface="Open Sans SemiBold"/>
              <a:cs typeface="Open Sans SemiBold"/>
              <a:sym typeface="Open Sans SemiBold"/>
            </a:endParaRPr>
          </a:p>
        </p:txBody>
      </p:sp>
      <p:pic>
        <p:nvPicPr>
          <p:cNvPr id="1028" name="Picture 4" descr="https://lh4.googleusercontent.com/H4xISG9r-oJdfXGXlPiCN2B5Gc5t_iZ-sD80_CjTN7vmHUFplj8YOmZ4qswyHGMjFESZGIS0BQPmxMEm5w9cOndKmC5PsOCC-Sb2y9x9s2tYz1rQQP-r6jtMddrks1E7BJ7VushSrt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496" y="1754155"/>
            <a:ext cx="4823536" cy="1898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6942"/>
        </a:solidFill>
        <a:effectLst/>
      </p:bgPr>
    </p:bg>
    <p:spTree>
      <p:nvGrpSpPr>
        <p:cNvPr id="1" name="Shape 206"/>
        <p:cNvGrpSpPr/>
        <p:nvPr/>
      </p:nvGrpSpPr>
      <p:grpSpPr>
        <a:xfrm>
          <a:off x="0" y="0"/>
          <a:ext cx="0" cy="0"/>
          <a:chOff x="0" y="0"/>
          <a:chExt cx="0" cy="0"/>
        </a:xfrm>
      </p:grpSpPr>
      <p:sp>
        <p:nvSpPr>
          <p:cNvPr id="207" name="Google Shape;207;p39"/>
          <p:cNvSpPr txBox="1">
            <a:spLocks noGrp="1"/>
          </p:cNvSpPr>
          <p:nvPr>
            <p:ph type="subTitle" idx="1"/>
          </p:nvPr>
        </p:nvSpPr>
        <p:spPr>
          <a:xfrm>
            <a:off x="311700" y="584250"/>
            <a:ext cx="85206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sz="5000">
                <a:solidFill>
                  <a:srgbClr val="FFFFFF"/>
                </a:solidFill>
                <a:latin typeface="Raleway Black"/>
                <a:ea typeface="Raleway Black"/>
                <a:cs typeface="Raleway Black"/>
                <a:sym typeface="Raleway Black"/>
              </a:rPr>
              <a:t>Node.js?</a:t>
            </a:r>
            <a:endParaRPr sz="5000">
              <a:solidFill>
                <a:srgbClr val="FFFFFF"/>
              </a:solidFill>
              <a:latin typeface="Raleway Black"/>
              <a:ea typeface="Raleway Black"/>
              <a:cs typeface="Raleway Black"/>
              <a:sym typeface="Raleway Black"/>
            </a:endParaRPr>
          </a:p>
          <a:p>
            <a:pPr marL="0" lvl="0" indent="0" algn="ctr" rtl="0">
              <a:spcBef>
                <a:spcPts val="0"/>
              </a:spcBef>
              <a:spcAft>
                <a:spcPts val="0"/>
              </a:spcAft>
              <a:buClr>
                <a:schemeClr val="dk1"/>
              </a:buClr>
              <a:buSzPts val="1100"/>
              <a:buFont typeface="Arial"/>
              <a:buNone/>
            </a:pPr>
            <a:endParaRPr sz="2500">
              <a:solidFill>
                <a:srgbClr val="333333"/>
              </a:solidFill>
              <a:latin typeface="Raleway Black"/>
              <a:ea typeface="Raleway Black"/>
              <a:cs typeface="Raleway Black"/>
              <a:sym typeface="Raleway Black"/>
            </a:endParaRPr>
          </a:p>
        </p:txBody>
      </p:sp>
      <p:pic>
        <p:nvPicPr>
          <p:cNvPr id="208" name="Google Shape;208;p39"/>
          <p:cNvPicPr preferRelativeResize="0"/>
          <p:nvPr/>
        </p:nvPicPr>
        <p:blipFill>
          <a:blip r:embed="rId3">
            <a:alphaModFix/>
          </a:blip>
          <a:stretch>
            <a:fillRect/>
          </a:stretch>
        </p:blipFill>
        <p:spPr>
          <a:xfrm>
            <a:off x="2066725" y="1992325"/>
            <a:ext cx="4857750" cy="2514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212"/>
        <p:cNvGrpSpPr/>
        <p:nvPr/>
      </p:nvGrpSpPr>
      <p:grpSpPr>
        <a:xfrm>
          <a:off x="0" y="0"/>
          <a:ext cx="0" cy="0"/>
          <a:chOff x="0" y="0"/>
          <a:chExt cx="0" cy="0"/>
        </a:xfrm>
      </p:grpSpPr>
      <p:sp>
        <p:nvSpPr>
          <p:cNvPr id="213" name="Google Shape;213;p40"/>
          <p:cNvSpPr txBox="1">
            <a:spLocks noGrp="1"/>
          </p:cNvSpPr>
          <p:nvPr>
            <p:ph type="subTitle" idx="1"/>
          </p:nvPr>
        </p:nvSpPr>
        <p:spPr>
          <a:xfrm>
            <a:off x="4572000" y="361400"/>
            <a:ext cx="4227900" cy="1349100"/>
          </a:xfrm>
          <a:prstGeom prst="rect">
            <a:avLst/>
          </a:prstGeom>
        </p:spPr>
        <p:txBody>
          <a:bodyPr spcFirstLastPara="1" wrap="square" lIns="91425" tIns="91425" rIns="91425" bIns="91425" anchor="ctr" anchorCtr="0">
            <a:noAutofit/>
          </a:bodyPr>
          <a:lstStyle/>
          <a:p>
            <a:pPr marL="457200" lvl="0" indent="-381000" algn="ctr" rtl="0">
              <a:spcBef>
                <a:spcPts val="0"/>
              </a:spcBef>
              <a:spcAft>
                <a:spcPts val="0"/>
              </a:spcAft>
              <a:buClr>
                <a:srgbClr val="FFFFFF"/>
              </a:buClr>
              <a:buSzPts val="2400"/>
              <a:buFont typeface="Raleway Black"/>
              <a:buAutoNum type="arabicPeriod"/>
            </a:pPr>
            <a:r>
              <a:rPr lang="pt-PT" sz="2400">
                <a:solidFill>
                  <a:srgbClr val="FFFFFF"/>
                </a:solidFill>
                <a:latin typeface="Raleway Black"/>
                <a:ea typeface="Raleway Black"/>
                <a:cs typeface="Raleway Black"/>
                <a:sym typeface="Raleway Black"/>
              </a:rPr>
              <a:t>Escalabilidade e velocidade</a:t>
            </a:r>
            <a:endParaRPr sz="2400">
              <a:solidFill>
                <a:srgbClr val="333333"/>
              </a:solidFill>
              <a:latin typeface="Raleway Black"/>
              <a:ea typeface="Raleway Black"/>
              <a:cs typeface="Raleway Black"/>
              <a:sym typeface="Raleway Black"/>
            </a:endParaRPr>
          </a:p>
        </p:txBody>
      </p:sp>
      <p:pic>
        <p:nvPicPr>
          <p:cNvPr id="214" name="Google Shape;214;p40"/>
          <p:cNvPicPr preferRelativeResize="0"/>
          <p:nvPr/>
        </p:nvPicPr>
        <p:blipFill>
          <a:blip r:embed="rId3">
            <a:alphaModFix/>
          </a:blip>
          <a:stretch>
            <a:fillRect/>
          </a:stretch>
        </p:blipFill>
        <p:spPr>
          <a:xfrm>
            <a:off x="0" y="0"/>
            <a:ext cx="4012746" cy="5143500"/>
          </a:xfrm>
          <a:prstGeom prst="rect">
            <a:avLst/>
          </a:prstGeom>
          <a:noFill/>
          <a:ln>
            <a:noFill/>
          </a:ln>
        </p:spPr>
      </p:pic>
      <p:sp>
        <p:nvSpPr>
          <p:cNvPr id="215" name="Google Shape;215;p40"/>
          <p:cNvSpPr txBox="1">
            <a:spLocks noGrp="1"/>
          </p:cNvSpPr>
          <p:nvPr>
            <p:ph type="ctrTitle"/>
          </p:nvPr>
        </p:nvSpPr>
        <p:spPr>
          <a:xfrm>
            <a:off x="4805400" y="2041550"/>
            <a:ext cx="3761100" cy="14286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rgbClr val="EFEFEF"/>
              </a:buClr>
              <a:buSzPts val="1800"/>
              <a:buChar char="●"/>
            </a:pPr>
            <a:r>
              <a:rPr lang="pt-PT" sz="1800">
                <a:solidFill>
                  <a:srgbClr val="EFEFEF"/>
                </a:solidFill>
              </a:rPr>
              <a:t>Com outras tecnologias, cada ligação teria de criar uma nova thread dentro do processo principal</a:t>
            </a:r>
            <a:endParaRPr sz="1800">
              <a:solidFill>
                <a:srgbClr val="EFEFE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219"/>
        <p:cNvGrpSpPr/>
        <p:nvPr/>
      </p:nvGrpSpPr>
      <p:grpSpPr>
        <a:xfrm>
          <a:off x="0" y="0"/>
          <a:ext cx="0" cy="0"/>
          <a:chOff x="0" y="0"/>
          <a:chExt cx="0" cy="0"/>
        </a:xfrm>
      </p:grpSpPr>
      <p:pic>
        <p:nvPicPr>
          <p:cNvPr id="220" name="Google Shape;220;p41"/>
          <p:cNvPicPr preferRelativeResize="0"/>
          <p:nvPr/>
        </p:nvPicPr>
        <p:blipFill rotWithShape="1">
          <a:blip r:embed="rId3">
            <a:alphaModFix/>
          </a:blip>
          <a:srcRect l="77412" t="26100" r="-11206" b="3812"/>
          <a:stretch/>
        </p:blipFill>
        <p:spPr>
          <a:xfrm>
            <a:off x="7668401" y="4037075"/>
            <a:ext cx="1022700" cy="1060200"/>
          </a:xfrm>
          <a:prstGeom prst="ellipse">
            <a:avLst/>
          </a:prstGeom>
          <a:noFill/>
          <a:ln>
            <a:noFill/>
          </a:ln>
        </p:spPr>
      </p:pic>
      <p:sp>
        <p:nvSpPr>
          <p:cNvPr id="221" name="Google Shape;221;p41"/>
          <p:cNvSpPr txBox="1"/>
          <p:nvPr/>
        </p:nvSpPr>
        <p:spPr>
          <a:xfrm>
            <a:off x="732300" y="880925"/>
            <a:ext cx="7679400" cy="3106200"/>
          </a:xfrm>
          <a:prstGeom prst="rect">
            <a:avLst/>
          </a:prstGeom>
          <a:noFill/>
          <a:ln>
            <a:noFill/>
          </a:ln>
        </p:spPr>
        <p:txBody>
          <a:bodyPr spcFirstLastPara="1" wrap="square" lIns="91425" tIns="91425" rIns="91425" bIns="91425" anchor="ctr" anchorCtr="0">
            <a:noAutofit/>
          </a:bodyPr>
          <a:lstStyle/>
          <a:p>
            <a:pPr marL="457200" lvl="0" indent="-342900" algn="l" rtl="0">
              <a:spcBef>
                <a:spcPts val="0"/>
              </a:spcBef>
              <a:spcAft>
                <a:spcPts val="0"/>
              </a:spcAft>
              <a:buClr>
                <a:srgbClr val="EFEFEF"/>
              </a:buClr>
              <a:buSzPts val="1800"/>
              <a:buChar char="●"/>
            </a:pPr>
            <a:r>
              <a:rPr lang="pt-PT" sz="1800">
                <a:solidFill>
                  <a:srgbClr val="EFEFEF"/>
                </a:solidFill>
              </a:rPr>
              <a:t>A quick calculation: assuming that each thread potentially has an accompanying 2 MB of memory with it, running on a system with 8 GB of RAM puts us at a theoretical maximum of 4,000 concurrent connections </a:t>
            </a:r>
            <a:r>
              <a:rPr lang="pt-PT" sz="1800" i="1">
                <a:solidFill>
                  <a:srgbClr val="EFEFEF"/>
                </a:solidFill>
              </a:rPr>
              <a:t>(calculations taken from Michael Abernethy’s article “Just what is Node.js?”, published on IBM, </a:t>
            </a:r>
            <a:r>
              <a:rPr lang="pt-PT" sz="1800">
                <a:solidFill>
                  <a:srgbClr val="EFEFEF"/>
                </a:solidFill>
              </a:rPr>
              <a:t>plus the cost of context-switching between threads. That’s the scenario you typically deal with in traditional web-serving techniques</a:t>
            </a:r>
            <a:endParaRPr sz="1800">
              <a:solidFill>
                <a:srgbClr val="EFEFEF"/>
              </a:solidFill>
            </a:endParaRPr>
          </a:p>
          <a:p>
            <a:pPr marL="0" lvl="0" indent="0" algn="l" rtl="0">
              <a:spcBef>
                <a:spcPts val="0"/>
              </a:spcBef>
              <a:spcAft>
                <a:spcPts val="0"/>
              </a:spcAft>
              <a:buNone/>
            </a:pPr>
            <a:endParaRPr sz="1800">
              <a:solidFill>
                <a:srgbClr val="EFEFEF"/>
              </a:solidFill>
            </a:endParaRPr>
          </a:p>
          <a:p>
            <a:pPr marL="457200" lvl="0" indent="-342900" algn="l" rtl="0">
              <a:spcBef>
                <a:spcPts val="0"/>
              </a:spcBef>
              <a:spcAft>
                <a:spcPts val="0"/>
              </a:spcAft>
              <a:buClr>
                <a:srgbClr val="EFEFEF"/>
              </a:buClr>
              <a:buSzPts val="1800"/>
              <a:buChar char="●"/>
            </a:pPr>
            <a:r>
              <a:rPr lang="pt-PT" sz="1800">
                <a:solidFill>
                  <a:srgbClr val="EFEFEF"/>
                </a:solidFill>
              </a:rPr>
              <a:t> By avoiding all that, Node.js achieves scalability levels of over 1</a:t>
            </a:r>
            <a:r>
              <a:rPr lang="pt-PT" sz="1800" b="1">
                <a:solidFill>
                  <a:srgbClr val="EFEFEF"/>
                </a:solidFill>
              </a:rPr>
              <a:t>M concurrent</a:t>
            </a:r>
            <a:r>
              <a:rPr lang="pt-PT" sz="1800">
                <a:solidFill>
                  <a:srgbClr val="EFEFEF"/>
                </a:solidFill>
              </a:rPr>
              <a:t> connections, and over </a:t>
            </a:r>
            <a:r>
              <a:rPr lang="pt-PT" sz="1800" b="1">
                <a:solidFill>
                  <a:srgbClr val="EFEFEF"/>
                </a:solidFill>
              </a:rPr>
              <a:t>600k concurrent</a:t>
            </a:r>
            <a:r>
              <a:rPr lang="pt-PT" sz="1800">
                <a:solidFill>
                  <a:srgbClr val="EFEFEF"/>
                </a:solidFill>
              </a:rPr>
              <a:t> websockets connections.</a:t>
            </a:r>
            <a:endParaRPr sz="1800">
              <a:solidFill>
                <a:srgbClr val="EFEFEF"/>
              </a:solidFill>
              <a:latin typeface="Open Sans SemiBold"/>
              <a:ea typeface="Open Sans SemiBold"/>
              <a:cs typeface="Open Sans SemiBold"/>
              <a:sym typeface="Open Sans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225"/>
        <p:cNvGrpSpPr/>
        <p:nvPr/>
      </p:nvGrpSpPr>
      <p:grpSpPr>
        <a:xfrm>
          <a:off x="0" y="0"/>
          <a:ext cx="0" cy="0"/>
          <a:chOff x="0" y="0"/>
          <a:chExt cx="0" cy="0"/>
        </a:xfrm>
      </p:grpSpPr>
      <p:sp>
        <p:nvSpPr>
          <p:cNvPr id="226" name="Google Shape;226;p42"/>
          <p:cNvSpPr txBox="1">
            <a:spLocks noGrp="1"/>
          </p:cNvSpPr>
          <p:nvPr>
            <p:ph type="ctrTitle"/>
          </p:nvPr>
        </p:nvSpPr>
        <p:spPr>
          <a:xfrm>
            <a:off x="467400" y="2156175"/>
            <a:ext cx="8364900" cy="18189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rgbClr val="EFEFEF"/>
              </a:buClr>
              <a:buSzPts val="1800"/>
              <a:buFont typeface="Open Sans SemiBold"/>
              <a:buChar char="●"/>
            </a:pPr>
            <a:r>
              <a:rPr lang="pt-PT" sz="1800">
                <a:solidFill>
                  <a:srgbClr val="EFEFEF"/>
                </a:solidFill>
              </a:rPr>
              <a:t>Tudo javascript e JSON</a:t>
            </a:r>
            <a:endParaRPr sz="1800">
              <a:solidFill>
                <a:srgbClr val="EFEFEF"/>
              </a:solidFill>
              <a:latin typeface="Open Sans SemiBold"/>
              <a:ea typeface="Open Sans SemiBold"/>
              <a:cs typeface="Open Sans SemiBold"/>
              <a:sym typeface="Open Sans SemiBold"/>
            </a:endParaRPr>
          </a:p>
        </p:txBody>
      </p:sp>
      <p:sp>
        <p:nvSpPr>
          <p:cNvPr id="227" name="Google Shape;227;p42"/>
          <p:cNvSpPr txBox="1">
            <a:spLocks noGrp="1"/>
          </p:cNvSpPr>
          <p:nvPr>
            <p:ph type="subTitle" idx="1"/>
          </p:nvPr>
        </p:nvSpPr>
        <p:spPr>
          <a:xfrm>
            <a:off x="311700" y="180675"/>
            <a:ext cx="85206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5000">
                <a:solidFill>
                  <a:srgbClr val="FFFFFF"/>
                </a:solidFill>
                <a:latin typeface="Raleway Black"/>
                <a:ea typeface="Raleway Black"/>
                <a:cs typeface="Raleway Black"/>
                <a:sym typeface="Raleway Black"/>
              </a:rPr>
              <a:t>2. Uma linguagem e um padrão de dados</a:t>
            </a:r>
            <a:endParaRPr sz="2500">
              <a:solidFill>
                <a:srgbClr val="333333"/>
              </a:solidFill>
              <a:latin typeface="Raleway Black"/>
              <a:ea typeface="Raleway Black"/>
              <a:cs typeface="Raleway Black"/>
              <a:sym typeface="Raleway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231"/>
        <p:cNvGrpSpPr/>
        <p:nvPr/>
      </p:nvGrpSpPr>
      <p:grpSpPr>
        <a:xfrm>
          <a:off x="0" y="0"/>
          <a:ext cx="0" cy="0"/>
          <a:chOff x="0" y="0"/>
          <a:chExt cx="0" cy="0"/>
        </a:xfrm>
      </p:grpSpPr>
      <p:sp>
        <p:nvSpPr>
          <p:cNvPr id="232" name="Google Shape;232;p43"/>
          <p:cNvSpPr txBox="1">
            <a:spLocks noGrp="1"/>
          </p:cNvSpPr>
          <p:nvPr>
            <p:ph type="subTitle" idx="1"/>
          </p:nvPr>
        </p:nvSpPr>
        <p:spPr>
          <a:xfrm>
            <a:off x="311700" y="1717350"/>
            <a:ext cx="85206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5000">
                <a:solidFill>
                  <a:srgbClr val="FFFFFF"/>
                </a:solidFill>
                <a:latin typeface="Raleway Black"/>
                <a:ea typeface="Raleway Black"/>
                <a:cs typeface="Raleway Black"/>
                <a:sym typeface="Raleway Black"/>
              </a:rPr>
              <a:t>3. Comunidade / NPM</a:t>
            </a:r>
            <a:endParaRPr sz="2500">
              <a:solidFill>
                <a:srgbClr val="333333"/>
              </a:solidFill>
              <a:latin typeface="Raleway Black"/>
              <a:ea typeface="Raleway Black"/>
              <a:cs typeface="Raleway Black"/>
              <a:sym typeface="Raleway Black"/>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236"/>
        <p:cNvGrpSpPr/>
        <p:nvPr/>
      </p:nvGrpSpPr>
      <p:grpSpPr>
        <a:xfrm>
          <a:off x="0" y="0"/>
          <a:ext cx="0" cy="0"/>
          <a:chOff x="0" y="0"/>
          <a:chExt cx="0" cy="0"/>
        </a:xfrm>
      </p:grpSpPr>
      <p:sp>
        <p:nvSpPr>
          <p:cNvPr id="237" name="Google Shape;237;p44"/>
          <p:cNvSpPr txBox="1">
            <a:spLocks noGrp="1"/>
          </p:cNvSpPr>
          <p:nvPr>
            <p:ph type="ctrTitle"/>
          </p:nvPr>
        </p:nvSpPr>
        <p:spPr>
          <a:xfrm>
            <a:off x="3997675" y="738425"/>
            <a:ext cx="4834500" cy="417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sz="1800" b="1" i="1">
                <a:solidFill>
                  <a:srgbClr val="EFEFEF"/>
                </a:solidFill>
                <a:latin typeface="Raleway"/>
                <a:ea typeface="Raleway"/>
                <a:cs typeface="Raleway"/>
                <a:sym typeface="Raleway"/>
              </a:rPr>
              <a:t>LinkedIn Mobile Development Lead</a:t>
            </a:r>
            <a:endParaRPr sz="1800" b="1" i="1">
              <a:solidFill>
                <a:srgbClr val="EFEFEF"/>
              </a:solidFill>
              <a:latin typeface="Raleway"/>
              <a:ea typeface="Raleway"/>
              <a:cs typeface="Raleway"/>
              <a:sym typeface="Raleway"/>
            </a:endParaRPr>
          </a:p>
          <a:p>
            <a:pPr marL="0" lvl="0" indent="0" algn="l" rtl="0">
              <a:spcBef>
                <a:spcPts val="0"/>
              </a:spcBef>
              <a:spcAft>
                <a:spcPts val="0"/>
              </a:spcAft>
              <a:buNone/>
            </a:pPr>
            <a:endParaRPr sz="1800" b="1" i="1">
              <a:solidFill>
                <a:srgbClr val="EFEFEF"/>
              </a:solidFill>
              <a:latin typeface="Raleway"/>
              <a:ea typeface="Raleway"/>
              <a:cs typeface="Raleway"/>
              <a:sym typeface="Raleway"/>
            </a:endParaRPr>
          </a:p>
          <a:p>
            <a:pPr marL="0" lvl="0" indent="0" algn="l" rtl="0">
              <a:spcBef>
                <a:spcPts val="0"/>
              </a:spcBef>
              <a:spcAft>
                <a:spcPts val="0"/>
              </a:spcAft>
              <a:buNone/>
            </a:pPr>
            <a:r>
              <a:rPr lang="pt-PT" sz="1800" b="1">
                <a:solidFill>
                  <a:srgbClr val="EFEFEF"/>
                </a:solidFill>
                <a:latin typeface="Raleway"/>
                <a:ea typeface="Raleway"/>
                <a:cs typeface="Raleway"/>
                <a:sym typeface="Raleway"/>
              </a:rPr>
              <a:t>“The Node.js app was built almost twice as fast with fewer people, in 33% fewer lines of code and 40% fewer files (in comparison with previous Java based application). “One reason was scale. The second is, if you look at Node, the thing it’s best at doing is talking to other services.” When compared with the previous Ruby on Rails based version, the new mobile app is up to 20 times faster and uses only a fraction of resources – servers were cut from 30 to 3. The development itself was unusually fast.”</a:t>
            </a:r>
            <a:endParaRPr sz="1800" b="1">
              <a:solidFill>
                <a:srgbClr val="EFEFEF"/>
              </a:solidFill>
              <a:latin typeface="Raleway"/>
              <a:ea typeface="Raleway"/>
              <a:cs typeface="Raleway"/>
              <a:sym typeface="Raleway"/>
            </a:endParaRPr>
          </a:p>
          <a:p>
            <a:pPr marL="0" lvl="0" indent="0" algn="l" rtl="0">
              <a:spcBef>
                <a:spcPts val="0"/>
              </a:spcBef>
              <a:spcAft>
                <a:spcPts val="0"/>
              </a:spcAft>
              <a:buNone/>
            </a:pPr>
            <a:endParaRPr sz="1800" b="1">
              <a:solidFill>
                <a:srgbClr val="EFEFEF"/>
              </a:solidFill>
              <a:latin typeface="Raleway"/>
              <a:ea typeface="Raleway"/>
              <a:cs typeface="Raleway"/>
              <a:sym typeface="Raleway"/>
            </a:endParaRPr>
          </a:p>
        </p:txBody>
      </p:sp>
      <p:pic>
        <p:nvPicPr>
          <p:cNvPr id="238" name="Google Shape;238;p44"/>
          <p:cNvPicPr preferRelativeResize="0"/>
          <p:nvPr/>
        </p:nvPicPr>
        <p:blipFill>
          <a:blip r:embed="rId3">
            <a:alphaModFix/>
          </a:blip>
          <a:stretch>
            <a:fillRect/>
          </a:stretch>
        </p:blipFill>
        <p:spPr>
          <a:xfrm>
            <a:off x="428625" y="1254650"/>
            <a:ext cx="3143250" cy="3143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309"/>
        <p:cNvGrpSpPr/>
        <p:nvPr/>
      </p:nvGrpSpPr>
      <p:grpSpPr>
        <a:xfrm>
          <a:off x="0" y="0"/>
          <a:ext cx="0" cy="0"/>
          <a:chOff x="0" y="0"/>
          <a:chExt cx="0" cy="0"/>
        </a:xfrm>
      </p:grpSpPr>
      <p:sp>
        <p:nvSpPr>
          <p:cNvPr id="310" name="Google Shape;310;p57"/>
          <p:cNvSpPr txBox="1">
            <a:spLocks noGrp="1"/>
          </p:cNvSpPr>
          <p:nvPr>
            <p:ph type="ctrTitle"/>
          </p:nvPr>
        </p:nvSpPr>
        <p:spPr>
          <a:xfrm>
            <a:off x="311700" y="1171300"/>
            <a:ext cx="8520600" cy="23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5500">
                <a:solidFill>
                  <a:srgbClr val="3FB9BD"/>
                </a:solidFill>
                <a:latin typeface="Raleway Black"/>
                <a:ea typeface="Raleway Black"/>
                <a:cs typeface="Raleway Black"/>
                <a:sym typeface="Raleway Black"/>
              </a:rPr>
              <a:t>SERVERS and EXPRESS.JS</a:t>
            </a:r>
            <a:endParaRPr sz="5500">
              <a:solidFill>
                <a:srgbClr val="3FB9BD"/>
              </a:solidFill>
              <a:latin typeface="Raleway Black"/>
              <a:ea typeface="Raleway Black"/>
              <a:cs typeface="Raleway Black"/>
              <a:sym typeface="Raleway Black"/>
            </a:endParaRPr>
          </a:p>
          <a:p>
            <a:pPr marL="0" lvl="0" indent="0" algn="ctr" rtl="0">
              <a:spcBef>
                <a:spcPts val="0"/>
              </a:spcBef>
              <a:spcAft>
                <a:spcPts val="0"/>
              </a:spcAft>
              <a:buNone/>
            </a:pPr>
            <a:endParaRPr sz="3300">
              <a:solidFill>
                <a:srgbClr val="FFFFFF"/>
              </a:solidFill>
              <a:latin typeface="Open Sans SemiBold"/>
              <a:ea typeface="Open Sans SemiBold"/>
              <a:cs typeface="Open Sans SemiBold"/>
              <a:sym typeface="Open Sans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58"/>
          <p:cNvPicPr preferRelativeResize="0"/>
          <p:nvPr/>
        </p:nvPicPr>
        <p:blipFill>
          <a:blip r:embed="rId3">
            <a:alphaModFix/>
          </a:blip>
          <a:stretch>
            <a:fillRect/>
          </a:stretch>
        </p:blipFill>
        <p:spPr>
          <a:xfrm>
            <a:off x="1714500" y="1023925"/>
            <a:ext cx="5715000" cy="3095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59"/>
          <p:cNvPicPr preferRelativeResize="0"/>
          <p:nvPr/>
        </p:nvPicPr>
        <p:blipFill>
          <a:blip r:embed="rId3">
            <a:alphaModFix/>
          </a:blip>
          <a:stretch>
            <a:fillRect/>
          </a:stretch>
        </p:blipFill>
        <p:spPr>
          <a:xfrm>
            <a:off x="1804988" y="1349150"/>
            <a:ext cx="5534025" cy="3267075"/>
          </a:xfrm>
          <a:prstGeom prst="rect">
            <a:avLst/>
          </a:prstGeom>
          <a:noFill/>
          <a:ln>
            <a:noFill/>
          </a:ln>
        </p:spPr>
      </p:pic>
      <p:sp>
        <p:nvSpPr>
          <p:cNvPr id="321" name="Google Shape;321;p59"/>
          <p:cNvSpPr txBox="1">
            <a:spLocks noGrp="1"/>
          </p:cNvSpPr>
          <p:nvPr>
            <p:ph type="ctrTitle"/>
          </p:nvPr>
        </p:nvSpPr>
        <p:spPr>
          <a:xfrm>
            <a:off x="426275" y="101850"/>
            <a:ext cx="8520600" cy="13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5500">
                <a:solidFill>
                  <a:srgbClr val="3FB9BD"/>
                </a:solidFill>
                <a:latin typeface="Raleway Black"/>
                <a:ea typeface="Raleway Black"/>
                <a:cs typeface="Raleway Black"/>
                <a:sym typeface="Raleway Black"/>
              </a:rPr>
              <a:t>HTTP Requests</a:t>
            </a:r>
            <a:endParaRPr sz="5500">
              <a:solidFill>
                <a:srgbClr val="3FB9BD"/>
              </a:solidFill>
              <a:latin typeface="Raleway Black"/>
              <a:ea typeface="Raleway Black"/>
              <a:cs typeface="Raleway Black"/>
              <a:sym typeface="Raleway Black"/>
            </a:endParaRPr>
          </a:p>
          <a:p>
            <a:pPr marL="0" lvl="0" indent="0" algn="ctr" rtl="0">
              <a:spcBef>
                <a:spcPts val="0"/>
              </a:spcBef>
              <a:spcAft>
                <a:spcPts val="0"/>
              </a:spcAft>
              <a:buNone/>
            </a:pPr>
            <a:endParaRPr sz="3300">
              <a:solidFill>
                <a:srgbClr val="FFFFFF"/>
              </a:solidFill>
              <a:latin typeface="Open Sans SemiBold"/>
              <a:ea typeface="Open Sans SemiBold"/>
              <a:cs typeface="Open Sans SemiBold"/>
              <a:sym typeface="Open Sans SemiBo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60"/>
          <p:cNvPicPr preferRelativeResize="0"/>
          <p:nvPr/>
        </p:nvPicPr>
        <p:blipFill>
          <a:blip r:embed="rId3">
            <a:alphaModFix/>
          </a:blip>
          <a:stretch>
            <a:fillRect/>
          </a:stretch>
        </p:blipFill>
        <p:spPr>
          <a:xfrm>
            <a:off x="2431325" y="1900238"/>
            <a:ext cx="4429125" cy="1343025"/>
          </a:xfrm>
          <a:prstGeom prst="rect">
            <a:avLst/>
          </a:prstGeom>
          <a:noFill/>
          <a:ln>
            <a:noFill/>
          </a:ln>
        </p:spPr>
      </p:pic>
      <p:sp>
        <p:nvSpPr>
          <p:cNvPr id="327" name="Google Shape;327;p60"/>
          <p:cNvSpPr txBox="1"/>
          <p:nvPr/>
        </p:nvSpPr>
        <p:spPr>
          <a:xfrm>
            <a:off x="4240950" y="3526600"/>
            <a:ext cx="662100" cy="53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u="sng">
                <a:solidFill>
                  <a:schemeClr val="hlink"/>
                </a:solidFill>
                <a:hlinkClick r:id="rId4"/>
              </a:rPr>
              <a:t>Go 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txBox="1">
            <a:spLocks noGrp="1"/>
          </p:cNvSpPr>
          <p:nvPr>
            <p:ph type="ctrTitle"/>
          </p:nvPr>
        </p:nvSpPr>
        <p:spPr>
          <a:xfrm>
            <a:off x="311700" y="0"/>
            <a:ext cx="85206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3000">
                <a:solidFill>
                  <a:srgbClr val="3FB9BD"/>
                </a:solidFill>
                <a:latin typeface="Raleway Black"/>
                <a:ea typeface="Raleway Black"/>
                <a:cs typeface="Raleway Black"/>
                <a:sym typeface="Raleway Black"/>
              </a:rPr>
              <a:t>COMPILE TIME</a:t>
            </a:r>
            <a:endParaRPr sz="3000">
              <a:solidFill>
                <a:srgbClr val="FFFFFF"/>
              </a:solidFill>
              <a:latin typeface="Open Sans SemiBold"/>
              <a:ea typeface="Open Sans SemiBold"/>
              <a:cs typeface="Open Sans SemiBold"/>
              <a:sym typeface="Open Sans SemiBold"/>
            </a:endParaRPr>
          </a:p>
        </p:txBody>
      </p:sp>
      <p:pic>
        <p:nvPicPr>
          <p:cNvPr id="1026" name="Picture 2" descr="Resultado de imagem para compilation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126" y="1433513"/>
            <a:ext cx="5857875"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902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txBox="1">
            <a:spLocks noGrp="1"/>
          </p:cNvSpPr>
          <p:nvPr>
            <p:ph type="ctrTitle"/>
          </p:nvPr>
        </p:nvSpPr>
        <p:spPr>
          <a:xfrm>
            <a:off x="311700" y="149289"/>
            <a:ext cx="85206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3000" dirty="0" smtClean="0">
                <a:solidFill>
                  <a:srgbClr val="3FB9BD"/>
                </a:solidFill>
                <a:latin typeface="Raleway Black"/>
                <a:ea typeface="Raleway Black"/>
                <a:cs typeface="Raleway Black"/>
                <a:sym typeface="Raleway Black"/>
              </a:rPr>
              <a:t>Compiled vs Interpreted</a:t>
            </a:r>
            <a:endParaRPr sz="3000" dirty="0">
              <a:solidFill>
                <a:srgbClr val="FFFFFF"/>
              </a:solidFill>
              <a:latin typeface="Open Sans SemiBold"/>
              <a:ea typeface="Open Sans SemiBold"/>
              <a:cs typeface="Open Sans SemiBold"/>
              <a:sym typeface="Open Sans SemiBold"/>
            </a:endParaRPr>
          </a:p>
        </p:txBody>
      </p:sp>
      <p:pic>
        <p:nvPicPr>
          <p:cNvPr id="2050" name="Picture 2" descr="https://lh3.googleusercontent.com/9jjcGZaY9Uyn59eLwawbPlWw_B4rUqRkB0enjVJC_jXHS72QBt7XDc00fBmK4MnDFMRUrJQyWcyBpqAbCjeduOiBNg5dB4DFHbsVaTXYgUH67-_E9JXYk4sGbg8U8nqUKi6vWn1ry9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999" y="1240971"/>
            <a:ext cx="4677212" cy="321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954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6942"/>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subTitle" idx="1"/>
          </p:nvPr>
        </p:nvSpPr>
        <p:spPr>
          <a:xfrm>
            <a:off x="311700" y="1717350"/>
            <a:ext cx="85206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sz="5000" dirty="0" smtClean="0">
                <a:solidFill>
                  <a:srgbClr val="FFFFFF"/>
                </a:solidFill>
                <a:latin typeface="Raleway Black"/>
                <a:ea typeface="Raleway Black"/>
                <a:cs typeface="Raleway Black"/>
                <a:sym typeface="Raleway Black"/>
              </a:rPr>
              <a:t>WHAT IS RUN </a:t>
            </a:r>
            <a:r>
              <a:rPr lang="pt-PT" sz="5000" dirty="0">
                <a:solidFill>
                  <a:srgbClr val="FFFFFF"/>
                </a:solidFill>
                <a:latin typeface="Raleway Black"/>
                <a:ea typeface="Raleway Black"/>
                <a:cs typeface="Raleway Black"/>
                <a:sym typeface="Raleway Black"/>
              </a:rPr>
              <a:t>TIME?</a:t>
            </a:r>
            <a:endParaRPr sz="5000" dirty="0">
              <a:solidFill>
                <a:srgbClr val="FFFFFF"/>
              </a:solidFill>
              <a:latin typeface="Raleway Black"/>
              <a:ea typeface="Raleway Black"/>
              <a:cs typeface="Raleway Black"/>
              <a:sym typeface="Raleway Black"/>
            </a:endParaRPr>
          </a:p>
          <a:p>
            <a:pPr marL="0" lvl="0" indent="0" algn="ctr" rtl="0">
              <a:spcBef>
                <a:spcPts val="0"/>
              </a:spcBef>
              <a:spcAft>
                <a:spcPts val="0"/>
              </a:spcAft>
              <a:buClr>
                <a:schemeClr val="dk1"/>
              </a:buClr>
              <a:buSzPts val="1100"/>
              <a:buFont typeface="Arial"/>
              <a:buNone/>
            </a:pPr>
            <a:endParaRPr sz="2500" dirty="0">
              <a:solidFill>
                <a:srgbClr val="333333"/>
              </a:solidFill>
              <a:latin typeface="Raleway Black"/>
              <a:ea typeface="Raleway Black"/>
              <a:cs typeface="Raleway Black"/>
              <a:sym typeface="Raleway Black"/>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0" y="0"/>
            <a:ext cx="85206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3000">
                <a:solidFill>
                  <a:srgbClr val="3FB9BD"/>
                </a:solidFill>
                <a:latin typeface="Raleway Black"/>
                <a:ea typeface="Raleway Black"/>
                <a:cs typeface="Raleway Black"/>
                <a:sym typeface="Raleway Black"/>
              </a:rPr>
              <a:t>RUN TIME - CPU’s Magic</a:t>
            </a:r>
            <a:endParaRPr sz="3000">
              <a:solidFill>
                <a:srgbClr val="FFFFFF"/>
              </a:solidFill>
              <a:latin typeface="Open Sans SemiBold"/>
              <a:ea typeface="Open Sans SemiBold"/>
              <a:cs typeface="Open Sans SemiBold"/>
              <a:sym typeface="Open Sans SemiBold"/>
            </a:endParaRPr>
          </a:p>
        </p:txBody>
      </p:sp>
      <p:pic>
        <p:nvPicPr>
          <p:cNvPr id="73" name="Google Shape;73;p16"/>
          <p:cNvPicPr preferRelativeResize="0"/>
          <p:nvPr/>
        </p:nvPicPr>
        <p:blipFill>
          <a:blip r:embed="rId3">
            <a:alphaModFix/>
          </a:blip>
          <a:stretch>
            <a:fillRect/>
          </a:stretch>
        </p:blipFill>
        <p:spPr>
          <a:xfrm>
            <a:off x="1791477" y="970382"/>
            <a:ext cx="6036113" cy="345465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6942"/>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subTitle" idx="1"/>
          </p:nvPr>
        </p:nvSpPr>
        <p:spPr>
          <a:xfrm>
            <a:off x="311700" y="1717350"/>
            <a:ext cx="85206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sz="3000">
                <a:solidFill>
                  <a:srgbClr val="FFFFFF"/>
                </a:solidFill>
                <a:latin typeface="Raleway Black"/>
                <a:ea typeface="Raleway Black"/>
                <a:cs typeface="Raleway Black"/>
                <a:sym typeface="Raleway Black"/>
              </a:rPr>
              <a:t>COMPILE TIME ---&gt; RUN TIME</a:t>
            </a:r>
            <a:endParaRPr sz="3000">
              <a:solidFill>
                <a:srgbClr val="FFFFFF"/>
              </a:solidFill>
              <a:latin typeface="Raleway Black"/>
              <a:ea typeface="Raleway Black"/>
              <a:cs typeface="Raleway Black"/>
              <a:sym typeface="Raleway Black"/>
            </a:endParaRPr>
          </a:p>
          <a:p>
            <a:pPr marL="0" lvl="0" indent="0" algn="ctr" rtl="0">
              <a:spcBef>
                <a:spcPts val="0"/>
              </a:spcBef>
              <a:spcAft>
                <a:spcPts val="0"/>
              </a:spcAft>
              <a:buClr>
                <a:schemeClr val="dk1"/>
              </a:buClr>
              <a:buSzPts val="1100"/>
              <a:buFont typeface="Arial"/>
              <a:buNone/>
            </a:pPr>
            <a:endParaRPr sz="3000">
              <a:solidFill>
                <a:srgbClr val="333333"/>
              </a:solidFill>
              <a:latin typeface="Raleway Black"/>
              <a:ea typeface="Raleway Black"/>
              <a:cs typeface="Raleway Black"/>
              <a:sym typeface="Raleway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2"/>
        <p:cNvGrpSpPr/>
        <p:nvPr/>
      </p:nvGrpSpPr>
      <p:grpSpPr>
        <a:xfrm>
          <a:off x="0" y="0"/>
          <a:ext cx="0" cy="0"/>
          <a:chOff x="0" y="0"/>
          <a:chExt cx="0" cy="0"/>
        </a:xfrm>
      </p:grpSpPr>
      <p:sp>
        <p:nvSpPr>
          <p:cNvPr id="83" name="Google Shape;83;p18"/>
          <p:cNvSpPr txBox="1"/>
          <p:nvPr/>
        </p:nvSpPr>
        <p:spPr>
          <a:xfrm>
            <a:off x="618850" y="646585"/>
            <a:ext cx="7575300" cy="1170109"/>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800"/>
              </a:spcBef>
              <a:spcAft>
                <a:spcPts val="0"/>
              </a:spcAft>
              <a:buNone/>
            </a:pPr>
            <a:r>
              <a:rPr lang="pt-PT" sz="1800" dirty="0">
                <a:solidFill>
                  <a:srgbClr val="EFEFEF"/>
                </a:solidFill>
                <a:latin typeface="Calibri"/>
                <a:ea typeface="Calibri"/>
                <a:cs typeface="Calibri"/>
                <a:sym typeface="Calibri"/>
              </a:rPr>
              <a:t>● </a:t>
            </a:r>
            <a:r>
              <a:rPr lang="pt-PT" sz="1800" dirty="0" smtClean="0">
                <a:solidFill>
                  <a:srgbClr val="EFEFEF"/>
                </a:solidFill>
              </a:rPr>
              <a:t>When a process is executed (RUN </a:t>
            </a:r>
            <a:r>
              <a:rPr lang="pt-PT" sz="1800" dirty="0">
                <a:solidFill>
                  <a:srgbClr val="EFEFEF"/>
                </a:solidFill>
              </a:rPr>
              <a:t>TIME) </a:t>
            </a:r>
            <a:r>
              <a:rPr lang="pt-PT" sz="1800" dirty="0" smtClean="0">
                <a:solidFill>
                  <a:srgbClr val="EFEFEF"/>
                </a:solidFill>
              </a:rPr>
              <a:t>the </a:t>
            </a:r>
            <a:r>
              <a:rPr lang="pt-PT" sz="1800" dirty="0">
                <a:solidFill>
                  <a:srgbClr val="EFEFEF"/>
                </a:solidFill>
              </a:rPr>
              <a:t>CPU </a:t>
            </a:r>
            <a:r>
              <a:rPr lang="pt-PT" sz="1800" dirty="0" smtClean="0">
                <a:solidFill>
                  <a:srgbClr val="EFEFEF"/>
                </a:solidFill>
              </a:rPr>
              <a:t>allocates a portion of memory for the execution fo that program, creating a aprocess</a:t>
            </a:r>
            <a:endParaRPr sz="1800" dirty="0">
              <a:solidFill>
                <a:srgbClr val="EFEFEF"/>
              </a:solidFill>
              <a:latin typeface="Calibri"/>
              <a:ea typeface="Calibri"/>
              <a:cs typeface="Calibri"/>
              <a:sym typeface="Calibri"/>
            </a:endParaRPr>
          </a:p>
        </p:txBody>
      </p:sp>
      <p:sp>
        <p:nvSpPr>
          <p:cNvPr id="84" name="Google Shape;84;p18"/>
          <p:cNvSpPr txBox="1">
            <a:spLocks noGrp="1"/>
          </p:cNvSpPr>
          <p:nvPr>
            <p:ph type="ctrTitle"/>
          </p:nvPr>
        </p:nvSpPr>
        <p:spPr>
          <a:xfrm>
            <a:off x="540875" y="152775"/>
            <a:ext cx="8520600" cy="7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3000">
                <a:solidFill>
                  <a:srgbClr val="3FB9BD"/>
                </a:solidFill>
                <a:latin typeface="Raleway Black"/>
                <a:ea typeface="Raleway Black"/>
                <a:cs typeface="Raleway Black"/>
                <a:sym typeface="Raleway Black"/>
              </a:rPr>
              <a:t>Processos</a:t>
            </a:r>
            <a:endParaRPr sz="3000">
              <a:solidFill>
                <a:srgbClr val="3FB9BD"/>
              </a:solidFill>
              <a:latin typeface="Raleway Black"/>
              <a:ea typeface="Raleway Black"/>
              <a:cs typeface="Raleway Black"/>
              <a:sym typeface="Raleway Black"/>
            </a:endParaRPr>
          </a:p>
          <a:p>
            <a:pPr marL="0" lvl="0" indent="0" algn="ctr" rtl="0">
              <a:spcBef>
                <a:spcPts val="0"/>
              </a:spcBef>
              <a:spcAft>
                <a:spcPts val="0"/>
              </a:spcAft>
              <a:buNone/>
            </a:pPr>
            <a:endParaRPr sz="3000">
              <a:solidFill>
                <a:srgbClr val="FFFFFF"/>
              </a:solidFill>
              <a:latin typeface="Open Sans SemiBold"/>
              <a:ea typeface="Open Sans SemiBold"/>
              <a:cs typeface="Open Sans SemiBold"/>
              <a:sym typeface="Open Sans SemiBold"/>
            </a:endParaRPr>
          </a:p>
        </p:txBody>
      </p:sp>
      <p:pic>
        <p:nvPicPr>
          <p:cNvPr id="85" name="Google Shape;85;p18"/>
          <p:cNvPicPr preferRelativeResize="0"/>
          <p:nvPr/>
        </p:nvPicPr>
        <p:blipFill>
          <a:blip r:embed="rId3">
            <a:alphaModFix/>
          </a:blip>
          <a:stretch>
            <a:fillRect/>
          </a:stretch>
        </p:blipFill>
        <p:spPr>
          <a:xfrm>
            <a:off x="2266658" y="1816694"/>
            <a:ext cx="4845075" cy="294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ctrTitle"/>
          </p:nvPr>
        </p:nvSpPr>
        <p:spPr>
          <a:xfrm>
            <a:off x="311700" y="0"/>
            <a:ext cx="85206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3000" dirty="0" smtClean="0">
                <a:solidFill>
                  <a:srgbClr val="3FB9BD"/>
                </a:solidFill>
                <a:latin typeface="Raleway Black"/>
                <a:ea typeface="Raleway Black"/>
                <a:cs typeface="Raleway Black"/>
                <a:sym typeface="Raleway Black"/>
              </a:rPr>
              <a:t>At </a:t>
            </a:r>
            <a:r>
              <a:rPr lang="pt-PT" sz="3000" dirty="0">
                <a:solidFill>
                  <a:srgbClr val="3FB9BD"/>
                </a:solidFill>
                <a:latin typeface="Raleway Black"/>
                <a:ea typeface="Raleway Black"/>
                <a:cs typeface="Raleway Black"/>
                <a:sym typeface="Raleway Black"/>
              </a:rPr>
              <a:t>run time - Process vs Threads</a:t>
            </a:r>
            <a:endParaRPr sz="3000" dirty="0">
              <a:solidFill>
                <a:srgbClr val="FFFFFF"/>
              </a:solidFill>
              <a:latin typeface="Open Sans SemiBold"/>
              <a:ea typeface="Open Sans SemiBold"/>
              <a:cs typeface="Open Sans SemiBold"/>
              <a:sym typeface="Open Sans SemiBold"/>
            </a:endParaRPr>
          </a:p>
        </p:txBody>
      </p:sp>
      <p:pic>
        <p:nvPicPr>
          <p:cNvPr id="91" name="Google Shape;91;p19"/>
          <p:cNvPicPr preferRelativeResize="0"/>
          <p:nvPr/>
        </p:nvPicPr>
        <p:blipFill>
          <a:blip r:embed="rId3">
            <a:alphaModFix/>
          </a:blip>
          <a:stretch>
            <a:fillRect/>
          </a:stretch>
        </p:blipFill>
        <p:spPr>
          <a:xfrm>
            <a:off x="2511250" y="942000"/>
            <a:ext cx="4121510" cy="3896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441</Words>
  <Application>Microsoft Office PowerPoint</Application>
  <PresentationFormat>On-screen Show (16:9)</PresentationFormat>
  <Paragraphs>47</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Raleway Black</vt:lpstr>
      <vt:lpstr>Open Sans</vt:lpstr>
      <vt:lpstr>Raleway</vt:lpstr>
      <vt:lpstr>Open Sans SemiBold</vt:lpstr>
      <vt:lpstr>Calibri</vt:lpstr>
      <vt:lpstr>Simple Light</vt:lpstr>
      <vt:lpstr>Node.js Building a store</vt:lpstr>
      <vt:lpstr>COMPILE TIME</vt:lpstr>
      <vt:lpstr>COMPILE TIME</vt:lpstr>
      <vt:lpstr>Compiled vs Interpreted</vt:lpstr>
      <vt:lpstr>PowerPoint Presentation</vt:lpstr>
      <vt:lpstr>RUN TIME - CPU’s Magic</vt:lpstr>
      <vt:lpstr>PowerPoint Presentation</vt:lpstr>
      <vt:lpstr>Processos </vt:lpstr>
      <vt:lpstr>At run time - Process vs Threads</vt:lpstr>
      <vt:lpstr>At run time</vt:lpstr>
      <vt:lpstr>Threads </vt:lpstr>
      <vt:lpstr>PowerPoint Presentation</vt:lpstr>
      <vt:lpstr>RECAP </vt:lpstr>
      <vt:lpstr>PowerPoint Presentation</vt:lpstr>
      <vt:lpstr>PowerPoint Presentation</vt:lpstr>
      <vt:lpstr>Não é só o V8 e o event loop...</vt:lpstr>
      <vt:lpstr>“Node.js® is a JavaScript runtime built on Chrome's V8 JavaScript engine. Node.js uses an event-driven, non-blocking I/O model that makes it lightweight and efficient. Node.js' package ecosystem, npm, is the largest ecosystem of open source libraries in the world.”</vt:lpstr>
      <vt:lpstr>PowerPoint Presentation</vt:lpstr>
      <vt:lpstr>Não é um library...  Bootstrap, jQuery, React, etc  Não é uma framework...   Angular, Express.js, Spring, etc</vt:lpstr>
      <vt:lpstr>PowerPoint Presentation</vt:lpstr>
      <vt:lpstr>Com outras tecnologias, cada ligação teria de criar uma nova thread dentro do processo principal</vt:lpstr>
      <vt:lpstr>PowerPoint Presentation</vt:lpstr>
      <vt:lpstr>Tudo javascript e JSON</vt:lpstr>
      <vt:lpstr>PowerPoint Presentation</vt:lpstr>
      <vt:lpstr>LinkedIn Mobile Development Lead  “The Node.js app was built almost twice as fast with fewer people, in 33% fewer lines of code and 40% fewer files (in comparison with previous Java based application). “One reason was scale. The second is, if you look at Node, the thing it’s best at doing is talking to other services.” When compared with the previous Ruby on Rails based version, the new mobile app is up to 20 times faster and uses only a fraction of resources – servers were cut from 30 to 3. The development itself was unusually fast.” </vt:lpstr>
      <vt:lpstr>SERVERS and EXPRESS.JS </vt:lpstr>
      <vt:lpstr>PowerPoint Presentation</vt:lpstr>
      <vt:lpstr>HTTP Requests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Building a store</dc:title>
  <cp:lastModifiedBy>pb</cp:lastModifiedBy>
  <cp:revision>2</cp:revision>
  <dcterms:modified xsi:type="dcterms:W3CDTF">2018-12-12T17:44:46Z</dcterms:modified>
</cp:coreProperties>
</file>