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</p:sldMasterIdLst>
  <p:notesMasterIdLst>
    <p:notesMasterId r:id="rId16"/>
  </p:notesMasterIdLst>
  <p:sldIdLst>
    <p:sldId id="256" r:id="rId4"/>
    <p:sldId id="260" r:id="rId5"/>
    <p:sldId id="259" r:id="rId6"/>
    <p:sldId id="270" r:id="rId7"/>
    <p:sldId id="269" r:id="rId8"/>
    <p:sldId id="266" r:id="rId9"/>
    <p:sldId id="261" r:id="rId10"/>
    <p:sldId id="262" r:id="rId11"/>
    <p:sldId id="268" r:id="rId12"/>
    <p:sldId id="263" r:id="rId13"/>
    <p:sldId id="264" r:id="rId14"/>
    <p:sldId id="265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752" autoAdjust="0"/>
  </p:normalViewPr>
  <p:slideViewPr>
    <p:cSldViewPr>
      <p:cViewPr varScale="1">
        <p:scale>
          <a:sx n="38" d="100"/>
          <a:sy n="38" d="100"/>
        </p:scale>
        <p:origin x="144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8FA7B-827C-4FE9-A78E-F53429730F5C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375B7-3858-45B5-BC6B-0C3689804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68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레지스터에 대해 발표하겠습니다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27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다음으로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EBP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extended Base Pointer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약자로</a:t>
            </a:r>
            <a:endParaRPr lang="en-US" altLang="ko-KR" sz="12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한 스택 프레임의 시작 자료의 주소를 저장하는 레지스터입니다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EBP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값은 새로운 함수가 호출되거나 현재 실행 중인 함수가 종료될 때마다 변경됩니다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따라서 현재 사용되는 스택 프레임이 소멸되지 않는 이상 값이 변경되지 않습니다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세그먼트 레지스터인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레지스터와 함께 사용됩니다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46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마지막으로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EIP</a:t>
            </a:r>
            <a:r>
              <a:rPr lang="ko-KR" altLang="en-US" dirty="0" smtClean="0">
                <a:solidFill>
                  <a:schemeClr val="bg1"/>
                </a:solidFill>
              </a:rPr>
              <a:t>는 </a:t>
            </a:r>
            <a:r>
              <a:rPr lang="en-US" altLang="ko-KR" dirty="0" smtClean="0">
                <a:solidFill>
                  <a:schemeClr val="bg1"/>
                </a:solidFill>
              </a:rPr>
              <a:t>Extended</a:t>
            </a:r>
            <a:r>
              <a:rPr lang="en-US" altLang="ko-KR" baseline="0" dirty="0" smtClean="0">
                <a:solidFill>
                  <a:schemeClr val="bg1"/>
                </a:solidFill>
              </a:rPr>
              <a:t> Instruction Pointer</a:t>
            </a:r>
            <a:r>
              <a:rPr lang="ko-KR" altLang="en-US" baseline="0" dirty="0" smtClean="0">
                <a:solidFill>
                  <a:schemeClr val="bg1"/>
                </a:solidFill>
              </a:rPr>
              <a:t>의 약자로</a:t>
            </a:r>
            <a:endParaRPr lang="en-US" altLang="ko-KR" baseline="0" dirty="0" smtClean="0">
              <a:solidFill>
                <a:schemeClr val="bg1"/>
              </a:solidFill>
            </a:endParaRPr>
          </a:p>
          <a:p>
            <a:r>
              <a:rPr lang="ko-KR" altLang="en-US" baseline="0" dirty="0" smtClean="0">
                <a:solidFill>
                  <a:schemeClr val="bg1"/>
                </a:solidFill>
              </a:rPr>
              <a:t>다음에 수행할 명령어의 메모리 주소를 저장하는 레지스터입니다</a:t>
            </a:r>
            <a:r>
              <a:rPr lang="en-US" altLang="ko-KR" baseline="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baseline="0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EIP</a:t>
            </a:r>
            <a:r>
              <a:rPr lang="ko-KR" altLang="en-US" dirty="0" smtClean="0">
                <a:solidFill>
                  <a:schemeClr val="bg1"/>
                </a:solidFill>
              </a:rPr>
              <a:t>의 값은 프로그래머가 직접적으로 쓰거나 읽을 수 없고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수행되는 명령어에 의해 자동으로 변경됩니다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세그먼트 레지스터인 </a:t>
            </a:r>
            <a:r>
              <a:rPr lang="en-US" altLang="ko-KR" dirty="0" smtClean="0">
                <a:solidFill>
                  <a:schemeClr val="bg1"/>
                </a:solidFill>
              </a:rPr>
              <a:t>CS</a:t>
            </a:r>
            <a:r>
              <a:rPr lang="ko-KR" altLang="en-US" dirty="0" smtClean="0">
                <a:solidFill>
                  <a:schemeClr val="bg1"/>
                </a:solidFill>
              </a:rPr>
              <a:t>레지스터와 함께 사용됩니다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10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595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레지스터가 무엇인지에 대해 알아보고</a:t>
            </a:r>
            <a:endParaRPr lang="en-US" altLang="ko-KR" dirty="0" smtClean="0"/>
          </a:p>
          <a:p>
            <a:r>
              <a:rPr lang="ko-KR" altLang="en-US" dirty="0" smtClean="0"/>
              <a:t>포인터 레지스터인 </a:t>
            </a:r>
            <a:r>
              <a:rPr lang="en-US" altLang="ko-KR" dirty="0" smtClean="0"/>
              <a:t>ESP, EBP, EIP</a:t>
            </a:r>
            <a:r>
              <a:rPr lang="ko-KR" altLang="en-US" dirty="0" smtClean="0"/>
              <a:t>에 대해 알아보겠습니다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540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레지스터란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CPU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내부에서 처리할 명령어나 연산의 중간 결과값 등을 일시적으로 기억하는 임시 저장소입니다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컴퓨터의 구조에 따라 그 크기와 수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종류가 다양합니다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일반적으로는 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10~20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</a:t>
            </a:r>
            <a:r>
              <a:rPr lang="ko-KR" altLang="en-US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내외의 레지스터로 구성되는데</a:t>
            </a:r>
            <a:r>
              <a:rPr lang="en-US" altLang="ko-KR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endParaRPr lang="en-US" altLang="ko-KR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아키텍쳐는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ebp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범용 레지스터로 구성됩니다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비트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아키텍쳐의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범용 레지스터들은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Intel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16bit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범용 레지스터들을 확장해서 만들었기 때문에 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extend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라는 접두사가 붙었습니다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 확장을 통해 시스템의 주소 공간이 늘어나 시스템 용량 부족이라는 문제점을 해결할 수 있었습니다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24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32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비트 레지스터는 예전 크기인 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16bit 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단위로 나눠서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사용할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 있습니다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그 중 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EAX, EBX, ECX, EDX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는 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8bit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씩 상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하위로 나누어서도 사용 가능합니다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73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예를 들어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</a:p>
          <a:p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EAX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는 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16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비트인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AX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와 상위 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8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비트 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AH, 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하위 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8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비트 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AL</a:t>
            </a:r>
            <a:r>
              <a:rPr lang="ko-KR" altLang="en-US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 나누어 사용할 수 있습니다</a:t>
            </a:r>
            <a:r>
              <a:rPr lang="en-US" altLang="ko-KR" sz="1200" baseline="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490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레지스터는 여러 기준에 따라 분류할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첫 번째로 용도에 따라 범용 레지스터와 전용 레지스터로 분류할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범용 레지스터는 메모리로부터 인출한 일반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 혹은 </a:t>
            </a:r>
            <a:r>
              <a:rPr lang="en-US" altLang="ko-KR" dirty="0" smtClean="0"/>
              <a:t>ALU</a:t>
            </a:r>
            <a:r>
              <a:rPr lang="ko-KR" altLang="en-US" dirty="0" smtClean="0"/>
              <a:t>에서 계산된 결과 값을 임시로 저장하는 데 사용하는 레지스터입니다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전용 레지스터는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프로세서가 명령어를 수행하는 데 필요한 특정 데이터를 저장하거나 읽는 데 사용하는 레지스터입니다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두 번째로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레지스터에 저장되는 정보의 종류에 따라 데이터 레지스터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 레지스터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 레지스터로 분류할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마지막으로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정보 변경 가능 유무에 따라 사용자 가시 레지스터와 사용자 불가시 레지스터로 분류할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6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포인터 레지스터는 제어장치와 관련된 레지스터인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메모리 주소 레지스터에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맵핑된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레지스터입니다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432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먼저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ESP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Extended Stack Pointer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약자로</a:t>
            </a:r>
            <a:endParaRPr lang="en-US" altLang="ko-KR" sz="12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한 스택 프레임의 마지막 자료의 주소를 저장하는 레지스터입니다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ESP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값은 스택에 자료를 넣는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PUSH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와 스택에서 자료를 빼는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 의해 프로그램 안에서 수시로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  <a:r>
              <a:rPr lang="ko-KR" altLang="en-US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바이트씩 증감됩니다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r>
              <a:rPr lang="ko-KR" altLang="en-US" dirty="0" smtClean="0"/>
              <a:t>세그먼트 레지스터인 </a:t>
            </a:r>
            <a:r>
              <a:rPr lang="en-US" altLang="ko-KR" dirty="0" smtClean="0"/>
              <a:t>SS</a:t>
            </a:r>
            <a:r>
              <a:rPr lang="ko-KR" altLang="en-US" dirty="0" smtClean="0"/>
              <a:t>레지스터와 함께 사용됩니다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391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스택과 스택 프레임에 대해</a:t>
            </a:r>
            <a:r>
              <a:rPr lang="ko-KR" altLang="en-US" baseline="0" dirty="0" smtClean="0"/>
              <a:t> 설명하겠습니다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스택이란 라스트 인 퍼스트 아웃 방식의 자료구조를 의미합니다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스택 프레임은 서브루틴이 가지는 자신만의 스택 영역을 뜻하며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서브루틴 내에서 사용하는 데이터가 저장됩니다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스택 프레임은 함수가 호출될 때 생성되며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함수가 종료하고 복귀 주소로 돌아갈 때는 소멸됩니다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375B7-3858-45B5-BC6B-0C3689804A0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37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103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55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93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211960" y="0"/>
            <a:ext cx="720080" cy="1635646"/>
            <a:chOff x="683568" y="0"/>
            <a:chExt cx="720080" cy="1635646"/>
          </a:xfrm>
        </p:grpSpPr>
        <p:sp>
          <p:nvSpPr>
            <p:cNvPr id="8" name="타원 7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43608" y="0"/>
              <a:ext cx="0" cy="987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539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6405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821462"/>
            <a:ext cx="9144000" cy="432203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8100392" y="0"/>
            <a:ext cx="720080" cy="1008112"/>
            <a:chOff x="683568" y="627534"/>
            <a:chExt cx="720080" cy="1008112"/>
          </a:xfrm>
        </p:grpSpPr>
        <p:sp>
          <p:nvSpPr>
            <p:cNvPr id="11" name="타원 10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43608" y="627534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312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786896" y="2028607"/>
            <a:ext cx="3300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레지스터</a:t>
            </a:r>
            <a:endParaRPr lang="ko-KR" altLang="en-US" sz="6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1215" y="3179752"/>
            <a:ext cx="1521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1421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안소현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52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987574"/>
            <a:ext cx="76328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Extended Base Pointer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en-US" altLang="ko-KR" sz="2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한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스택 프레임의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시작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자료의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주소를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저장하는 레지스터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새로운 함수 호출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실행 중인 함수 종료 시 값이 변경됨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세그먼트 레지스터인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SS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레지스터와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함께 사용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3439" y="195486"/>
            <a:ext cx="12923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EBP</a:t>
            </a:r>
            <a:endParaRPr lang="ko-KR" altLang="en-US" sz="4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123478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lang="ko-KR" altLang="en-US" sz="5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1906680"/>
            <a:ext cx="2736304" cy="272999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444208" y="4242019"/>
            <a:ext cx="1728192" cy="27394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6017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52028" y="658014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alpha val="80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Sub Title</a:t>
            </a:r>
            <a:endParaRPr lang="ko-KR" altLang="en-US" sz="1600" dirty="0">
              <a:solidFill>
                <a:schemeClr val="tx1">
                  <a:alpha val="80000"/>
                </a:schemeClr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91630"/>
            <a:ext cx="251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987574"/>
            <a:ext cx="68407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Extended Instruction Pointer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다음에 수행할 명령어의 메모리 주소를 저장하는 레지스터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en-US" altLang="ko-KR" sz="2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프로그래머가 직접적으로 쓰기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읽기 불가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수행되는 명령어에 의해 자동으로 값이 변경됨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세그먼트 레지스터인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CS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레지스터와 함께 사용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ko-KR" altLang="en-US" b="1" dirty="0"/>
              <a:t> 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3439" y="195486"/>
            <a:ext cx="10935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EIP</a:t>
            </a:r>
            <a:endParaRPr lang="ko-KR" altLang="en-US" sz="4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23478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</a:t>
            </a:r>
            <a:endParaRPr lang="ko-KR" altLang="en-US" sz="5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943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8199" y="2110750"/>
            <a:ext cx="45492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Thank you</a:t>
            </a:r>
            <a:endParaRPr lang="ko-KR" altLang="en-US" sz="6600" dirty="0">
              <a:solidFill>
                <a:srgbClr val="FFC22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955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12831" y="1188358"/>
            <a:ext cx="11792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spc="3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Index</a:t>
            </a:r>
            <a:endParaRPr lang="ko-KR" altLang="en-US" sz="2200" spc="3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3507" y="1988136"/>
            <a:ext cx="1636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001/     </a:t>
            </a:r>
            <a:r>
              <a:rPr lang="ko-KR" altLang="en-US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레지스터</a:t>
            </a:r>
            <a:r>
              <a:rPr lang="en-US" altLang="ko-KR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endParaRPr lang="ko-KR" altLang="en-US" sz="16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46533" y="2512082"/>
            <a:ext cx="2250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002/     </a:t>
            </a:r>
            <a:r>
              <a:rPr lang="ko-KR" altLang="en-US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포인터 레지스터</a:t>
            </a:r>
            <a:r>
              <a:rPr lang="en-US" altLang="ko-KR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endParaRPr lang="ko-KR" altLang="en-US" sz="16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46669" y="3036028"/>
            <a:ext cx="1250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003/     ESP </a:t>
            </a:r>
            <a:endParaRPr lang="ko-KR" altLang="en-US" sz="16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64302" y="3559974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004/     EBP</a:t>
            </a:r>
            <a:endParaRPr lang="ko-KR" altLang="en-US" sz="16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01172" y="4083918"/>
            <a:ext cx="1141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005/     EIP</a:t>
            </a:r>
            <a:endParaRPr lang="ko-KR" altLang="en-US" sz="16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900096" y="1693940"/>
            <a:ext cx="1343808" cy="0"/>
          </a:xfrm>
          <a:prstGeom prst="line">
            <a:avLst/>
          </a:prstGeom>
          <a:ln w="12700" cap="rnd">
            <a:solidFill>
              <a:srgbClr val="281A16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45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546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13439" y="195486"/>
            <a:ext cx="22621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</a:t>
            </a:r>
            <a:r>
              <a:rPr lang="ko-KR" altLang="en-US" sz="4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지스터</a:t>
            </a:r>
            <a:endParaRPr lang="ko-KR" altLang="en-US" sz="4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059582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맑은 고딕" panose="020B0503020000020004" pitchFamily="50" charset="-127"/>
              <a:buChar char="▶"/>
            </a:pP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CPU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내부에서 처리할 명령어나 연산의 중간 결과값 등을 일시적으로 기억하는 임시 저장소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맑은 고딕" panose="020B0503020000020004" pitchFamily="50" charset="-127"/>
              <a:buChar char="▶"/>
            </a:pP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컴퓨터 구조에 따라 크기와 종류가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다양함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i386 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인텔 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80386 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계열의 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CPU) 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이후의 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32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비트 프로세서는</a:t>
            </a:r>
            <a:endParaRPr lang="en-US" altLang="ko-KR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16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비트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프로세서 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앞에 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‘E’,  64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비트 프로세서는 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‘R’ 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표시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123478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5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3843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6852"/>
          <a:stretch/>
        </p:blipFill>
        <p:spPr>
          <a:xfrm>
            <a:off x="827584" y="1851670"/>
            <a:ext cx="7560840" cy="27207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127560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32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비트 레지스터는 용도에 따라 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16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비트 단위로 나누어 사용 가능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2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4830"/>
          <a:stretch/>
        </p:blipFill>
        <p:spPr>
          <a:xfrm>
            <a:off x="971600" y="1851670"/>
            <a:ext cx="7344816" cy="26040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127560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EAX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레지스터</a:t>
            </a:r>
            <a:endParaRPr lang="en-US" altLang="ko-KR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629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987574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용도</a:t>
            </a:r>
            <a:endParaRPr lang="en-US" altLang="ko-KR" sz="2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범용 레지스터</a:t>
            </a:r>
            <a:r>
              <a:rPr lang="en-US" altLang="ko-KR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	▶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전</a:t>
            </a: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용레지스터</a:t>
            </a:r>
            <a:endParaRPr lang="en-US" altLang="ko-KR" sz="16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저장되는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정보의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종류</a:t>
            </a:r>
            <a:endParaRPr lang="en-US" altLang="ko-KR" sz="2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레지스터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주소 레지스터</a:t>
            </a:r>
            <a:r>
              <a:rPr lang="en-US" altLang="ko-KR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상태 레지스터</a:t>
            </a:r>
            <a:endParaRPr lang="en-US" altLang="ko-KR" sz="1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사용자의 정보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변경 가능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유무</a:t>
            </a:r>
            <a:endParaRPr lang="en-US" altLang="ko-KR" sz="2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가시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레지스터</a:t>
            </a:r>
            <a:r>
              <a:rPr lang="en-US" altLang="ko-KR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	▶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 </a:t>
            </a:r>
            <a:r>
              <a:rPr lang="ko-KR" altLang="en-US" sz="1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불가시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레지스터</a:t>
            </a:r>
            <a:endParaRPr lang="en-US" altLang="ko-KR" sz="24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0309" y="204902"/>
            <a:ext cx="3948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</a:t>
            </a:r>
            <a:r>
              <a:rPr lang="ko-KR" altLang="en-US" sz="4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지스터의 분류</a:t>
            </a:r>
            <a:endParaRPr lang="ko-KR" altLang="en-US" sz="4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23478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en-US" altLang="ko-KR" sz="32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7409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987574"/>
            <a:ext cx="7742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메모리 주소 레지스터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(MAR)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맵핑된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레지스터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3439" y="195486"/>
            <a:ext cx="3948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포</a:t>
            </a:r>
            <a:r>
              <a:rPr lang="ko-KR" altLang="en-US" sz="4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인터 레지스터</a:t>
            </a:r>
            <a:endParaRPr lang="ko-KR" altLang="en-US" sz="4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23478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5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63301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987574"/>
            <a:ext cx="7992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Extended Stack Pointer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한 스택 프레임의 마지막 자료의 주소를 저장하는 레지스터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PUSH,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POP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 의해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바이트씩 값이 증감됨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세그먼트 레지스터인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SS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레지스터와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함께 </a:t>
            </a: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</a:t>
            </a:r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439" y="195486"/>
            <a:ext cx="1260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ESP</a:t>
            </a:r>
            <a:endParaRPr lang="ko-KR" altLang="en-US" sz="4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123478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5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912" y="2156969"/>
            <a:ext cx="2736304" cy="272999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88224" y="2710542"/>
            <a:ext cx="1674440" cy="43727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0267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2014" y="195486"/>
            <a:ext cx="45961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스택</a:t>
            </a:r>
            <a:r>
              <a:rPr lang="ko-KR" altLang="en-US" sz="4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과</a:t>
            </a:r>
            <a:r>
              <a:rPr lang="ko-KR" altLang="en-US" sz="4400" dirty="0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스택 </a:t>
            </a:r>
            <a:r>
              <a:rPr lang="ko-KR" altLang="en-US" sz="4400" dirty="0" err="1" smtClean="0">
                <a:solidFill>
                  <a:srgbClr val="FFC22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프래임</a:t>
            </a:r>
            <a:endParaRPr lang="ko-KR" altLang="en-US" sz="4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23478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en-US" altLang="ko-KR" sz="32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-1</a:t>
            </a:r>
            <a:endPara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087123"/>
            <a:ext cx="806489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스택</a:t>
            </a:r>
            <a:endParaRPr lang="en-US" altLang="ko-KR" sz="2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LIFO (Last Input First Output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방식의 자료구조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▶"/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스택 프레임</a:t>
            </a:r>
            <a:endParaRPr lang="en-US" altLang="ko-KR" sz="2000" dirty="0" smtClean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서브루틴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함수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 가지는 자신만의 스택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영역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서브루틴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 내부에서 사용하는 데이터가 저장됨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 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함수 호출 시 생성 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 종료하고 복귀 </a:t>
            </a:r>
            <a:r>
              <a:rPr lang="ko-KR" altLang="en-US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 소멸</a:t>
            </a:r>
            <a:r>
              <a:rPr lang="en-US" altLang="ko-KR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7350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,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6600" dirty="0" smtClean="0">
            <a:solidFill>
              <a:srgbClr val="FFC22B"/>
            </a:solidFill>
            <a:latin typeface="BusanBada" panose="02000603000000000000" pitchFamily="2" charset="-127"/>
            <a:ea typeface="BusanBada" panose="02000603000000000000" pitchFamily="2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620</Words>
  <Application>Microsoft Office PowerPoint</Application>
  <PresentationFormat>화면 슬라이드 쇼(16:9)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BusanBada</vt:lpstr>
      <vt:lpstr>Noto Sans CJK KR Black</vt:lpstr>
      <vt:lpstr>Noto Sans CJK KR Bold</vt:lpstr>
      <vt:lpstr>Noto Sans CJK KR DemiLight</vt:lpstr>
      <vt:lpstr>나눔바른펜</vt:lpstr>
      <vt:lpstr>맑은 고딕</vt:lpstr>
      <vt:lpstr>Arial</vt:lpstr>
      <vt:lpstr>메인,마무리</vt:lpstr>
      <vt:lpstr>목차</vt:lpstr>
      <vt:lpstr>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Windows 사용자</cp:lastModifiedBy>
  <cp:revision>53</cp:revision>
  <dcterms:created xsi:type="dcterms:W3CDTF">2016-07-29T12:22:46Z</dcterms:created>
  <dcterms:modified xsi:type="dcterms:W3CDTF">2018-04-13T12:34:25Z</dcterms:modified>
</cp:coreProperties>
</file>