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73" r:id="rId6"/>
    <p:sldId id="267" r:id="rId7"/>
    <p:sldId id="268" r:id="rId8"/>
    <p:sldId id="271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9DAD8"/>
    <a:srgbClr val="262626"/>
    <a:srgbClr val="F8FE90"/>
    <a:srgbClr val="9BD3EE"/>
    <a:srgbClr val="F5FC92"/>
    <a:srgbClr val="E7DC5A"/>
    <a:srgbClr val="E58843"/>
    <a:srgbClr val="E8D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>
            <a:extLst>
              <a:ext uri="{FF2B5EF4-FFF2-40B4-BE49-F238E27FC236}">
                <a16:creationId xmlns:a16="http://schemas.microsoft.com/office/drawing/2014/main" id="{6AF232B6-7CE6-4EAD-B90D-114EDEFCD689}"/>
              </a:ext>
            </a:extLst>
          </p:cNvPr>
          <p:cNvSpPr/>
          <p:nvPr/>
        </p:nvSpPr>
        <p:spPr>
          <a:xfrm>
            <a:off x="4893410" y="1823978"/>
            <a:ext cx="2432807" cy="2450045"/>
          </a:xfrm>
          <a:prstGeom prst="ellipse">
            <a:avLst/>
          </a:prstGeom>
          <a:solidFill>
            <a:srgbClr val="F5F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9B8939-895C-4005-BA33-A5B4674A2B6D}"/>
              </a:ext>
            </a:extLst>
          </p:cNvPr>
          <p:cNvSpPr/>
          <p:nvPr/>
        </p:nvSpPr>
        <p:spPr>
          <a:xfrm>
            <a:off x="4741008" y="1853507"/>
            <a:ext cx="2253364" cy="22533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2C0A1F-DD59-470C-97D2-9AC3A61918F2}"/>
              </a:ext>
            </a:extLst>
          </p:cNvPr>
          <p:cNvSpPr txBox="1"/>
          <p:nvPr/>
        </p:nvSpPr>
        <p:spPr>
          <a:xfrm>
            <a:off x="5055653" y="4445194"/>
            <a:ext cx="1751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1421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안소현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C5E86E-D3A9-4B8D-96AC-7D60EC91E2C9}"/>
              </a:ext>
            </a:extLst>
          </p:cNvPr>
          <p:cNvSpPr txBox="1"/>
          <p:nvPr/>
        </p:nvSpPr>
        <p:spPr>
          <a:xfrm>
            <a:off x="4678128" y="2278124"/>
            <a:ext cx="23791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식품 영양</a:t>
            </a:r>
            <a:endParaRPr lang="en-US" altLang="ko-KR" sz="3200" b="1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32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성분 </a:t>
            </a:r>
            <a:r>
              <a:rPr lang="ko-KR" altLang="en-US" sz="32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 </a:t>
            </a:r>
            <a:r>
              <a:rPr lang="en-US" altLang="ko-KR" sz="32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web</a:t>
            </a:r>
            <a:endParaRPr lang="en-US" altLang="ko-KR" sz="3200" b="1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2AEC2E-8F65-416B-8AD3-ED5F4A15BD7C}"/>
              </a:ext>
            </a:extLst>
          </p:cNvPr>
          <p:cNvSpPr txBox="1"/>
          <p:nvPr/>
        </p:nvSpPr>
        <p:spPr>
          <a:xfrm>
            <a:off x="4906473" y="1424842"/>
            <a:ext cx="2050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WEB PROJECT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3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8A219041-5C21-494C-985F-1A0F9BF56A9F}"/>
              </a:ext>
            </a:extLst>
          </p:cNvPr>
          <p:cNvSpPr txBox="1"/>
          <p:nvPr/>
        </p:nvSpPr>
        <p:spPr>
          <a:xfrm>
            <a:off x="1740001" y="2271840"/>
            <a:ext cx="2244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CDC64D8-E977-49F4-8319-EC2D721F7F58}"/>
              </a:ext>
            </a:extLst>
          </p:cNvPr>
          <p:cNvSpPr/>
          <p:nvPr/>
        </p:nvSpPr>
        <p:spPr>
          <a:xfrm>
            <a:off x="1836473" y="3340491"/>
            <a:ext cx="338183" cy="3381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F596D7-3195-4C84-AC76-9151308DDB92}"/>
              </a:ext>
            </a:extLst>
          </p:cNvPr>
          <p:cNvSpPr txBox="1"/>
          <p:nvPr/>
        </p:nvSpPr>
        <p:spPr>
          <a:xfrm>
            <a:off x="1841702" y="333210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1</a:t>
            </a:r>
            <a:endParaRPr lang="ko-KR" altLang="en-US" sz="200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887CD4-03E5-4F4C-BF6B-79835898F7F5}"/>
              </a:ext>
            </a:extLst>
          </p:cNvPr>
          <p:cNvSpPr txBox="1"/>
          <p:nvPr/>
        </p:nvSpPr>
        <p:spPr>
          <a:xfrm>
            <a:off x="2186863" y="3318852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개발 동기</a:t>
            </a:r>
            <a:endParaRPr lang="ko-KR" altLang="en-US" sz="20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D5662C0-5169-4298-BBF3-77F697021024}"/>
              </a:ext>
            </a:extLst>
          </p:cNvPr>
          <p:cNvSpPr/>
          <p:nvPr/>
        </p:nvSpPr>
        <p:spPr>
          <a:xfrm>
            <a:off x="3533004" y="3339183"/>
            <a:ext cx="338183" cy="3381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9524CB-5252-4A23-977C-0CD3CB8D6B94}"/>
              </a:ext>
            </a:extLst>
          </p:cNvPr>
          <p:cNvSpPr txBox="1"/>
          <p:nvPr/>
        </p:nvSpPr>
        <p:spPr>
          <a:xfrm>
            <a:off x="3550001" y="333079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2</a:t>
            </a:r>
            <a:endParaRPr lang="ko-KR" altLang="en-US" sz="20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DA866A-86F9-481F-91AA-6F5FBCBC7BEB}"/>
              </a:ext>
            </a:extLst>
          </p:cNvPr>
          <p:cNvSpPr txBox="1"/>
          <p:nvPr/>
        </p:nvSpPr>
        <p:spPr>
          <a:xfrm>
            <a:off x="3896683" y="3340491"/>
            <a:ext cx="1826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관련 기초 정보</a:t>
            </a:r>
            <a:endParaRPr lang="ko-KR" altLang="en-US" sz="20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2F10399-B553-42DF-9310-5051BED5E1CF}"/>
              </a:ext>
            </a:extLst>
          </p:cNvPr>
          <p:cNvSpPr/>
          <p:nvPr/>
        </p:nvSpPr>
        <p:spPr>
          <a:xfrm>
            <a:off x="5710312" y="3343856"/>
            <a:ext cx="338183" cy="3381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FA3C988-48A6-4543-9CD5-2031FA6DB1B7}"/>
              </a:ext>
            </a:extLst>
          </p:cNvPr>
          <p:cNvSpPr txBox="1"/>
          <p:nvPr/>
        </p:nvSpPr>
        <p:spPr>
          <a:xfrm>
            <a:off x="5718163" y="333546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3</a:t>
            </a:r>
            <a:endParaRPr lang="ko-KR" altLang="en-US" sz="20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2AC738-2332-49BA-AE29-A1E769F92251}"/>
              </a:ext>
            </a:extLst>
          </p:cNvPr>
          <p:cNvSpPr txBox="1"/>
          <p:nvPr/>
        </p:nvSpPr>
        <p:spPr>
          <a:xfrm>
            <a:off x="6045421" y="3318853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주요 기능</a:t>
            </a:r>
            <a:endParaRPr lang="ko-KR" altLang="en-US" sz="20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62521489-7E9C-4DF2-9A55-55F8B07EA97E}"/>
              </a:ext>
            </a:extLst>
          </p:cNvPr>
          <p:cNvSpPr/>
          <p:nvPr/>
        </p:nvSpPr>
        <p:spPr>
          <a:xfrm>
            <a:off x="7406332" y="3330794"/>
            <a:ext cx="338183" cy="3381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03982AF-47A2-4C1F-88E8-D8CBD23498C0}"/>
              </a:ext>
            </a:extLst>
          </p:cNvPr>
          <p:cNvSpPr txBox="1"/>
          <p:nvPr/>
        </p:nvSpPr>
        <p:spPr>
          <a:xfrm flipH="1">
            <a:off x="7418638" y="3322405"/>
            <a:ext cx="333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4</a:t>
            </a:r>
            <a:endParaRPr lang="ko-KR" altLang="en-US" sz="20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34E4628-2EF2-4240-858E-B7D6D878C3C1}"/>
              </a:ext>
            </a:extLst>
          </p:cNvPr>
          <p:cNvSpPr txBox="1"/>
          <p:nvPr/>
        </p:nvSpPr>
        <p:spPr>
          <a:xfrm>
            <a:off x="7786995" y="3330794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참고 자료</a:t>
            </a:r>
            <a:endParaRPr lang="ko-KR" altLang="en-US" sz="20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62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>
            <a:extLst>
              <a:ext uri="{FF2B5EF4-FFF2-40B4-BE49-F238E27FC236}">
                <a16:creationId xmlns:a16="http://schemas.microsoft.com/office/drawing/2014/main" id="{027FBD8B-BA29-4AAF-8B9A-D81C4813AA7A}"/>
              </a:ext>
            </a:extLst>
          </p:cNvPr>
          <p:cNvSpPr/>
          <p:nvPr/>
        </p:nvSpPr>
        <p:spPr>
          <a:xfrm>
            <a:off x="175454" y="189108"/>
            <a:ext cx="299388" cy="29938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995793-59DC-45EE-B370-980271D524B6}"/>
              </a:ext>
            </a:extLst>
          </p:cNvPr>
          <p:cNvSpPr txBox="1"/>
          <p:nvPr/>
        </p:nvSpPr>
        <p:spPr>
          <a:xfrm>
            <a:off x="186915" y="189107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1</a:t>
            </a:r>
            <a:endParaRPr lang="ko-KR" altLang="en-US" sz="140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C86A28-2BFD-4ED7-8593-195F88BCF8F2}"/>
              </a:ext>
            </a:extLst>
          </p:cNvPr>
          <p:cNvSpPr txBox="1"/>
          <p:nvPr/>
        </p:nvSpPr>
        <p:spPr>
          <a:xfrm>
            <a:off x="474842" y="180718"/>
            <a:ext cx="157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개발 동기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19B729-66F8-48CC-B88A-7733B9E04035}"/>
              </a:ext>
            </a:extLst>
          </p:cNvPr>
          <p:cNvSpPr txBox="1"/>
          <p:nvPr/>
        </p:nvSpPr>
        <p:spPr>
          <a:xfrm>
            <a:off x="5330270" y="4038116"/>
            <a:ext cx="87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WHY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7ADFFA-9DD5-4A41-A7F8-42E87A112A29}"/>
              </a:ext>
            </a:extLst>
          </p:cNvPr>
          <p:cNvSpPr/>
          <p:nvPr/>
        </p:nvSpPr>
        <p:spPr>
          <a:xfrm>
            <a:off x="2314095" y="4614412"/>
            <a:ext cx="72740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식품의 </a:t>
            </a:r>
            <a:r>
              <a:rPr lang="ko-KR" altLang="en-US" sz="1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영양성분과</a:t>
            </a:r>
            <a:r>
              <a:rPr lang="ko-KR" altLang="en-US" sz="1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알레르기 </a:t>
            </a:r>
            <a:r>
              <a:rPr lang="ko-KR" altLang="en-US" sz="1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물질 </a:t>
            </a:r>
            <a:r>
              <a:rPr lang="ko-KR" altLang="en-US" sz="1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정보를 </a:t>
            </a:r>
            <a:r>
              <a:rPr lang="ko-KR" altLang="en-US" sz="1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제공하여</a:t>
            </a:r>
            <a:endParaRPr lang="en-US" altLang="ko-KR" sz="1400" dirty="0" smtClean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식품 구매 시의 소비자의 </a:t>
            </a:r>
            <a:r>
              <a:rPr lang="ko-KR" altLang="en-US" sz="1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번거로움을 줄이고 </a:t>
            </a:r>
            <a:r>
              <a:rPr lang="ko-KR" altLang="en-US" sz="1400" dirty="0" err="1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아나필락시스</a:t>
            </a:r>
            <a:r>
              <a:rPr lang="ko-KR" altLang="en-US" sz="1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쇼크와 같은 치명적인 알레르기 반응의</a:t>
            </a:r>
            <a:endParaRPr lang="en-US" altLang="ko-KR" sz="1400" dirty="0" smtClean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발생을 예방하여 소비자의 안전한 </a:t>
            </a:r>
            <a:r>
              <a:rPr lang="ko-KR" altLang="en-US" sz="1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식품 구매를 </a:t>
            </a:r>
            <a:r>
              <a:rPr lang="ko-KR" altLang="en-US" sz="1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도움</a:t>
            </a:r>
            <a:r>
              <a:rPr lang="en-US" altLang="ko-KR" sz="1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</a:t>
            </a:r>
            <a:endParaRPr lang="ko-KR" altLang="en-US" sz="14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96C282-607E-414A-A850-D0BB9614E20E}"/>
              </a:ext>
            </a:extLst>
          </p:cNvPr>
          <p:cNvSpPr txBox="1"/>
          <p:nvPr/>
        </p:nvSpPr>
        <p:spPr>
          <a:xfrm>
            <a:off x="5950571" y="3925271"/>
            <a:ext cx="427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8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-589" t="-11204" r="589" b="11204"/>
          <a:stretch/>
        </p:blipFill>
        <p:spPr>
          <a:xfrm>
            <a:off x="4217834" y="997637"/>
            <a:ext cx="3040479" cy="304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2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4BAF5778-BB0E-44A3-B110-066630B029C2}"/>
              </a:ext>
            </a:extLst>
          </p:cNvPr>
          <p:cNvSpPr/>
          <p:nvPr/>
        </p:nvSpPr>
        <p:spPr>
          <a:xfrm>
            <a:off x="2119072" y="4041679"/>
            <a:ext cx="3079121" cy="21698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52552730-07A4-44AF-941E-E2BF1D750051}"/>
              </a:ext>
            </a:extLst>
          </p:cNvPr>
          <p:cNvSpPr/>
          <p:nvPr/>
        </p:nvSpPr>
        <p:spPr>
          <a:xfrm>
            <a:off x="175454" y="189108"/>
            <a:ext cx="299388" cy="29938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BDBD84A-C0E3-4054-B3F2-3A74B721D138}"/>
              </a:ext>
            </a:extLst>
          </p:cNvPr>
          <p:cNvSpPr txBox="1"/>
          <p:nvPr/>
        </p:nvSpPr>
        <p:spPr>
          <a:xfrm>
            <a:off x="186915" y="189107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2</a:t>
            </a:r>
            <a:endParaRPr lang="ko-KR" altLang="en-US" sz="140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47B0C8-C676-439E-992D-2FE249DFF800}"/>
              </a:ext>
            </a:extLst>
          </p:cNvPr>
          <p:cNvSpPr txBox="1"/>
          <p:nvPr/>
        </p:nvSpPr>
        <p:spPr>
          <a:xfrm>
            <a:off x="474842" y="180718"/>
            <a:ext cx="157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관련 기초 자료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BAF5778-BB0E-44A3-B110-066630B029C2}"/>
              </a:ext>
            </a:extLst>
          </p:cNvPr>
          <p:cNvSpPr/>
          <p:nvPr/>
        </p:nvSpPr>
        <p:spPr>
          <a:xfrm>
            <a:off x="2106832" y="2483499"/>
            <a:ext cx="3079121" cy="14144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19072" y="2496014"/>
            <a:ext cx="299974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일반인에게는 </a:t>
            </a:r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무해한 식품을 특정인이 </a:t>
            </a:r>
            <a:r>
              <a:rPr lang="ko-KR" altLang="en-US" dirty="0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섭취한 후 과도한</a:t>
            </a:r>
            <a:endParaRPr lang="en-US" altLang="ko-KR" dirty="0" smtClean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면역반응이 </a:t>
            </a:r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일어나는 것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19072" y="4041680"/>
            <a:ext cx="309178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우리나라 전체 </a:t>
            </a:r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인구 </a:t>
            </a:r>
            <a:r>
              <a:rPr lang="ko-KR" altLang="en-US" dirty="0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중</a:t>
            </a:r>
            <a:endParaRPr lang="en-US" altLang="ko-KR" dirty="0" smtClean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3.8~5.1%</a:t>
            </a:r>
            <a:r>
              <a:rPr lang="ko-KR" altLang="en-US" dirty="0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식품 </a:t>
            </a:r>
            <a:r>
              <a:rPr lang="ko-KR" altLang="en-US" dirty="0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알레르기 보유</a:t>
            </a:r>
            <a:r>
              <a:rPr lang="en-US" altLang="ko-KR" dirty="0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dirty="0" err="1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아나필락시스</a:t>
            </a:r>
            <a:r>
              <a:rPr lang="ko-KR" altLang="en-US" dirty="0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쇼크로 목숨까지 </a:t>
            </a:r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위협받을 수 있으므로 </a:t>
            </a:r>
            <a:endParaRPr lang="en-US" altLang="ko-KR" dirty="0" smtClean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각별한 주의  필요</a:t>
            </a:r>
            <a:r>
              <a:rPr lang="en-US" altLang="ko-KR" dirty="0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91E74FB-45E7-4C99-88C1-43C4412124AF}"/>
              </a:ext>
            </a:extLst>
          </p:cNvPr>
          <p:cNvSpPr/>
          <p:nvPr/>
        </p:nvSpPr>
        <p:spPr>
          <a:xfrm>
            <a:off x="2562657" y="1446895"/>
            <a:ext cx="1957094" cy="772151"/>
          </a:xfrm>
          <a:prstGeom prst="rect">
            <a:avLst/>
          </a:prstGeom>
          <a:solidFill>
            <a:srgbClr val="F5FC9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62656" y="1462669"/>
            <a:ext cx="1957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식품 알레르기의</a:t>
            </a:r>
            <a:endParaRPr lang="en-US" altLang="ko-KR" sz="2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의미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BAF5778-BB0E-44A3-B110-066630B029C2}"/>
              </a:ext>
            </a:extLst>
          </p:cNvPr>
          <p:cNvSpPr/>
          <p:nvPr/>
        </p:nvSpPr>
        <p:spPr>
          <a:xfrm>
            <a:off x="5647515" y="2483499"/>
            <a:ext cx="3431336" cy="17938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91E74FB-45E7-4C99-88C1-43C4412124AF}"/>
              </a:ext>
            </a:extLst>
          </p:cNvPr>
          <p:cNvSpPr/>
          <p:nvPr/>
        </p:nvSpPr>
        <p:spPr>
          <a:xfrm>
            <a:off x="6340013" y="1428396"/>
            <a:ext cx="1811209" cy="801388"/>
          </a:xfrm>
          <a:prstGeom prst="rect">
            <a:avLst/>
          </a:prstGeom>
          <a:solidFill>
            <a:srgbClr val="F5FC9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40013" y="1482340"/>
            <a:ext cx="1811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식품 알레르기</a:t>
            </a:r>
            <a:endParaRPr lang="en-US" altLang="ko-KR" sz="2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유발 물질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59755" y="2523056"/>
            <a:ext cx="3431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난류</a:t>
            </a:r>
            <a:r>
              <a:rPr lang="en-US" altLang="ko-KR" dirty="0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우유</a:t>
            </a:r>
            <a:r>
              <a:rPr lang="en-US" altLang="ko-KR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메밀</a:t>
            </a:r>
            <a:r>
              <a:rPr lang="en-US" altLang="ko-KR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땅콩</a:t>
            </a:r>
            <a:r>
              <a:rPr lang="en-US" altLang="ko-KR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대두</a:t>
            </a:r>
            <a:r>
              <a:rPr lang="en-US" altLang="ko-KR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밀</a:t>
            </a:r>
            <a:r>
              <a:rPr lang="en-US" altLang="ko-KR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endParaRPr lang="en-US" altLang="ko-KR" dirty="0" smtClean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고등어</a:t>
            </a:r>
            <a:r>
              <a:rPr lang="en-US" altLang="ko-KR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게</a:t>
            </a:r>
            <a:r>
              <a:rPr lang="en-US" altLang="ko-KR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새우</a:t>
            </a:r>
            <a:r>
              <a:rPr lang="en-US" altLang="ko-KR" dirty="0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돼지고기</a:t>
            </a:r>
            <a:r>
              <a:rPr lang="en-US" altLang="ko-KR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복숭아</a:t>
            </a:r>
            <a:r>
              <a:rPr lang="en-US" altLang="ko-KR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endParaRPr lang="en-US" altLang="ko-KR" dirty="0" smtClean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토마토</a:t>
            </a:r>
            <a:r>
              <a:rPr lang="en-US" altLang="ko-KR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아황산류</a:t>
            </a:r>
            <a:r>
              <a:rPr lang="en-US" altLang="ko-KR" dirty="0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호두</a:t>
            </a:r>
            <a:r>
              <a:rPr lang="en-US" altLang="ko-KR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닭고기</a:t>
            </a:r>
            <a:r>
              <a:rPr lang="en-US" altLang="ko-KR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endParaRPr lang="en-US" altLang="ko-KR" dirty="0" smtClean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쇠고기</a:t>
            </a:r>
            <a:r>
              <a:rPr lang="en-US" altLang="ko-KR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오징어</a:t>
            </a:r>
            <a:r>
              <a:rPr lang="en-US" altLang="ko-KR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조개류</a:t>
            </a:r>
            <a:endParaRPr lang="ko-KR" altLang="en-US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222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타원 52">
            <a:extLst>
              <a:ext uri="{FF2B5EF4-FFF2-40B4-BE49-F238E27FC236}">
                <a16:creationId xmlns:a16="http://schemas.microsoft.com/office/drawing/2014/main" id="{52552730-07A4-44AF-941E-E2BF1D750051}"/>
              </a:ext>
            </a:extLst>
          </p:cNvPr>
          <p:cNvSpPr/>
          <p:nvPr/>
        </p:nvSpPr>
        <p:spPr>
          <a:xfrm>
            <a:off x="175454" y="189108"/>
            <a:ext cx="299388" cy="29938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BDBD84A-C0E3-4054-B3F2-3A74B721D138}"/>
              </a:ext>
            </a:extLst>
          </p:cNvPr>
          <p:cNvSpPr txBox="1"/>
          <p:nvPr/>
        </p:nvSpPr>
        <p:spPr>
          <a:xfrm>
            <a:off x="186915" y="189107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2</a:t>
            </a:r>
            <a:endParaRPr lang="ko-KR" altLang="en-US" sz="140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47B0C8-C676-439E-992D-2FE249DFF800}"/>
              </a:ext>
            </a:extLst>
          </p:cNvPr>
          <p:cNvSpPr txBox="1"/>
          <p:nvPr/>
        </p:nvSpPr>
        <p:spPr>
          <a:xfrm>
            <a:off x="474842" y="180718"/>
            <a:ext cx="157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관련 기초 자료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AF5778-BB0E-44A3-B110-066630B029C2}"/>
              </a:ext>
            </a:extLst>
          </p:cNvPr>
          <p:cNvSpPr/>
          <p:nvPr/>
        </p:nvSpPr>
        <p:spPr>
          <a:xfrm>
            <a:off x="1248313" y="2719815"/>
            <a:ext cx="3624134" cy="18110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1E74FB-45E7-4C99-88C1-43C4412124AF}"/>
              </a:ext>
            </a:extLst>
          </p:cNvPr>
          <p:cNvSpPr/>
          <p:nvPr/>
        </p:nvSpPr>
        <p:spPr>
          <a:xfrm>
            <a:off x="838332" y="1962139"/>
            <a:ext cx="4408437" cy="446276"/>
          </a:xfrm>
          <a:prstGeom prst="rect">
            <a:avLst/>
          </a:prstGeom>
          <a:solidFill>
            <a:srgbClr val="F5FC9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38332" y="1985222"/>
            <a:ext cx="4408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식품 알레르기 유발 물질의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의무 표시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b="8073"/>
          <a:stretch/>
        </p:blipFill>
        <p:spPr>
          <a:xfrm>
            <a:off x="5717533" y="951122"/>
            <a:ext cx="5777782" cy="527986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261375" y="2776571"/>
            <a:ext cx="36110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식품 등의 위생적인 </a:t>
            </a:r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취급을 도모하고 소비자에게 정확한 </a:t>
            </a:r>
            <a:r>
              <a:rPr lang="ko-KR" altLang="en-US" dirty="0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정보 제공을 위해 식품과 식품첨가물의 알레르기 유발 물질 표시를 의무화</a:t>
            </a:r>
            <a:r>
              <a:rPr lang="en-US" altLang="ko-KR" dirty="0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965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타원 65">
            <a:extLst>
              <a:ext uri="{FF2B5EF4-FFF2-40B4-BE49-F238E27FC236}">
                <a16:creationId xmlns:a16="http://schemas.microsoft.com/office/drawing/2014/main" id="{034B057D-8D37-473C-8E29-FE2DA23F0CBF}"/>
              </a:ext>
            </a:extLst>
          </p:cNvPr>
          <p:cNvSpPr/>
          <p:nvPr/>
        </p:nvSpPr>
        <p:spPr>
          <a:xfrm>
            <a:off x="175454" y="189108"/>
            <a:ext cx="299388" cy="29938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A2E7365-8052-4C3D-BDB1-2ED568D782D8}"/>
              </a:ext>
            </a:extLst>
          </p:cNvPr>
          <p:cNvSpPr txBox="1"/>
          <p:nvPr/>
        </p:nvSpPr>
        <p:spPr>
          <a:xfrm>
            <a:off x="186915" y="189107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3</a:t>
            </a:r>
            <a:endParaRPr lang="ko-KR" altLang="en-US" sz="140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0E38616-8FC3-4E75-9851-02F214EB8355}"/>
              </a:ext>
            </a:extLst>
          </p:cNvPr>
          <p:cNvSpPr txBox="1"/>
          <p:nvPr/>
        </p:nvSpPr>
        <p:spPr>
          <a:xfrm>
            <a:off x="474842" y="180718"/>
            <a:ext cx="157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주요 기능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5D3D31-275A-4CDB-A76C-4295FAC44AB0}"/>
              </a:ext>
            </a:extLst>
          </p:cNvPr>
          <p:cNvSpPr txBox="1"/>
          <p:nvPr/>
        </p:nvSpPr>
        <p:spPr>
          <a:xfrm>
            <a:off x="2030715" y="3301639"/>
            <a:ext cx="2826258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식품 알레르기 유발 물질</a:t>
            </a:r>
            <a:endParaRPr lang="en-US" altLang="ko-KR" dirty="0" smtClean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제공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4D0EC5C-19AD-4CDF-B2D2-FDB07A6FC1E9}"/>
              </a:ext>
            </a:extLst>
          </p:cNvPr>
          <p:cNvSpPr txBox="1"/>
          <p:nvPr/>
        </p:nvSpPr>
        <p:spPr>
          <a:xfrm>
            <a:off x="5375499" y="3323866"/>
            <a:ext cx="1651207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식품 첨가물</a:t>
            </a:r>
            <a:endParaRPr lang="en-US" altLang="ko-KR" dirty="0" smtClean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제공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CD678D0-7603-4B5A-8D02-7AA222098891}"/>
              </a:ext>
            </a:extLst>
          </p:cNvPr>
          <p:cNvSpPr txBox="1"/>
          <p:nvPr/>
        </p:nvSpPr>
        <p:spPr>
          <a:xfrm>
            <a:off x="7687859" y="3318671"/>
            <a:ext cx="2112359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식품 검색 및 구매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1617"/>
          <a:stretch/>
        </p:blipFill>
        <p:spPr>
          <a:xfrm>
            <a:off x="2953757" y="2285049"/>
            <a:ext cx="977318" cy="9302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256" y="2420429"/>
            <a:ext cx="655695" cy="6556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8396"/>
          <a:stretch/>
        </p:blipFill>
        <p:spPr>
          <a:xfrm>
            <a:off x="8142859" y="2206670"/>
            <a:ext cx="1202361" cy="1079965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5107578" y="3076124"/>
            <a:ext cx="1" cy="734608"/>
          </a:xfrm>
          <a:prstGeom prst="line">
            <a:avLst/>
          </a:prstGeom>
          <a:ln w="2857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314590" y="3038253"/>
            <a:ext cx="1" cy="734608"/>
          </a:xfrm>
          <a:prstGeom prst="line">
            <a:avLst/>
          </a:prstGeom>
          <a:ln w="2857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07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91E74FB-45E7-4C99-88C1-43C4412124AF}"/>
              </a:ext>
            </a:extLst>
          </p:cNvPr>
          <p:cNvSpPr/>
          <p:nvPr/>
        </p:nvSpPr>
        <p:spPr>
          <a:xfrm>
            <a:off x="5120798" y="420595"/>
            <a:ext cx="1946207" cy="446276"/>
          </a:xfrm>
          <a:prstGeom prst="rect">
            <a:avLst/>
          </a:prstGeom>
          <a:solidFill>
            <a:srgbClr val="F5FC9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034B057D-8D37-473C-8E29-FE2DA23F0CBF}"/>
              </a:ext>
            </a:extLst>
          </p:cNvPr>
          <p:cNvSpPr/>
          <p:nvPr/>
        </p:nvSpPr>
        <p:spPr>
          <a:xfrm>
            <a:off x="175454" y="189108"/>
            <a:ext cx="299388" cy="29938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A2E7365-8052-4C3D-BDB1-2ED568D782D8}"/>
              </a:ext>
            </a:extLst>
          </p:cNvPr>
          <p:cNvSpPr txBox="1"/>
          <p:nvPr/>
        </p:nvSpPr>
        <p:spPr>
          <a:xfrm>
            <a:off x="186915" y="189107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4</a:t>
            </a:r>
            <a:endParaRPr lang="ko-KR" altLang="en-US" sz="140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0E38616-8FC3-4E75-9851-02F214EB8355}"/>
              </a:ext>
            </a:extLst>
          </p:cNvPr>
          <p:cNvSpPr txBox="1"/>
          <p:nvPr/>
        </p:nvSpPr>
        <p:spPr>
          <a:xfrm>
            <a:off x="474842" y="180718"/>
            <a:ext cx="157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참고 자료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CBE6F-AB73-4D01-954C-35342047D0E2}"/>
              </a:ext>
            </a:extLst>
          </p:cNvPr>
          <p:cNvSpPr txBox="1"/>
          <p:nvPr/>
        </p:nvSpPr>
        <p:spPr>
          <a:xfrm>
            <a:off x="5329241" y="423178"/>
            <a:ext cx="1463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Fatsecret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641" y="1070283"/>
            <a:ext cx="7410450" cy="55340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480922" y="3048002"/>
            <a:ext cx="2073406" cy="1631576"/>
          </a:xfrm>
          <a:prstGeom prst="rect">
            <a:avLst/>
          </a:prstGeom>
          <a:noFill/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371912" y="2266130"/>
            <a:ext cx="2287257" cy="871517"/>
          </a:xfrm>
          <a:prstGeom prst="rect">
            <a:avLst/>
          </a:prstGeom>
          <a:noFill/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636908" y="3048002"/>
            <a:ext cx="2727472" cy="1231705"/>
          </a:xfrm>
          <a:prstGeom prst="rect">
            <a:avLst/>
          </a:prstGeom>
          <a:noFill/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462993" y="4790700"/>
            <a:ext cx="2109264" cy="1866597"/>
          </a:xfrm>
          <a:prstGeom prst="rect">
            <a:avLst/>
          </a:prstGeom>
          <a:noFill/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396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1E74FB-45E7-4C99-88C1-43C4412124AF}"/>
              </a:ext>
            </a:extLst>
          </p:cNvPr>
          <p:cNvSpPr/>
          <p:nvPr/>
        </p:nvSpPr>
        <p:spPr>
          <a:xfrm>
            <a:off x="5120798" y="420595"/>
            <a:ext cx="1946207" cy="446276"/>
          </a:xfrm>
          <a:prstGeom prst="rect">
            <a:avLst/>
          </a:prstGeom>
          <a:solidFill>
            <a:srgbClr val="F5FC9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034B057D-8D37-473C-8E29-FE2DA23F0CBF}"/>
              </a:ext>
            </a:extLst>
          </p:cNvPr>
          <p:cNvSpPr/>
          <p:nvPr/>
        </p:nvSpPr>
        <p:spPr>
          <a:xfrm>
            <a:off x="175454" y="189108"/>
            <a:ext cx="299388" cy="29938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A2E7365-8052-4C3D-BDB1-2ED568D782D8}"/>
              </a:ext>
            </a:extLst>
          </p:cNvPr>
          <p:cNvSpPr txBox="1"/>
          <p:nvPr/>
        </p:nvSpPr>
        <p:spPr>
          <a:xfrm>
            <a:off x="186915" y="189107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4</a:t>
            </a:r>
            <a:endParaRPr lang="ko-KR" altLang="en-US" sz="140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0E38616-8FC3-4E75-9851-02F214EB8355}"/>
              </a:ext>
            </a:extLst>
          </p:cNvPr>
          <p:cNvSpPr txBox="1"/>
          <p:nvPr/>
        </p:nvSpPr>
        <p:spPr>
          <a:xfrm>
            <a:off x="474842" y="180718"/>
            <a:ext cx="157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참고 자료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b="4266"/>
          <a:stretch/>
        </p:blipFill>
        <p:spPr>
          <a:xfrm>
            <a:off x="2289448" y="1080984"/>
            <a:ext cx="6913288" cy="552190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495524" y="3677089"/>
            <a:ext cx="2109264" cy="2938864"/>
          </a:xfrm>
          <a:prstGeom prst="rect">
            <a:avLst/>
          </a:prstGeom>
          <a:noFill/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ECBE6F-AB73-4D01-954C-35342047D0E2}"/>
              </a:ext>
            </a:extLst>
          </p:cNvPr>
          <p:cNvSpPr txBox="1"/>
          <p:nvPr/>
        </p:nvSpPr>
        <p:spPr>
          <a:xfrm>
            <a:off x="5329241" y="423178"/>
            <a:ext cx="1463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iHerb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449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59200" y="2715164"/>
            <a:ext cx="30380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 </a:t>
            </a:r>
            <a:endParaRPr lang="ko-KR" altLang="en-US" sz="4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185</Words>
  <Application>Microsoft Office PowerPoint</Application>
  <PresentationFormat>와이드스크린</PresentationFormat>
  <Paragraphs>54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Noto Sans CJK KR DemiLight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Windows 사용자</cp:lastModifiedBy>
  <cp:revision>75</cp:revision>
  <dcterms:created xsi:type="dcterms:W3CDTF">2017-11-16T00:50:54Z</dcterms:created>
  <dcterms:modified xsi:type="dcterms:W3CDTF">2018-05-10T11:10:04Z</dcterms:modified>
</cp:coreProperties>
</file>