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1" d="100"/>
          <a:sy n="41" d="100"/>
        </p:scale>
        <p:origin x="-108" y="-7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3C64E2C-E758-40E2-8B60-8C9687DE011B}" type="datetimeFigureOut">
              <a:rPr lang="es-ES" smtClean="0"/>
              <a:t>26/02/2016</a:t>
            </a:fld>
            <a:endParaRPr lang="es-ES"/>
          </a:p>
        </p:txBody>
      </p:sp>
      <p:sp>
        <p:nvSpPr>
          <p:cNvPr id="17" name="16 Marcador de pie de página"/>
          <p:cNvSpPr>
            <a:spLocks noGrp="1"/>
          </p:cNvSpPr>
          <p:nvPr>
            <p:ph type="ftr" sz="quarter" idx="11"/>
          </p:nvPr>
        </p:nvSpPr>
        <p:spPr>
          <a:xfrm>
            <a:off x="5410200" y="4205288"/>
            <a:ext cx="1295400" cy="457200"/>
          </a:xfrm>
        </p:spPr>
        <p:txBody>
          <a:bodyPr/>
          <a:lstStyle/>
          <a:p>
            <a:endParaRPr lang="es-ES"/>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F2016CB-5625-4F36-8CEA-A79265C40A40}"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3C64E2C-E758-40E2-8B60-8C9687DE011B}" type="datetimeFigureOut">
              <a:rPr lang="es-ES" smtClean="0"/>
              <a:t>26/02/2016</a:t>
            </a:fld>
            <a:endParaRPr lang="es-ES"/>
          </a:p>
        </p:txBody>
      </p:sp>
      <p:sp>
        <p:nvSpPr>
          <p:cNvPr id="27" name="26 Marcador de número de diapositiva"/>
          <p:cNvSpPr>
            <a:spLocks noGrp="1"/>
          </p:cNvSpPr>
          <p:nvPr>
            <p:ph type="sldNum" sz="quarter" idx="11"/>
          </p:nvPr>
        </p:nvSpPr>
        <p:spPr/>
        <p:txBody>
          <a:bodyPr rtlCol="0"/>
          <a:lstStyle/>
          <a:p>
            <a:fld id="{CF2016CB-5625-4F36-8CEA-A79265C40A40}" type="slidenum">
              <a:rPr lang="es-ES" smtClean="0"/>
              <a:t>‹Nº›</a:t>
            </a:fld>
            <a:endParaRPr lang="es-ES"/>
          </a:p>
        </p:txBody>
      </p:sp>
      <p:sp>
        <p:nvSpPr>
          <p:cNvPr id="28" name="2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3C64E2C-E758-40E2-8B60-8C9687DE011B}" type="datetimeFigureOut">
              <a:rPr lang="es-ES" smtClean="0"/>
              <a:t>26/02/2016</a:t>
            </a:fld>
            <a:endParaRPr lang="es-ES"/>
          </a:p>
        </p:txBody>
      </p:sp>
      <p:sp>
        <p:nvSpPr>
          <p:cNvPr id="4" name="3 Marcador de pie de página"/>
          <p:cNvSpPr>
            <a:spLocks noGrp="1"/>
          </p:cNvSpPr>
          <p:nvPr>
            <p:ph type="ftr" sz="quarter" idx="11"/>
          </p:nvPr>
        </p:nvSpPr>
        <p:spPr>
          <a:xfrm>
            <a:off x="5257800" y="612648"/>
            <a:ext cx="1325880" cy="457200"/>
          </a:xfrm>
        </p:spPr>
        <p:txBody>
          <a:bodyPr/>
          <a:lstStyle/>
          <a:p>
            <a:endParaRPr lang="es-ES"/>
          </a:p>
        </p:txBody>
      </p:sp>
      <p:sp>
        <p:nvSpPr>
          <p:cNvPr id="5" name="4 Marcador de número de diapositiva"/>
          <p:cNvSpPr>
            <a:spLocks noGrp="1"/>
          </p:cNvSpPr>
          <p:nvPr>
            <p:ph type="sldNum" sz="quarter" idx="12"/>
          </p:nvPr>
        </p:nvSpPr>
        <p:spPr>
          <a:xfrm>
            <a:off x="8174736" y="2272"/>
            <a:ext cx="762000" cy="365760"/>
          </a:xfrm>
        </p:spPr>
        <p:txBody>
          <a:bodyPr/>
          <a:lstStyle/>
          <a:p>
            <a:fld id="{CF2016CB-5625-4F36-8CEA-A79265C40A4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3C64E2C-E758-40E2-8B60-8C9687DE011B}" type="datetimeFigureOut">
              <a:rPr lang="es-ES" smtClean="0"/>
              <a:t>26/02/2016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F2016CB-5625-4F36-8CEA-A79265C40A4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3C64E2C-E758-40E2-8B60-8C9687DE011B}" type="datetimeFigureOut">
              <a:rPr lang="es-ES" smtClean="0"/>
              <a:t>26/02/2016</a:t>
            </a:fld>
            <a:endParaRPr lang="es-ES"/>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F2016CB-5625-4F36-8CEA-A79265C40A4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b="1" dirty="0"/>
              <a:t>CONVENCIÓN INTERAMERICANA SOBRE DERECHO APLICABLE A LOS CONTRATOS INTERNACIONALES</a:t>
            </a:r>
            <a:r>
              <a:rPr lang="es-ES" dirty="0"/>
              <a:t>.</a:t>
            </a:r>
            <a:br>
              <a:rPr lang="es-ES" dirty="0"/>
            </a:br>
            <a:endParaRPr lang="es-ES" dirty="0"/>
          </a:p>
        </p:txBody>
      </p:sp>
      <p:sp>
        <p:nvSpPr>
          <p:cNvPr id="3" name="2 Subtítulo"/>
          <p:cNvSpPr>
            <a:spLocks noGrp="1"/>
          </p:cNvSpPr>
          <p:nvPr>
            <p:ph type="subTitle" idx="1"/>
          </p:nvPr>
        </p:nvSpPr>
        <p:spPr/>
        <p:txBody>
          <a:bodyPr/>
          <a:lstStyle/>
          <a:p>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lstStyle/>
          <a:p>
            <a:r>
              <a:rPr lang="es-ES" dirty="0"/>
              <a:t>¿Cuándo un contrato es internacional? las partes del mismo tienen su residencia habitual o su establecimiento en Estados Partes diferentes, o si el contrato tiene contactos objetivos con más de un Estado Parte. (Lugar de celebración o de ejecución, lugar de pago)</a:t>
            </a:r>
          </a:p>
          <a:p>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lstStyle/>
          <a:p>
            <a:r>
              <a:rPr lang="es-ES" dirty="0"/>
              <a:t>¿Cómo se interpreta?  Para los efectos de interpretación y aplicación de esta Convención, se tendrá en cuenta su carácter internacional y la necesidad de promover la uniformidad de su aplicación.</a:t>
            </a:r>
          </a:p>
          <a:p>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normAutofit fontScale="70000" lnSpcReduction="20000"/>
          </a:bodyPr>
          <a:lstStyle/>
          <a:p>
            <a:r>
              <a:rPr lang="es-ES" dirty="0"/>
              <a:t> Esta Convención no determina el derecho aplicable a:</a:t>
            </a:r>
          </a:p>
          <a:p>
            <a:pPr>
              <a:buNone/>
            </a:pPr>
            <a:r>
              <a:rPr lang="es-ES" dirty="0"/>
              <a:t> a) las cuestiones derivadas del estado civil de las personas físicas, la capacidad de las partes o las consecuencias de la nulidad o invalidez del contrato que dimanen de la incapacidad de una de las partes;</a:t>
            </a:r>
          </a:p>
          <a:p>
            <a:pPr>
              <a:buNone/>
            </a:pPr>
            <a:r>
              <a:rPr lang="es-ES" dirty="0"/>
              <a:t> b) las obligaciones contractuales que tuviesen como objeto principal cuestiones sucesorias, cuestiones testamentarias, regímenes matrimoniales o aquellas derivadas de relaciones de familia;</a:t>
            </a:r>
          </a:p>
          <a:p>
            <a:pPr>
              <a:buNone/>
            </a:pPr>
            <a:r>
              <a:rPr lang="es-ES" dirty="0"/>
              <a:t> c) las obligaciones provenientes de títulos de crédito;</a:t>
            </a:r>
          </a:p>
          <a:p>
            <a:pPr>
              <a:buNone/>
            </a:pPr>
            <a:r>
              <a:rPr lang="es-ES" dirty="0"/>
              <a:t> d) las obligaciones provenientes de la venta, transferencia o comercialización de títulos en los mercados de valores;</a:t>
            </a:r>
          </a:p>
          <a:p>
            <a:pPr>
              <a:buNone/>
            </a:pPr>
            <a:r>
              <a:rPr lang="es-ES" dirty="0"/>
              <a:t> e) los acuerdos sobre arbitraje o elección de foro;</a:t>
            </a:r>
          </a:p>
          <a:p>
            <a:pPr>
              <a:buNone/>
            </a:pPr>
            <a:r>
              <a:rPr lang="es-ES" dirty="0"/>
              <a:t> f) las cuestiones de derecho societario, incluso la existencia, capacidad, funcionamiento y disolución de las sociedades comerciales y de las personas jurídicas en general.</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lstStyle/>
          <a:p>
            <a:r>
              <a:rPr lang="es-ES" dirty="0" smtClean="0"/>
              <a:t>Derecho aplicable:</a:t>
            </a:r>
          </a:p>
          <a:p>
            <a:pPr lvl="1"/>
            <a:r>
              <a:rPr lang="es-ES" dirty="0" smtClean="0"/>
              <a:t>Elección de las partes.</a:t>
            </a:r>
          </a:p>
          <a:p>
            <a:pPr lvl="1"/>
            <a:r>
              <a:rPr lang="es-ES" dirty="0" smtClean="0"/>
              <a:t>Vínculos más estrechos.</a:t>
            </a:r>
          </a:p>
          <a:p>
            <a:pPr lvl="1"/>
            <a:r>
              <a:rPr lang="es-ES" dirty="0" smtClean="0"/>
              <a:t>Además, </a:t>
            </a:r>
            <a:r>
              <a:rPr lang="es-ES" dirty="0" err="1" smtClean="0"/>
              <a:t>lex</a:t>
            </a:r>
            <a:r>
              <a:rPr lang="es-ES" dirty="0" smtClean="0"/>
              <a:t> </a:t>
            </a:r>
            <a:r>
              <a:rPr lang="es-ES" dirty="0" err="1" smtClean="0"/>
              <a:t>mercatoria</a:t>
            </a:r>
            <a:r>
              <a:rPr lang="es-E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normAutofit/>
          </a:bodyPr>
          <a:lstStyle/>
          <a:p>
            <a:r>
              <a:rPr lang="es-ES" dirty="0"/>
              <a:t>1El contrato se rige por el derecho elegido por las partes.  El acuerdo de las partes sobre esta elección debe ser expreso o, en caso de ausencia de acuerdo expreso, debe desprenderse en forma evidente de la conducta de las partes y de las cláusulas contractuales, consideradas en su conjunto.  Dicha elección podrá referirse a la totalidad del contrato o a una parte del mismo.</a:t>
            </a:r>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lstStyle/>
          <a:p>
            <a:r>
              <a:rPr lang="es-ES" dirty="0"/>
              <a:t>2  Si las partes no hubieran elegido el derecho aplicable, o si su elección resultara ineficaz, el contrato se regirá por el derecho del Estado con el cual tenga los vínculos más estrechos.</a:t>
            </a:r>
          </a:p>
          <a:p>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Convención de México, 1994</a:t>
            </a:r>
            <a:endParaRPr lang="es-ES" dirty="0"/>
          </a:p>
        </p:txBody>
      </p:sp>
      <p:sp>
        <p:nvSpPr>
          <p:cNvPr id="3" name="2 Marcador de contenido"/>
          <p:cNvSpPr>
            <a:spLocks noGrp="1"/>
          </p:cNvSpPr>
          <p:nvPr>
            <p:ph idx="1"/>
          </p:nvPr>
        </p:nvSpPr>
        <p:spPr/>
        <p:txBody>
          <a:bodyPr>
            <a:normAutofit/>
          </a:bodyPr>
          <a:lstStyle/>
          <a:p>
            <a:r>
              <a:rPr lang="es-ES" dirty="0"/>
              <a:t>3 Además de lo dispuesto en los artículos anteriores, se aplicarán, cuando corresponda, las normas, las costumbres y los principios del derecho comercial internacional, así como los usos y prácticas comerciales de general aceptación con la finalidad de realizar las exigencias impuestas por la justicia y la equidad en la solución del caso concreto.</a:t>
            </a:r>
          </a:p>
          <a:p>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TotalTime>
  <Words>189</Words>
  <Application>Microsoft Office PowerPoint</Application>
  <PresentationFormat>Presentación en pantalla (4:3)</PresentationFormat>
  <Paragraphs>24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Urbano</vt:lpstr>
      <vt:lpstr>CONVENCIÓN INTERAMERICANA SOBRE DERECHO APLICABLE A LOS CONTRATOS INTERNACIONALES. </vt:lpstr>
      <vt:lpstr>Convención de México, 1994</vt:lpstr>
      <vt:lpstr>Convención de México, 1994</vt:lpstr>
      <vt:lpstr>Convención de México, 1994</vt:lpstr>
      <vt:lpstr>Convención de México, 1994</vt:lpstr>
      <vt:lpstr>Convención de México, 1994</vt:lpstr>
      <vt:lpstr>Convención de México, 1994</vt:lpstr>
      <vt:lpstr>Convención de México, 1994</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CONVENCIÓN INTERAMERICANA SOBRE DERECHO APLICABLE A LOS CONTRATOS INTERNACIONALES.</dc:title>
  <dc:creator>Carlos TV</dc:creator>
  <cp:lastModifiedBy>Usuario</cp:lastModifiedBy>
  <cp:revision>3</cp:revision>
  <dcterms:created xsi:type="dcterms:W3CDTF">2011-08-29T17:15:56Z</dcterms:created>
  <dcterms:modified xsi:type="dcterms:W3CDTF">2016-02-26T14:32:31Z</dcterms:modified>
</cp:coreProperties>
</file>