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3"/>
  </p:notesMasterIdLst>
  <p:handoutMasterIdLst>
    <p:handoutMasterId r:id="rId54"/>
  </p:handoutMasterIdLst>
  <p:sldIdLst>
    <p:sldId id="500" r:id="rId3"/>
    <p:sldId id="541" r:id="rId4"/>
    <p:sldId id="816" r:id="rId5"/>
    <p:sldId id="817" r:id="rId6"/>
    <p:sldId id="710" r:id="rId7"/>
    <p:sldId id="778" r:id="rId8"/>
    <p:sldId id="777" r:id="rId9"/>
    <p:sldId id="805" r:id="rId10"/>
    <p:sldId id="779" r:id="rId11"/>
    <p:sldId id="780" r:id="rId12"/>
    <p:sldId id="738" r:id="rId13"/>
    <p:sldId id="784" r:id="rId14"/>
    <p:sldId id="785" r:id="rId15"/>
    <p:sldId id="786" r:id="rId16"/>
    <p:sldId id="787" r:id="rId17"/>
    <p:sldId id="818" r:id="rId18"/>
    <p:sldId id="740" r:id="rId19"/>
    <p:sldId id="788" r:id="rId20"/>
    <p:sldId id="790" r:id="rId21"/>
    <p:sldId id="791" r:id="rId22"/>
    <p:sldId id="807" r:id="rId23"/>
    <p:sldId id="792" r:id="rId24"/>
    <p:sldId id="819" r:id="rId25"/>
    <p:sldId id="794" r:id="rId26"/>
    <p:sldId id="826" r:id="rId27"/>
    <p:sldId id="795" r:id="rId28"/>
    <p:sldId id="796" r:id="rId29"/>
    <p:sldId id="799" r:id="rId30"/>
    <p:sldId id="820" r:id="rId31"/>
    <p:sldId id="827" r:id="rId32"/>
    <p:sldId id="797" r:id="rId33"/>
    <p:sldId id="800" r:id="rId34"/>
    <p:sldId id="801" r:id="rId35"/>
    <p:sldId id="824" r:id="rId36"/>
    <p:sldId id="802" r:id="rId37"/>
    <p:sldId id="776" r:id="rId38"/>
    <p:sldId id="822" r:id="rId39"/>
    <p:sldId id="803" r:id="rId40"/>
    <p:sldId id="804" r:id="rId41"/>
    <p:sldId id="825" r:id="rId42"/>
    <p:sldId id="808" r:id="rId43"/>
    <p:sldId id="809" r:id="rId44"/>
    <p:sldId id="810" r:id="rId45"/>
    <p:sldId id="811" r:id="rId46"/>
    <p:sldId id="812" r:id="rId47"/>
    <p:sldId id="814" r:id="rId48"/>
    <p:sldId id="813" r:id="rId49"/>
    <p:sldId id="724" r:id="rId50"/>
    <p:sldId id="815" r:id="rId51"/>
    <p:sldId id="681" r:id="rId5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2" autoAdjust="0"/>
    <p:restoredTop sz="85816" autoAdjust="0"/>
  </p:normalViewPr>
  <p:slideViewPr>
    <p:cSldViewPr snapToGrid="0">
      <p:cViewPr varScale="1">
        <p:scale>
          <a:sx n="80" d="100"/>
          <a:sy n="80" d="100"/>
        </p:scale>
        <p:origin x="-1788" y="-7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8.xml"/><Relationship Id="rId18" Type="http://schemas.openxmlformats.org/officeDocument/2006/relationships/slide" Target="slides/slide23.xml"/><Relationship Id="rId26" Type="http://schemas.openxmlformats.org/officeDocument/2006/relationships/slide" Target="slides/slide31.xml"/><Relationship Id="rId39" Type="http://schemas.openxmlformats.org/officeDocument/2006/relationships/slide" Target="slides/slide45.xml"/><Relationship Id="rId3" Type="http://schemas.openxmlformats.org/officeDocument/2006/relationships/slide" Target="slides/slide7.xml"/><Relationship Id="rId21" Type="http://schemas.openxmlformats.org/officeDocument/2006/relationships/slide" Target="slides/slide26.xml"/><Relationship Id="rId34" Type="http://schemas.openxmlformats.org/officeDocument/2006/relationships/slide" Target="slides/slide39.xml"/><Relationship Id="rId42" Type="http://schemas.openxmlformats.org/officeDocument/2006/relationships/slide" Target="slides/slide48.xml"/><Relationship Id="rId7" Type="http://schemas.openxmlformats.org/officeDocument/2006/relationships/slide" Target="slides/slide11.xml"/><Relationship Id="rId12" Type="http://schemas.openxmlformats.org/officeDocument/2006/relationships/slide" Target="slides/slide17.xml"/><Relationship Id="rId17" Type="http://schemas.openxmlformats.org/officeDocument/2006/relationships/slide" Target="slides/slide22.xml"/><Relationship Id="rId25" Type="http://schemas.openxmlformats.org/officeDocument/2006/relationships/slide" Target="slides/slide30.xml"/><Relationship Id="rId33" Type="http://schemas.openxmlformats.org/officeDocument/2006/relationships/slide" Target="slides/slide38.xml"/><Relationship Id="rId38" Type="http://schemas.openxmlformats.org/officeDocument/2006/relationships/slide" Target="slides/slide44.xml"/><Relationship Id="rId2" Type="http://schemas.openxmlformats.org/officeDocument/2006/relationships/slide" Target="slides/slide6.xml"/><Relationship Id="rId16" Type="http://schemas.openxmlformats.org/officeDocument/2006/relationships/slide" Target="slides/slide21.xml"/><Relationship Id="rId20" Type="http://schemas.openxmlformats.org/officeDocument/2006/relationships/slide" Target="slides/slide25.xml"/><Relationship Id="rId29" Type="http://schemas.openxmlformats.org/officeDocument/2006/relationships/slide" Target="slides/slide34.xml"/><Relationship Id="rId41" Type="http://schemas.openxmlformats.org/officeDocument/2006/relationships/slide" Target="slides/slide47.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9.xml"/><Relationship Id="rId32" Type="http://schemas.openxmlformats.org/officeDocument/2006/relationships/slide" Target="slides/slide37.xml"/><Relationship Id="rId37" Type="http://schemas.openxmlformats.org/officeDocument/2006/relationships/slide" Target="slides/slide43.xml"/><Relationship Id="rId40" Type="http://schemas.openxmlformats.org/officeDocument/2006/relationships/slide" Target="slides/slide46.xml"/><Relationship Id="rId5" Type="http://schemas.openxmlformats.org/officeDocument/2006/relationships/slide" Target="slides/slide9.xml"/><Relationship Id="rId15" Type="http://schemas.openxmlformats.org/officeDocument/2006/relationships/slide" Target="slides/slide20.xml"/><Relationship Id="rId23" Type="http://schemas.openxmlformats.org/officeDocument/2006/relationships/slide" Target="slides/slide28.xml"/><Relationship Id="rId28" Type="http://schemas.openxmlformats.org/officeDocument/2006/relationships/slide" Target="slides/slide33.xml"/><Relationship Id="rId36" Type="http://schemas.openxmlformats.org/officeDocument/2006/relationships/slide" Target="slides/slide42.xml"/><Relationship Id="rId10" Type="http://schemas.openxmlformats.org/officeDocument/2006/relationships/slide" Target="slides/slide14.xml"/><Relationship Id="rId19" Type="http://schemas.openxmlformats.org/officeDocument/2006/relationships/slide" Target="slides/slide24.xml"/><Relationship Id="rId31" Type="http://schemas.openxmlformats.org/officeDocument/2006/relationships/slide" Target="slides/slide36.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9.xml"/><Relationship Id="rId22" Type="http://schemas.openxmlformats.org/officeDocument/2006/relationships/slide" Target="slides/slide27.xml"/><Relationship Id="rId27" Type="http://schemas.openxmlformats.org/officeDocument/2006/relationships/slide" Target="slides/slide32.xml"/><Relationship Id="rId30" Type="http://schemas.openxmlformats.org/officeDocument/2006/relationships/slide" Target="slides/slide35.xml"/><Relationship Id="rId35" Type="http://schemas.openxmlformats.org/officeDocument/2006/relationships/slide" Target="slides/slide41.xml"/><Relationship Id="rId43"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Cisco Networking Academy program</a:t>
            </a:r>
          </a:p>
          <a:p>
            <a:pPr>
              <a:buFontTx/>
              <a:buNone/>
            </a:pPr>
            <a:r>
              <a:rPr lang="en-US" b="1" dirty="0" smtClean="0"/>
              <a:t>Introduction </a:t>
            </a:r>
            <a:r>
              <a:rPr lang="en-US" b="1" dirty="0" smtClean="0"/>
              <a:t>to Networks</a:t>
            </a:r>
          </a:p>
          <a:p>
            <a:pPr>
              <a:buFontTx/>
              <a:buNone/>
            </a:pPr>
            <a:r>
              <a:rPr lang="pt-BR" b="1" dirty="0" smtClean="0"/>
              <a:t>Chapter 10 – Application Layer</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10</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b="0" kern="1200" dirty="0" smtClean="0">
                <a:solidFill>
                  <a:schemeClr val="tx1"/>
                </a:solidFill>
                <a:effectLst/>
                <a:latin typeface="Arial" charset="0"/>
                <a:ea typeface="ＭＳ Ｐゴシック" charset="0"/>
                <a:cs typeface="ＭＳ Ｐゴシック" charset="0"/>
              </a:rPr>
              <a:t>10.1.1.4 </a:t>
            </a:r>
            <a:r>
              <a:rPr lang="en-CA" sz="1200" b="0" kern="1200" baseline="0" dirty="0" smtClean="0">
                <a:solidFill>
                  <a:schemeClr val="tx1"/>
                </a:solidFill>
                <a:effectLst/>
                <a:latin typeface="Arial" charset="0"/>
                <a:ea typeface="ＭＳ Ｐゴシック" charset="0"/>
                <a:cs typeface="ＭＳ Ｐゴシック" charset="0"/>
              </a:rPr>
              <a:t> TCP/IP Application Layer Protocols (cont.)</a:t>
            </a:r>
            <a:endParaRPr lang="en-CA" sz="1200" b="0" kern="1200" dirty="0" smtClean="0">
              <a:solidFill>
                <a:schemeClr val="tx1"/>
              </a:solidFill>
              <a:effectLst/>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10.1.2.1</a:t>
            </a:r>
            <a:r>
              <a:rPr lang="en-US" baseline="0" dirty="0" smtClean="0"/>
              <a:t>  Peer-to-Peer Networks</a:t>
            </a:r>
          </a:p>
          <a:p>
            <a:r>
              <a:rPr lang="en-US" sz="1200" b="0" i="0" kern="1200" dirty="0" smtClean="0">
                <a:solidFill>
                  <a:schemeClr val="tx1"/>
                </a:solidFill>
                <a:effectLst/>
                <a:latin typeface="Arial" charset="0"/>
                <a:ea typeface="ＭＳ Ｐゴシック" charset="0"/>
                <a:cs typeface="ＭＳ Ｐゴシック" charset="0"/>
              </a:rPr>
              <a:t>Two or more computers are connected via a network and can share resources (such as printers and files) without having a dedicated server. Every connected end device (known as a peer) can function as both a server and a client. The roles of client and server are set on a per request basis.</a:t>
            </a:r>
          </a:p>
          <a:p>
            <a:r>
              <a:rPr lang="en-US" sz="1200" b="0" i="0" kern="1200" dirty="0" smtClean="0">
                <a:solidFill>
                  <a:schemeClr val="tx1"/>
                </a:solidFill>
                <a:effectLst/>
                <a:latin typeface="Arial" charset="0"/>
                <a:ea typeface="ＭＳ Ｐゴシック" charset="0"/>
                <a:cs typeface="ＭＳ Ｐゴシック" charset="0"/>
              </a:rPr>
              <a:t>In this example, Peer1 has a printer attached to it directly by USB, and is setup to share the printer on the network so that Peer2 can print to it. The Peer2 is setup to share a drive or folder on the network. This allows Peer1 to access files on the shared folder, as well as save files to the shared folder. In addition to sharing files, a network such as this one would allow users to enable networked games, or share an Internet connection.</a:t>
            </a:r>
          </a:p>
          <a:p>
            <a:r>
              <a:rPr lang="en-US" sz="1200" b="0" i="0" kern="1200" dirty="0" smtClean="0">
                <a:solidFill>
                  <a:schemeClr val="tx1"/>
                </a:solidFill>
                <a:effectLst/>
                <a:latin typeface="Arial" charset="0"/>
                <a:ea typeface="ＭＳ Ｐゴシック" charset="0"/>
                <a:cs typeface="ＭＳ Ｐゴシック" charset="0"/>
              </a:rPr>
              <a:t>Peer-to-peer networks decentralize the resources on a network. Instead of locating data to be shared on dedicated servers, data can be located anywhere and on any connected device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0" dirty="0" smtClean="0"/>
              <a:t>10.1.2.2 </a:t>
            </a:r>
            <a:r>
              <a:rPr lang="en-US" b="0" baseline="0" dirty="0" smtClean="0"/>
              <a:t> Peer-to-Peer Applications</a:t>
            </a:r>
            <a:endParaRPr lang="en-US" b="0" dirty="0" smtClean="0"/>
          </a:p>
          <a:p>
            <a:pPr>
              <a:lnSpc>
                <a:spcPct val="80000"/>
              </a:lnSpc>
              <a:buFontTx/>
              <a:buNone/>
            </a:pPr>
            <a:r>
              <a:rPr lang="en-US" sz="1200" b="0" i="0" kern="1200" dirty="0" smtClean="0">
                <a:solidFill>
                  <a:schemeClr val="tx1"/>
                </a:solidFill>
                <a:effectLst/>
                <a:latin typeface="Arial" charset="0"/>
                <a:ea typeface="ＭＳ Ｐゴシック" charset="0"/>
                <a:cs typeface="ＭＳ Ｐゴシック" charset="0"/>
              </a:rPr>
              <a:t>Peer-to-peer applications can be used on peer-to-peer networks, client-server networks, and across the Internet.</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0" dirty="0" smtClean="0"/>
              <a:t>10.1.2.3 </a:t>
            </a:r>
            <a:r>
              <a:rPr lang="en-US" b="0" baseline="0" dirty="0" smtClean="0"/>
              <a:t> Common P2P Applications</a:t>
            </a:r>
            <a:endParaRPr lang="en-US" b="0" dirty="0" smtClean="0"/>
          </a:p>
          <a:p>
            <a:pPr>
              <a:lnSpc>
                <a:spcPct val="80000"/>
              </a:lnSpc>
              <a:buFontTx/>
              <a:buNone/>
            </a:pPr>
            <a:r>
              <a:rPr lang="en-US" sz="1200" b="0" i="0" kern="1200" dirty="0" smtClean="0">
                <a:solidFill>
                  <a:schemeClr val="tx1"/>
                </a:solidFill>
                <a:effectLst/>
                <a:latin typeface="Arial" charset="0"/>
                <a:ea typeface="ＭＳ Ｐゴシック" charset="0"/>
                <a:cs typeface="ＭＳ Ｐゴシック" charset="0"/>
              </a:rPr>
              <a:t>Many P2P applications do not use a central database to record all the files available on the peers. Instead, the devices on the network each tell the others what files are available when queried, and use the file sharing protocol and services to support locating resources.</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0" dirty="0" smtClean="0"/>
              <a:t>10.1.2.5 </a:t>
            </a:r>
            <a:r>
              <a:rPr lang="en-US" b="0" baseline="0" dirty="0" smtClean="0"/>
              <a:t> Client-Server Model</a:t>
            </a:r>
            <a:endParaRPr lang="en-US" b="0" dirty="0" smtClean="0"/>
          </a:p>
          <a:p>
            <a:pPr>
              <a:lnSpc>
                <a:spcPct val="80000"/>
              </a:lnSpc>
              <a:buFontTx/>
              <a:buNone/>
            </a:pPr>
            <a:r>
              <a:rPr lang="en-US" sz="1200" b="0" i="0" kern="1200" dirty="0" smtClean="0">
                <a:solidFill>
                  <a:schemeClr val="tx1"/>
                </a:solidFill>
                <a:effectLst/>
                <a:latin typeface="Arial" charset="0"/>
                <a:ea typeface="ＭＳ Ｐゴシック" charset="0"/>
                <a:cs typeface="ＭＳ Ｐゴシック" charset="0"/>
              </a:rPr>
              <a:t>In the client-server model, the device requesting the information is called a client and the device responding to the request is called a server. Client and server processes are considered to be in the application layer. The client begins the exchange by requesting data from the server, which responds by sending one or more streams of data to the client</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10.1.2.5 </a:t>
            </a:r>
            <a:r>
              <a:rPr lang="en-US" baseline="0" dirty="0" smtClean="0"/>
              <a:t> Client-Server Model</a:t>
            </a:r>
            <a:endParaRPr lang="en-US" dirty="0" smtClean="0"/>
          </a:p>
          <a:p>
            <a:pPr>
              <a:lnSpc>
                <a:spcPct val="80000"/>
              </a:lnSpc>
              <a:buFontTx/>
              <a:buNone/>
            </a:pPr>
            <a:r>
              <a:rPr lang="en-US" sz="1200" b="0" i="0" kern="1200" dirty="0" smtClean="0">
                <a:solidFill>
                  <a:schemeClr val="tx1"/>
                </a:solidFill>
                <a:effectLst/>
                <a:latin typeface="Arial" charset="0"/>
                <a:ea typeface="ＭＳ Ｐゴシック" charset="0"/>
                <a:cs typeface="ＭＳ Ｐゴシック" charset="0"/>
              </a:rPr>
              <a:t>In the client-server model, the device requesting the information is called a client and the device responding to the request is called a server. Client and server processes are considered to be in the application layer. The client begins the exchange by requesting data from the server, which responds by sending one or more streams of data to the client</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10.2 Well-Known Application Layer Protocols and Services</a:t>
            </a:r>
            <a:endParaRPr lang="en-GB" b="1"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17</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0" dirty="0" smtClean="0"/>
              <a:t>10.2.1.1  Application Layer Protocols Revisited</a:t>
            </a:r>
            <a:endParaRPr lang="en-US" b="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18</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10.2.1.2  Hypertext</a:t>
            </a:r>
            <a:r>
              <a:rPr lang="en-US" baseline="0" dirty="0" smtClean="0"/>
              <a:t> Transfer Protocol and Hypertext Markup Language</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19</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10.2.1.3 </a:t>
            </a:r>
            <a:r>
              <a:rPr lang="en-US" baseline="0" dirty="0" smtClean="0"/>
              <a:t> HTTP and HTTPS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2</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Chapter </a:t>
            </a:r>
            <a:r>
              <a:rPr lang="en-US" b="1" dirty="0" smtClean="0"/>
              <a:t>10</a:t>
            </a:r>
            <a:r>
              <a:rPr lang="en-US" b="1" baseline="0" dirty="0" smtClean="0"/>
              <a:t> Objective</a:t>
            </a:r>
            <a:r>
              <a:rPr lang="en-US" b="1" dirty="0" smtClean="0"/>
              <a:t>s</a:t>
            </a:r>
            <a:endParaRPr lang="en-US" b="1"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20</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10.2.1.4  SMTP, POP,</a:t>
            </a:r>
            <a:r>
              <a:rPr lang="en-US" baseline="0" dirty="0" smtClean="0"/>
              <a:t> and IMAP</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21</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10.2.1.4  SMTP, POP, and IMAP (cont.)</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22</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10.2.1.5  SMTP, POP, and IMAP (cont.)</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10.2.1.5 </a:t>
            </a:r>
            <a:r>
              <a:rPr lang="en-US" baseline="0" dirty="0" smtClean="0"/>
              <a:t> SMTP, POP, and IMAP (cont.)</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24</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10.2.1.6  SMTP,</a:t>
            </a:r>
            <a:r>
              <a:rPr lang="en-US" baseline="0" dirty="0" smtClean="0"/>
              <a:t> POP, and IMAP (cont.)</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25</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10.2.1.6 </a:t>
            </a:r>
            <a:r>
              <a:rPr lang="en-US" baseline="0" dirty="0" smtClean="0"/>
              <a:t> SMTP, POP, and IMAP (cont.)</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26</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10.2.1.7  SMTP,</a:t>
            </a:r>
            <a:r>
              <a:rPr lang="en-US" baseline="0" dirty="0" smtClean="0"/>
              <a:t> POP, and IMAP (cont.)</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27</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10.2.2.1</a:t>
            </a:r>
            <a:r>
              <a:rPr lang="en-US" baseline="0" dirty="0" smtClean="0"/>
              <a:t> Domain Name Service</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28</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10.2.2.1  </a:t>
            </a:r>
            <a:r>
              <a:rPr lang="en-US" baseline="0" dirty="0" smtClean="0"/>
              <a:t>Domain Name Service (cont.)</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29</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10.2.2.1  </a:t>
            </a:r>
            <a:r>
              <a:rPr lang="en-US" baseline="0" dirty="0" smtClean="0"/>
              <a:t>Domain Name Service (cont.)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3</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Chapter </a:t>
            </a:r>
            <a:r>
              <a:rPr lang="en-US" b="1" dirty="0" smtClean="0"/>
              <a:t>10 </a:t>
            </a:r>
            <a:r>
              <a:rPr lang="en-US" b="1" dirty="0"/>
              <a:t>Sections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30</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10.2.2.2</a:t>
            </a:r>
            <a:r>
              <a:rPr lang="en-US" baseline="0" dirty="0" smtClean="0"/>
              <a:t>  DNS Message Format</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31</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10.2.2.3  DNS</a:t>
            </a:r>
            <a:r>
              <a:rPr lang="en-US" baseline="0" dirty="0" smtClean="0"/>
              <a:t> Hierarchy</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32</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10.2.2.4 </a:t>
            </a:r>
            <a:r>
              <a:rPr lang="en-US" baseline="0" dirty="0" smtClean="0"/>
              <a:t> </a:t>
            </a:r>
            <a:r>
              <a:rPr lang="en-US" baseline="0" dirty="0" err="1" smtClean="0"/>
              <a:t>nslookup</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33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10.2.2.6  Dynamic Host</a:t>
            </a:r>
            <a:r>
              <a:rPr lang="en-US" baseline="0" dirty="0" smtClean="0"/>
              <a:t> Configuration Protocol</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34</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10.2.2.6 Dynamic Host</a:t>
            </a:r>
            <a:r>
              <a:rPr lang="en-US" baseline="0" dirty="0" smtClean="0"/>
              <a:t> Configuration Protocol (cont.)</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35</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10.2.2.7  DHCP Operation</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36</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10.2.3.1  File Transfer Protocol</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37</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10.2.3.1  File Transfer</a:t>
            </a:r>
            <a:r>
              <a:rPr lang="en-US" baseline="0" dirty="0" smtClean="0"/>
              <a:t> Protocol (cont.)</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38</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10.2.3.4  Server Message</a:t>
            </a:r>
            <a:r>
              <a:rPr lang="en-US" baseline="0" dirty="0" smtClean="0"/>
              <a:t> Block</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39</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10.2.3.4 Server Message Block (cont.)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10.1 Application Layer Protocols</a:t>
            </a:r>
            <a:endParaRPr lang="en-GB"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10.3  The Message Heard Around the World</a:t>
            </a:r>
            <a:endParaRPr lang="en-GB" b="1"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41</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10.3.1.1</a:t>
            </a:r>
            <a:r>
              <a:rPr lang="en-US" baseline="0" dirty="0" smtClean="0"/>
              <a:t>  The Internet of Things</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42</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10.3.1.2</a:t>
            </a:r>
            <a:r>
              <a:rPr lang="en-US" baseline="0" dirty="0" smtClean="0"/>
              <a:t>  Message Travels Through a Network</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43</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10.3.1.2  Message</a:t>
            </a:r>
            <a:r>
              <a:rPr lang="en-US" baseline="0" dirty="0" smtClean="0"/>
              <a:t> Travels Through a Network (cont.)</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44</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10.3.1.2  Message Travels Through</a:t>
            </a:r>
            <a:r>
              <a:rPr lang="en-US" baseline="0" dirty="0" smtClean="0"/>
              <a:t> a Network (cont.)</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45</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10.3.1.3  Getting the Data to the End Device</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46</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10.3.1.4  Getting the Data through the Internetwork</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47</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10.3.1.5  Getting the Data to the Right Application</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48</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Summary</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49</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Summary</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5</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b="0" kern="1200" dirty="0" smtClean="0">
                <a:solidFill>
                  <a:schemeClr val="tx1"/>
                </a:solidFill>
                <a:effectLst/>
                <a:latin typeface="Arial" charset="0"/>
                <a:ea typeface="ＭＳ Ｐゴシック" charset="0"/>
                <a:cs typeface="ＭＳ Ｐゴシック" charset="0"/>
              </a:rPr>
              <a:t>10.1.1.1</a:t>
            </a:r>
            <a:r>
              <a:rPr lang="en-CA" sz="1200" b="0" kern="1200" baseline="0" dirty="0" smtClean="0">
                <a:solidFill>
                  <a:schemeClr val="tx1"/>
                </a:solidFill>
                <a:effectLst/>
                <a:latin typeface="Arial" charset="0"/>
                <a:ea typeface="ＭＳ Ｐゴシック" charset="0"/>
                <a:cs typeface="ＭＳ Ｐゴシック" charset="0"/>
              </a:rPr>
              <a:t>  OSI and TCP/IP Models Revisited</a:t>
            </a:r>
          </a:p>
          <a:p>
            <a:pPr>
              <a:lnSpc>
                <a:spcPct val="80000"/>
              </a:lnSpc>
              <a:buFontTx/>
              <a:buNone/>
            </a:pPr>
            <a:r>
              <a:rPr lang="en-US" sz="1200" b="0" i="0" kern="1200" dirty="0" smtClean="0">
                <a:solidFill>
                  <a:schemeClr val="tx1"/>
                </a:solidFill>
                <a:effectLst/>
                <a:latin typeface="Arial" charset="0"/>
                <a:ea typeface="ＭＳ Ｐゴシック" charset="0"/>
                <a:cs typeface="ＭＳ Ｐゴシック" charset="0"/>
              </a:rPr>
              <a:t>As shown in the figure, the application layer is the top layer of both the OSI and TCP/IP models. It is the layer that provides the interface between the applications we use to communicate and the underlying network over which our messages are transmitted. Application layer protocols are used to exchange data between programs running on the source and destination hosts.</a:t>
            </a:r>
            <a:endParaRPr lang="en-CA" sz="1200" kern="1200" dirty="0" smtClean="0">
              <a:solidFill>
                <a:schemeClr val="tx1"/>
              </a:solidFill>
              <a:effectLst/>
              <a:latin typeface="Arial" charset="0"/>
              <a:ea typeface="ＭＳ Ｐゴシック" charset="0"/>
              <a:cs typeface="ＭＳ Ｐゴシック" charset="0"/>
            </a:endParaRPr>
          </a:p>
          <a:p>
            <a:pPr>
              <a:lnSpc>
                <a:spcPct val="80000"/>
              </a:lnSpc>
              <a:buFontTx/>
              <a:buNone/>
            </a:pPr>
            <a:endParaRPr lang="en-CA" sz="1200" kern="1200" dirty="0" smtClean="0">
              <a:solidFill>
                <a:schemeClr val="tx1"/>
              </a:solidFill>
              <a:effectLst/>
              <a:latin typeface="Arial" charset="0"/>
              <a:ea typeface="ＭＳ Ｐゴシック" charset="0"/>
              <a:cs typeface="ＭＳ Ｐゴシック" charset="0"/>
            </a:endParaRPr>
          </a:p>
          <a:p>
            <a:pPr>
              <a:lnSpc>
                <a:spcPct val="80000"/>
              </a:lnSpc>
              <a:buFontTx/>
              <a:buNone/>
            </a:pPr>
            <a:r>
              <a:rPr lang="en-US" dirty="0" smtClean="0"/>
              <a:t>Section 4.1.1.1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b="0" kern="1200" dirty="0" smtClean="0">
                <a:solidFill>
                  <a:schemeClr val="tx1"/>
                </a:solidFill>
                <a:effectLst/>
                <a:latin typeface="Arial" charset="0"/>
                <a:ea typeface="ＭＳ Ｐゴシック" charset="0"/>
                <a:cs typeface="ＭＳ Ｐゴシック" charset="0"/>
              </a:rPr>
              <a:t>10.1.1.2 </a:t>
            </a:r>
            <a:r>
              <a:rPr lang="en-CA" sz="1200" b="0" kern="1200" baseline="0" dirty="0" smtClean="0">
                <a:solidFill>
                  <a:schemeClr val="tx1"/>
                </a:solidFill>
                <a:effectLst/>
                <a:latin typeface="Arial" charset="0"/>
                <a:ea typeface="ＭＳ Ｐゴシック" charset="0"/>
                <a:cs typeface="ＭＳ Ｐゴシック" charset="0"/>
              </a:rPr>
              <a:t> Application Layer</a:t>
            </a:r>
            <a:endParaRPr lang="en-CA" sz="1200" b="0" kern="1200" dirty="0" smtClean="0">
              <a:solidFill>
                <a:schemeClr val="tx1"/>
              </a:solidFill>
              <a:effectLst/>
              <a:latin typeface="Arial" charset="0"/>
              <a:ea typeface="ＭＳ Ｐゴシック" charset="0"/>
              <a:cs typeface="ＭＳ Ｐゴシック" charset="0"/>
            </a:endParaRPr>
          </a:p>
          <a:p>
            <a:pPr>
              <a:lnSpc>
                <a:spcPct val="80000"/>
              </a:lnSpc>
              <a:buFontTx/>
              <a:buNone/>
            </a:pPr>
            <a:r>
              <a:rPr lang="en-US" sz="1200" b="0" i="0" kern="1200" dirty="0" smtClean="0">
                <a:solidFill>
                  <a:schemeClr val="tx1"/>
                </a:solidFill>
                <a:effectLst/>
                <a:latin typeface="Arial" charset="0"/>
                <a:ea typeface="ＭＳ Ｐゴシック" charset="0"/>
                <a:cs typeface="ＭＳ Ｐゴシック" charset="0"/>
              </a:rPr>
              <a:t>Most applications, like web browsers (using HTTP) or email clients (using SMTP and </a:t>
            </a:r>
            <a:r>
              <a:rPr lang="en-US" sz="1200" b="0" i="0" kern="1200" dirty="0" err="1" smtClean="0">
                <a:solidFill>
                  <a:schemeClr val="tx1"/>
                </a:solidFill>
                <a:effectLst/>
                <a:latin typeface="Arial" charset="0"/>
                <a:ea typeface="ＭＳ Ｐゴシック" charset="0"/>
                <a:cs typeface="ＭＳ Ｐゴシック" charset="0"/>
              </a:rPr>
              <a:t>PoP</a:t>
            </a:r>
            <a:r>
              <a:rPr lang="en-US" sz="1200" b="0" i="0" kern="1200" dirty="0" smtClean="0">
                <a:solidFill>
                  <a:schemeClr val="tx1"/>
                </a:solidFill>
                <a:effectLst/>
                <a:latin typeface="Arial" charset="0"/>
                <a:ea typeface="ＭＳ Ｐゴシック" charset="0"/>
                <a:cs typeface="ＭＳ Ｐゴシック" charset="0"/>
              </a:rPr>
              <a:t>), incorporate the functionality of the application, presentation and session layers.</a:t>
            </a:r>
            <a:endParaRPr lang="en-CA" sz="1200" kern="1200" dirty="0" smtClean="0">
              <a:solidFill>
                <a:schemeClr val="tx1"/>
              </a:solidFill>
              <a:effectLst/>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7</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b="0" kern="1200" dirty="0" smtClean="0">
                <a:solidFill>
                  <a:schemeClr val="tx1"/>
                </a:solidFill>
                <a:effectLst/>
                <a:latin typeface="Arial" charset="0"/>
                <a:ea typeface="ＭＳ Ｐゴシック" charset="0"/>
                <a:cs typeface="ＭＳ Ｐゴシック" charset="0"/>
              </a:rPr>
              <a:t>10.1.1.3  Presentation</a:t>
            </a:r>
            <a:r>
              <a:rPr lang="en-CA" sz="1200" b="0" kern="1200" baseline="0" dirty="0" smtClean="0">
                <a:solidFill>
                  <a:schemeClr val="tx1"/>
                </a:solidFill>
                <a:effectLst/>
                <a:latin typeface="Arial" charset="0"/>
                <a:ea typeface="ＭＳ Ｐゴシック" charset="0"/>
                <a:cs typeface="ＭＳ Ｐゴシック" charset="0"/>
              </a:rPr>
              <a:t> and Session Layers</a:t>
            </a:r>
            <a:endParaRPr lang="en-CA" sz="1200" b="0" kern="1200" dirty="0" smtClean="0">
              <a:solidFill>
                <a:schemeClr val="tx1"/>
              </a:solidFill>
              <a:effectLst/>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8</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b="0" kern="1200" dirty="0" smtClean="0">
                <a:solidFill>
                  <a:schemeClr val="tx1"/>
                </a:solidFill>
                <a:effectLst/>
                <a:latin typeface="Arial" charset="0"/>
                <a:ea typeface="ＭＳ Ｐゴシック" charset="0"/>
                <a:cs typeface="ＭＳ Ｐゴシック" charset="0"/>
              </a:rPr>
              <a:t>10.1.1.3 </a:t>
            </a:r>
            <a:r>
              <a:rPr lang="en-CA" sz="1200" b="0" kern="1200" baseline="0" dirty="0" smtClean="0">
                <a:solidFill>
                  <a:schemeClr val="tx1"/>
                </a:solidFill>
                <a:effectLst/>
                <a:latin typeface="Arial" charset="0"/>
                <a:ea typeface="ＭＳ Ｐゴシック" charset="0"/>
                <a:cs typeface="ＭＳ Ｐゴシック" charset="0"/>
              </a:rPr>
              <a:t> Presentation and Session Layers (cont.)</a:t>
            </a:r>
            <a:endParaRPr lang="en-CA" sz="1200" b="0" kern="1200" dirty="0" smtClean="0">
              <a:solidFill>
                <a:schemeClr val="tx1"/>
              </a:solidFill>
              <a:effectLst/>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9</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b="0" kern="1200" dirty="0" smtClean="0">
                <a:solidFill>
                  <a:schemeClr val="tx1"/>
                </a:solidFill>
                <a:effectLst/>
                <a:latin typeface="Arial" charset="0"/>
                <a:ea typeface="ＭＳ Ｐゴシック" charset="0"/>
                <a:cs typeface="ＭＳ Ｐゴシック" charset="0"/>
              </a:rPr>
              <a:t>10.1.1.4  TCP/IP Application Layer Protocols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www.cisco.com/index.html" TargetMode="External"/><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a:latin typeface="Arial" charset="0"/>
              </a:rPr>
              <a:t>Chapter </a:t>
            </a:r>
            <a:r>
              <a:rPr lang="en-US" sz="2800" smtClean="0">
                <a:latin typeface="Arial" charset="0"/>
              </a:rPr>
              <a:t>10:</a:t>
            </a:r>
            <a:r>
              <a:rPr lang="en-US" sz="2800" dirty="0">
                <a:latin typeface="Arial" charset="0"/>
              </a:rPr>
              <a:t/>
            </a:r>
            <a:br>
              <a:rPr lang="en-US" sz="2800" dirty="0">
                <a:latin typeface="Arial" charset="0"/>
              </a:rPr>
            </a:br>
            <a:r>
              <a:rPr lang="en-US" sz="2800" dirty="0" smtClean="0">
                <a:latin typeface="Arial" charset="0"/>
              </a:rPr>
              <a:t>Application Layer</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724768"/>
            <a:ext cx="6788150" cy="658812"/>
          </a:xfrm>
        </p:spPr>
        <p:txBody>
          <a:bodyPr/>
          <a:lstStyle/>
          <a:p>
            <a:pPr eaLnBrk="1" hangingPunct="1">
              <a:buFont typeface="Wingdings" charset="0"/>
              <a:buNone/>
            </a:pPr>
            <a:r>
              <a:rPr lang="en-US" sz="2400" dirty="0" smtClean="0">
                <a:latin typeface="Arial" charset="0"/>
              </a:rPr>
              <a:t>Introduction to Networks</a:t>
            </a:r>
            <a:endParaRPr lang="en-US" sz="2400" dirty="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04888" y="324052"/>
            <a:ext cx="8772157" cy="838200"/>
          </a:xfrm>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sz="2800" dirty="0" smtClean="0">
                <a:latin typeface="Arial" charset="0"/>
              </a:rPr>
              <a:t>TCP/IP Application Layer Protocols (cont.)</a:t>
            </a:r>
            <a:endParaRPr lang="en-US" sz="2800" dirty="0">
              <a:latin typeface="Arial" charset="0"/>
            </a:endParaRPr>
          </a:p>
        </p:txBody>
      </p:sp>
      <p:sp>
        <p:nvSpPr>
          <p:cNvPr id="2" name="Rectangle 1"/>
          <p:cNvSpPr/>
          <p:nvPr/>
        </p:nvSpPr>
        <p:spPr>
          <a:xfrm>
            <a:off x="461779" y="1494971"/>
            <a:ext cx="8232055" cy="3631763"/>
          </a:xfrm>
          <a:prstGeom prst="rect">
            <a:avLst/>
          </a:prstGeom>
        </p:spPr>
        <p:txBody>
          <a:bodyPr wrap="square">
            <a:spAutoFit/>
          </a:bodyPr>
          <a:lstStyle/>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File Transfer Protocol (FTP) </a:t>
            </a:r>
            <a:r>
              <a:rPr lang="en-US" sz="2000" dirty="0">
                <a:latin typeface="+mn-lt"/>
                <a:cs typeface="Arial" charset="0"/>
              </a:rPr>
              <a:t>- used for interactive file transfer between </a:t>
            </a:r>
            <a:r>
              <a:rPr lang="en-US" sz="2000" dirty="0" smtClean="0">
                <a:latin typeface="+mn-lt"/>
                <a:cs typeface="Arial" charset="0"/>
              </a:rPr>
              <a:t>systems</a:t>
            </a:r>
            <a:endParaRPr lang="en-US" sz="2000" dirty="0">
              <a:latin typeface="+mn-lt"/>
              <a:cs typeface="Arial" charset="0"/>
            </a:endParaRP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Trivial File Transfer Protocol (TFTP) </a:t>
            </a:r>
            <a:r>
              <a:rPr lang="en-US" sz="2000" dirty="0">
                <a:latin typeface="+mn-lt"/>
                <a:cs typeface="Arial" charset="0"/>
              </a:rPr>
              <a:t>- used for connectionless active file </a:t>
            </a:r>
            <a:r>
              <a:rPr lang="en-US" sz="2000" dirty="0" smtClean="0">
                <a:latin typeface="+mn-lt"/>
                <a:cs typeface="Arial" charset="0"/>
              </a:rPr>
              <a:t>transfer</a:t>
            </a:r>
            <a:endParaRPr lang="en-US" sz="2000" dirty="0">
              <a:latin typeface="+mn-lt"/>
              <a:cs typeface="Arial" charset="0"/>
            </a:endParaRP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Simple Mail Transfer Protocol (SMTP) </a:t>
            </a:r>
            <a:r>
              <a:rPr lang="en-US" sz="2000" dirty="0">
                <a:latin typeface="+mn-lt"/>
                <a:cs typeface="Arial" charset="0"/>
              </a:rPr>
              <a:t>- used for the transfer of mail messages and </a:t>
            </a:r>
            <a:r>
              <a:rPr lang="en-US" sz="2000" dirty="0" smtClean="0">
                <a:latin typeface="+mn-lt"/>
                <a:cs typeface="Arial" charset="0"/>
              </a:rPr>
              <a:t>attachments</a:t>
            </a:r>
            <a:endParaRPr lang="en-US" sz="2000" dirty="0">
              <a:latin typeface="+mn-lt"/>
              <a:cs typeface="Arial" charset="0"/>
            </a:endParaRP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Post Office Protocol (POP) </a:t>
            </a:r>
            <a:r>
              <a:rPr lang="en-US" sz="2000" b="1" dirty="0" smtClean="0">
                <a:latin typeface="+mn-lt"/>
                <a:cs typeface="Arial" charset="0"/>
              </a:rPr>
              <a:t> </a:t>
            </a:r>
            <a:r>
              <a:rPr lang="en-US" sz="2000" dirty="0" smtClean="0">
                <a:latin typeface="+mn-lt"/>
                <a:cs typeface="Arial" charset="0"/>
              </a:rPr>
              <a:t>- </a:t>
            </a:r>
            <a:r>
              <a:rPr lang="en-US" sz="2000" dirty="0">
                <a:latin typeface="+mn-lt"/>
                <a:cs typeface="Arial" charset="0"/>
              </a:rPr>
              <a:t>used by email clients to retrieve email from a remote </a:t>
            </a:r>
            <a:r>
              <a:rPr lang="en-US" sz="2000" dirty="0" smtClean="0">
                <a:latin typeface="+mn-lt"/>
                <a:cs typeface="Arial" charset="0"/>
              </a:rPr>
              <a:t>server</a:t>
            </a:r>
            <a:endParaRPr lang="en-US" sz="2000" dirty="0">
              <a:latin typeface="+mn-lt"/>
              <a:cs typeface="Arial" charset="0"/>
            </a:endParaRP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Internet Message Access Protocol (IMAP) </a:t>
            </a:r>
            <a:r>
              <a:rPr lang="en-US" sz="2000" dirty="0">
                <a:latin typeface="+mn-lt"/>
                <a:cs typeface="Arial" charset="0"/>
              </a:rPr>
              <a:t>– another protocol for email retrieval</a:t>
            </a:r>
          </a:p>
        </p:txBody>
      </p:sp>
    </p:spTree>
    <p:extLst>
      <p:ext uri="{BB962C8B-B14F-4D97-AF65-F5344CB8AC3E}">
        <p14:creationId xmlns:p14="http://schemas.microsoft.com/office/powerpoint/2010/main" val="3509723671"/>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04888" y="366256"/>
            <a:ext cx="8772157" cy="838200"/>
          </a:xfrm>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Peer-to-Peer Networks</a:t>
            </a:r>
            <a:endParaRPr lang="en-US" dirty="0">
              <a:latin typeface="Arial" charset="0"/>
            </a:endParaRPr>
          </a:p>
        </p:txBody>
      </p:sp>
      <p:sp>
        <p:nvSpPr>
          <p:cNvPr id="5" name="Rectangle 4"/>
          <p:cNvSpPr/>
          <p:nvPr/>
        </p:nvSpPr>
        <p:spPr>
          <a:xfrm>
            <a:off x="1229280" y="5686525"/>
            <a:ext cx="7362092" cy="646331"/>
          </a:xfrm>
          <a:prstGeom prst="rect">
            <a:avLst/>
          </a:prstGeom>
        </p:spPr>
        <p:txBody>
          <a:bodyPr wrap="square">
            <a:spAutoFit/>
          </a:bodyPr>
          <a:lstStyle/>
          <a:p>
            <a:pPr algn="l"/>
            <a:r>
              <a:rPr lang="en-US" sz="2000" dirty="0"/>
              <a:t>Both devices are considered equal in the communication.</a:t>
            </a:r>
          </a:p>
          <a:p>
            <a:pPr algn="l"/>
            <a:r>
              <a:rPr lang="en-US" sz="2000" dirty="0" smtClean="0"/>
              <a:t>The </a:t>
            </a:r>
            <a:r>
              <a:rPr lang="en-US" sz="2000" dirty="0"/>
              <a:t>roles of client and server are set on a per request basis.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280" y="1480788"/>
            <a:ext cx="6706932" cy="40936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57560" y="443120"/>
            <a:ext cx="8772157" cy="838200"/>
          </a:xfrm>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Peer-to-Peer Applications</a:t>
            </a:r>
            <a:endParaRPr lang="en-US" dirty="0">
              <a:latin typeface="Arial" charset="0"/>
            </a:endParaRPr>
          </a:p>
        </p:txBody>
      </p:sp>
      <p:sp>
        <p:nvSpPr>
          <p:cNvPr id="4" name="Rectangle 3"/>
          <p:cNvSpPr/>
          <p:nvPr/>
        </p:nvSpPr>
        <p:spPr>
          <a:xfrm>
            <a:off x="485600" y="1415064"/>
            <a:ext cx="8048799" cy="369332"/>
          </a:xfrm>
          <a:prstGeom prst="rect">
            <a:avLst/>
          </a:prstGeom>
        </p:spPr>
        <p:txBody>
          <a:bodyPr wrap="square">
            <a:spAutoFit/>
          </a:bodyPr>
          <a:lstStyle/>
          <a:p>
            <a:r>
              <a:rPr lang="en-US" sz="2000" dirty="0" smtClean="0"/>
              <a:t>Client and server in the same communication.</a:t>
            </a:r>
            <a:endParaRPr lang="en-US" sz="2000" dirty="0"/>
          </a:p>
        </p:txBody>
      </p:sp>
      <p:sp>
        <p:nvSpPr>
          <p:cNvPr id="2" name="Rectangle 1"/>
          <p:cNvSpPr/>
          <p:nvPr/>
        </p:nvSpPr>
        <p:spPr>
          <a:xfrm>
            <a:off x="1279944" y="5817415"/>
            <a:ext cx="6460109" cy="646331"/>
          </a:xfrm>
          <a:prstGeom prst="rect">
            <a:avLst/>
          </a:prstGeom>
        </p:spPr>
        <p:txBody>
          <a:bodyPr wrap="square">
            <a:spAutoFit/>
          </a:bodyPr>
          <a:lstStyle/>
          <a:p>
            <a:pPr algn="l"/>
            <a:r>
              <a:rPr lang="en-US" sz="2000" dirty="0"/>
              <a:t>Both can initiate a communication and are considered equal in the communication </a:t>
            </a:r>
            <a:r>
              <a:rPr lang="en-US" sz="2000" dirty="0" smtClean="0"/>
              <a:t>process.</a:t>
            </a:r>
            <a:endParaRPr lang="en-US" sz="20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945" y="1786753"/>
            <a:ext cx="6460108" cy="38782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37240637"/>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19315" y="352189"/>
            <a:ext cx="8772157" cy="838200"/>
          </a:xfrm>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Common P2P Applications</a:t>
            </a:r>
            <a:endParaRPr lang="en-US" dirty="0">
              <a:latin typeface="Arial" charset="0"/>
            </a:endParaRPr>
          </a:p>
        </p:txBody>
      </p:sp>
      <p:sp>
        <p:nvSpPr>
          <p:cNvPr id="3" name="Rectangle 2"/>
          <p:cNvSpPr/>
          <p:nvPr/>
        </p:nvSpPr>
        <p:spPr>
          <a:xfrm>
            <a:off x="389655" y="1509486"/>
            <a:ext cx="8233840" cy="3908762"/>
          </a:xfrm>
          <a:prstGeom prst="rect">
            <a:avLst/>
          </a:prstGeom>
        </p:spPr>
        <p:txBody>
          <a:bodyPr wrap="square">
            <a:spAutoFit/>
          </a:bodyPr>
          <a:lstStyle/>
          <a:p>
            <a:pPr marL="236538" indent="-236538" algn="l" defTabSz="814388" eaLnBrk="1" hangingPunct="1">
              <a:lnSpc>
                <a:spcPct val="95000"/>
              </a:lnSpc>
              <a:spcBef>
                <a:spcPct val="50000"/>
              </a:spcBef>
              <a:buClr>
                <a:srgbClr val="708CA1"/>
              </a:buClr>
              <a:buFont typeface="Wingdings" charset="0"/>
              <a:buChar char="§"/>
            </a:pPr>
            <a:r>
              <a:rPr lang="en-US" sz="2000" dirty="0">
                <a:latin typeface="+mn-lt"/>
                <a:cs typeface="Arial" charset="0"/>
              </a:rPr>
              <a:t>With P2P applications, each computer in the network running the application can act as a client or a server for the other computers in the network running the application</a:t>
            </a:r>
            <a:r>
              <a:rPr lang="en-US" sz="2000" dirty="0" smtClean="0">
                <a:latin typeface="+mn-lt"/>
                <a:cs typeface="Arial" charset="0"/>
              </a:rPr>
              <a:t>.</a:t>
            </a:r>
            <a:endParaRPr lang="en-US" sz="2000" dirty="0">
              <a:latin typeface="+mn-lt"/>
              <a:cs typeface="Arial" charset="0"/>
            </a:endParaRPr>
          </a:p>
          <a:p>
            <a:pPr marL="236538" indent="-236538" algn="l" defTabSz="814388" eaLnBrk="1" hangingPunct="1">
              <a:lnSpc>
                <a:spcPct val="95000"/>
              </a:lnSpc>
              <a:spcBef>
                <a:spcPct val="50000"/>
              </a:spcBef>
              <a:buClr>
                <a:srgbClr val="708CA1"/>
              </a:buClr>
              <a:buFont typeface="Wingdings" charset="0"/>
              <a:buChar char="§"/>
            </a:pPr>
            <a:r>
              <a:rPr lang="en-US" sz="2000" dirty="0">
                <a:latin typeface="+mn-lt"/>
                <a:cs typeface="Arial" charset="0"/>
              </a:rPr>
              <a:t>Common P2P applications </a:t>
            </a:r>
            <a:r>
              <a:rPr lang="en-US" sz="2000" dirty="0" smtClean="0">
                <a:latin typeface="+mn-lt"/>
                <a:cs typeface="Arial" charset="0"/>
              </a:rPr>
              <a:t>include:</a:t>
            </a:r>
          </a:p>
          <a:p>
            <a:pPr marL="693738" lvl="1" indent="-236538" algn="l" defTabSz="814388" eaLnBrk="1" hangingPunct="1">
              <a:lnSpc>
                <a:spcPct val="95000"/>
              </a:lnSpc>
              <a:spcBef>
                <a:spcPts val="0"/>
              </a:spcBef>
              <a:buClr>
                <a:srgbClr val="708CA1"/>
              </a:buClr>
              <a:buFont typeface="Wingdings" charset="0"/>
              <a:buChar char="§"/>
            </a:pPr>
            <a:r>
              <a:rPr lang="en-US" sz="2000" dirty="0" err="1" smtClean="0"/>
              <a:t>eDonkey</a:t>
            </a:r>
            <a:endParaRPr lang="en-US" sz="2000" dirty="0"/>
          </a:p>
          <a:p>
            <a:pPr marL="693738" lvl="1" indent="-236538" algn="l" defTabSz="814388" eaLnBrk="1" hangingPunct="1">
              <a:lnSpc>
                <a:spcPct val="95000"/>
              </a:lnSpc>
              <a:spcBef>
                <a:spcPts val="0"/>
              </a:spcBef>
              <a:buClr>
                <a:srgbClr val="708CA1"/>
              </a:buClr>
              <a:buFont typeface="Wingdings" charset="0"/>
              <a:buChar char="§"/>
            </a:pPr>
            <a:r>
              <a:rPr lang="en-US" sz="2000" dirty="0" err="1" smtClean="0"/>
              <a:t>eMule</a:t>
            </a:r>
            <a:endParaRPr lang="en-US" sz="2000" dirty="0"/>
          </a:p>
          <a:p>
            <a:pPr marL="693738" lvl="1" indent="-236538" algn="l" defTabSz="814388" eaLnBrk="1" hangingPunct="1">
              <a:lnSpc>
                <a:spcPct val="95000"/>
              </a:lnSpc>
              <a:spcBef>
                <a:spcPts val="0"/>
              </a:spcBef>
              <a:buClr>
                <a:srgbClr val="708CA1"/>
              </a:buClr>
              <a:buFont typeface="Wingdings" charset="0"/>
              <a:buChar char="§"/>
            </a:pPr>
            <a:r>
              <a:rPr lang="en-US" sz="2000" dirty="0" err="1" smtClean="0"/>
              <a:t>Shareaza</a:t>
            </a:r>
            <a:endParaRPr lang="en-US" sz="2000" dirty="0"/>
          </a:p>
          <a:p>
            <a:pPr marL="693738" lvl="1" indent="-236538" algn="l" defTabSz="814388" eaLnBrk="1" hangingPunct="1">
              <a:lnSpc>
                <a:spcPct val="95000"/>
              </a:lnSpc>
              <a:spcBef>
                <a:spcPts val="0"/>
              </a:spcBef>
              <a:buClr>
                <a:srgbClr val="708CA1"/>
              </a:buClr>
              <a:buFont typeface="Wingdings" charset="0"/>
              <a:buChar char="§"/>
            </a:pPr>
            <a:r>
              <a:rPr lang="en-US" sz="2000" dirty="0" err="1" smtClean="0"/>
              <a:t>BitTorrent</a:t>
            </a:r>
            <a:endParaRPr lang="en-US" sz="2000" dirty="0"/>
          </a:p>
          <a:p>
            <a:pPr marL="693738" lvl="1" indent="-236538" algn="l" defTabSz="814388" eaLnBrk="1" hangingPunct="1">
              <a:lnSpc>
                <a:spcPct val="95000"/>
              </a:lnSpc>
              <a:spcBef>
                <a:spcPts val="0"/>
              </a:spcBef>
              <a:buClr>
                <a:srgbClr val="708CA1"/>
              </a:buClr>
              <a:buFont typeface="Wingdings" charset="0"/>
              <a:buChar char="§"/>
            </a:pPr>
            <a:r>
              <a:rPr lang="en-US" sz="2000" dirty="0" err="1" smtClean="0"/>
              <a:t>Bitcoin</a:t>
            </a:r>
            <a:endParaRPr lang="en-US" sz="2000" dirty="0"/>
          </a:p>
          <a:p>
            <a:pPr marL="693738" lvl="1" indent="-236538" algn="l" defTabSz="814388" eaLnBrk="1" hangingPunct="1">
              <a:lnSpc>
                <a:spcPct val="95000"/>
              </a:lnSpc>
              <a:spcBef>
                <a:spcPts val="0"/>
              </a:spcBef>
              <a:buClr>
                <a:srgbClr val="708CA1"/>
              </a:buClr>
              <a:buFont typeface="Wingdings" charset="0"/>
              <a:buChar char="§"/>
            </a:pPr>
            <a:r>
              <a:rPr lang="en-US" sz="2000" dirty="0" err="1" smtClean="0"/>
              <a:t>LionShare</a:t>
            </a:r>
            <a:endParaRPr lang="en-US" sz="2000" dirty="0" smtClean="0"/>
          </a:p>
          <a:p>
            <a:pPr marL="236538" indent="-236538" algn="l" defTabSz="814388" eaLnBrk="1" hangingPunct="1">
              <a:lnSpc>
                <a:spcPct val="95000"/>
              </a:lnSpc>
              <a:spcBef>
                <a:spcPct val="50000"/>
              </a:spcBef>
              <a:buClr>
                <a:srgbClr val="708CA1"/>
              </a:buClr>
              <a:buFont typeface="Wingdings" charset="0"/>
              <a:buChar char="§"/>
            </a:pPr>
            <a:r>
              <a:rPr lang="en-US" sz="2000" dirty="0">
                <a:latin typeface="+mn-lt"/>
                <a:cs typeface="Arial" charset="0"/>
              </a:rPr>
              <a:t>Some P2P applications are based on the Gnutella protocol which enables people to share files on their hard disks with others </a:t>
            </a:r>
          </a:p>
        </p:txBody>
      </p:sp>
    </p:spTree>
    <p:extLst>
      <p:ext uri="{BB962C8B-B14F-4D97-AF65-F5344CB8AC3E}">
        <p14:creationId xmlns:p14="http://schemas.microsoft.com/office/powerpoint/2010/main" val="1147575169"/>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66257"/>
            <a:ext cx="8772157" cy="838200"/>
          </a:xfrm>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Client-Server Model</a:t>
            </a:r>
            <a:endParaRPr lang="en-US" dirty="0">
              <a:latin typeface="Arial"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15" y="1511300"/>
            <a:ext cx="7563885" cy="5003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77358929"/>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96749"/>
            <a:ext cx="8772157" cy="838200"/>
          </a:xfrm>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Client-Server Model</a:t>
            </a:r>
            <a:endParaRPr lang="en-US" dirty="0">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386" y="1308101"/>
            <a:ext cx="7564863" cy="52075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005428"/>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10.2  Well-Known Application Layer Protocols and Services</a:t>
            </a:r>
            <a:endParaRPr lang="en-US" sz="2400" dirty="0" smtClean="0">
              <a:solidFill>
                <a:schemeClr val="folHlink"/>
              </a:solidFill>
            </a:endParaRPr>
          </a:p>
        </p:txBody>
      </p:sp>
    </p:spTree>
    <p:extLst>
      <p:ext uri="{BB962C8B-B14F-4D97-AF65-F5344CB8AC3E}">
        <p14:creationId xmlns:p14="http://schemas.microsoft.com/office/powerpoint/2010/main" val="993483677"/>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27029" y="380324"/>
            <a:ext cx="8772157" cy="838200"/>
          </a:xfrm>
        </p:spPr>
        <p:txBody>
          <a:bodyPr/>
          <a:lstStyle/>
          <a:p>
            <a:pPr eaLnBrk="1" hangingPunct="1"/>
            <a:r>
              <a:rPr lang="en-US" sz="1800" dirty="0" smtClean="0">
                <a:latin typeface="Arial" charset="0"/>
              </a:rPr>
              <a:t>Common Application Layer Protocols</a:t>
            </a:r>
            <a:br>
              <a:rPr lang="en-US" sz="1800" dirty="0" smtClean="0">
                <a:latin typeface="Arial" charset="0"/>
              </a:rPr>
            </a:br>
            <a:r>
              <a:rPr lang="en-US" dirty="0" smtClean="0">
                <a:latin typeface="Arial" charset="0"/>
              </a:rPr>
              <a:t>Application Layer Protocols Revisited</a:t>
            </a:r>
            <a:endParaRPr lang="en-US" dirty="0">
              <a:latin typeface="Arial" charset="0"/>
            </a:endParaRPr>
          </a:p>
        </p:txBody>
      </p:sp>
      <p:sp>
        <p:nvSpPr>
          <p:cNvPr id="6" name="Content Placeholder 1"/>
          <p:cNvSpPr txBox="1">
            <a:spLocks/>
          </p:cNvSpPr>
          <p:nvPr/>
        </p:nvSpPr>
        <p:spPr bwMode="auto">
          <a:xfrm>
            <a:off x="354051" y="1703239"/>
            <a:ext cx="8424189"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sz="2000" dirty="0" smtClean="0"/>
              <a:t>Three application layer protocols involved in everyday work or play include:</a:t>
            </a:r>
          </a:p>
          <a:p>
            <a:r>
              <a:rPr lang="en-US" sz="2000" b="1" dirty="0" smtClean="0"/>
              <a:t>HTTP</a:t>
            </a:r>
            <a:r>
              <a:rPr lang="en-US" sz="2000" dirty="0" smtClean="0"/>
              <a:t> to browse the web.</a:t>
            </a:r>
          </a:p>
          <a:p>
            <a:r>
              <a:rPr lang="en-US" sz="2000" b="1" dirty="0" smtClean="0"/>
              <a:t>Simple Mail Transfer Protocol (SMTP) </a:t>
            </a:r>
            <a:r>
              <a:rPr lang="en-US" sz="2000" dirty="0" smtClean="0"/>
              <a:t>to enable users to send email.</a:t>
            </a:r>
          </a:p>
          <a:p>
            <a:r>
              <a:rPr lang="en-US" sz="2000" b="1" dirty="0" smtClean="0"/>
              <a:t>Post Office Protocol (POP</a:t>
            </a:r>
            <a:r>
              <a:rPr lang="en-US" sz="2000" dirty="0" smtClean="0"/>
              <a:t>) to enable users to receive email.</a:t>
            </a:r>
          </a:p>
          <a:p>
            <a:endParaRPr lang="en-US" sz="2000"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619481"/>
            <a:ext cx="8391157" cy="838200"/>
          </a:xfrm>
        </p:spPr>
        <p:txBody>
          <a:bodyPr/>
          <a:lstStyle/>
          <a:p>
            <a:pPr eaLnBrk="1" hangingPunct="1"/>
            <a:r>
              <a:rPr lang="en-US" sz="1800" dirty="0" smtClean="0">
                <a:latin typeface="Arial" charset="0"/>
              </a:rPr>
              <a:t>Common Application Layer Protocols</a:t>
            </a:r>
            <a:r>
              <a:rPr lang="en-US" dirty="0">
                <a:latin typeface="Arial" charset="0"/>
              </a:rPr>
              <a:t/>
            </a:r>
            <a:br>
              <a:rPr lang="en-US" dirty="0">
                <a:latin typeface="Arial" charset="0"/>
              </a:rPr>
            </a:br>
            <a:r>
              <a:rPr lang="en-US" sz="2800" dirty="0" smtClean="0">
                <a:latin typeface="Arial" charset="0"/>
              </a:rPr>
              <a:t>Hypertext Transfer Protocol and Hypertext Markup Language</a:t>
            </a:r>
            <a:endParaRPr lang="en-US" sz="2800" dirty="0">
              <a:latin typeface="Arial" charset="0"/>
            </a:endParaRPr>
          </a:p>
        </p:txBody>
      </p:sp>
      <p:sp>
        <p:nvSpPr>
          <p:cNvPr id="2" name="Content Placeholder 1"/>
          <p:cNvSpPr>
            <a:spLocks noGrp="1"/>
          </p:cNvSpPr>
          <p:nvPr>
            <p:ph idx="1"/>
          </p:nvPr>
        </p:nvSpPr>
        <p:spPr>
          <a:xfrm>
            <a:off x="407964" y="1631854"/>
            <a:ext cx="8243668" cy="4956199"/>
          </a:xfrm>
        </p:spPr>
        <p:txBody>
          <a:bodyPr/>
          <a:lstStyle/>
          <a:p>
            <a:pPr marL="0" indent="0">
              <a:spcBef>
                <a:spcPts val="0"/>
              </a:spcBef>
              <a:buNone/>
            </a:pPr>
            <a:r>
              <a:rPr lang="en-US" sz="2000" dirty="0" smtClean="0"/>
              <a:t>Example URL</a:t>
            </a:r>
            <a:r>
              <a:rPr lang="en-US" sz="2000" dirty="0"/>
              <a:t>: </a:t>
            </a:r>
            <a:r>
              <a:rPr lang="en-US" sz="2000" dirty="0">
                <a:hlinkClick r:id="rId3"/>
              </a:rPr>
              <a:t>http://www.cisco.com/index.html</a:t>
            </a:r>
            <a:endParaRPr lang="en-US" sz="2000" dirty="0"/>
          </a:p>
          <a:p>
            <a:pPr marL="457200" indent="-457200">
              <a:spcBef>
                <a:spcPts val="0"/>
              </a:spcBef>
              <a:buFont typeface="+mj-lt"/>
              <a:buAutoNum type="arabicPeriod"/>
            </a:pPr>
            <a:endParaRPr lang="en-US" sz="2000" dirty="0"/>
          </a:p>
          <a:p>
            <a:pPr marL="338138" indent="-338138">
              <a:spcBef>
                <a:spcPts val="0"/>
              </a:spcBef>
              <a:buFont typeface="+mj-lt"/>
              <a:buAutoNum type="arabicPeriod"/>
            </a:pPr>
            <a:r>
              <a:rPr lang="en-US" sz="2000" dirty="0"/>
              <a:t>First, the browser interprets the three parts of the URL:</a:t>
            </a:r>
          </a:p>
          <a:p>
            <a:pPr marL="581025" lvl="1" indent="-244475">
              <a:spcBef>
                <a:spcPts val="0"/>
              </a:spcBef>
              <a:buFont typeface="Wingdings" panose="05000000000000000000" pitchFamily="2" charset="2"/>
              <a:buChar char="§"/>
            </a:pPr>
            <a:r>
              <a:rPr lang="en-US" b="1" dirty="0" smtClean="0"/>
              <a:t>http</a:t>
            </a:r>
            <a:r>
              <a:rPr lang="en-US" dirty="0"/>
              <a:t> (the protocol or scheme)</a:t>
            </a:r>
          </a:p>
          <a:p>
            <a:pPr marL="581025" lvl="1" indent="-244475">
              <a:spcBef>
                <a:spcPts val="0"/>
              </a:spcBef>
              <a:buFont typeface="Wingdings" panose="05000000000000000000" pitchFamily="2" charset="2"/>
              <a:buChar char="§"/>
            </a:pPr>
            <a:r>
              <a:rPr lang="en-US" b="1" dirty="0" smtClean="0"/>
              <a:t>www.cisco.com </a:t>
            </a:r>
            <a:r>
              <a:rPr lang="en-US" dirty="0"/>
              <a:t>(the server </a:t>
            </a:r>
            <a:r>
              <a:rPr lang="en-US" dirty="0" smtClean="0"/>
              <a:t>name)</a:t>
            </a:r>
          </a:p>
          <a:p>
            <a:pPr marL="581025" lvl="1" indent="-244475">
              <a:spcBef>
                <a:spcPts val="0"/>
              </a:spcBef>
              <a:buFont typeface="Wingdings" panose="05000000000000000000" pitchFamily="2" charset="2"/>
              <a:buChar char="§"/>
            </a:pPr>
            <a:r>
              <a:rPr lang="en-US" b="1" dirty="0" smtClean="0"/>
              <a:t>index.html</a:t>
            </a:r>
            <a:r>
              <a:rPr lang="en-US" dirty="0"/>
              <a:t> (the specific file name requested</a:t>
            </a:r>
            <a:r>
              <a:rPr lang="en-US" dirty="0" smtClean="0"/>
              <a:t>)</a:t>
            </a:r>
            <a:endParaRPr lang="en-US" sz="2000" dirty="0"/>
          </a:p>
          <a:p>
            <a:pPr marL="338138" indent="-338138">
              <a:spcBef>
                <a:spcPts val="0"/>
              </a:spcBef>
              <a:buFont typeface="+mj-lt"/>
              <a:buAutoNum type="arabicPeriod"/>
            </a:pPr>
            <a:r>
              <a:rPr lang="en-US" sz="2000" dirty="0"/>
              <a:t>Browser checks with a name server to convert </a:t>
            </a:r>
            <a:r>
              <a:rPr lang="en-US" sz="2000" b="1" dirty="0"/>
              <a:t>www.cisco.com</a:t>
            </a:r>
            <a:r>
              <a:rPr lang="en-US" sz="2000" dirty="0"/>
              <a:t> into a numeric address </a:t>
            </a:r>
          </a:p>
          <a:p>
            <a:pPr marL="338138" indent="-338138">
              <a:spcBef>
                <a:spcPts val="0"/>
              </a:spcBef>
              <a:buFont typeface="+mj-lt"/>
              <a:buAutoNum type="arabicPeriod"/>
            </a:pPr>
            <a:r>
              <a:rPr lang="en-US" sz="2000" dirty="0"/>
              <a:t>Using the HTTP protocol requirements sends a GET request to the server and asks for the file </a:t>
            </a:r>
            <a:r>
              <a:rPr lang="en-US" sz="2000" b="1" dirty="0"/>
              <a:t>index.html</a:t>
            </a:r>
            <a:endParaRPr lang="en-US" sz="2000" dirty="0"/>
          </a:p>
          <a:p>
            <a:pPr marL="338138" indent="-338138">
              <a:spcBef>
                <a:spcPts val="0"/>
              </a:spcBef>
              <a:buFont typeface="+mj-lt"/>
              <a:buAutoNum type="arabicPeriod"/>
            </a:pPr>
            <a:r>
              <a:rPr lang="en-US" sz="2000" dirty="0"/>
              <a:t>Server sends the HTML code for this web page </a:t>
            </a:r>
          </a:p>
          <a:p>
            <a:pPr marL="338138" indent="-338138">
              <a:spcBef>
                <a:spcPts val="0"/>
              </a:spcBef>
              <a:buFont typeface="+mj-lt"/>
              <a:buAutoNum type="arabicPeriod"/>
            </a:pPr>
            <a:r>
              <a:rPr lang="en-US" sz="2000" dirty="0"/>
              <a:t>Browser deciphers the HTML code and formats the page</a:t>
            </a:r>
          </a:p>
        </p:txBody>
      </p:sp>
      <p:sp>
        <p:nvSpPr>
          <p:cNvPr id="3" name="TextBox 2"/>
          <p:cNvSpPr txBox="1"/>
          <p:nvPr/>
        </p:nvSpPr>
        <p:spPr>
          <a:xfrm>
            <a:off x="6115050" y="6400800"/>
            <a:ext cx="184731" cy="4247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0246531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56009" y="394392"/>
            <a:ext cx="8772157" cy="838200"/>
          </a:xfrm>
        </p:spPr>
        <p:txBody>
          <a:bodyPr/>
          <a:lstStyle/>
          <a:p>
            <a:pPr eaLnBrk="1" hangingPunct="1"/>
            <a:r>
              <a:rPr lang="en-US" sz="1800" dirty="0">
                <a:latin typeface="Arial" charset="0"/>
              </a:rPr>
              <a:t>Common Application Layer Protocols </a:t>
            </a:r>
            <a:r>
              <a:rPr lang="en-US" sz="1800" dirty="0" smtClean="0">
                <a:latin typeface="Arial" charset="0"/>
              </a:rPr>
              <a:t/>
            </a:r>
            <a:br>
              <a:rPr lang="en-US" sz="1800" dirty="0" smtClean="0">
                <a:latin typeface="Arial" charset="0"/>
              </a:rPr>
            </a:br>
            <a:r>
              <a:rPr lang="en-US" sz="2800" dirty="0" smtClean="0">
                <a:latin typeface="Arial" charset="0"/>
              </a:rPr>
              <a:t>HTTP and HTTPS</a:t>
            </a:r>
            <a:endParaRPr lang="en-US" sz="2800" dirty="0">
              <a:latin typeface="Arial" charset="0"/>
            </a:endParaRPr>
          </a:p>
        </p:txBody>
      </p:sp>
      <p:sp>
        <p:nvSpPr>
          <p:cNvPr id="3" name="Rectangle 2"/>
          <p:cNvSpPr/>
          <p:nvPr/>
        </p:nvSpPr>
        <p:spPr>
          <a:xfrm>
            <a:off x="385393" y="1351109"/>
            <a:ext cx="8455479" cy="2139047"/>
          </a:xfrm>
          <a:prstGeom prst="rect">
            <a:avLst/>
          </a:prstGeom>
        </p:spPr>
        <p:txBody>
          <a:bodyPr wrap="square">
            <a:spAutoFit/>
          </a:bodyPr>
          <a:lstStyle/>
          <a:p>
            <a:pPr marL="236538" indent="-236538" algn="l" defTabSz="814388">
              <a:lnSpc>
                <a:spcPct val="95000"/>
              </a:lnSpc>
              <a:spcBef>
                <a:spcPts val="0"/>
              </a:spcBef>
              <a:buClr>
                <a:srgbClr val="708CA1"/>
              </a:buClr>
              <a:buFont typeface="Wingdings" charset="0"/>
              <a:buChar char="§"/>
            </a:pPr>
            <a:r>
              <a:rPr lang="en-US" sz="2000" dirty="0">
                <a:latin typeface="+mn-lt"/>
              </a:rPr>
              <a:t>Developed to publish and retrieve HTML pages </a:t>
            </a:r>
          </a:p>
          <a:p>
            <a:pPr marL="236538" indent="-236538" algn="l" defTabSz="814388">
              <a:lnSpc>
                <a:spcPct val="95000"/>
              </a:lnSpc>
              <a:spcBef>
                <a:spcPts val="0"/>
              </a:spcBef>
              <a:buClr>
                <a:srgbClr val="708CA1"/>
              </a:buClr>
              <a:buFont typeface="Wingdings" charset="0"/>
              <a:buChar char="§"/>
            </a:pPr>
            <a:r>
              <a:rPr lang="en-US" sz="2000" dirty="0">
                <a:latin typeface="+mn-lt"/>
              </a:rPr>
              <a:t>Used for data transfer </a:t>
            </a:r>
          </a:p>
          <a:p>
            <a:pPr marL="236538" indent="-236538" algn="l" defTabSz="814388">
              <a:lnSpc>
                <a:spcPct val="95000"/>
              </a:lnSpc>
              <a:spcBef>
                <a:spcPts val="0"/>
              </a:spcBef>
              <a:buClr>
                <a:srgbClr val="708CA1"/>
              </a:buClr>
              <a:buFont typeface="Wingdings" charset="0"/>
              <a:buChar char="§"/>
            </a:pPr>
            <a:r>
              <a:rPr lang="en-US" sz="2000" dirty="0">
                <a:latin typeface="+mn-lt"/>
              </a:rPr>
              <a:t>Specifies a request/response protocol</a:t>
            </a:r>
          </a:p>
          <a:p>
            <a:pPr marL="236538" indent="-236538" algn="l" defTabSz="814388">
              <a:lnSpc>
                <a:spcPct val="95000"/>
              </a:lnSpc>
              <a:spcBef>
                <a:spcPts val="0"/>
              </a:spcBef>
              <a:buClr>
                <a:srgbClr val="708CA1"/>
              </a:buClr>
              <a:buFont typeface="Wingdings" charset="0"/>
              <a:buChar char="§"/>
            </a:pPr>
            <a:r>
              <a:rPr lang="en-US" sz="2000" dirty="0">
                <a:latin typeface="+mn-lt"/>
              </a:rPr>
              <a:t>Three common message types are GET, POST, and PUT</a:t>
            </a:r>
          </a:p>
          <a:p>
            <a:pPr marL="236538" indent="-236538" algn="l" defTabSz="814388">
              <a:lnSpc>
                <a:spcPct val="95000"/>
              </a:lnSpc>
              <a:spcBef>
                <a:spcPts val="0"/>
              </a:spcBef>
              <a:buClr>
                <a:srgbClr val="708CA1"/>
              </a:buClr>
              <a:buFont typeface="Wingdings" charset="0"/>
              <a:buChar char="§"/>
            </a:pPr>
            <a:r>
              <a:rPr lang="en-US" sz="2000" dirty="0">
                <a:latin typeface="+mn-lt"/>
              </a:rPr>
              <a:t>GET is a client request for data</a:t>
            </a:r>
          </a:p>
          <a:p>
            <a:pPr marL="236538" indent="-236538" algn="l" defTabSz="814388">
              <a:lnSpc>
                <a:spcPct val="95000"/>
              </a:lnSpc>
              <a:spcBef>
                <a:spcPts val="0"/>
              </a:spcBef>
              <a:buClr>
                <a:srgbClr val="708CA1"/>
              </a:buClr>
              <a:buFont typeface="Wingdings" charset="0"/>
              <a:buChar char="§"/>
            </a:pPr>
            <a:r>
              <a:rPr lang="en-US" sz="2000" dirty="0">
                <a:latin typeface="+mn-lt"/>
              </a:rPr>
              <a:t>POST and PUT are used to send messages that upload data to the web server</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724150" y="3146214"/>
            <a:ext cx="5060950" cy="363281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768708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371843" y="151725"/>
            <a:ext cx="8772157" cy="838200"/>
          </a:xfrm>
        </p:spPr>
        <p:txBody>
          <a:bodyPr/>
          <a:lstStyle/>
          <a:p>
            <a:pPr eaLnBrk="1" hangingPunct="1"/>
            <a:r>
              <a:rPr lang="en-US" dirty="0">
                <a:latin typeface="Arial" charset="0"/>
              </a:rPr>
              <a:t>Chapter </a:t>
            </a:r>
            <a:r>
              <a:rPr lang="en-US" dirty="0" smtClean="0">
                <a:latin typeface="Arial" charset="0"/>
              </a:rPr>
              <a:t>10: Objectives</a:t>
            </a:r>
            <a:endParaRPr lang="en-US" dirty="0">
              <a:latin typeface="Arial" charset="0"/>
            </a:endParaRPr>
          </a:p>
        </p:txBody>
      </p:sp>
      <p:sp>
        <p:nvSpPr>
          <p:cNvPr id="9218" name="Rectangle 3"/>
          <p:cNvSpPr>
            <a:spLocks noGrp="1" noChangeArrowheads="1"/>
          </p:cNvSpPr>
          <p:nvPr>
            <p:ph idx="1"/>
          </p:nvPr>
        </p:nvSpPr>
        <p:spPr>
          <a:xfrm>
            <a:off x="440804" y="1088453"/>
            <a:ext cx="8058427" cy="5570251"/>
          </a:xfrm>
        </p:spPr>
        <p:txBody>
          <a:bodyPr/>
          <a:lstStyle/>
          <a:p>
            <a:pPr marL="0" indent="0" eaLnBrk="1" hangingPunct="1">
              <a:buNone/>
            </a:pPr>
            <a:r>
              <a:rPr lang="en-US" sz="2000" dirty="0">
                <a:cs typeface="Arial" charset="0"/>
              </a:rPr>
              <a:t>By the end of this chapter, </a:t>
            </a:r>
            <a:r>
              <a:rPr lang="en-US" sz="2000" dirty="0" smtClean="0">
                <a:cs typeface="Arial" charset="0"/>
              </a:rPr>
              <a:t>you </a:t>
            </a:r>
            <a:r>
              <a:rPr lang="en-US" sz="2000" dirty="0">
                <a:cs typeface="Arial" charset="0"/>
              </a:rPr>
              <a:t>will be able to:</a:t>
            </a:r>
          </a:p>
          <a:p>
            <a:pPr eaLnBrk="1" hangingPunct="1"/>
            <a:r>
              <a:rPr lang="en-US" sz="2000" dirty="0" smtClean="0">
                <a:cs typeface="Arial" charset="0"/>
              </a:rPr>
              <a:t>Explain </a:t>
            </a:r>
            <a:r>
              <a:rPr lang="en-US" sz="2000" dirty="0">
                <a:cs typeface="Arial" charset="0"/>
              </a:rPr>
              <a:t>how the functions of the application layer, session layer, and presentation layer work together to provide network services to end user applications.</a:t>
            </a:r>
          </a:p>
          <a:p>
            <a:pPr eaLnBrk="1" hangingPunct="1"/>
            <a:r>
              <a:rPr lang="en-US" sz="2000" dirty="0">
                <a:cs typeface="Arial" charset="0"/>
              </a:rPr>
              <a:t>Describe how common application layer protocols interact with end user applications.</a:t>
            </a:r>
          </a:p>
          <a:p>
            <a:pPr eaLnBrk="1" hangingPunct="1"/>
            <a:r>
              <a:rPr lang="en-US" sz="2000" dirty="0" smtClean="0">
                <a:cs typeface="Arial" charset="0"/>
              </a:rPr>
              <a:t>Describe, at a high level, </a:t>
            </a:r>
            <a:r>
              <a:rPr lang="en-US" sz="2000" dirty="0">
                <a:cs typeface="Arial" charset="0"/>
              </a:rPr>
              <a:t>common application layer protocols that provide Internet services to end-users, including </a:t>
            </a:r>
            <a:r>
              <a:rPr lang="en-US" sz="2000" dirty="0" smtClean="0">
                <a:cs typeface="Arial" charset="0"/>
              </a:rPr>
              <a:t>WWW services </a:t>
            </a:r>
            <a:r>
              <a:rPr lang="en-US" sz="2000" dirty="0">
                <a:cs typeface="Arial" charset="0"/>
              </a:rPr>
              <a:t>and email.</a:t>
            </a:r>
          </a:p>
          <a:p>
            <a:pPr eaLnBrk="1" hangingPunct="1"/>
            <a:r>
              <a:rPr lang="en-US" sz="2000" dirty="0">
                <a:cs typeface="Arial" charset="0"/>
              </a:rPr>
              <a:t>Describe application layer protocols that provide IP addressing services, including DNS and DHCP.</a:t>
            </a:r>
          </a:p>
          <a:p>
            <a:pPr eaLnBrk="1" hangingPunct="1"/>
            <a:r>
              <a:rPr lang="en-US" sz="2000" dirty="0">
                <a:latin typeface="Arial" charset="0"/>
                <a:cs typeface="Arial" charset="0"/>
              </a:rPr>
              <a:t>Describe the features and operation of well-known application layer protocols that allow for file sharing services, including: FTP, File Sharing Services, SMB protocol</a:t>
            </a:r>
            <a:r>
              <a:rPr lang="en-US" sz="2000" dirty="0" smtClean="0">
                <a:latin typeface="Arial" charset="0"/>
                <a:cs typeface="Arial" charset="0"/>
              </a:rPr>
              <a:t>.</a:t>
            </a:r>
          </a:p>
          <a:p>
            <a:pPr eaLnBrk="1" hangingPunct="1"/>
            <a:r>
              <a:rPr lang="en-US" sz="2000" dirty="0" smtClean="0">
                <a:latin typeface="Arial" charset="0"/>
                <a:cs typeface="Arial" charset="0"/>
              </a:rPr>
              <a:t>Explain how data is moved across the network, from opening an application to receiving data.</a:t>
            </a:r>
            <a:endParaRPr lang="en-US" sz="2000" dirty="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362738"/>
            <a:ext cx="8772157" cy="838200"/>
          </a:xfrm>
        </p:spPr>
        <p:txBody>
          <a:bodyPr/>
          <a:lstStyle/>
          <a:p>
            <a:pPr eaLnBrk="1" hangingPunct="1"/>
            <a:r>
              <a:rPr lang="en-US" sz="1800" dirty="0" smtClean="0">
                <a:latin typeface="Arial" charset="0"/>
              </a:rPr>
              <a:t>Common Application Layer Protocols</a:t>
            </a:r>
            <a:r>
              <a:rPr lang="en-US" dirty="0">
                <a:latin typeface="Arial" charset="0"/>
              </a:rPr>
              <a:t/>
            </a:r>
            <a:br>
              <a:rPr lang="en-US" dirty="0">
                <a:latin typeface="Arial" charset="0"/>
              </a:rPr>
            </a:br>
            <a:r>
              <a:rPr lang="en-US" sz="2800" dirty="0" smtClean="0">
                <a:latin typeface="Arial" charset="0"/>
              </a:rPr>
              <a:t>SMTP, POP, and IMAP</a:t>
            </a:r>
            <a:endParaRPr lang="en-US" sz="2800" dirty="0">
              <a:latin typeface="Arial" charset="0"/>
            </a:endParaRPr>
          </a:p>
        </p:txBody>
      </p:sp>
      <p:sp>
        <p:nvSpPr>
          <p:cNvPr id="3" name="Rectangle 2"/>
          <p:cNvSpPr/>
          <p:nvPr/>
        </p:nvSpPr>
        <p:spPr>
          <a:xfrm>
            <a:off x="410188" y="1347478"/>
            <a:ext cx="3584840" cy="5078313"/>
          </a:xfrm>
          <a:prstGeom prst="rect">
            <a:avLst/>
          </a:prstGeom>
        </p:spPr>
        <p:txBody>
          <a:bodyPr wrap="square">
            <a:spAutoFit/>
          </a:bodyPr>
          <a:lstStyle/>
          <a:p>
            <a:pPr marL="236538" indent="-236538" algn="l" defTabSz="814388">
              <a:lnSpc>
                <a:spcPct val="95000"/>
              </a:lnSpc>
              <a:spcBef>
                <a:spcPts val="0"/>
              </a:spcBef>
              <a:buClr>
                <a:srgbClr val="708CA1"/>
              </a:buClr>
              <a:buFont typeface="Wingdings" charset="0"/>
              <a:buChar char="§"/>
            </a:pPr>
            <a:r>
              <a:rPr lang="en-US" sz="2000" dirty="0">
                <a:latin typeface="+mn-lt"/>
              </a:rPr>
              <a:t>Typically use an application called a Mail User Agent (email client)</a:t>
            </a:r>
          </a:p>
          <a:p>
            <a:pPr marL="236538" indent="-236538" algn="l" defTabSz="814388">
              <a:lnSpc>
                <a:spcPct val="95000"/>
              </a:lnSpc>
              <a:spcBef>
                <a:spcPts val="0"/>
              </a:spcBef>
              <a:buClr>
                <a:srgbClr val="708CA1"/>
              </a:buClr>
              <a:buFont typeface="Wingdings" charset="0"/>
              <a:buChar char="§"/>
            </a:pPr>
            <a:r>
              <a:rPr lang="en-US" sz="2000" dirty="0">
                <a:latin typeface="+mn-lt"/>
              </a:rPr>
              <a:t>Allows messages to be sent </a:t>
            </a:r>
          </a:p>
          <a:p>
            <a:pPr marL="236538" indent="-236538" algn="l" defTabSz="814388">
              <a:lnSpc>
                <a:spcPct val="95000"/>
              </a:lnSpc>
              <a:spcBef>
                <a:spcPts val="0"/>
              </a:spcBef>
              <a:buClr>
                <a:srgbClr val="708CA1"/>
              </a:buClr>
              <a:buFont typeface="Wingdings" charset="0"/>
              <a:buChar char="§"/>
            </a:pPr>
            <a:r>
              <a:rPr lang="en-US" sz="2000" dirty="0">
                <a:latin typeface="+mn-lt"/>
              </a:rPr>
              <a:t>Places received messages into the client's mailbox</a:t>
            </a:r>
          </a:p>
          <a:p>
            <a:pPr marL="236538" indent="-236538" algn="l" defTabSz="814388">
              <a:lnSpc>
                <a:spcPct val="95000"/>
              </a:lnSpc>
              <a:spcBef>
                <a:spcPts val="0"/>
              </a:spcBef>
              <a:buClr>
                <a:srgbClr val="708CA1"/>
              </a:buClr>
              <a:buFont typeface="Wingdings" charset="0"/>
              <a:buChar char="§"/>
            </a:pPr>
            <a:r>
              <a:rPr lang="en-US" sz="2000" dirty="0">
                <a:latin typeface="+mn-lt"/>
              </a:rPr>
              <a:t>SMTP - Send email from either a client or a server </a:t>
            </a:r>
          </a:p>
          <a:p>
            <a:pPr marL="236538" indent="-236538" algn="l" defTabSz="814388">
              <a:lnSpc>
                <a:spcPct val="95000"/>
              </a:lnSpc>
              <a:spcBef>
                <a:spcPts val="0"/>
              </a:spcBef>
              <a:buClr>
                <a:srgbClr val="708CA1"/>
              </a:buClr>
              <a:buFont typeface="Wingdings" charset="0"/>
              <a:buChar char="§"/>
            </a:pPr>
            <a:r>
              <a:rPr lang="en-US" sz="2000" dirty="0">
                <a:latin typeface="+mn-lt"/>
              </a:rPr>
              <a:t>POP - Receive email messages from an email server </a:t>
            </a:r>
          </a:p>
          <a:p>
            <a:pPr marL="236538" indent="-236538" algn="l" defTabSz="814388">
              <a:lnSpc>
                <a:spcPct val="95000"/>
              </a:lnSpc>
              <a:spcBef>
                <a:spcPts val="0"/>
              </a:spcBef>
              <a:buClr>
                <a:srgbClr val="708CA1"/>
              </a:buClr>
              <a:buFont typeface="Wingdings" charset="0"/>
              <a:buChar char="§"/>
            </a:pPr>
            <a:r>
              <a:rPr lang="en-US" sz="2000" dirty="0">
                <a:latin typeface="+mn-lt"/>
              </a:rPr>
              <a:t>IMAP - </a:t>
            </a:r>
            <a:r>
              <a:rPr lang="fr-FR" sz="2000" dirty="0">
                <a:latin typeface="+mn-lt"/>
              </a:rPr>
              <a:t>Internet Message Access Protocol </a:t>
            </a:r>
          </a:p>
          <a:p>
            <a:pPr marL="236538" indent="-236538" algn="l" defTabSz="814388">
              <a:lnSpc>
                <a:spcPct val="95000"/>
              </a:lnSpc>
              <a:spcBef>
                <a:spcPts val="0"/>
              </a:spcBef>
              <a:buClr>
                <a:srgbClr val="708CA1"/>
              </a:buClr>
              <a:buFont typeface="Wingdings" charset="0"/>
              <a:buChar char="§"/>
            </a:pPr>
            <a:r>
              <a:rPr lang="en-US" sz="2000" dirty="0">
                <a:latin typeface="+mn-lt"/>
              </a:rPr>
              <a:t>Email client provides the functionality of both protocols within one application</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100" y="1872067"/>
            <a:ext cx="5029200" cy="39909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50608172"/>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90820" y="324052"/>
            <a:ext cx="8772157" cy="838200"/>
          </a:xfrm>
        </p:spPr>
        <p:txBody>
          <a:bodyPr/>
          <a:lstStyle/>
          <a:p>
            <a:pPr eaLnBrk="1" hangingPunct="1"/>
            <a:r>
              <a:rPr lang="en-US" sz="1800" dirty="0" smtClean="0">
                <a:latin typeface="Arial" charset="0"/>
              </a:rPr>
              <a:t>Common Application Layer Protocols</a:t>
            </a:r>
            <a:r>
              <a:rPr lang="en-US" dirty="0">
                <a:latin typeface="Arial" charset="0"/>
              </a:rPr>
              <a:t/>
            </a:r>
            <a:br>
              <a:rPr lang="en-US" dirty="0">
                <a:latin typeface="Arial" charset="0"/>
              </a:rPr>
            </a:br>
            <a:r>
              <a:rPr lang="en-US" sz="2800" dirty="0" smtClean="0">
                <a:latin typeface="Arial" charset="0"/>
              </a:rPr>
              <a:t>SMTP, POP, and IMAP (cont.)</a:t>
            </a:r>
            <a:endParaRPr lang="en-US" sz="2800" dirty="0">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238" y="1236906"/>
            <a:ext cx="5732462" cy="51718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14271757"/>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2368" y="1486773"/>
            <a:ext cx="8215533" cy="4893647"/>
          </a:xfrm>
          <a:prstGeom prst="rect">
            <a:avLst/>
          </a:prstGeom>
        </p:spPr>
        <p:txBody>
          <a:bodyPr wrap="square">
            <a:spAutoFit/>
          </a:bodyPr>
          <a:lstStyle/>
          <a:p>
            <a:pPr algn="l"/>
            <a:r>
              <a:rPr lang="en-US" sz="2000" b="1" dirty="0"/>
              <a:t>Simple Mail Transfer Protocol (</a:t>
            </a:r>
            <a:r>
              <a:rPr lang="en-US" sz="2000" b="1" dirty="0" smtClean="0"/>
              <a:t>SMTP)</a:t>
            </a:r>
          </a:p>
          <a:p>
            <a:pPr marL="236538" indent="-236538" algn="l" defTabSz="814388">
              <a:lnSpc>
                <a:spcPct val="95000"/>
              </a:lnSpc>
              <a:spcBef>
                <a:spcPts val="0"/>
              </a:spcBef>
              <a:buClr>
                <a:srgbClr val="708CA1"/>
              </a:buClr>
              <a:buFont typeface="Wingdings" charset="0"/>
              <a:buChar char="§"/>
            </a:pPr>
            <a:r>
              <a:rPr lang="en-US" sz="2000" dirty="0">
                <a:latin typeface="+mn-lt"/>
              </a:rPr>
              <a:t>transfers mail </a:t>
            </a:r>
          </a:p>
          <a:p>
            <a:pPr marL="236538" indent="-236538" algn="l" defTabSz="814388">
              <a:lnSpc>
                <a:spcPct val="95000"/>
              </a:lnSpc>
              <a:spcBef>
                <a:spcPts val="0"/>
              </a:spcBef>
              <a:buClr>
                <a:srgbClr val="708CA1"/>
              </a:buClr>
              <a:buFont typeface="Wingdings" charset="0"/>
              <a:buChar char="§"/>
            </a:pPr>
            <a:r>
              <a:rPr lang="en-US" sz="2000" dirty="0">
                <a:latin typeface="+mn-lt"/>
              </a:rPr>
              <a:t>message must be formatted properly </a:t>
            </a:r>
          </a:p>
          <a:p>
            <a:pPr marL="236538" indent="-236538" algn="l" defTabSz="814388">
              <a:lnSpc>
                <a:spcPct val="95000"/>
              </a:lnSpc>
              <a:spcBef>
                <a:spcPts val="0"/>
              </a:spcBef>
              <a:buClr>
                <a:srgbClr val="708CA1"/>
              </a:buClr>
              <a:buFont typeface="Wingdings" charset="0"/>
              <a:buChar char="§"/>
            </a:pPr>
            <a:r>
              <a:rPr lang="en-US" sz="2000" dirty="0">
                <a:latin typeface="+mn-lt"/>
              </a:rPr>
              <a:t>SMTP processes must be running on both the client and server</a:t>
            </a:r>
          </a:p>
          <a:p>
            <a:pPr marL="236538" indent="-236538" algn="l" defTabSz="814388">
              <a:lnSpc>
                <a:spcPct val="95000"/>
              </a:lnSpc>
              <a:spcBef>
                <a:spcPts val="0"/>
              </a:spcBef>
              <a:buClr>
                <a:srgbClr val="708CA1"/>
              </a:buClr>
              <a:buFont typeface="Wingdings" charset="0"/>
              <a:buChar char="§"/>
            </a:pPr>
            <a:r>
              <a:rPr lang="en-US" sz="2000" dirty="0">
                <a:latin typeface="+mn-lt"/>
              </a:rPr>
              <a:t>message header must have a properly formatted recipient email address and a sender </a:t>
            </a:r>
          </a:p>
          <a:p>
            <a:pPr marL="236538" indent="-236538" algn="l" defTabSz="814388">
              <a:lnSpc>
                <a:spcPct val="95000"/>
              </a:lnSpc>
              <a:spcBef>
                <a:spcPts val="0"/>
              </a:spcBef>
              <a:buClr>
                <a:srgbClr val="708CA1"/>
              </a:buClr>
              <a:buFont typeface="Wingdings" charset="0"/>
              <a:buChar char="§"/>
            </a:pPr>
            <a:r>
              <a:rPr lang="en-US" sz="2000" dirty="0">
                <a:latin typeface="+mn-lt"/>
              </a:rPr>
              <a:t>uses port 25</a:t>
            </a:r>
          </a:p>
          <a:p>
            <a:pPr algn="l"/>
            <a:r>
              <a:rPr lang="en-US" sz="2000" b="1" dirty="0"/>
              <a:t>Post Office Protocol (POP) </a:t>
            </a:r>
          </a:p>
          <a:p>
            <a:pPr marL="236538" indent="-236538" algn="l" defTabSz="814388">
              <a:lnSpc>
                <a:spcPct val="95000"/>
              </a:lnSpc>
              <a:spcBef>
                <a:spcPts val="0"/>
              </a:spcBef>
              <a:buClr>
                <a:srgbClr val="708CA1"/>
              </a:buClr>
              <a:buFont typeface="Wingdings" charset="0"/>
              <a:buChar char="§"/>
            </a:pPr>
            <a:r>
              <a:rPr lang="en-US" sz="2000" dirty="0">
                <a:latin typeface="+mn-lt"/>
              </a:rPr>
              <a:t>enables a workstation to retrieve mail from a mail server </a:t>
            </a:r>
          </a:p>
          <a:p>
            <a:pPr marL="236538" indent="-236538" algn="l" defTabSz="814388">
              <a:lnSpc>
                <a:spcPct val="95000"/>
              </a:lnSpc>
              <a:spcBef>
                <a:spcPts val="0"/>
              </a:spcBef>
              <a:buClr>
                <a:srgbClr val="708CA1"/>
              </a:buClr>
              <a:buFont typeface="Wingdings" charset="0"/>
              <a:buChar char="§"/>
            </a:pPr>
            <a:r>
              <a:rPr lang="en-US" sz="2000" dirty="0">
                <a:latin typeface="+mn-lt"/>
              </a:rPr>
              <a:t>mail is downloaded from the server to the client and then deleted on the server</a:t>
            </a:r>
          </a:p>
          <a:p>
            <a:pPr marL="236538" indent="-236538" algn="l" defTabSz="814388">
              <a:lnSpc>
                <a:spcPct val="95000"/>
              </a:lnSpc>
              <a:spcBef>
                <a:spcPts val="0"/>
              </a:spcBef>
              <a:buClr>
                <a:srgbClr val="708CA1"/>
              </a:buClr>
              <a:buFont typeface="Wingdings" charset="0"/>
              <a:buChar char="§"/>
            </a:pPr>
            <a:r>
              <a:rPr lang="en-US" sz="2000" dirty="0">
                <a:latin typeface="+mn-lt"/>
              </a:rPr>
              <a:t>uses port 110 </a:t>
            </a:r>
          </a:p>
          <a:p>
            <a:pPr marL="236538" indent="-236538" algn="l" defTabSz="814388">
              <a:lnSpc>
                <a:spcPct val="95000"/>
              </a:lnSpc>
              <a:spcBef>
                <a:spcPts val="0"/>
              </a:spcBef>
              <a:buClr>
                <a:srgbClr val="708CA1"/>
              </a:buClr>
              <a:buFont typeface="Wingdings" charset="0"/>
              <a:buChar char="§"/>
            </a:pPr>
            <a:r>
              <a:rPr lang="en-US" sz="2000" dirty="0">
                <a:latin typeface="+mn-lt"/>
              </a:rPr>
              <a:t>POP does not store messages</a:t>
            </a:r>
          </a:p>
          <a:p>
            <a:pPr marL="236538" indent="-236538" algn="l" defTabSz="814388">
              <a:lnSpc>
                <a:spcPct val="95000"/>
              </a:lnSpc>
              <a:spcBef>
                <a:spcPts val="0"/>
              </a:spcBef>
              <a:buClr>
                <a:srgbClr val="708CA1"/>
              </a:buClr>
              <a:buFont typeface="Wingdings" charset="0"/>
              <a:buChar char="§"/>
            </a:pPr>
            <a:r>
              <a:rPr lang="en-US" sz="2000" dirty="0">
                <a:latin typeface="+mn-lt"/>
              </a:rPr>
              <a:t>POP3 is desirable for an ISP, because it alleviates their responsibility for managing large amounts of storage for their email servers</a:t>
            </a:r>
          </a:p>
          <a:p>
            <a:pPr algn="l"/>
            <a:endParaRPr lang="en-US" sz="2000" dirty="0" smtClean="0"/>
          </a:p>
        </p:txBody>
      </p:sp>
      <p:sp>
        <p:nvSpPr>
          <p:cNvPr id="2" name="Title 1"/>
          <p:cNvSpPr>
            <a:spLocks noGrp="1"/>
          </p:cNvSpPr>
          <p:nvPr>
            <p:ph type="title"/>
          </p:nvPr>
        </p:nvSpPr>
        <p:spPr>
          <a:xfrm>
            <a:off x="371843" y="322276"/>
            <a:ext cx="8772157" cy="838200"/>
          </a:xfrm>
        </p:spPr>
        <p:txBody>
          <a:bodyPr/>
          <a:lstStyle/>
          <a:p>
            <a:r>
              <a:rPr lang="en-US" sz="1800" dirty="0">
                <a:latin typeface="Arial" charset="0"/>
              </a:rPr>
              <a:t>Common Application Layer Protocols </a:t>
            </a:r>
            <a:r>
              <a:rPr lang="en-US" dirty="0">
                <a:latin typeface="Arial" charset="0"/>
              </a:rPr>
              <a:t/>
            </a:r>
            <a:br>
              <a:rPr lang="en-US" dirty="0">
                <a:latin typeface="Arial" charset="0"/>
              </a:rPr>
            </a:br>
            <a:r>
              <a:rPr lang="en-US" sz="2800" dirty="0">
                <a:latin typeface="Arial" charset="0"/>
              </a:rPr>
              <a:t>SMTP, POP, and IMAP (cont.)</a:t>
            </a:r>
            <a:endParaRPr lang="en-US" sz="2800" dirty="0"/>
          </a:p>
        </p:txBody>
      </p:sp>
    </p:spTree>
    <p:extLst>
      <p:ext uri="{BB962C8B-B14F-4D97-AF65-F5344CB8AC3E}">
        <p14:creationId xmlns:p14="http://schemas.microsoft.com/office/powerpoint/2010/main" val="321571272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 y="6064300"/>
            <a:ext cx="7644378" cy="644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49" name="Rectangle 2"/>
          <p:cNvSpPr>
            <a:spLocks noGrp="1" noChangeArrowheads="1"/>
          </p:cNvSpPr>
          <p:nvPr>
            <p:ph type="title"/>
          </p:nvPr>
        </p:nvSpPr>
        <p:spPr/>
        <p:txBody>
          <a:bodyPr/>
          <a:lstStyle/>
          <a:p>
            <a:pPr eaLnBrk="1" hangingPunct="1"/>
            <a:r>
              <a:rPr lang="en-US" sz="1800" dirty="0">
                <a:latin typeface="Arial" charset="0"/>
              </a:rPr>
              <a:t>Common Application Layer Protocols </a:t>
            </a:r>
            <a:r>
              <a:rPr lang="en-US" sz="1800" dirty="0" smtClean="0">
                <a:latin typeface="Arial" charset="0"/>
              </a:rPr>
              <a:t/>
            </a:r>
            <a:br>
              <a:rPr lang="en-US" sz="1800" dirty="0" smtClean="0">
                <a:latin typeface="Arial" charset="0"/>
              </a:rPr>
            </a:br>
            <a:r>
              <a:rPr lang="en-US" sz="2800" dirty="0" smtClean="0">
                <a:latin typeface="Arial" charset="0"/>
              </a:rPr>
              <a:t>SMTP, POP, and IMAP (cont.)</a:t>
            </a:r>
            <a:endParaRPr lang="en-US" sz="2800" dirty="0">
              <a:latin typeface="Arial" charset="0"/>
            </a:endParaRPr>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209" y="1248756"/>
            <a:ext cx="6181810" cy="49408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72369691"/>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366257"/>
            <a:ext cx="8772157" cy="838200"/>
          </a:xfrm>
        </p:spPr>
        <p:txBody>
          <a:bodyPr/>
          <a:lstStyle/>
          <a:p>
            <a:pPr eaLnBrk="1" hangingPunct="1"/>
            <a:r>
              <a:rPr lang="en-US" sz="1800" dirty="0">
                <a:latin typeface="Arial" charset="0"/>
              </a:rPr>
              <a:t>Common Application Layer Protocols </a:t>
            </a:r>
            <a:r>
              <a:rPr lang="en-US" sz="1800" dirty="0" smtClean="0">
                <a:latin typeface="Arial" charset="0"/>
              </a:rPr>
              <a:t/>
            </a:r>
            <a:br>
              <a:rPr lang="en-US" sz="1800" dirty="0" smtClean="0">
                <a:latin typeface="Arial" charset="0"/>
              </a:rPr>
            </a:br>
            <a:r>
              <a:rPr lang="en-US" sz="2800" dirty="0" smtClean="0">
                <a:latin typeface="Arial" charset="0"/>
              </a:rPr>
              <a:t>SMTP, POP, and IMAP (cont.)</a:t>
            </a:r>
            <a:endParaRPr lang="en-US" sz="2800" dirty="0">
              <a:latin typeface="Arial"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287" y="1315753"/>
            <a:ext cx="6565959" cy="51004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11946282"/>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22468" y="394392"/>
            <a:ext cx="8772157" cy="838200"/>
          </a:xfrm>
        </p:spPr>
        <p:txBody>
          <a:bodyPr/>
          <a:lstStyle/>
          <a:p>
            <a:pPr eaLnBrk="1" hangingPunct="1"/>
            <a:r>
              <a:rPr lang="en-US" sz="1800" dirty="0">
                <a:latin typeface="Arial" charset="0"/>
              </a:rPr>
              <a:t>Everyday Application Layer Protocols</a:t>
            </a:r>
            <a:r>
              <a:rPr lang="en-US" dirty="0">
                <a:latin typeface="Arial" charset="0"/>
              </a:rPr>
              <a:t/>
            </a:r>
            <a:br>
              <a:rPr lang="en-US" dirty="0">
                <a:latin typeface="Arial" charset="0"/>
              </a:rPr>
            </a:br>
            <a:r>
              <a:rPr lang="en-US" sz="2800" dirty="0" smtClean="0">
                <a:latin typeface="Arial" charset="0"/>
              </a:rPr>
              <a:t>SMTP, POP, and IMAP (cont.)</a:t>
            </a:r>
            <a:endParaRPr lang="en-US" sz="2800" dirty="0">
              <a:latin typeface="Arial" charset="0"/>
            </a:endParaRPr>
          </a:p>
        </p:txBody>
      </p:sp>
      <p:sp>
        <p:nvSpPr>
          <p:cNvPr id="3" name="Rectangle 2"/>
          <p:cNvSpPr/>
          <p:nvPr/>
        </p:nvSpPr>
        <p:spPr>
          <a:xfrm>
            <a:off x="426720" y="1583966"/>
            <a:ext cx="8625840" cy="2154436"/>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charset="0"/>
              <a:buChar char="§"/>
            </a:pPr>
            <a:r>
              <a:rPr lang="en-US" sz="2000" dirty="0">
                <a:latin typeface="+mn-lt"/>
              </a:rPr>
              <a:t>MDA accepts a piece of email from MTA and performs the actual </a:t>
            </a:r>
            <a:r>
              <a:rPr lang="en-US" sz="2000" dirty="0" smtClean="0">
                <a:latin typeface="+mn-lt"/>
              </a:rPr>
              <a:t>delivery.</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MDA receives all the inbound mail from the MTA and places it into </a:t>
            </a:r>
            <a:r>
              <a:rPr lang="en-US" sz="2000" dirty="0" smtClean="0">
                <a:latin typeface="+mn-lt"/>
              </a:rPr>
              <a:t>mailboxes.</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MDA can also resolve final delivery issues, such as virus scanning, spam filtering, and return-receipt </a:t>
            </a:r>
            <a:r>
              <a:rPr lang="en-US" sz="2000" dirty="0" smtClean="0">
                <a:latin typeface="+mn-lt"/>
              </a:rPr>
              <a:t>handling.</a:t>
            </a:r>
            <a:endParaRPr lang="en-US" sz="2000" dirty="0">
              <a:latin typeface="+mn-lt"/>
            </a:endParaRPr>
          </a:p>
        </p:txBody>
      </p:sp>
    </p:spTree>
    <p:extLst>
      <p:ext uri="{BB962C8B-B14F-4D97-AF65-F5344CB8AC3E}">
        <p14:creationId xmlns:p14="http://schemas.microsoft.com/office/powerpoint/2010/main" val="123966704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90820" y="394392"/>
            <a:ext cx="8772157" cy="838200"/>
          </a:xfrm>
        </p:spPr>
        <p:txBody>
          <a:bodyPr/>
          <a:lstStyle/>
          <a:p>
            <a:pPr eaLnBrk="1" hangingPunct="1"/>
            <a:r>
              <a:rPr lang="en-US" sz="1800" dirty="0">
                <a:latin typeface="Arial" charset="0"/>
              </a:rPr>
              <a:t>Common Application Layer Protocols </a:t>
            </a:r>
            <a:br>
              <a:rPr lang="en-US" sz="1800" dirty="0">
                <a:latin typeface="Arial" charset="0"/>
              </a:rPr>
            </a:br>
            <a:r>
              <a:rPr lang="en-US" sz="2800" dirty="0">
                <a:latin typeface="Arial" charset="0"/>
              </a:rPr>
              <a:t>SMTP, POP, and IMAP </a:t>
            </a:r>
            <a:r>
              <a:rPr lang="en-US" sz="2800" dirty="0" smtClean="0">
                <a:latin typeface="Arial" charset="0"/>
              </a:rPr>
              <a:t>(cont.)</a:t>
            </a:r>
            <a:endParaRPr lang="en-US" sz="2800" dirty="0">
              <a:latin typeface="Arial" charset="0"/>
            </a:endParaRPr>
          </a:p>
        </p:txBody>
      </p:sp>
      <p:sp>
        <p:nvSpPr>
          <p:cNvPr id="2" name="TextBox 1"/>
          <p:cNvSpPr txBox="1"/>
          <p:nvPr/>
        </p:nvSpPr>
        <p:spPr>
          <a:xfrm>
            <a:off x="411872" y="1574800"/>
            <a:ext cx="8305800" cy="3816429"/>
          </a:xfrm>
          <a:prstGeom prst="rect">
            <a:avLst/>
          </a:prstGeom>
          <a:noFill/>
        </p:spPr>
        <p:txBody>
          <a:bodyPr wrap="square" rtlCol="0">
            <a:spAutoFit/>
          </a:bodyPr>
          <a:lstStyle/>
          <a:p>
            <a:pPr algn="l"/>
            <a:r>
              <a:rPr lang="en-US" sz="2000" b="1" dirty="0"/>
              <a:t>Simple Mail Transfer Protocol (SMTP) </a:t>
            </a:r>
            <a:endParaRPr lang="en-US" sz="2000" b="1" dirty="0" smtClean="0"/>
          </a:p>
          <a:p>
            <a:pPr marL="236538" indent="-236538" algn="l" defTabSz="814388">
              <a:lnSpc>
                <a:spcPct val="95000"/>
              </a:lnSpc>
              <a:spcBef>
                <a:spcPts val="0"/>
              </a:spcBef>
              <a:buClr>
                <a:srgbClr val="708CA1"/>
              </a:buClr>
              <a:buFont typeface="Wingdings" charset="0"/>
              <a:buChar char="§"/>
            </a:pPr>
            <a:r>
              <a:rPr lang="en-US" sz="2000" dirty="0">
                <a:latin typeface="+mn-lt"/>
              </a:rPr>
              <a:t>Transfers mail reliably and efficiently</a:t>
            </a:r>
          </a:p>
          <a:p>
            <a:pPr algn="l"/>
            <a:endParaRPr lang="en-US" sz="2000" dirty="0"/>
          </a:p>
          <a:p>
            <a:pPr algn="l"/>
            <a:r>
              <a:rPr lang="en-US" sz="2000" b="1" dirty="0" smtClean="0"/>
              <a:t>Post </a:t>
            </a:r>
            <a:r>
              <a:rPr lang="en-US" sz="2000" b="1" dirty="0"/>
              <a:t>Office Protocol (POP) </a:t>
            </a:r>
          </a:p>
          <a:p>
            <a:pPr marL="236538" indent="-236538" algn="l" defTabSz="814388">
              <a:lnSpc>
                <a:spcPct val="95000"/>
              </a:lnSpc>
              <a:spcBef>
                <a:spcPts val="0"/>
              </a:spcBef>
              <a:buClr>
                <a:srgbClr val="708CA1"/>
              </a:buClr>
              <a:buFont typeface="Wingdings" charset="0"/>
              <a:buChar char="§"/>
            </a:pPr>
            <a:r>
              <a:rPr lang="en-US" sz="2000" dirty="0">
                <a:latin typeface="+mn-lt"/>
              </a:rPr>
              <a:t>Enables a workstation to retrieve mail from a mail server </a:t>
            </a:r>
          </a:p>
          <a:p>
            <a:pPr marL="236538" indent="-236538" algn="l" defTabSz="814388">
              <a:lnSpc>
                <a:spcPct val="95000"/>
              </a:lnSpc>
              <a:spcBef>
                <a:spcPts val="0"/>
              </a:spcBef>
              <a:buClr>
                <a:srgbClr val="708CA1"/>
              </a:buClr>
              <a:buFont typeface="Wingdings" charset="0"/>
              <a:buChar char="§"/>
            </a:pPr>
            <a:r>
              <a:rPr lang="en-US" sz="2000" dirty="0">
                <a:latin typeface="+mn-lt"/>
              </a:rPr>
              <a:t>With POP, mail is downloaded from the server to the client and then deleted on the server</a:t>
            </a:r>
          </a:p>
          <a:p>
            <a:pPr algn="l"/>
            <a:endParaRPr lang="en-US" sz="2000" dirty="0"/>
          </a:p>
          <a:p>
            <a:pPr algn="l"/>
            <a:r>
              <a:rPr lang="en-US" sz="2000" b="1" dirty="0" smtClean="0"/>
              <a:t>Internet </a:t>
            </a:r>
            <a:r>
              <a:rPr lang="en-US" sz="2000" b="1" dirty="0"/>
              <a:t>Message Access Protocol (IMAP) </a:t>
            </a:r>
          </a:p>
          <a:p>
            <a:pPr marL="236538" indent="-236538" algn="l" defTabSz="814388">
              <a:lnSpc>
                <a:spcPct val="95000"/>
              </a:lnSpc>
              <a:spcBef>
                <a:spcPts val="0"/>
              </a:spcBef>
              <a:buClr>
                <a:srgbClr val="708CA1"/>
              </a:buClr>
              <a:buFont typeface="Wingdings" charset="0"/>
              <a:buChar char="§"/>
            </a:pPr>
            <a:r>
              <a:rPr lang="en-US" sz="2000" dirty="0">
                <a:latin typeface="+mn-lt"/>
              </a:rPr>
              <a:t>Another protocol that to retrieves email messages</a:t>
            </a:r>
          </a:p>
          <a:p>
            <a:pPr marL="236538" indent="-236538" algn="l" defTabSz="814388">
              <a:lnSpc>
                <a:spcPct val="95000"/>
              </a:lnSpc>
              <a:spcBef>
                <a:spcPts val="0"/>
              </a:spcBef>
              <a:buClr>
                <a:srgbClr val="708CA1"/>
              </a:buClr>
              <a:buFont typeface="Wingdings" charset="0"/>
              <a:buChar char="§"/>
            </a:pPr>
            <a:r>
              <a:rPr lang="en-US" sz="2000" dirty="0">
                <a:latin typeface="+mn-lt"/>
              </a:rPr>
              <a:t>Unlike POP, when the user connects to an IMAP-capable server, copies of the messages are downloaded to the client application </a:t>
            </a:r>
          </a:p>
          <a:p>
            <a:pPr marL="236538" indent="-236538" algn="l" defTabSz="814388">
              <a:lnSpc>
                <a:spcPct val="95000"/>
              </a:lnSpc>
              <a:spcBef>
                <a:spcPts val="0"/>
              </a:spcBef>
              <a:buClr>
                <a:srgbClr val="708CA1"/>
              </a:buClr>
              <a:buFont typeface="Wingdings" charset="0"/>
              <a:buChar char="§"/>
            </a:pPr>
            <a:r>
              <a:rPr lang="en-US" sz="2000" dirty="0">
                <a:latin typeface="+mn-lt"/>
              </a:rPr>
              <a:t>Original messages are kept on the server until manually deleted</a:t>
            </a:r>
          </a:p>
        </p:txBody>
      </p:sp>
    </p:spTree>
    <p:extLst>
      <p:ext uri="{BB962C8B-B14F-4D97-AF65-F5344CB8AC3E}">
        <p14:creationId xmlns:p14="http://schemas.microsoft.com/office/powerpoint/2010/main" val="2369628515"/>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Domain Name Service</a:t>
            </a:r>
            <a:endParaRPr lang="en-US" sz="2800" dirty="0">
              <a:latin typeface="Arial"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275" y="610004"/>
            <a:ext cx="4706937" cy="259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109" y="3860797"/>
            <a:ext cx="4908232" cy="265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t="12645"/>
          <a:stretch/>
        </p:blipFill>
        <p:spPr bwMode="auto">
          <a:xfrm>
            <a:off x="3371055" y="3619500"/>
            <a:ext cx="2143125" cy="24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02640" y="1613491"/>
            <a:ext cx="2336800" cy="1754326"/>
          </a:xfrm>
          <a:prstGeom prst="rect">
            <a:avLst/>
          </a:prstGeom>
          <a:noFill/>
          <a:ln>
            <a:solidFill>
              <a:schemeClr val="accent1"/>
            </a:solidFill>
          </a:ln>
        </p:spPr>
        <p:txBody>
          <a:bodyPr wrap="square">
            <a:spAutoFit/>
          </a:bodyPr>
          <a:lstStyle/>
          <a:p>
            <a:pPr algn="l"/>
            <a:r>
              <a:rPr lang="en-US" sz="2000" dirty="0"/>
              <a:t>A human legible name is resolved to its numeric network device address by the DNS </a:t>
            </a:r>
            <a:r>
              <a:rPr lang="en-US" sz="2000" dirty="0" smtClean="0"/>
              <a:t>protocol.</a:t>
            </a:r>
            <a:endParaRPr lang="en-US" sz="2000" dirty="0"/>
          </a:p>
        </p:txBody>
      </p:sp>
    </p:spTree>
    <p:extLst>
      <p:ext uri="{BB962C8B-B14F-4D97-AF65-F5344CB8AC3E}">
        <p14:creationId xmlns:p14="http://schemas.microsoft.com/office/powerpoint/2010/main" val="821874330"/>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617510"/>
            <a:ext cx="8247327"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187" y="1100636"/>
            <a:ext cx="4797425" cy="269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49" name="Rectangle 2"/>
          <p:cNvSpPr>
            <a:spLocks noGrp="1" noChangeArrowheads="1"/>
          </p:cNvSpPr>
          <p:nvPr>
            <p:ph type="title"/>
          </p:nvPr>
        </p:nvSpPr>
        <p:spPr>
          <a:xfrm>
            <a:off x="371843" y="315768"/>
            <a:ext cx="8772157" cy="838200"/>
          </a:xfrm>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Domain Name Service (cont.)</a:t>
            </a:r>
            <a:endParaRPr lang="en-US" sz="2800" dirty="0">
              <a:latin typeface="Arial" charset="0"/>
            </a:endParaRPr>
          </a:p>
        </p:txBody>
      </p:sp>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987920"/>
            <a:ext cx="5554663" cy="201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9231" y="3987920"/>
            <a:ext cx="3411910" cy="47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96107" y="1569743"/>
            <a:ext cx="2133600" cy="1754326"/>
          </a:xfrm>
          <a:prstGeom prst="rect">
            <a:avLst/>
          </a:prstGeom>
          <a:noFill/>
          <a:ln>
            <a:solidFill>
              <a:schemeClr val="accent1"/>
            </a:solidFill>
          </a:ln>
        </p:spPr>
        <p:txBody>
          <a:bodyPr wrap="square" rtlCol="0">
            <a:spAutoFit/>
          </a:bodyPr>
          <a:lstStyle/>
          <a:p>
            <a:pPr algn="l"/>
            <a:r>
              <a:rPr lang="en-US" sz="2000" dirty="0" smtClean="0"/>
              <a:t>A human legible name is resolved to its numeric network device address by the DNS protocol.</a:t>
            </a:r>
            <a:endParaRPr lang="en-US" sz="2000" dirty="0"/>
          </a:p>
        </p:txBody>
      </p:sp>
    </p:spTree>
    <p:extLst>
      <p:ext uri="{BB962C8B-B14F-4D97-AF65-F5344CB8AC3E}">
        <p14:creationId xmlns:p14="http://schemas.microsoft.com/office/powerpoint/2010/main" val="2792755870"/>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315768"/>
            <a:ext cx="8772157" cy="838200"/>
          </a:xfrm>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Domain Name Service (cont.)</a:t>
            </a:r>
            <a:endParaRPr lang="en-US" sz="2800"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1" y="2708983"/>
            <a:ext cx="6200775" cy="1552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4287642"/>
            <a:ext cx="60198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12229" b="1"/>
          <a:stretch/>
        </p:blipFill>
        <p:spPr bwMode="auto">
          <a:xfrm>
            <a:off x="3179291" y="2300287"/>
            <a:ext cx="2654677" cy="33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00376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417563" y="352189"/>
            <a:ext cx="8772157" cy="838200"/>
          </a:xfrm>
        </p:spPr>
        <p:txBody>
          <a:bodyPr/>
          <a:lstStyle/>
          <a:p>
            <a:pPr eaLnBrk="1" hangingPunct="1"/>
            <a:r>
              <a:rPr lang="en-US" dirty="0">
                <a:latin typeface="Arial" charset="0"/>
              </a:rPr>
              <a:t>Chapter </a:t>
            </a:r>
            <a:r>
              <a:rPr lang="en-US" dirty="0" smtClean="0">
                <a:latin typeface="Arial" charset="0"/>
              </a:rPr>
              <a:t>10</a:t>
            </a:r>
            <a:endParaRPr lang="en-US" dirty="0">
              <a:latin typeface="Arial" charset="0"/>
            </a:endParaRPr>
          </a:p>
        </p:txBody>
      </p:sp>
      <p:sp>
        <p:nvSpPr>
          <p:cNvPr id="9218" name="Rectangle 3"/>
          <p:cNvSpPr>
            <a:spLocks noGrp="1" noChangeArrowheads="1"/>
          </p:cNvSpPr>
          <p:nvPr>
            <p:ph idx="1"/>
          </p:nvPr>
        </p:nvSpPr>
        <p:spPr>
          <a:xfrm>
            <a:off x="427892" y="1561514"/>
            <a:ext cx="8595094" cy="4904393"/>
          </a:xfrm>
        </p:spPr>
        <p:txBody>
          <a:bodyPr/>
          <a:lstStyle/>
          <a:p>
            <a:pPr marL="0" lvl="1" indent="0" eaLnBrk="1" hangingPunct="1"/>
            <a:r>
              <a:rPr lang="en-US" dirty="0" smtClean="0">
                <a:latin typeface="Arial" charset="0"/>
              </a:rPr>
              <a:t>10.0  Introduction</a:t>
            </a:r>
          </a:p>
          <a:p>
            <a:pPr marL="0" lvl="1" indent="0" eaLnBrk="1" hangingPunct="1"/>
            <a:r>
              <a:rPr lang="en-US" dirty="0" smtClean="0">
                <a:latin typeface="Arial" charset="0"/>
              </a:rPr>
              <a:t>10.1  Application Layer Protocols</a:t>
            </a:r>
            <a:endParaRPr lang="en-US" dirty="0">
              <a:latin typeface="Arial" charset="0"/>
            </a:endParaRPr>
          </a:p>
          <a:p>
            <a:pPr marL="0" lvl="1" indent="0" eaLnBrk="1" hangingPunct="1"/>
            <a:r>
              <a:rPr lang="en-US" dirty="0" smtClean="0">
                <a:latin typeface="Arial" charset="0"/>
              </a:rPr>
              <a:t>10.2  Well-Known Application Layer Protocols and Service</a:t>
            </a:r>
            <a:endParaRPr lang="en-US" dirty="0">
              <a:latin typeface="Arial" charset="0"/>
            </a:endParaRPr>
          </a:p>
          <a:p>
            <a:pPr marL="0" lvl="1" indent="0" eaLnBrk="1" hangingPunct="1"/>
            <a:r>
              <a:rPr lang="en-US" dirty="0" smtClean="0">
                <a:latin typeface="Arial" charset="0"/>
              </a:rPr>
              <a:t>10.3  The Message Heard Around the World</a:t>
            </a:r>
          </a:p>
          <a:p>
            <a:pPr marL="0" lvl="1" indent="0" eaLnBrk="1" hangingPunct="1"/>
            <a:r>
              <a:rPr lang="en-US" dirty="0" smtClean="0">
                <a:latin typeface="Arial" charset="0"/>
              </a:rPr>
              <a:t>10.4  Summary</a:t>
            </a:r>
            <a:endParaRPr lang="en-US" dirty="0">
              <a:latin typeface="Arial" charset="0"/>
            </a:endParaRPr>
          </a:p>
        </p:txBody>
      </p:sp>
    </p:spTree>
    <p:extLst>
      <p:ext uri="{BB962C8B-B14F-4D97-AF65-F5344CB8AC3E}">
        <p14:creationId xmlns:p14="http://schemas.microsoft.com/office/powerpoint/2010/main" val="2938588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07228" y="394392"/>
            <a:ext cx="8772157" cy="838200"/>
          </a:xfrm>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DNS Message Format</a:t>
            </a:r>
            <a:endParaRPr lang="en-US" sz="2800" dirty="0">
              <a:latin typeface="Arial" charset="0"/>
            </a:endParaRPr>
          </a:p>
        </p:txBody>
      </p:sp>
      <p:sp>
        <p:nvSpPr>
          <p:cNvPr id="2" name="Rectangle 1"/>
          <p:cNvSpPr/>
          <p:nvPr/>
        </p:nvSpPr>
        <p:spPr>
          <a:xfrm>
            <a:off x="413657" y="1349829"/>
            <a:ext cx="8563429" cy="4770537"/>
          </a:xfrm>
          <a:prstGeom prst="rect">
            <a:avLst/>
          </a:prstGeom>
        </p:spPr>
        <p:txBody>
          <a:bodyPr wrap="square">
            <a:spAutoFit/>
          </a:bodyPr>
          <a:lstStyle/>
          <a:p>
            <a:pPr marL="236538" indent="-236538" algn="l" defTabSz="814388">
              <a:lnSpc>
                <a:spcPct val="95000"/>
              </a:lnSpc>
              <a:spcBef>
                <a:spcPts val="0"/>
              </a:spcBef>
              <a:buClr>
                <a:srgbClr val="708CA1"/>
              </a:buClr>
              <a:buFont typeface="Wingdings" charset="0"/>
              <a:buChar char="§"/>
            </a:pPr>
            <a:r>
              <a:rPr lang="en-US" sz="2000" dirty="0">
                <a:latin typeface="+mn-lt"/>
              </a:rPr>
              <a:t>DNS server stores different types of resource records used to resolve names</a:t>
            </a:r>
          </a:p>
          <a:p>
            <a:pPr marL="236538" indent="-236538" algn="l" defTabSz="814388">
              <a:lnSpc>
                <a:spcPct val="95000"/>
              </a:lnSpc>
              <a:spcBef>
                <a:spcPts val="0"/>
              </a:spcBef>
              <a:buClr>
                <a:srgbClr val="708CA1"/>
              </a:buClr>
              <a:buFont typeface="Wingdings" charset="0"/>
              <a:buChar char="§"/>
            </a:pPr>
            <a:r>
              <a:rPr lang="en-US" sz="2000" dirty="0" smtClean="0">
                <a:latin typeface="+mn-lt"/>
              </a:rPr>
              <a:t>Contains </a:t>
            </a:r>
            <a:r>
              <a:rPr lang="en-US" sz="2000" dirty="0">
                <a:latin typeface="+mn-lt"/>
              </a:rPr>
              <a:t>the name, address, and type of </a:t>
            </a:r>
            <a:r>
              <a:rPr lang="en-US" sz="2000" dirty="0" smtClean="0">
                <a:latin typeface="+mn-lt"/>
              </a:rPr>
              <a:t>record.</a:t>
            </a:r>
            <a:endParaRPr lang="en-US" sz="2000" dirty="0">
              <a:latin typeface="+mn-lt"/>
            </a:endParaRPr>
          </a:p>
          <a:p>
            <a:pPr marL="236538" indent="-236538" algn="l" defTabSz="814388">
              <a:lnSpc>
                <a:spcPct val="95000"/>
              </a:lnSpc>
              <a:spcBef>
                <a:spcPts val="0"/>
              </a:spcBef>
              <a:buClr>
                <a:srgbClr val="708CA1"/>
              </a:buClr>
              <a:buFont typeface="Wingdings" charset="0"/>
              <a:buChar char="§"/>
            </a:pPr>
            <a:r>
              <a:rPr lang="en-US" sz="2000" dirty="0">
                <a:latin typeface="+mn-lt"/>
              </a:rPr>
              <a:t>Record types are:</a:t>
            </a:r>
          </a:p>
          <a:p>
            <a:pPr marL="693738" lvl="3" indent="-236538" algn="l" defTabSz="814388">
              <a:lnSpc>
                <a:spcPct val="95000"/>
              </a:lnSpc>
              <a:spcBef>
                <a:spcPts val="0"/>
              </a:spcBef>
              <a:buClr>
                <a:srgbClr val="708CA1"/>
              </a:buClr>
              <a:buFont typeface="Wingdings" charset="0"/>
              <a:buChar char="§"/>
            </a:pPr>
            <a:r>
              <a:rPr lang="en-US" sz="2000" b="1" dirty="0">
                <a:latin typeface="+mn-lt"/>
              </a:rPr>
              <a:t>A</a:t>
            </a:r>
            <a:r>
              <a:rPr lang="en-US" sz="2000" dirty="0">
                <a:latin typeface="+mn-lt"/>
              </a:rPr>
              <a:t> – </a:t>
            </a:r>
            <a:r>
              <a:rPr lang="en-US" sz="2000" dirty="0" smtClean="0">
                <a:latin typeface="+mn-lt"/>
              </a:rPr>
              <a:t>An </a:t>
            </a:r>
            <a:r>
              <a:rPr lang="en-US" sz="2000" dirty="0">
                <a:latin typeface="+mn-lt"/>
              </a:rPr>
              <a:t>end device address</a:t>
            </a:r>
          </a:p>
          <a:p>
            <a:pPr marL="693738" lvl="3" indent="-236538" algn="l" defTabSz="814388">
              <a:lnSpc>
                <a:spcPct val="95000"/>
              </a:lnSpc>
              <a:spcBef>
                <a:spcPts val="0"/>
              </a:spcBef>
              <a:buClr>
                <a:srgbClr val="708CA1"/>
              </a:buClr>
              <a:buFont typeface="Wingdings" charset="0"/>
              <a:buChar char="§"/>
            </a:pPr>
            <a:r>
              <a:rPr lang="en-US" sz="2000" b="1" dirty="0">
                <a:latin typeface="+mn-lt"/>
              </a:rPr>
              <a:t>NS</a:t>
            </a:r>
            <a:r>
              <a:rPr lang="en-US" sz="2000" dirty="0">
                <a:latin typeface="+mn-lt"/>
              </a:rPr>
              <a:t> – A</a:t>
            </a:r>
            <a:r>
              <a:rPr lang="en-US" sz="2000" dirty="0" smtClean="0">
                <a:latin typeface="+mn-lt"/>
              </a:rPr>
              <a:t>n </a:t>
            </a:r>
            <a:r>
              <a:rPr lang="en-US" sz="2000" dirty="0">
                <a:latin typeface="+mn-lt"/>
              </a:rPr>
              <a:t>authoritative name server</a:t>
            </a:r>
          </a:p>
          <a:p>
            <a:pPr marL="693738" lvl="3" indent="-236538" algn="l" defTabSz="814388">
              <a:lnSpc>
                <a:spcPct val="95000"/>
              </a:lnSpc>
              <a:spcBef>
                <a:spcPts val="0"/>
              </a:spcBef>
              <a:buClr>
                <a:srgbClr val="708CA1"/>
              </a:buClr>
              <a:buFont typeface="Wingdings" charset="0"/>
              <a:buChar char="§"/>
            </a:pPr>
            <a:r>
              <a:rPr lang="en-US" sz="2000" b="1" dirty="0">
                <a:latin typeface="+mn-lt"/>
              </a:rPr>
              <a:t>CNAME</a:t>
            </a:r>
            <a:r>
              <a:rPr lang="en-US" sz="2000" dirty="0">
                <a:latin typeface="+mn-lt"/>
              </a:rPr>
              <a:t> – T</a:t>
            </a:r>
            <a:r>
              <a:rPr lang="en-US" sz="2000" dirty="0" smtClean="0">
                <a:latin typeface="+mn-lt"/>
              </a:rPr>
              <a:t>he </a:t>
            </a:r>
            <a:r>
              <a:rPr lang="en-US" sz="2000" dirty="0">
                <a:latin typeface="+mn-lt"/>
              </a:rPr>
              <a:t>canonical name for an alias; used when multiple services have the single network </a:t>
            </a:r>
            <a:r>
              <a:rPr lang="en-US" sz="2000" dirty="0" smtClean="0">
                <a:latin typeface="+mn-lt"/>
              </a:rPr>
              <a:t>address, </a:t>
            </a:r>
            <a:r>
              <a:rPr lang="en-US" sz="2000" dirty="0">
                <a:latin typeface="+mn-lt"/>
              </a:rPr>
              <a:t>but each service has its own entry in DNS</a:t>
            </a:r>
          </a:p>
          <a:p>
            <a:pPr marL="693738" lvl="3" indent="-236538" algn="l" defTabSz="814388">
              <a:lnSpc>
                <a:spcPct val="95000"/>
              </a:lnSpc>
              <a:spcBef>
                <a:spcPts val="0"/>
              </a:spcBef>
              <a:buClr>
                <a:srgbClr val="708CA1"/>
              </a:buClr>
              <a:buFont typeface="Wingdings" charset="0"/>
              <a:buChar char="§"/>
            </a:pPr>
            <a:r>
              <a:rPr lang="en-US" sz="2000" b="1" dirty="0">
                <a:latin typeface="+mn-lt"/>
              </a:rPr>
              <a:t>MX</a:t>
            </a:r>
            <a:r>
              <a:rPr lang="en-US" sz="2000" dirty="0">
                <a:latin typeface="+mn-lt"/>
              </a:rPr>
              <a:t> – </a:t>
            </a:r>
            <a:r>
              <a:rPr lang="en-US" sz="2000" dirty="0" smtClean="0">
                <a:latin typeface="+mn-lt"/>
              </a:rPr>
              <a:t>Mail </a:t>
            </a:r>
            <a:r>
              <a:rPr lang="en-US" sz="2000" dirty="0">
                <a:latin typeface="+mn-lt"/>
              </a:rPr>
              <a:t>exchange record; maps a domain name to a list of mail exchange servers </a:t>
            </a:r>
          </a:p>
          <a:p>
            <a:pPr marL="236538" lvl="1" indent="-236538" algn="l" defTabSz="814388">
              <a:lnSpc>
                <a:spcPct val="95000"/>
              </a:lnSpc>
              <a:spcBef>
                <a:spcPts val="0"/>
              </a:spcBef>
              <a:buClr>
                <a:srgbClr val="708CA1"/>
              </a:buClr>
              <a:buFont typeface="Wingdings" charset="0"/>
              <a:buChar char="§"/>
            </a:pPr>
            <a:r>
              <a:rPr lang="en-US" sz="2000" dirty="0">
                <a:latin typeface="+mn-lt"/>
              </a:rPr>
              <a:t>Unable to resolve the name using its stored records, contacts other </a:t>
            </a:r>
            <a:r>
              <a:rPr lang="en-US" sz="2000" dirty="0" smtClean="0">
                <a:latin typeface="+mn-lt"/>
              </a:rPr>
              <a:t>servers. </a:t>
            </a:r>
            <a:endParaRPr lang="en-US" sz="2000" dirty="0">
              <a:latin typeface="+mn-lt"/>
            </a:endParaRPr>
          </a:p>
          <a:p>
            <a:pPr marL="236538" indent="-236538" algn="l" defTabSz="814388">
              <a:lnSpc>
                <a:spcPct val="95000"/>
              </a:lnSpc>
              <a:spcBef>
                <a:spcPts val="0"/>
              </a:spcBef>
              <a:buClr>
                <a:srgbClr val="708CA1"/>
              </a:buClr>
              <a:buFont typeface="Wingdings" charset="0"/>
              <a:buChar char="§"/>
            </a:pPr>
            <a:r>
              <a:rPr lang="en-US" sz="2000" dirty="0">
                <a:latin typeface="+mn-lt"/>
              </a:rPr>
              <a:t>Server temporarily stores the numbered address that matches the name in cache </a:t>
            </a:r>
            <a:r>
              <a:rPr lang="en-US" sz="2000" dirty="0" smtClean="0">
                <a:latin typeface="+mn-lt"/>
              </a:rPr>
              <a:t>memory.</a:t>
            </a:r>
            <a:endParaRPr lang="en-US" sz="2000" dirty="0">
              <a:latin typeface="+mn-lt"/>
            </a:endParaRPr>
          </a:p>
          <a:p>
            <a:pPr marL="236538" indent="-236538" algn="l" defTabSz="814388">
              <a:lnSpc>
                <a:spcPct val="95000"/>
              </a:lnSpc>
              <a:spcBef>
                <a:spcPts val="0"/>
              </a:spcBef>
              <a:buClr>
                <a:srgbClr val="708CA1"/>
              </a:buClr>
              <a:buFont typeface="Wingdings" charset="0"/>
              <a:buChar char="§"/>
            </a:pPr>
            <a:r>
              <a:rPr lang="en-US" sz="2000" dirty="0">
                <a:latin typeface="+mn-lt"/>
              </a:rPr>
              <a:t>Windows </a:t>
            </a:r>
            <a:r>
              <a:rPr lang="en-US" sz="2000" b="1" dirty="0" err="1"/>
              <a:t>ipconfig</a:t>
            </a:r>
            <a:r>
              <a:rPr lang="en-US" sz="2000" b="1" dirty="0"/>
              <a:t> /</a:t>
            </a:r>
            <a:r>
              <a:rPr lang="en-US" sz="2000" b="1" dirty="0" err="1"/>
              <a:t>displaydns</a:t>
            </a:r>
            <a:r>
              <a:rPr lang="en-US" sz="2000" b="1" dirty="0"/>
              <a:t> </a:t>
            </a:r>
            <a:r>
              <a:rPr lang="en-US" sz="2000" dirty="0" smtClean="0">
                <a:latin typeface="+mn-lt"/>
              </a:rPr>
              <a:t>displays </a:t>
            </a:r>
            <a:r>
              <a:rPr lang="en-US" sz="2000" dirty="0">
                <a:latin typeface="+mn-lt"/>
              </a:rPr>
              <a:t>all cached </a:t>
            </a:r>
            <a:r>
              <a:rPr lang="en-US" sz="2000" dirty="0" smtClean="0">
                <a:latin typeface="+mn-lt"/>
              </a:rPr>
              <a:t>DNS.</a:t>
            </a:r>
            <a:endParaRPr lang="en-US" sz="2000" dirty="0">
              <a:latin typeface="+mn-lt"/>
            </a:endParaRPr>
          </a:p>
        </p:txBody>
      </p:sp>
    </p:spTree>
    <p:extLst>
      <p:ext uri="{BB962C8B-B14F-4D97-AF65-F5344CB8AC3E}">
        <p14:creationId xmlns:p14="http://schemas.microsoft.com/office/powerpoint/2010/main" val="4238275060"/>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359222"/>
            <a:ext cx="8772157" cy="838200"/>
          </a:xfrm>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DNS Hierarchy</a:t>
            </a:r>
            <a:endParaRPr lang="en-US" sz="2800" dirty="0">
              <a:latin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900" y="1373550"/>
            <a:ext cx="6502092" cy="5154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 y="1687934"/>
            <a:ext cx="2045677" cy="3970318"/>
          </a:xfrm>
          <a:prstGeom prst="rect">
            <a:avLst/>
          </a:prstGeom>
        </p:spPr>
        <p:txBody>
          <a:bodyPr wrap="square">
            <a:spAutoFit/>
          </a:bodyPr>
          <a:lstStyle/>
          <a:p>
            <a:pPr algn="l"/>
            <a:r>
              <a:rPr lang="en-US" sz="2000" dirty="0"/>
              <a:t>Examples </a:t>
            </a:r>
            <a:r>
              <a:rPr lang="en-US" sz="2000" dirty="0" smtClean="0"/>
              <a:t>top-level domains:</a:t>
            </a:r>
          </a:p>
          <a:p>
            <a:pPr algn="l"/>
            <a:endParaRPr lang="en-US" sz="2000" dirty="0"/>
          </a:p>
          <a:p>
            <a:pPr algn="l"/>
            <a:r>
              <a:rPr lang="en-US" sz="2000" b="1" dirty="0"/>
              <a:t>.au - </a:t>
            </a:r>
            <a:r>
              <a:rPr lang="en-US" sz="2000" dirty="0" smtClean="0"/>
              <a:t>Australia</a:t>
            </a:r>
          </a:p>
          <a:p>
            <a:pPr algn="l"/>
            <a:endParaRPr lang="en-US" sz="2000" dirty="0"/>
          </a:p>
          <a:p>
            <a:pPr algn="l"/>
            <a:r>
              <a:rPr lang="en-US" sz="2000" b="1" dirty="0"/>
              <a:t>.co - </a:t>
            </a:r>
            <a:r>
              <a:rPr lang="en-US" sz="2000" dirty="0" smtClean="0"/>
              <a:t>Colombia</a:t>
            </a:r>
          </a:p>
          <a:p>
            <a:pPr algn="l"/>
            <a:endParaRPr lang="en-US" sz="2000" dirty="0"/>
          </a:p>
          <a:p>
            <a:pPr algn="l"/>
            <a:r>
              <a:rPr lang="en-US" sz="2000" b="1" dirty="0"/>
              <a:t>.com </a:t>
            </a:r>
            <a:r>
              <a:rPr lang="en-US" sz="2000" b="1" dirty="0" smtClean="0"/>
              <a:t>-</a:t>
            </a:r>
            <a:r>
              <a:rPr lang="en-US" sz="2000" dirty="0" smtClean="0"/>
              <a:t> </a:t>
            </a:r>
            <a:r>
              <a:rPr lang="en-US" sz="2000" dirty="0"/>
              <a:t>business or </a:t>
            </a:r>
            <a:r>
              <a:rPr lang="en-US" sz="2000" dirty="0" smtClean="0"/>
              <a:t>industry</a:t>
            </a:r>
          </a:p>
          <a:p>
            <a:pPr algn="l"/>
            <a:endParaRPr lang="en-US" sz="2000" dirty="0"/>
          </a:p>
          <a:p>
            <a:pPr algn="l"/>
            <a:r>
              <a:rPr lang="en-US" sz="2000" b="1" dirty="0"/>
              <a:t>.</a:t>
            </a:r>
            <a:r>
              <a:rPr lang="en-US" sz="2000" b="1" dirty="0" err="1"/>
              <a:t>jp</a:t>
            </a:r>
            <a:r>
              <a:rPr lang="en-US" sz="2000" b="1" dirty="0"/>
              <a:t> - </a:t>
            </a:r>
            <a:r>
              <a:rPr lang="en-US" sz="2000" dirty="0" smtClean="0"/>
              <a:t>Japan</a:t>
            </a:r>
          </a:p>
          <a:p>
            <a:pPr algn="l"/>
            <a:endParaRPr lang="en-US" sz="2000" dirty="0"/>
          </a:p>
          <a:p>
            <a:pPr algn="l"/>
            <a:r>
              <a:rPr lang="en-US" sz="2000" b="1" dirty="0"/>
              <a:t>.org - </a:t>
            </a:r>
            <a:r>
              <a:rPr lang="en-US" sz="2000" dirty="0" smtClean="0"/>
              <a:t>non-profit </a:t>
            </a:r>
            <a:r>
              <a:rPr lang="en-US" sz="2000" dirty="0"/>
              <a:t>organization</a:t>
            </a:r>
          </a:p>
        </p:txBody>
      </p:sp>
    </p:spTree>
    <p:extLst>
      <p:ext uri="{BB962C8B-B14F-4D97-AF65-F5344CB8AC3E}">
        <p14:creationId xmlns:p14="http://schemas.microsoft.com/office/powerpoint/2010/main" val="2948403667"/>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411976"/>
            <a:ext cx="8772157" cy="838200"/>
          </a:xfrm>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err="1" smtClean="0">
                <a:latin typeface="Arial" charset="0"/>
              </a:rPr>
              <a:t>nslookup</a:t>
            </a:r>
            <a:endParaRPr lang="en-US" sz="2800" dirty="0">
              <a:latin typeface="Arial" charset="0"/>
            </a:endParaRPr>
          </a:p>
        </p:txBody>
      </p:sp>
      <p:sp>
        <p:nvSpPr>
          <p:cNvPr id="2" name="Rectangle 1"/>
          <p:cNvSpPr/>
          <p:nvPr/>
        </p:nvSpPr>
        <p:spPr>
          <a:xfrm>
            <a:off x="364395" y="1384300"/>
            <a:ext cx="8369300" cy="1261884"/>
          </a:xfrm>
          <a:prstGeom prst="rect">
            <a:avLst/>
          </a:prstGeom>
        </p:spPr>
        <p:txBody>
          <a:bodyPr wrap="square">
            <a:spAutoFit/>
          </a:bodyPr>
          <a:lstStyle/>
          <a:p>
            <a:pPr marL="236538" indent="-236538" algn="l" defTabSz="814388">
              <a:lnSpc>
                <a:spcPct val="95000"/>
              </a:lnSpc>
              <a:spcBef>
                <a:spcPts val="0"/>
              </a:spcBef>
              <a:buClr>
                <a:srgbClr val="708CA1"/>
              </a:buClr>
              <a:buFont typeface="Wingdings" charset="0"/>
              <a:buChar char="§"/>
            </a:pPr>
            <a:r>
              <a:rPr lang="en-US" sz="2000" dirty="0">
                <a:latin typeface="+mn-lt"/>
              </a:rPr>
              <a:t>Operating system utility called </a:t>
            </a:r>
            <a:r>
              <a:rPr lang="en-US" sz="2000" dirty="0" err="1">
                <a:latin typeface="+mn-lt"/>
              </a:rPr>
              <a:t>nslookup</a:t>
            </a:r>
            <a:r>
              <a:rPr lang="en-US" sz="2000" dirty="0">
                <a:latin typeface="+mn-lt"/>
              </a:rPr>
              <a:t> allows the user to manually query the name servers to resolve a given host name</a:t>
            </a:r>
          </a:p>
          <a:p>
            <a:pPr marL="236538" indent="-236538" algn="l" defTabSz="814388">
              <a:lnSpc>
                <a:spcPct val="95000"/>
              </a:lnSpc>
              <a:spcBef>
                <a:spcPts val="0"/>
              </a:spcBef>
              <a:buClr>
                <a:srgbClr val="708CA1"/>
              </a:buClr>
              <a:buFont typeface="Wingdings" charset="0"/>
              <a:buChar char="§"/>
            </a:pPr>
            <a:r>
              <a:rPr lang="en-US" sz="2000" dirty="0">
                <a:latin typeface="+mn-lt"/>
              </a:rPr>
              <a:t>Utility can be used to troubleshoot name resolution issues and to verify the current status of the name servers</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663" y="2786063"/>
            <a:ext cx="4684313" cy="371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968993"/>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411977"/>
            <a:ext cx="8772157" cy="838200"/>
          </a:xfrm>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Dynamic Host Configuration Protocol</a:t>
            </a:r>
            <a:endParaRPr lang="en-US" sz="2800" dirty="0">
              <a:latin typeface="Arial" charset="0"/>
            </a:endParaRPr>
          </a:p>
        </p:txBody>
      </p:sp>
      <p:sp>
        <p:nvSpPr>
          <p:cNvPr id="6" name="Rectangle 5"/>
          <p:cNvSpPr/>
          <p:nvPr/>
        </p:nvSpPr>
        <p:spPr>
          <a:xfrm>
            <a:off x="403223" y="1564234"/>
            <a:ext cx="8178069" cy="2723823"/>
          </a:xfrm>
          <a:prstGeom prst="rect">
            <a:avLst/>
          </a:prstGeom>
        </p:spPr>
        <p:txBody>
          <a:bodyPr wrap="square">
            <a:spAutoFit/>
          </a:bodyPr>
          <a:lstStyle/>
          <a:p>
            <a:pPr marL="236538" indent="-236538" algn="l" defTabSz="814388">
              <a:lnSpc>
                <a:spcPct val="95000"/>
              </a:lnSpc>
              <a:spcBef>
                <a:spcPts val="0"/>
              </a:spcBef>
              <a:buClr>
                <a:srgbClr val="708CA1"/>
              </a:buClr>
              <a:buFont typeface="Wingdings" charset="0"/>
              <a:buChar char="§"/>
            </a:pPr>
            <a:r>
              <a:rPr lang="en-US" sz="2000" dirty="0">
                <a:latin typeface="+mn-lt"/>
              </a:rPr>
              <a:t>DHCP allows a host to obtain an IP address dynamically.</a:t>
            </a:r>
          </a:p>
          <a:p>
            <a:pPr marL="236538" indent="-236538" algn="l" defTabSz="814388">
              <a:lnSpc>
                <a:spcPct val="95000"/>
              </a:lnSpc>
              <a:spcBef>
                <a:spcPts val="0"/>
              </a:spcBef>
              <a:buClr>
                <a:srgbClr val="708CA1"/>
              </a:buClr>
              <a:buFont typeface="Wingdings" charset="0"/>
              <a:buChar char="§"/>
            </a:pPr>
            <a:endParaRPr lang="en-US" sz="2000" dirty="0">
              <a:latin typeface="+mn-lt"/>
            </a:endParaRPr>
          </a:p>
          <a:p>
            <a:pPr marL="236538" indent="-236538" algn="l" defTabSz="814388">
              <a:lnSpc>
                <a:spcPct val="95000"/>
              </a:lnSpc>
              <a:spcBef>
                <a:spcPts val="0"/>
              </a:spcBef>
              <a:buClr>
                <a:srgbClr val="708CA1"/>
              </a:buClr>
              <a:buFont typeface="Wingdings" charset="0"/>
              <a:buChar char="§"/>
            </a:pPr>
            <a:r>
              <a:rPr lang="en-US" sz="2000" dirty="0">
                <a:latin typeface="+mn-lt"/>
              </a:rPr>
              <a:t>DHCP server is contacted and address requested - chooses address from a configured range of addresses called a pool and “leases” it to the host for a set period.</a:t>
            </a:r>
          </a:p>
          <a:p>
            <a:pPr marL="236538" indent="-236538" algn="l" defTabSz="814388">
              <a:lnSpc>
                <a:spcPct val="95000"/>
              </a:lnSpc>
              <a:spcBef>
                <a:spcPts val="0"/>
              </a:spcBef>
              <a:buClr>
                <a:srgbClr val="708CA1"/>
              </a:buClr>
              <a:buFont typeface="Wingdings" charset="0"/>
              <a:buChar char="§"/>
            </a:pPr>
            <a:endParaRPr lang="en-US" sz="2000" dirty="0">
              <a:latin typeface="+mn-lt"/>
            </a:endParaRPr>
          </a:p>
          <a:p>
            <a:pPr marL="236538" indent="-236538" algn="l" defTabSz="814388">
              <a:lnSpc>
                <a:spcPct val="95000"/>
              </a:lnSpc>
              <a:spcBef>
                <a:spcPts val="0"/>
              </a:spcBef>
              <a:buClr>
                <a:srgbClr val="708CA1"/>
              </a:buClr>
              <a:buFont typeface="Wingdings" charset="0"/>
              <a:buChar char="§"/>
            </a:pPr>
            <a:r>
              <a:rPr lang="en-US" sz="2000" dirty="0">
                <a:latin typeface="+mn-lt"/>
              </a:rPr>
              <a:t>DHCP used for general purpose hosts such as end user devices, and static addressing is used for network devices such as gateways, switches, servers and printers.</a:t>
            </a:r>
          </a:p>
        </p:txBody>
      </p:sp>
    </p:spTree>
    <p:extLst>
      <p:ext uri="{BB962C8B-B14F-4D97-AF65-F5344CB8AC3E}">
        <p14:creationId xmlns:p14="http://schemas.microsoft.com/office/powerpoint/2010/main" val="1617406572"/>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411977"/>
            <a:ext cx="8772157" cy="838200"/>
          </a:xfrm>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Dynamic Host Configuration Protocol (cont.)</a:t>
            </a:r>
            <a:endParaRPr lang="en-US" sz="2800" dirty="0">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108" y="1477288"/>
            <a:ext cx="6140206" cy="50312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10727332"/>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411977"/>
            <a:ext cx="8772157" cy="838200"/>
          </a:xfrm>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DHCP Operation</a:t>
            </a:r>
            <a:endParaRPr lang="en-US" sz="2800" dirty="0">
              <a:latin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633538"/>
            <a:ext cx="7302501" cy="379289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4850798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18245" y="376805"/>
            <a:ext cx="8772157" cy="838200"/>
          </a:xfrm>
        </p:spPr>
        <p:txBody>
          <a:bodyPr/>
          <a:lstStyle/>
          <a:p>
            <a:pPr eaLnBrk="1" hangingPunct="1"/>
            <a:r>
              <a:rPr lang="en-US" sz="1800" dirty="0" smtClean="0">
                <a:latin typeface="Arial" charset="0"/>
              </a:rPr>
              <a:t>Providing File Sharing Services</a:t>
            </a:r>
            <a:r>
              <a:rPr lang="en-US" dirty="0">
                <a:latin typeface="Arial" charset="0"/>
              </a:rPr>
              <a:t/>
            </a:r>
            <a:br>
              <a:rPr lang="en-US" dirty="0">
                <a:latin typeface="Arial" charset="0"/>
              </a:rPr>
            </a:br>
            <a:r>
              <a:rPr lang="en-US" dirty="0" smtClean="0">
                <a:latin typeface="Arial" charset="0"/>
              </a:rPr>
              <a:t>File Transfer Protocol</a:t>
            </a:r>
            <a:endParaRPr lang="en-US" dirty="0">
              <a:latin typeface="Arial" charset="0"/>
            </a:endParaRPr>
          </a:p>
        </p:txBody>
      </p:sp>
      <p:sp>
        <p:nvSpPr>
          <p:cNvPr id="4" name="Rectangle 3"/>
          <p:cNvSpPr/>
          <p:nvPr/>
        </p:nvSpPr>
        <p:spPr>
          <a:xfrm>
            <a:off x="402979" y="1557255"/>
            <a:ext cx="8266235" cy="2431435"/>
          </a:xfrm>
          <a:prstGeom prst="rect">
            <a:avLst/>
          </a:prstGeom>
        </p:spPr>
        <p:txBody>
          <a:bodyPr wrap="square">
            <a:spAutoFit/>
          </a:bodyPr>
          <a:lstStyle/>
          <a:p>
            <a:pPr marL="236538" indent="-236538" algn="l" defTabSz="814388">
              <a:lnSpc>
                <a:spcPct val="95000"/>
              </a:lnSpc>
              <a:spcBef>
                <a:spcPts val="0"/>
              </a:spcBef>
              <a:buClr>
                <a:srgbClr val="708CA1"/>
              </a:buClr>
              <a:buFont typeface="Wingdings" charset="0"/>
              <a:buChar char="§"/>
            </a:pPr>
            <a:r>
              <a:rPr lang="en-US" sz="2000" dirty="0">
                <a:latin typeface="+mn-lt"/>
              </a:rPr>
              <a:t>FTP allow data transfers between a client and a server.</a:t>
            </a:r>
          </a:p>
          <a:p>
            <a:pPr marL="236538" indent="-236538" algn="l" defTabSz="814388">
              <a:lnSpc>
                <a:spcPct val="95000"/>
              </a:lnSpc>
              <a:spcBef>
                <a:spcPts val="0"/>
              </a:spcBef>
              <a:buClr>
                <a:srgbClr val="708CA1"/>
              </a:buClr>
              <a:buFont typeface="Wingdings" charset="0"/>
              <a:buChar char="§"/>
            </a:pPr>
            <a:endParaRPr lang="en-US" sz="2000" dirty="0">
              <a:latin typeface="+mn-lt"/>
            </a:endParaRPr>
          </a:p>
          <a:p>
            <a:pPr marL="236538" indent="-236538" algn="l" defTabSz="814388">
              <a:lnSpc>
                <a:spcPct val="95000"/>
              </a:lnSpc>
              <a:spcBef>
                <a:spcPts val="0"/>
              </a:spcBef>
              <a:buClr>
                <a:srgbClr val="708CA1"/>
              </a:buClr>
              <a:buFont typeface="Wingdings" charset="0"/>
              <a:buChar char="§"/>
            </a:pPr>
            <a:r>
              <a:rPr lang="en-US" sz="2000" dirty="0">
                <a:latin typeface="+mn-lt"/>
              </a:rPr>
              <a:t>FTP client is an application that runs on a computer that is used to push and pull data from a server running an FTP daemon.</a:t>
            </a:r>
          </a:p>
          <a:p>
            <a:pPr marL="236538" indent="-236538" algn="l" defTabSz="814388">
              <a:lnSpc>
                <a:spcPct val="95000"/>
              </a:lnSpc>
              <a:spcBef>
                <a:spcPts val="0"/>
              </a:spcBef>
              <a:buClr>
                <a:srgbClr val="708CA1"/>
              </a:buClr>
              <a:buFont typeface="Wingdings" charset="0"/>
              <a:buChar char="§"/>
            </a:pPr>
            <a:endParaRPr lang="en-US" sz="2000" dirty="0">
              <a:latin typeface="+mn-lt"/>
            </a:endParaRPr>
          </a:p>
          <a:p>
            <a:pPr marL="236538" indent="-236538" algn="l" defTabSz="814388">
              <a:lnSpc>
                <a:spcPct val="95000"/>
              </a:lnSpc>
              <a:spcBef>
                <a:spcPts val="0"/>
              </a:spcBef>
              <a:buClr>
                <a:srgbClr val="708CA1"/>
              </a:buClr>
              <a:buFont typeface="Wingdings" charset="0"/>
              <a:buChar char="§"/>
            </a:pPr>
            <a:r>
              <a:rPr lang="en-US" sz="2000" dirty="0">
                <a:latin typeface="+mn-lt"/>
              </a:rPr>
              <a:t>To successfully transfer data, FTP requires two connections between the client and the server, one for commands and replies, the other for the actual file transfer.</a:t>
            </a:r>
          </a:p>
        </p:txBody>
      </p:sp>
    </p:spTree>
    <p:extLst>
      <p:ext uri="{BB962C8B-B14F-4D97-AF65-F5344CB8AC3E}">
        <p14:creationId xmlns:p14="http://schemas.microsoft.com/office/powerpoint/2010/main" val="2559655778"/>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18245" y="376805"/>
            <a:ext cx="8772157" cy="838200"/>
          </a:xfrm>
        </p:spPr>
        <p:txBody>
          <a:bodyPr/>
          <a:lstStyle/>
          <a:p>
            <a:pPr eaLnBrk="1" hangingPunct="1"/>
            <a:r>
              <a:rPr lang="en-US" sz="1800" dirty="0" smtClean="0">
                <a:latin typeface="Arial" charset="0"/>
              </a:rPr>
              <a:t>Providing File Sharing Services</a:t>
            </a:r>
            <a:r>
              <a:rPr lang="en-US" dirty="0">
                <a:latin typeface="Arial" charset="0"/>
              </a:rPr>
              <a:t/>
            </a:r>
            <a:br>
              <a:rPr lang="en-US" dirty="0">
                <a:latin typeface="Arial" charset="0"/>
              </a:rPr>
            </a:br>
            <a:r>
              <a:rPr lang="en-US" dirty="0" smtClean="0">
                <a:latin typeface="Arial" charset="0"/>
              </a:rPr>
              <a:t>File Transfer Protocol (cont.)</a:t>
            </a:r>
            <a:endParaRPr lang="en-US" dirty="0">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262" y="1354149"/>
            <a:ext cx="6320692" cy="53118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390988"/>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04888" y="394392"/>
            <a:ext cx="8772157" cy="838200"/>
          </a:xfrm>
        </p:spPr>
        <p:txBody>
          <a:bodyPr/>
          <a:lstStyle/>
          <a:p>
            <a:pPr eaLnBrk="1" hangingPunct="1"/>
            <a:r>
              <a:rPr lang="en-US" sz="1800" dirty="0" smtClean="0">
                <a:latin typeface="Arial" charset="0"/>
              </a:rPr>
              <a:t>Providing File Sharing Services</a:t>
            </a:r>
            <a:r>
              <a:rPr lang="en-US" dirty="0">
                <a:latin typeface="Arial" charset="0"/>
              </a:rPr>
              <a:t/>
            </a:r>
            <a:br>
              <a:rPr lang="en-US" dirty="0">
                <a:latin typeface="Arial" charset="0"/>
              </a:rPr>
            </a:br>
            <a:r>
              <a:rPr lang="en-US" dirty="0" smtClean="0">
                <a:latin typeface="Arial" charset="0"/>
              </a:rPr>
              <a:t>Server Message Block</a:t>
            </a:r>
            <a:endParaRPr lang="en-US" dirty="0">
              <a:latin typeface="Arial" charset="0"/>
            </a:endParaRPr>
          </a:p>
        </p:txBody>
      </p:sp>
      <p:pic>
        <p:nvPicPr>
          <p:cNvPr id="1229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9008"/>
          <a:stretch/>
        </p:blipFill>
        <p:spPr bwMode="auto">
          <a:xfrm>
            <a:off x="3341076" y="1395473"/>
            <a:ext cx="5345723" cy="45129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23010" y="1584437"/>
            <a:ext cx="2372946" cy="4185761"/>
          </a:xfrm>
          <a:prstGeom prst="rect">
            <a:avLst/>
          </a:prstGeom>
        </p:spPr>
        <p:txBody>
          <a:bodyPr wrap="square">
            <a:spAutoFit/>
          </a:bodyPr>
          <a:lstStyle/>
          <a:p>
            <a:pPr marL="236538" indent="-236538" algn="l" defTabSz="814388">
              <a:lnSpc>
                <a:spcPct val="95000"/>
              </a:lnSpc>
              <a:spcBef>
                <a:spcPts val="0"/>
              </a:spcBef>
              <a:buClr>
                <a:srgbClr val="708CA1"/>
              </a:buClr>
              <a:buFont typeface="Wingdings" charset="0"/>
              <a:buChar char="§"/>
            </a:pPr>
            <a:r>
              <a:rPr lang="en-US" sz="2000" dirty="0">
                <a:latin typeface="+mn-lt"/>
              </a:rPr>
              <a:t>Clients establish a long term connection to servers.</a:t>
            </a:r>
          </a:p>
          <a:p>
            <a:pPr marL="236538" indent="-236538" algn="l" defTabSz="814388">
              <a:lnSpc>
                <a:spcPct val="95000"/>
              </a:lnSpc>
              <a:spcBef>
                <a:spcPts val="0"/>
              </a:spcBef>
              <a:buClr>
                <a:srgbClr val="708CA1"/>
              </a:buClr>
              <a:buFont typeface="Wingdings" charset="0"/>
              <a:buChar char="§"/>
            </a:pPr>
            <a:endParaRPr lang="en-US" sz="2000" dirty="0">
              <a:latin typeface="+mn-lt"/>
            </a:endParaRPr>
          </a:p>
          <a:p>
            <a:pPr marL="236538" indent="-236538" algn="l" defTabSz="814388">
              <a:lnSpc>
                <a:spcPct val="95000"/>
              </a:lnSpc>
              <a:spcBef>
                <a:spcPts val="0"/>
              </a:spcBef>
              <a:buClr>
                <a:srgbClr val="708CA1"/>
              </a:buClr>
              <a:buFont typeface="Wingdings" charset="0"/>
              <a:buChar char="§"/>
            </a:pPr>
            <a:r>
              <a:rPr lang="en-US" sz="2000" dirty="0">
                <a:latin typeface="+mn-lt"/>
              </a:rPr>
              <a:t>After the connection is established, the user can access the resources on the server as if the resource is local to the client host.</a:t>
            </a:r>
          </a:p>
        </p:txBody>
      </p:sp>
      <p:sp>
        <p:nvSpPr>
          <p:cNvPr id="2" name="TextBox 1"/>
          <p:cNvSpPr txBox="1"/>
          <p:nvPr/>
        </p:nvSpPr>
        <p:spPr>
          <a:xfrm>
            <a:off x="3237553" y="5926012"/>
            <a:ext cx="5716785" cy="535531"/>
          </a:xfrm>
          <a:prstGeom prst="rect">
            <a:avLst/>
          </a:prstGeom>
          <a:noFill/>
        </p:spPr>
        <p:txBody>
          <a:bodyPr wrap="square" rtlCol="0">
            <a:spAutoFit/>
          </a:bodyPr>
          <a:lstStyle/>
          <a:p>
            <a:pPr algn="l"/>
            <a:r>
              <a:rPr lang="en-US" sz="1600" dirty="0" smtClean="0"/>
              <a:t>SMB is a client-server, request-response protocol.  Servers can make their resources available to clients on the network.</a:t>
            </a:r>
            <a:endParaRPr lang="en-US" sz="1600" dirty="0"/>
          </a:p>
        </p:txBody>
      </p:sp>
    </p:spTree>
    <p:extLst>
      <p:ext uri="{BB962C8B-B14F-4D97-AF65-F5344CB8AC3E}">
        <p14:creationId xmlns:p14="http://schemas.microsoft.com/office/powerpoint/2010/main" val="177160173"/>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71843" y="447673"/>
            <a:ext cx="8772157" cy="838200"/>
          </a:xfrm>
        </p:spPr>
        <p:txBody>
          <a:bodyPr/>
          <a:lstStyle/>
          <a:p>
            <a:pPr eaLnBrk="1" hangingPunct="1"/>
            <a:r>
              <a:rPr lang="en-US" sz="1800" dirty="0" smtClean="0">
                <a:latin typeface="Arial" charset="0"/>
              </a:rPr>
              <a:t>Providing File Sharing Services</a:t>
            </a:r>
            <a:r>
              <a:rPr lang="en-US" dirty="0">
                <a:latin typeface="Arial" charset="0"/>
              </a:rPr>
              <a:t/>
            </a:r>
            <a:br>
              <a:rPr lang="en-US" dirty="0">
                <a:latin typeface="Arial" charset="0"/>
              </a:rPr>
            </a:br>
            <a:r>
              <a:rPr lang="en-US" dirty="0" smtClean="0">
                <a:latin typeface="Arial" charset="0"/>
              </a:rPr>
              <a:t>Server Message Block (cont.)</a:t>
            </a:r>
            <a:endParaRPr lang="en-US" dirty="0">
              <a:latin typeface="Arial" charset="0"/>
            </a:endParaRPr>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7099"/>
          <a:stretch/>
        </p:blipFill>
        <p:spPr bwMode="auto">
          <a:xfrm>
            <a:off x="1635368" y="1620371"/>
            <a:ext cx="5627078" cy="42322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1617783" y="5896682"/>
            <a:ext cx="6026150" cy="701731"/>
          </a:xfrm>
          <a:prstGeom prst="rect">
            <a:avLst/>
          </a:prstGeom>
          <a:noFill/>
        </p:spPr>
        <p:txBody>
          <a:bodyPr wrap="square" rtlCol="0">
            <a:spAutoFit/>
          </a:bodyPr>
          <a:lstStyle/>
          <a:p>
            <a:pPr algn="l"/>
            <a:r>
              <a:rPr lang="en-US" sz="2000" dirty="0" smtClean="0"/>
              <a:t>A file may be copied from PC to PC with Windows Explorer using the SMB protocol</a:t>
            </a:r>
            <a:r>
              <a:rPr lang="en-US" dirty="0" smtClean="0"/>
              <a:t>.</a:t>
            </a:r>
            <a:endParaRPr lang="en-US" dirty="0"/>
          </a:p>
        </p:txBody>
      </p:sp>
    </p:spTree>
    <p:extLst>
      <p:ext uri="{BB962C8B-B14F-4D97-AF65-F5344CB8AC3E}">
        <p14:creationId xmlns:p14="http://schemas.microsoft.com/office/powerpoint/2010/main" val="2061088663"/>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10.1 Application Layer Protocols</a:t>
            </a:r>
            <a:endParaRPr lang="en-US" sz="2400" dirty="0" smtClean="0">
              <a:solidFill>
                <a:schemeClr val="folHlink"/>
              </a:solidFill>
            </a:endParaRPr>
          </a:p>
        </p:txBody>
      </p:sp>
    </p:spTree>
    <p:extLst>
      <p:ext uri="{BB962C8B-B14F-4D97-AF65-F5344CB8AC3E}">
        <p14:creationId xmlns:p14="http://schemas.microsoft.com/office/powerpoint/2010/main" val="1832317987"/>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10.3  The Message Heard Around the World</a:t>
            </a:r>
            <a:endParaRPr lang="en-US" sz="2400" dirty="0" smtClean="0">
              <a:solidFill>
                <a:schemeClr val="folHlink"/>
              </a:solidFill>
            </a:endParaRPr>
          </a:p>
        </p:txBody>
      </p:sp>
    </p:spTree>
    <p:extLst>
      <p:ext uri="{BB962C8B-B14F-4D97-AF65-F5344CB8AC3E}">
        <p14:creationId xmlns:p14="http://schemas.microsoft.com/office/powerpoint/2010/main" val="2604281973"/>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The Internet of Things</a:t>
            </a:r>
            <a:endParaRPr lang="en-US" dirty="0">
              <a:latin typeface="Arial"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363" y="1419224"/>
            <a:ext cx="6032914"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4253660"/>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Message Travels Through a Network</a:t>
            </a:r>
            <a:endParaRPr lang="en-US" dirty="0">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30349"/>
            <a:ext cx="6684011" cy="48967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81393550"/>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11483" y="359223"/>
            <a:ext cx="8772157" cy="838200"/>
          </a:xfrm>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Message Travels Through a Network (cont.)</a:t>
            </a:r>
            <a:endParaRPr lang="en-US" dirty="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9" y="1418671"/>
            <a:ext cx="6799261" cy="50172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24101329"/>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71843" y="411977"/>
            <a:ext cx="8772157" cy="838200"/>
          </a:xfrm>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Message Travels Through a Network (cont.)</a:t>
            </a:r>
            <a:endParaRPr lang="en-US" dirty="0">
              <a:latin typeface="Arial"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1627187"/>
            <a:ext cx="6426200" cy="47244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79602047"/>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Getting the Data to the End Device</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14" y="1442186"/>
            <a:ext cx="7710971" cy="4747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86532514"/>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71843" y="376807"/>
            <a:ext cx="8772157" cy="838200"/>
          </a:xfrm>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Getting the Data through the Internetwork</a:t>
            </a:r>
            <a:endParaRPr lang="en-US" dirty="0">
              <a:latin typeface="Arial"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338" y="1362074"/>
            <a:ext cx="6263639" cy="4987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9971879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71843" y="411976"/>
            <a:ext cx="8772157" cy="838200"/>
          </a:xfrm>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Getting the Data to the Right Application</a:t>
            </a:r>
            <a:endParaRPr lang="en-US" dirty="0">
              <a:latin typeface="Arial" charset="0"/>
            </a:endParaRPr>
          </a:p>
        </p:txBody>
      </p:sp>
      <p:pic>
        <p:nvPicPr>
          <p:cNvPr id="1536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566"/>
          <a:stretch/>
        </p:blipFill>
        <p:spPr bwMode="auto">
          <a:xfrm>
            <a:off x="687388" y="1439863"/>
            <a:ext cx="7572171" cy="47807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844062" y="5574323"/>
            <a:ext cx="7086600" cy="646331"/>
          </a:xfrm>
          <a:prstGeom prst="rect">
            <a:avLst/>
          </a:prstGeom>
          <a:noFill/>
        </p:spPr>
        <p:txBody>
          <a:bodyPr wrap="square" rtlCol="0">
            <a:spAutoFit/>
          </a:bodyPr>
          <a:lstStyle/>
          <a:p>
            <a:pPr algn="l"/>
            <a:r>
              <a:rPr lang="en-US" sz="2000" dirty="0" smtClean="0"/>
              <a:t>At the end device, the service port number directs the data to the correct conversation.</a:t>
            </a:r>
            <a:endParaRPr lang="en-US" sz="2000" dirty="0"/>
          </a:p>
        </p:txBody>
      </p:sp>
    </p:spTree>
    <p:extLst>
      <p:ext uri="{BB962C8B-B14F-4D97-AF65-F5344CB8AC3E}">
        <p14:creationId xmlns:p14="http://schemas.microsoft.com/office/powerpoint/2010/main" val="4207520739"/>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Application Layer</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a:xfrm>
            <a:off x="410324" y="1521917"/>
            <a:ext cx="8364400" cy="4926405"/>
          </a:xfrm>
        </p:spPr>
        <p:txBody>
          <a:bodyPr/>
          <a:lstStyle/>
          <a:p>
            <a:r>
              <a:rPr lang="en-US" sz="2000" dirty="0" smtClean="0"/>
              <a:t>Applications </a:t>
            </a:r>
            <a:r>
              <a:rPr lang="en-US" sz="2000" dirty="0"/>
              <a:t>are computer programs with which the user interacts and which initiate the data transfer process at the user’s request.</a:t>
            </a:r>
          </a:p>
          <a:p>
            <a:r>
              <a:rPr lang="en-US" sz="2000" dirty="0"/>
              <a:t>Services are background programs that provide the connection between the application layer and the lower layers of the networking model.</a:t>
            </a:r>
          </a:p>
          <a:p>
            <a:r>
              <a:rPr lang="en-US" sz="2000" dirty="0"/>
              <a:t>Protocols provide a structure of agreed-upon rules and processes that ensure services running on one particular device can send and receive data from a range of different network devices</a:t>
            </a:r>
            <a:r>
              <a:rPr lang="en-US" sz="2000" dirty="0" smtClean="0"/>
              <a:t>.</a:t>
            </a:r>
          </a:p>
          <a:p>
            <a:r>
              <a:rPr lang="en-US" sz="2000" dirty="0"/>
              <a:t>HTTP supports the delivery of web pages to end devices.</a:t>
            </a:r>
          </a:p>
          <a:p>
            <a:r>
              <a:rPr lang="en-US" sz="2000" dirty="0"/>
              <a:t>SMTP, POP, and IMAP support sending and receiving email.</a:t>
            </a:r>
          </a:p>
          <a:p>
            <a:pPr marL="0" indent="0">
              <a:buNone/>
            </a:pPr>
            <a:endParaRPr lang="en-US" sz="2000" dirty="0"/>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Application Layer</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a:xfrm>
            <a:off x="422031" y="1529861"/>
            <a:ext cx="8141677" cy="4760199"/>
          </a:xfrm>
        </p:spPr>
        <p:txBody>
          <a:bodyPr/>
          <a:lstStyle/>
          <a:p>
            <a:r>
              <a:rPr lang="en-US" sz="2000" dirty="0"/>
              <a:t>SMB and FTP enable users to share files.</a:t>
            </a:r>
          </a:p>
          <a:p>
            <a:r>
              <a:rPr lang="en-US" sz="2000" dirty="0"/>
              <a:t>P2P applications make it easier for consumers to seamlessly share media</a:t>
            </a:r>
            <a:r>
              <a:rPr lang="en-US" sz="2000" dirty="0" smtClean="0"/>
              <a:t>.</a:t>
            </a:r>
          </a:p>
          <a:p>
            <a:r>
              <a:rPr lang="en-US" sz="2000" dirty="0" smtClean="0"/>
              <a:t>DNS </a:t>
            </a:r>
            <a:r>
              <a:rPr lang="en-US" sz="2000" dirty="0"/>
              <a:t>resolves the human legible names used to refer to network resources into numeric addresses usable by the </a:t>
            </a:r>
            <a:r>
              <a:rPr lang="en-US" sz="2000" dirty="0" smtClean="0"/>
              <a:t>network</a:t>
            </a:r>
          </a:p>
          <a:p>
            <a:r>
              <a:rPr lang="en-US" sz="2000" dirty="0" smtClean="0"/>
              <a:t>All </a:t>
            </a:r>
            <a:r>
              <a:rPr lang="en-US" sz="2000" dirty="0"/>
              <a:t>of these elements work together, at the application </a:t>
            </a:r>
            <a:r>
              <a:rPr lang="en-US" sz="2000" dirty="0" smtClean="0"/>
              <a:t>layer.</a:t>
            </a:r>
          </a:p>
          <a:p>
            <a:r>
              <a:rPr lang="en-US" sz="2000" dirty="0" smtClean="0"/>
              <a:t>The </a:t>
            </a:r>
            <a:r>
              <a:rPr lang="en-US" sz="2000" dirty="0"/>
              <a:t>application layer enables users to work and play over the Internet.</a:t>
            </a:r>
          </a:p>
          <a:p>
            <a:endParaRPr lang="en-US" sz="2000" dirty="0"/>
          </a:p>
        </p:txBody>
      </p:sp>
    </p:spTree>
    <p:extLst>
      <p:ext uri="{BB962C8B-B14F-4D97-AF65-F5344CB8AC3E}">
        <p14:creationId xmlns:p14="http://schemas.microsoft.com/office/powerpoint/2010/main" val="4192404196"/>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50166" y="365363"/>
            <a:ext cx="8486830" cy="838200"/>
          </a:xfrm>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dirty="0" smtClean="0">
                <a:latin typeface="Arial" charset="0"/>
              </a:rPr>
              <a:t>OSI and TCP/IP Models Revisited</a:t>
            </a:r>
            <a:endParaRPr lang="en-US" dirty="0">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838" y="1442053"/>
            <a:ext cx="5481637" cy="46085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92506" y="6153186"/>
            <a:ext cx="6972300" cy="369332"/>
          </a:xfrm>
          <a:prstGeom prst="rect">
            <a:avLst/>
          </a:prstGeom>
          <a:noFill/>
        </p:spPr>
        <p:txBody>
          <a:bodyPr wrap="square" rtlCol="0">
            <a:spAutoFit/>
          </a:bodyPr>
          <a:lstStyle/>
          <a:p>
            <a:r>
              <a:rPr lang="en-US" sz="2000" dirty="0" smtClean="0"/>
              <a:t>The key parallels are in the transport and network layer.</a:t>
            </a:r>
            <a:endParaRPr lang="en-US" sz="2000" dirty="0"/>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71843" y="381497"/>
            <a:ext cx="8772157" cy="838200"/>
          </a:xfrm>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dirty="0" smtClean="0">
                <a:latin typeface="Arial" charset="0"/>
              </a:rPr>
              <a:t>Application Layer</a:t>
            </a:r>
            <a:endParaRPr lang="en-US"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63" y="1465263"/>
            <a:ext cx="6319837" cy="50162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63045882"/>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71843" y="380324"/>
            <a:ext cx="8772157" cy="838200"/>
          </a:xfrm>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dirty="0" smtClean="0">
                <a:latin typeface="Arial" charset="0"/>
              </a:rPr>
              <a:t>Presentation and Session Layers</a:t>
            </a:r>
            <a:endParaRPr lang="en-US" dirty="0">
              <a:latin typeface="Arial" charset="0"/>
            </a:endParaRPr>
          </a:p>
        </p:txBody>
      </p:sp>
      <p:sp>
        <p:nvSpPr>
          <p:cNvPr id="5" name="Rectangle 4"/>
          <p:cNvSpPr/>
          <p:nvPr/>
        </p:nvSpPr>
        <p:spPr>
          <a:xfrm>
            <a:off x="384720" y="1625600"/>
            <a:ext cx="7460342" cy="3939540"/>
          </a:xfrm>
          <a:prstGeom prst="rect">
            <a:avLst/>
          </a:prstGeom>
        </p:spPr>
        <p:txBody>
          <a:bodyPr wrap="square">
            <a:spAutoFit/>
          </a:bodyPr>
          <a:lstStyle/>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Presentation </a:t>
            </a:r>
            <a:r>
              <a:rPr lang="en-US" sz="2000" b="1" dirty="0" smtClean="0">
                <a:latin typeface="+mn-lt"/>
                <a:cs typeface="Arial" charset="0"/>
              </a:rPr>
              <a:t>layer</a:t>
            </a:r>
            <a:endParaRPr lang="en-US" sz="2000" b="1" dirty="0" smtClean="0">
              <a:latin typeface="+mn-lt"/>
            </a:endParaRPr>
          </a:p>
          <a:p>
            <a:pPr marL="693738" lvl="1" indent="-236538" algn="l" defTabSz="814388" eaLnBrk="1" hangingPunct="1">
              <a:lnSpc>
                <a:spcPct val="95000"/>
              </a:lnSpc>
              <a:spcBef>
                <a:spcPct val="50000"/>
              </a:spcBef>
              <a:buClr>
                <a:srgbClr val="708CA1"/>
              </a:buClr>
              <a:buFont typeface="Wingdings" charset="0"/>
              <a:buChar char="§"/>
            </a:pPr>
            <a:r>
              <a:rPr lang="en-US" sz="2000" dirty="0">
                <a:latin typeface="+mn-lt"/>
                <a:cs typeface="Arial" charset="0"/>
              </a:rPr>
              <a:t>Coding and conversion of application layer data </a:t>
            </a:r>
          </a:p>
          <a:p>
            <a:pPr marL="693738" lvl="1" indent="-236538" algn="l" defTabSz="814388" eaLnBrk="1" hangingPunct="1">
              <a:lnSpc>
                <a:spcPct val="95000"/>
              </a:lnSpc>
              <a:spcBef>
                <a:spcPct val="50000"/>
              </a:spcBef>
              <a:buClr>
                <a:srgbClr val="708CA1"/>
              </a:buClr>
              <a:buFont typeface="Wingdings" charset="0"/>
              <a:buChar char="§"/>
            </a:pPr>
            <a:r>
              <a:rPr lang="en-US" sz="2000" dirty="0" smtClean="0">
                <a:latin typeface="+mn-lt"/>
                <a:cs typeface="Arial" charset="0"/>
              </a:rPr>
              <a:t>Data compression</a:t>
            </a:r>
            <a:endParaRPr lang="en-US" sz="2000" dirty="0">
              <a:latin typeface="+mn-lt"/>
              <a:cs typeface="Arial" charset="0"/>
            </a:endParaRPr>
          </a:p>
          <a:p>
            <a:pPr marL="693738" lvl="1" indent="-236538" algn="l" defTabSz="814388" eaLnBrk="1" hangingPunct="1">
              <a:lnSpc>
                <a:spcPct val="95000"/>
              </a:lnSpc>
              <a:spcBef>
                <a:spcPct val="50000"/>
              </a:spcBef>
              <a:buClr>
                <a:srgbClr val="708CA1"/>
              </a:buClr>
              <a:buFont typeface="Wingdings" charset="0"/>
              <a:buChar char="§"/>
            </a:pPr>
            <a:r>
              <a:rPr lang="en-US" sz="2000" dirty="0" smtClean="0">
                <a:latin typeface="+mn-lt"/>
                <a:cs typeface="Arial" charset="0"/>
              </a:rPr>
              <a:t>Data encryption for the transmission </a:t>
            </a:r>
            <a:r>
              <a:rPr lang="en-US" sz="2000" dirty="0">
                <a:latin typeface="+mn-lt"/>
                <a:cs typeface="Arial" charset="0"/>
              </a:rPr>
              <a:t>and </a:t>
            </a:r>
            <a:r>
              <a:rPr lang="en-US" sz="2000" dirty="0" smtClean="0">
                <a:latin typeface="+mn-lt"/>
                <a:cs typeface="Arial" charset="0"/>
              </a:rPr>
              <a:t>decryption </a:t>
            </a:r>
            <a:r>
              <a:rPr lang="en-US" sz="2000" dirty="0">
                <a:latin typeface="+mn-lt"/>
                <a:cs typeface="Arial" charset="0"/>
              </a:rPr>
              <a:t>of data upon receipt by the </a:t>
            </a:r>
            <a:r>
              <a:rPr lang="en-US" sz="2000" dirty="0" smtClean="0">
                <a:latin typeface="+mn-lt"/>
                <a:cs typeface="Arial" charset="0"/>
              </a:rPr>
              <a:t>destination</a:t>
            </a:r>
            <a:endParaRPr lang="en-US" sz="2000" dirty="0" smtClean="0">
              <a:latin typeface="+mn-lt"/>
            </a:endParaRP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Session l</a:t>
            </a:r>
            <a:r>
              <a:rPr lang="en-US" sz="2000" b="1" dirty="0" smtClean="0">
                <a:latin typeface="+mn-lt"/>
                <a:cs typeface="Arial" charset="0"/>
              </a:rPr>
              <a:t>ayer</a:t>
            </a:r>
            <a:endParaRPr lang="en-US" sz="2000" b="1" dirty="0">
              <a:latin typeface="+mn-lt"/>
            </a:endParaRPr>
          </a:p>
          <a:p>
            <a:pPr marL="693738" lvl="1" indent="-236538" algn="l" defTabSz="814388" eaLnBrk="1" hangingPunct="1">
              <a:lnSpc>
                <a:spcPct val="95000"/>
              </a:lnSpc>
              <a:spcBef>
                <a:spcPct val="50000"/>
              </a:spcBef>
              <a:buClr>
                <a:srgbClr val="708CA1"/>
              </a:buClr>
              <a:buFont typeface="Wingdings" charset="0"/>
              <a:buChar char="§"/>
            </a:pPr>
            <a:r>
              <a:rPr lang="en-US" sz="2000" dirty="0" smtClean="0">
                <a:latin typeface="+mn-lt"/>
                <a:cs typeface="Arial" charset="0"/>
              </a:rPr>
              <a:t>Functions, creates, </a:t>
            </a:r>
            <a:r>
              <a:rPr lang="en-US" sz="2000" dirty="0">
                <a:latin typeface="+mn-lt"/>
                <a:cs typeface="Arial" charset="0"/>
              </a:rPr>
              <a:t>and </a:t>
            </a:r>
            <a:r>
              <a:rPr lang="en-US" sz="2000" dirty="0" smtClean="0">
                <a:latin typeface="+mn-lt"/>
                <a:cs typeface="Arial" charset="0"/>
              </a:rPr>
              <a:t>maintains </a:t>
            </a:r>
            <a:r>
              <a:rPr lang="en-US" sz="2000" dirty="0">
                <a:latin typeface="+mn-lt"/>
                <a:cs typeface="Arial" charset="0"/>
              </a:rPr>
              <a:t>dialogs between source and destination applications</a:t>
            </a:r>
          </a:p>
          <a:p>
            <a:pPr marL="693738" lvl="1" indent="-236538" algn="l" defTabSz="814388" eaLnBrk="1" hangingPunct="1">
              <a:lnSpc>
                <a:spcPct val="95000"/>
              </a:lnSpc>
              <a:spcBef>
                <a:spcPct val="50000"/>
              </a:spcBef>
              <a:buClr>
                <a:srgbClr val="708CA1"/>
              </a:buClr>
              <a:buFont typeface="Wingdings" charset="0"/>
              <a:buChar char="§"/>
            </a:pPr>
            <a:r>
              <a:rPr lang="en-US" sz="2000" dirty="0">
                <a:latin typeface="+mn-lt"/>
                <a:cs typeface="Arial" charset="0"/>
              </a:rPr>
              <a:t>Handles the exchange of information to initiate dialogs, keep them active, and to restart sessions</a:t>
            </a:r>
          </a:p>
        </p:txBody>
      </p:sp>
    </p:spTree>
    <p:extLst>
      <p:ext uri="{BB962C8B-B14F-4D97-AF65-F5344CB8AC3E}">
        <p14:creationId xmlns:p14="http://schemas.microsoft.com/office/powerpoint/2010/main" val="1104911390"/>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17563" y="380325"/>
            <a:ext cx="8772157" cy="838200"/>
          </a:xfrm>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dirty="0" smtClean="0">
                <a:latin typeface="Arial" charset="0"/>
              </a:rPr>
              <a:t>Presentation and Session Layers (cont.)</a:t>
            </a:r>
            <a:endParaRPr lang="en-US" dirty="0">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4" y="1517485"/>
            <a:ext cx="6632576" cy="50906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31624198"/>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77370" y="380324"/>
            <a:ext cx="8772157" cy="838200"/>
          </a:xfrm>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sz="2800" dirty="0" smtClean="0">
                <a:latin typeface="Arial" charset="0"/>
              </a:rPr>
              <a:t>TCP/IP Application Layer Protocols</a:t>
            </a:r>
            <a:endParaRPr lang="en-US" sz="2800" dirty="0">
              <a:latin typeface="Arial" charset="0"/>
            </a:endParaRPr>
          </a:p>
        </p:txBody>
      </p:sp>
      <p:sp>
        <p:nvSpPr>
          <p:cNvPr id="2" name="Rectangle 1"/>
          <p:cNvSpPr/>
          <p:nvPr/>
        </p:nvSpPr>
        <p:spPr>
          <a:xfrm>
            <a:off x="419575" y="1513505"/>
            <a:ext cx="8221506" cy="3631763"/>
          </a:xfrm>
          <a:prstGeom prst="rect">
            <a:avLst/>
          </a:prstGeom>
        </p:spPr>
        <p:txBody>
          <a:bodyPr wrap="square">
            <a:spAutoFit/>
          </a:bodyPr>
          <a:lstStyle/>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Domain Name Service Protocol (DNS) </a:t>
            </a:r>
            <a:r>
              <a:rPr lang="en-US" sz="2000" dirty="0">
                <a:latin typeface="+mn-lt"/>
                <a:cs typeface="Arial" charset="0"/>
              </a:rPr>
              <a:t>– used to resolve Internet names to IP </a:t>
            </a:r>
            <a:r>
              <a:rPr lang="en-US" sz="2000" dirty="0" smtClean="0">
                <a:latin typeface="+mn-lt"/>
                <a:cs typeface="Arial" charset="0"/>
              </a:rPr>
              <a:t>addresses</a:t>
            </a:r>
            <a:endParaRPr lang="en-US" sz="2000" dirty="0">
              <a:latin typeface="+mn-lt"/>
              <a:cs typeface="Arial" charset="0"/>
            </a:endParaRP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Telnet</a:t>
            </a:r>
            <a:r>
              <a:rPr lang="en-US" sz="2000" dirty="0">
                <a:latin typeface="+mn-lt"/>
                <a:cs typeface="Arial" charset="0"/>
              </a:rPr>
              <a:t> – a terminal emulation protocol used to provide remote access to servers and networking </a:t>
            </a:r>
            <a:r>
              <a:rPr lang="en-US" sz="2000" dirty="0" smtClean="0">
                <a:latin typeface="+mn-lt"/>
                <a:cs typeface="Arial" charset="0"/>
              </a:rPr>
              <a:t>devices</a:t>
            </a:r>
            <a:endParaRPr lang="en-US" sz="2000" dirty="0">
              <a:latin typeface="+mn-lt"/>
              <a:cs typeface="Arial" charset="0"/>
            </a:endParaRP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Bootstrap Protocol (BOOTP)</a:t>
            </a:r>
            <a:r>
              <a:rPr lang="en-US" sz="2000" dirty="0">
                <a:latin typeface="+mn-lt"/>
                <a:cs typeface="Arial" charset="0"/>
              </a:rPr>
              <a:t> – a precursor to the DHCP protocol, a network protocol used to obtain IP address information during </a:t>
            </a:r>
            <a:r>
              <a:rPr lang="en-US" sz="2000" dirty="0" err="1" smtClean="0">
                <a:latin typeface="+mn-lt"/>
                <a:cs typeface="Arial" charset="0"/>
              </a:rPr>
              <a:t>bootup</a:t>
            </a:r>
            <a:endParaRPr lang="en-US" sz="2000" dirty="0">
              <a:latin typeface="+mn-lt"/>
              <a:cs typeface="Arial" charset="0"/>
            </a:endParaRP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Dynamic Host Control Protocol (DHCP)</a:t>
            </a:r>
            <a:r>
              <a:rPr lang="en-US" sz="2000" dirty="0">
                <a:latin typeface="+mn-lt"/>
                <a:cs typeface="Arial" charset="0"/>
              </a:rPr>
              <a:t> – used to assign an IP address, subnet mask, default gateway and DNS server to a </a:t>
            </a:r>
            <a:r>
              <a:rPr lang="en-US" sz="2000" dirty="0" smtClean="0">
                <a:latin typeface="+mn-lt"/>
                <a:cs typeface="Arial" charset="0"/>
              </a:rPr>
              <a:t>host</a:t>
            </a:r>
            <a:endParaRPr lang="en-US" sz="2000" dirty="0">
              <a:latin typeface="+mn-lt"/>
              <a:cs typeface="Arial" charset="0"/>
            </a:endParaRP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Hypertext Transfer Protocol (HTTP) </a:t>
            </a:r>
            <a:r>
              <a:rPr lang="en-US" sz="2000" dirty="0">
                <a:latin typeface="+mn-lt"/>
                <a:cs typeface="Arial" charset="0"/>
              </a:rPr>
              <a:t>– used to transfer files that make up the Web pages of the World Wide Web</a:t>
            </a:r>
          </a:p>
        </p:txBody>
      </p:sp>
    </p:spTree>
    <p:extLst>
      <p:ext uri="{BB962C8B-B14F-4D97-AF65-F5344CB8AC3E}">
        <p14:creationId xmlns:p14="http://schemas.microsoft.com/office/powerpoint/2010/main" val="2270010873"/>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20948</TotalTime>
  <Pages>28</Pages>
  <Words>2234</Words>
  <Application>Microsoft Office PowerPoint</Application>
  <PresentationFormat>On-screen Show (4:3)</PresentationFormat>
  <Paragraphs>308</Paragraphs>
  <Slides>50</Slides>
  <Notes>49</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PPT-TMPLT-WHT_C</vt:lpstr>
      <vt:lpstr>NetAcad-4F_PPT-WHT_060408</vt:lpstr>
      <vt:lpstr>Chapter 10: Application Layer</vt:lpstr>
      <vt:lpstr>Chapter 10: Objectives</vt:lpstr>
      <vt:lpstr>Chapter 10</vt:lpstr>
      <vt:lpstr>10.1 Application Layer Protocols</vt:lpstr>
      <vt:lpstr>Application, Session and Presentation OSI and TCP/IP Models Revisited</vt:lpstr>
      <vt:lpstr>Application Session and Presentation Application Layer</vt:lpstr>
      <vt:lpstr>Application, Session and Presentation Presentation and Session Layers</vt:lpstr>
      <vt:lpstr>Application, Session and Presentation Presentation and Session Layers (cont.)</vt:lpstr>
      <vt:lpstr>Application, Session and Presentation TCP/IP Application Layer Protocols</vt:lpstr>
      <vt:lpstr>Application, Session and Presentation TCP/IP Application Layer Protocols (cont.)</vt:lpstr>
      <vt:lpstr>How Application Protocols Interact with End-User Applications Peer-to-Peer Networks</vt:lpstr>
      <vt:lpstr>How Application Protocols Interact with End-User Applications Peer-to-Peer Applications</vt:lpstr>
      <vt:lpstr>How Application Protocols Interact with End-User Applications Common P2P Applications</vt:lpstr>
      <vt:lpstr>How Application Protocols Interact with End-User Applications Client-Server Model</vt:lpstr>
      <vt:lpstr>How Application Protocols Interact with End-User Applications Client-Server Model</vt:lpstr>
      <vt:lpstr>10.2  Well-Known Application Layer Protocols and Services</vt:lpstr>
      <vt:lpstr>Common Application Layer Protocols Application Layer Protocols Revisited</vt:lpstr>
      <vt:lpstr>Common Application Layer Protocols Hypertext Transfer Protocol and Hypertext Markup Language</vt:lpstr>
      <vt:lpstr>Common Application Layer Protocols  HTTP and HTTPS</vt:lpstr>
      <vt:lpstr>Common Application Layer Protocols SMTP, POP, and IMAP</vt:lpstr>
      <vt:lpstr>Common Application Layer Protocols SMTP, POP, and IMAP (cont.)</vt:lpstr>
      <vt:lpstr>Common Application Layer Protocols  SMTP, POP, and IMAP (cont.)</vt:lpstr>
      <vt:lpstr>Common Application Layer Protocols  SMTP, POP, and IMAP (cont.)</vt:lpstr>
      <vt:lpstr>Common Application Layer Protocols  SMTP, POP, and IMAP (cont.)</vt:lpstr>
      <vt:lpstr>Everyday Application Layer Protocols SMTP, POP, and IMAP (cont.)</vt:lpstr>
      <vt:lpstr>Common Application Layer Protocols  SMTP, POP, and IMAP (cont.)</vt:lpstr>
      <vt:lpstr>Providing IP Addressing Services Domain Name Service</vt:lpstr>
      <vt:lpstr>Providing IP Addressing Services Domain Name Service (cont.)</vt:lpstr>
      <vt:lpstr>Providing IP Addressing Services Domain Name Service (cont.)</vt:lpstr>
      <vt:lpstr>Providing IP Addressing Services DNS Message Format</vt:lpstr>
      <vt:lpstr>Providing IP Addressing Services DNS Hierarchy</vt:lpstr>
      <vt:lpstr>Providing IP Addressing Services nslookup</vt:lpstr>
      <vt:lpstr>Providing IP Addressing Services Dynamic Host Configuration Protocol</vt:lpstr>
      <vt:lpstr>Providing IP Addressing Services Dynamic Host Configuration Protocol (cont.)</vt:lpstr>
      <vt:lpstr>Providing IP Addressing Services DHCP Operation</vt:lpstr>
      <vt:lpstr>Providing File Sharing Services File Transfer Protocol</vt:lpstr>
      <vt:lpstr>Providing File Sharing Services File Transfer Protocol (cont.)</vt:lpstr>
      <vt:lpstr>Providing File Sharing Services Server Message Block</vt:lpstr>
      <vt:lpstr>Providing File Sharing Services Server Message Block (cont.)</vt:lpstr>
      <vt:lpstr>10.3  The Message Heard Around the World</vt:lpstr>
      <vt:lpstr>Move It! The Internet of Things</vt:lpstr>
      <vt:lpstr>Move It! Message Travels Through a Network</vt:lpstr>
      <vt:lpstr>Move It! Message Travels Through a Network (cont.)</vt:lpstr>
      <vt:lpstr>Move It! Message Travels Through a Network (cont.)</vt:lpstr>
      <vt:lpstr>Move It! Getting the Data to the End Device</vt:lpstr>
      <vt:lpstr>Move It! Getting the Data through the Internetwork</vt:lpstr>
      <vt:lpstr>Move It! Getting the Data to the Right Application</vt:lpstr>
      <vt:lpstr>Application Layer Summary</vt:lpstr>
      <vt:lpstr>Application Layer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Rodrigo Floriano</cp:lastModifiedBy>
  <cp:revision>779</cp:revision>
  <cp:lastPrinted>1999-01-27T00:54:54Z</cp:lastPrinted>
  <dcterms:created xsi:type="dcterms:W3CDTF">2006-10-23T15:07:30Z</dcterms:created>
  <dcterms:modified xsi:type="dcterms:W3CDTF">2013-10-23T16:46:02Z</dcterms:modified>
</cp:coreProperties>
</file>