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5"/>
  </p:notesMasterIdLst>
  <p:handoutMasterIdLst>
    <p:handoutMasterId r:id="rId66"/>
  </p:handoutMasterIdLst>
  <p:sldIdLst>
    <p:sldId id="500" r:id="rId3"/>
    <p:sldId id="627" r:id="rId4"/>
    <p:sldId id="541" r:id="rId5"/>
    <p:sldId id="864" r:id="rId6"/>
    <p:sldId id="710" r:id="rId7"/>
    <p:sldId id="835" r:id="rId8"/>
    <p:sldId id="832" r:id="rId9"/>
    <p:sldId id="736" r:id="rId10"/>
    <p:sldId id="836" r:id="rId11"/>
    <p:sldId id="833" r:id="rId12"/>
    <p:sldId id="737" r:id="rId13"/>
    <p:sldId id="860" r:id="rId14"/>
    <p:sldId id="837" r:id="rId15"/>
    <p:sldId id="838" r:id="rId16"/>
    <p:sldId id="738" r:id="rId17"/>
    <p:sldId id="739" r:id="rId18"/>
    <p:sldId id="711" r:id="rId19"/>
    <p:sldId id="776" r:id="rId20"/>
    <p:sldId id="839" r:id="rId21"/>
    <p:sldId id="740" r:id="rId22"/>
    <p:sldId id="840" r:id="rId23"/>
    <p:sldId id="741" r:id="rId24"/>
    <p:sldId id="861" r:id="rId25"/>
    <p:sldId id="712" r:id="rId26"/>
    <p:sldId id="742" r:id="rId27"/>
    <p:sldId id="777" r:id="rId28"/>
    <p:sldId id="778" r:id="rId29"/>
    <p:sldId id="862" r:id="rId30"/>
    <p:sldId id="847" r:id="rId31"/>
    <p:sldId id="865" r:id="rId32"/>
    <p:sldId id="714" r:id="rId33"/>
    <p:sldId id="848" r:id="rId34"/>
    <p:sldId id="780" r:id="rId35"/>
    <p:sldId id="849" r:id="rId36"/>
    <p:sldId id="850" r:id="rId37"/>
    <p:sldId id="863" r:id="rId38"/>
    <p:sldId id="852" r:id="rId39"/>
    <p:sldId id="853" r:id="rId40"/>
    <p:sldId id="745" r:id="rId41"/>
    <p:sldId id="746" r:id="rId42"/>
    <p:sldId id="747" r:id="rId43"/>
    <p:sldId id="822" r:id="rId44"/>
    <p:sldId id="782" r:id="rId45"/>
    <p:sldId id="866" r:id="rId46"/>
    <p:sldId id="783" r:id="rId47"/>
    <p:sldId id="784" r:id="rId48"/>
    <p:sldId id="842" r:id="rId49"/>
    <p:sldId id="715" r:id="rId50"/>
    <p:sldId id="786" r:id="rId51"/>
    <p:sldId id="716" r:id="rId52"/>
    <p:sldId id="843" r:id="rId53"/>
    <p:sldId id="749" r:id="rId54"/>
    <p:sldId id="787" r:id="rId55"/>
    <p:sldId id="856" r:id="rId56"/>
    <p:sldId id="825" r:id="rId57"/>
    <p:sldId id="826" r:id="rId58"/>
    <p:sldId id="827" r:id="rId59"/>
    <p:sldId id="828" r:id="rId60"/>
    <p:sldId id="829" r:id="rId61"/>
    <p:sldId id="831" r:id="rId62"/>
    <p:sldId id="857" r:id="rId63"/>
    <p:sldId id="681" r:id="rId6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6" autoAdjust="0"/>
    <p:restoredTop sz="91803" autoAdjust="0"/>
  </p:normalViewPr>
  <p:slideViewPr>
    <p:cSldViewPr snapToGrid="0">
      <p:cViewPr varScale="1">
        <p:scale>
          <a:sx n="85" d="100"/>
          <a:sy n="85" d="100"/>
        </p:scale>
        <p:origin x="-1404" y="-9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3.xml"/><Relationship Id="rId21" Type="http://schemas.openxmlformats.org/officeDocument/2006/relationships/slide" Target="slides/slide24.xml"/><Relationship Id="rId34" Type="http://schemas.openxmlformats.org/officeDocument/2006/relationships/slide" Target="slides/slide38.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55" Type="http://schemas.openxmlformats.org/officeDocument/2006/relationships/slide" Target="slides/slide60.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1.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3.xml"/><Relationship Id="rId41" Type="http://schemas.openxmlformats.org/officeDocument/2006/relationships/slide" Target="slides/slide46.xml"/><Relationship Id="rId54" Type="http://schemas.openxmlformats.org/officeDocument/2006/relationships/slide" Target="slides/slide59.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5.xml"/><Relationship Id="rId45" Type="http://schemas.openxmlformats.org/officeDocument/2006/relationships/slide" Target="slides/slide50.xml"/><Relationship Id="rId53" Type="http://schemas.openxmlformats.org/officeDocument/2006/relationships/slide" Target="slides/slide58.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4.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4" Type="http://schemas.openxmlformats.org/officeDocument/2006/relationships/slide" Target="slides/slide49.xml"/><Relationship Id="rId52" Type="http://schemas.openxmlformats.org/officeDocument/2006/relationships/slide" Target="slides/slide57.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8.xml"/><Relationship Id="rId48" Type="http://schemas.openxmlformats.org/officeDocument/2006/relationships/slide" Target="slides/slide53.xml"/><Relationship Id="rId56" Type="http://schemas.openxmlformats.org/officeDocument/2006/relationships/slide" Target="slides/slide61.xml"/><Relationship Id="rId8" Type="http://schemas.openxmlformats.org/officeDocument/2006/relationships/slide" Target="slides/slide11.xml"/><Relationship Id="rId51" Type="http://schemas.openxmlformats.org/officeDocument/2006/relationships/slide" Target="slides/slide56.xml"/><Relationship Id="rId3"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a:t>
            </a:r>
            <a:r>
              <a:rPr lang="en-US" b="1" baseline="0" smtClean="0"/>
              <a:t>to Networks</a:t>
            </a:r>
            <a:endParaRPr lang="en-US" b="1" dirty="0"/>
          </a:p>
          <a:p>
            <a:pPr>
              <a:buFontTx/>
              <a:buNone/>
            </a:pPr>
            <a:r>
              <a:rPr lang="en-US" sz="1300" b="1" dirty="0"/>
              <a:t>Chapter </a:t>
            </a:r>
            <a:r>
              <a:rPr lang="en-US" sz="1300" b="1" dirty="0" smtClean="0"/>
              <a:t>5: Ethernet</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10</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5.1.1.2 MAC</a:t>
            </a:r>
            <a:r>
              <a:rPr lang="en-US" baseline="0" dirty="0" smtClean="0"/>
              <a:t> </a:t>
            </a:r>
            <a:r>
              <a:rPr lang="en-US" baseline="0" dirty="0" err="1" smtClean="0"/>
              <a:t>Sublayer</a:t>
            </a:r>
            <a:r>
              <a:rPr lang="en-US" baseline="0" dirty="0" smtClean="0"/>
              <a:t> (cont.)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11</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12</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 Access Control</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13</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 (cont.)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14</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5.1.1.3 Media</a:t>
            </a:r>
            <a:r>
              <a:rPr lang="en-US" baseline="0" dirty="0" smtClean="0"/>
              <a:t> Access Control (cont.)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5.1.1.4 MAC Address: Ethernet Identity</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16</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t>5.1.1.5 Frame Processing</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17</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5.1.2.1 Ethernet</a:t>
            </a:r>
            <a:r>
              <a:rPr lang="en-US" baseline="0" dirty="0" smtClean="0"/>
              <a:t> Encapsulation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18</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5.1.2.2 Ethernet</a:t>
            </a:r>
            <a:r>
              <a:rPr lang="en-US" baseline="0" dirty="0" smtClean="0"/>
              <a:t> Frame Size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19</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5.1.2.2 Ethernet</a:t>
            </a:r>
            <a:r>
              <a:rPr lang="en-US" baseline="0" dirty="0" smtClean="0"/>
              <a:t> Frame Size (cont.)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2</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5.1.2.3 Introduction</a:t>
            </a:r>
            <a:r>
              <a:rPr lang="en-US" baseline="0" dirty="0" smtClean="0"/>
              <a:t> to the Ethernet Frame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5.1.2.3 Introduction</a:t>
            </a:r>
            <a:r>
              <a:rPr lang="en-US" baseline="0" dirty="0" smtClean="0"/>
              <a:t> to the Ethernet Frame (cont.)</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22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5.1.3.1 MAC Addresses and Hexadecimal</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23</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5.1.3.2 MAC Address</a:t>
            </a:r>
            <a:r>
              <a:rPr lang="en-US" baseline="0" dirty="0" smtClean="0"/>
              <a:t> Representations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24</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t>5.1.3.3 Unicast MAC Address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5.1.3.4 Broadcast MAC Address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5.1.3.5 Multicast MAC</a:t>
            </a:r>
            <a:r>
              <a:rPr lang="en-US" baseline="0" dirty="0" smtClean="0"/>
              <a:t> Address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5.1.4.1 MAC and IP</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28</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5.1.4.2 End-to-End</a:t>
            </a:r>
            <a:r>
              <a:rPr lang="en-US" baseline="0" dirty="0" smtClean="0"/>
              <a:t> Connectivity, MAC, and IP</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29</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5.1.4.2 End-to-End</a:t>
            </a:r>
            <a:r>
              <a:rPr lang="en-US" baseline="0" dirty="0" smtClean="0"/>
              <a:t> Connectivity, MAC, and IP (cont.)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5 </a:t>
            </a:r>
            <a:r>
              <a:rPr lang="en-US" b="1" dirty="0"/>
              <a:t>Sections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5.2 Address Resolution Protocol</a:t>
            </a:r>
            <a:endParaRPr lang="en-GB"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5.2.1.1 Introduction</a:t>
            </a:r>
            <a:r>
              <a:rPr lang="en-US" baseline="0" dirty="0" smtClean="0"/>
              <a:t> to ARP</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5.2.1.1 Introduction</a:t>
            </a:r>
            <a:r>
              <a:rPr lang="en-US" baseline="0" dirty="0" smtClean="0"/>
              <a:t> to ARP</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5.2.1.2/5.2.1.3 ARP Functions/ARP</a:t>
            </a:r>
            <a:r>
              <a:rPr lang="en-US" baseline="0" dirty="0" smtClean="0"/>
              <a:t> Operation</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 Operation</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a:t>
            </a:r>
            <a:r>
              <a:rPr lang="en-US" baseline="0" dirty="0" smtClean="0"/>
              <a:t> Operation (cont.)</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36</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a:t>
            </a:r>
            <a:r>
              <a:rPr lang="en-US" baseline="0" dirty="0" smtClean="0"/>
              <a:t> ARP Operation (cont.)</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 Operation (cont.)</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5.2.1.3 ARP</a:t>
            </a:r>
            <a:r>
              <a:rPr lang="en-US" baseline="0" dirty="0" smtClean="0"/>
              <a:t> Operation (cont.)</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39</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5.2.1.4 ARP Role in Remote Communication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5.1 Ethernet Protocol</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40</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5.2.1.5 Removing Entries from an ARP Table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5.2.1.6 ARP Tables on Networking Devices</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42</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5.2.2.1 How ARP Can Create Problems</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43</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5.2.2.2 Mitigating ARP Problems</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5.3 LAN</a:t>
            </a:r>
            <a:r>
              <a:rPr lang="en-US" b="1" baseline="0" dirty="0" smtClean="0"/>
              <a:t> Switches</a:t>
            </a:r>
            <a:endParaRPr lang="en-GB" b="1"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45</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5.3.1.1 Switch Port Fundamentals</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46</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5.3.1.2 Switch MAC Address Table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5.3.1.2 Switch MAC Address Table (cont.)</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48</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5.3.1.3 Duplex Settings</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49</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5.3.1.4 Auto-MDIX</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5.1.1.1  LLC and MAC </a:t>
            </a:r>
            <a:r>
              <a:rPr lang="en-US" dirty="0" err="1" smtClean="0"/>
              <a:t>Sublayers</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50</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t>5.3.1.5 Frame Forwarding Methods on Cisco Switches</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51</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t>5.3.1.6 Cut-Through Switching</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5.3.1.8 Memory Buffering on Switches</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5.3.2.1 Fixed versus Modular</a:t>
            </a:r>
            <a:r>
              <a:rPr lang="en-US" baseline="0" dirty="0" smtClean="0"/>
              <a:t> Configuration</a:t>
            </a:r>
            <a:endParaRPr lang="en-US" dirty="0" smtClean="0"/>
          </a:p>
          <a:p>
            <a:pPr>
              <a:lnSpc>
                <a:spcPct val="80000"/>
              </a:lnSpc>
              <a:buFontTx/>
              <a:buNone/>
            </a:pP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5.3.2.1 Fixed versus Modular Configuration (cont.)</a:t>
            </a:r>
          </a:p>
          <a:p>
            <a:pPr>
              <a:lnSpc>
                <a:spcPct val="80000"/>
              </a:lnSpc>
              <a:buFontTx/>
              <a:buNone/>
            </a:pP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5.3.2.2 Module Options</a:t>
            </a:r>
            <a:r>
              <a:rPr lang="en-US" baseline="0" dirty="0" smtClean="0"/>
              <a:t> for Cisco Switch Slots</a:t>
            </a:r>
            <a:endParaRPr lang="en-US" dirty="0" smtClean="0"/>
          </a:p>
          <a:p>
            <a:pPr>
              <a:lnSpc>
                <a:spcPct val="80000"/>
              </a:lnSpc>
              <a:buFontTx/>
              <a:buNone/>
            </a:pP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5.3.3.1 Layer 2 versus Layer 3 Switching</a:t>
            </a:r>
          </a:p>
          <a:p>
            <a:pPr>
              <a:lnSpc>
                <a:spcPct val="80000"/>
              </a:lnSpc>
              <a:buFontTx/>
              <a:buNone/>
            </a:pP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5.3.3.2 Cisco Express Forwarding</a:t>
            </a:r>
          </a:p>
          <a:p>
            <a:pPr>
              <a:lnSpc>
                <a:spcPct val="80000"/>
              </a:lnSpc>
              <a:buFontTx/>
              <a:buNone/>
            </a:pP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5.3.3.3 Types of Layer 3 Interfaces</a:t>
            </a:r>
          </a:p>
          <a:p>
            <a:pPr>
              <a:lnSpc>
                <a:spcPct val="80000"/>
              </a:lnSpc>
              <a:buFontTx/>
              <a:buNone/>
            </a:pP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5.3.3.4 Configuring a Routed</a:t>
            </a:r>
            <a:r>
              <a:rPr lang="en-US" baseline="0" dirty="0" smtClean="0"/>
              <a:t> Port on a Layer 3 Switch</a:t>
            </a:r>
            <a:endParaRPr lang="en-US" dirty="0" smtClean="0"/>
          </a:p>
          <a:p>
            <a:pPr>
              <a:lnSpc>
                <a:spcPct val="80000"/>
              </a:lnSpc>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5.1.1.1  LLC</a:t>
            </a:r>
            <a:r>
              <a:rPr lang="en-US" baseline="0" dirty="0" smtClean="0"/>
              <a:t> and MAC </a:t>
            </a:r>
            <a:r>
              <a:rPr lang="en-US" baseline="0" dirty="0" err="1" smtClean="0"/>
              <a:t>Sublayers</a:t>
            </a:r>
            <a:r>
              <a:rPr lang="en-US" baseline="0" dirty="0" smtClean="0"/>
              <a:t> (cont.)</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p>
          <a:p>
            <a:pPr>
              <a:lnSpc>
                <a:spcPct val="80000"/>
              </a:lnSpc>
              <a:buFontTx/>
              <a:buNone/>
            </a:pP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p>
          <a:p>
            <a:pPr>
              <a:lnSpc>
                <a:spcPct val="80000"/>
              </a:lnSpc>
              <a:buFontTx/>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5.1.1.1 LLC</a:t>
            </a:r>
            <a:r>
              <a:rPr lang="en-US" baseline="0" dirty="0" smtClean="0"/>
              <a:t> and MAC </a:t>
            </a:r>
            <a:r>
              <a:rPr lang="en-US" baseline="0" dirty="0" err="1" smtClean="0"/>
              <a:t>Sublayers</a:t>
            </a:r>
            <a:r>
              <a:rPr lang="en-US" baseline="0" dirty="0" smtClean="0"/>
              <a:t> (cont.)</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8</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5.1.1.2 MAC </a:t>
            </a:r>
            <a:r>
              <a:rPr lang="en-US" dirty="0" err="1" smtClean="0"/>
              <a:t>Sublayer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9</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5.1.1.2</a:t>
            </a:r>
            <a:r>
              <a:rPr lang="en-US" baseline="0" dirty="0" smtClean="0"/>
              <a:t> MAC </a:t>
            </a:r>
            <a:r>
              <a:rPr lang="en-US" baseline="0" dirty="0" err="1" smtClean="0"/>
              <a:t>Sublayer</a:t>
            </a:r>
            <a:r>
              <a:rPr lang="en-US" baseline="0" dirty="0" smtClean="0"/>
              <a:t> (cont.)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smtClean="0">
                <a:latin typeface="Arial" charset="0"/>
              </a:rPr>
              <a:t>Chapter 5:</a:t>
            </a:r>
            <a:r>
              <a:rPr lang="en-US" sz="2800" dirty="0">
                <a:latin typeface="Arial" charset="0"/>
              </a:rPr>
              <a:t/>
            </a:r>
            <a:br>
              <a:rPr lang="en-US" sz="2800" dirty="0">
                <a:latin typeface="Arial" charset="0"/>
              </a:rPr>
            </a:br>
            <a:r>
              <a:rPr lang="en-US" sz="2800" dirty="0" smtClean="0">
                <a:latin typeface="Arial" charset="0"/>
              </a:rPr>
              <a:t>Ethernet</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25884" y="367096"/>
            <a:ext cx="8772157" cy="838200"/>
          </a:xfrm>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r>
              <a:rPr lang="en-US" dirty="0" smtClean="0">
                <a:latin typeface="Arial" charset="0"/>
              </a:rPr>
              <a:t> (cont.)</a:t>
            </a:r>
            <a:endParaRPr lang="en-US" dirty="0">
              <a:latin typeface="Arial" charset="0"/>
            </a:endParaRPr>
          </a:p>
        </p:txBody>
      </p:sp>
      <p:sp>
        <p:nvSpPr>
          <p:cNvPr id="2" name="Rectangle 1"/>
          <p:cNvSpPr/>
          <p:nvPr/>
        </p:nvSpPr>
        <p:spPr>
          <a:xfrm>
            <a:off x="421568" y="1510800"/>
            <a:ext cx="8606969" cy="3086999"/>
          </a:xfrm>
          <a:prstGeom prst="rect">
            <a:avLst/>
          </a:prstGeom>
        </p:spPr>
        <p:txBody>
          <a:bodyPr wrap="square">
            <a:spAutoFit/>
          </a:bodyPr>
          <a:lstStyle/>
          <a:p>
            <a:pPr algn="l"/>
            <a:r>
              <a:rPr lang="en-US" b="1" dirty="0" smtClean="0"/>
              <a:t>MAC</a:t>
            </a:r>
            <a:endParaRPr lang="en-US" dirty="0" smtClean="0"/>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Responsible for the placement of frames on the media and the removal of frames from the media</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Communicates directly with the physical layer</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If multiple devices on a single medium attempt to forward data simultaneously, the data will collide resulting in corrupted, unusable data</a:t>
            </a:r>
          </a:p>
          <a:p>
            <a:pPr marL="287338" indent="-287338" algn="l" defTabSz="814388">
              <a:lnSpc>
                <a:spcPct val="95000"/>
              </a:lnSpc>
              <a:spcBef>
                <a:spcPct val="50000"/>
              </a:spcBef>
              <a:buClr>
                <a:srgbClr val="708CA1"/>
              </a:buClr>
              <a:buFont typeface="Wingdings" panose="05000000000000000000" pitchFamily="2" charset="2"/>
              <a:buChar char="§"/>
            </a:pPr>
            <a:r>
              <a:rPr lang="en-US" sz="2000" dirty="0">
                <a:latin typeface="+mn-lt"/>
              </a:rPr>
              <a:t>Ethernet provides a method for controlling how the nodes share access through the use a Carrier Sense Multiple Access (CSMA) technology</a:t>
            </a:r>
          </a:p>
        </p:txBody>
      </p:sp>
    </p:spTree>
    <p:extLst>
      <p:ext uri="{BB962C8B-B14F-4D97-AF65-F5344CB8AC3E}">
        <p14:creationId xmlns:p14="http://schemas.microsoft.com/office/powerpoint/2010/main" val="166097214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12236"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428012" y="1528536"/>
            <a:ext cx="8733677" cy="4608080"/>
          </a:xfrm>
        </p:spPr>
        <p:txBody>
          <a:bodyPr/>
          <a:lstStyle/>
          <a:p>
            <a:pPr marL="0" indent="0">
              <a:buNone/>
            </a:pPr>
            <a:r>
              <a:rPr lang="en-US" b="1" dirty="0" smtClean="0"/>
              <a:t>Carrier </a:t>
            </a:r>
            <a:r>
              <a:rPr lang="en-US" b="1" dirty="0"/>
              <a:t>Sense Multiple Access (CSMA) </a:t>
            </a:r>
            <a:r>
              <a:rPr lang="en-US" b="1" dirty="0" smtClean="0"/>
              <a:t>process  </a:t>
            </a:r>
          </a:p>
          <a:p>
            <a:pPr marL="341313" indent="-341313">
              <a:buFont typeface="Wingdings" panose="05000000000000000000" pitchFamily="2" charset="2"/>
              <a:buChar char="§"/>
            </a:pPr>
            <a:r>
              <a:rPr lang="en-US" sz="2000" dirty="0"/>
              <a:t>U</a:t>
            </a:r>
            <a:r>
              <a:rPr lang="en-US" sz="2000" dirty="0" smtClean="0"/>
              <a:t>sed </a:t>
            </a:r>
            <a:r>
              <a:rPr lang="en-US" sz="2000" dirty="0"/>
              <a:t>to first detect if the media is carrying a </a:t>
            </a:r>
            <a:r>
              <a:rPr lang="en-US" sz="2000" dirty="0" smtClean="0"/>
              <a:t>signal </a:t>
            </a:r>
          </a:p>
          <a:p>
            <a:pPr marL="341313" indent="-341313">
              <a:buFont typeface="Wingdings" panose="05000000000000000000" pitchFamily="2" charset="2"/>
              <a:buChar char="§"/>
            </a:pPr>
            <a:r>
              <a:rPr lang="en-US" sz="2000" dirty="0" smtClean="0"/>
              <a:t>If no </a:t>
            </a:r>
            <a:r>
              <a:rPr lang="en-US" sz="2000" dirty="0"/>
              <a:t>carrier signal is detected, the device transmits its </a:t>
            </a:r>
            <a:r>
              <a:rPr lang="en-US" sz="2000" dirty="0" smtClean="0"/>
              <a:t>data</a:t>
            </a:r>
          </a:p>
          <a:p>
            <a:pPr marL="341313" indent="-341313">
              <a:buFont typeface="Wingdings" panose="05000000000000000000" pitchFamily="2" charset="2"/>
              <a:buChar char="§"/>
            </a:pPr>
            <a:r>
              <a:rPr lang="en-US" sz="2000" dirty="0" smtClean="0"/>
              <a:t>If two devices </a:t>
            </a:r>
            <a:r>
              <a:rPr lang="en-US" sz="2000" dirty="0"/>
              <a:t>transmit at the same </a:t>
            </a:r>
            <a:r>
              <a:rPr lang="en-US" sz="2000" dirty="0" smtClean="0"/>
              <a:t>time - data collision</a:t>
            </a:r>
            <a:endParaRPr lang="en-US" dirty="0" smtClean="0"/>
          </a:p>
          <a:p>
            <a:pPr marL="457200" lvl="1" indent="0"/>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94119" y="360384"/>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(cont.)</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266824"/>
            <a:ext cx="5919787" cy="52859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328360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12236"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(cont.)</a:t>
            </a:r>
            <a:endParaRPr lang="en-US" dirty="0">
              <a:latin typeface="Arial" charset="0"/>
            </a:endParaRPr>
          </a:p>
        </p:txBody>
      </p:sp>
      <p:sp>
        <p:nvSpPr>
          <p:cNvPr id="2" name="Content Placeholder 1"/>
          <p:cNvSpPr>
            <a:spLocks noGrp="1"/>
          </p:cNvSpPr>
          <p:nvPr>
            <p:ph idx="1"/>
          </p:nvPr>
        </p:nvSpPr>
        <p:spPr>
          <a:xfrm>
            <a:off x="464024" y="1392072"/>
            <a:ext cx="8393373" cy="5030294"/>
          </a:xfrm>
        </p:spPr>
        <p:txBody>
          <a:bodyPr/>
          <a:lstStyle/>
          <a:p>
            <a:pPr marL="3175" indent="0">
              <a:buNone/>
            </a:pPr>
            <a:r>
              <a:rPr lang="en-US" sz="2000" dirty="0"/>
              <a:t>CSMA is usually implemented in conjunction with a method for resolving media contention</a:t>
            </a:r>
            <a:r>
              <a:rPr lang="en-US" sz="2000" dirty="0" smtClean="0"/>
              <a:t>. The </a:t>
            </a:r>
            <a:r>
              <a:rPr lang="en-US" sz="2000" dirty="0"/>
              <a:t>two commonly used methods are</a:t>
            </a:r>
            <a:r>
              <a:rPr lang="en-US" sz="2000" dirty="0" smtClean="0"/>
              <a:t>: </a:t>
            </a:r>
            <a:r>
              <a:rPr lang="en-US" sz="2000" b="1" dirty="0"/>
              <a:t>CSMA/Collision </a:t>
            </a:r>
            <a:r>
              <a:rPr lang="en-US" sz="2000" b="1" dirty="0" smtClean="0"/>
              <a:t>Detection</a:t>
            </a:r>
            <a:r>
              <a:rPr lang="en-US" sz="2000" dirty="0" smtClean="0"/>
              <a:t> and </a:t>
            </a:r>
            <a:r>
              <a:rPr lang="en-US" sz="2000" b="1" dirty="0"/>
              <a:t>CSMA/Collision </a:t>
            </a:r>
            <a:r>
              <a:rPr lang="en-US" sz="2000" b="1" dirty="0" smtClean="0"/>
              <a:t>Avoidance</a:t>
            </a:r>
            <a:endParaRPr lang="en-US" sz="2000" dirty="0"/>
          </a:p>
          <a:p>
            <a:pPr marL="0" indent="0">
              <a:buNone/>
            </a:pPr>
            <a:r>
              <a:rPr lang="en-US" sz="2000" b="1" dirty="0" smtClean="0"/>
              <a:t>CSMA/Collision </a:t>
            </a:r>
            <a:r>
              <a:rPr lang="en-US" sz="2000" b="1" dirty="0"/>
              <a:t>Detection</a:t>
            </a:r>
          </a:p>
          <a:p>
            <a:pPr marL="341313" indent="-341313">
              <a:buFont typeface="Arial" pitchFamily="34" charset="0"/>
              <a:buChar char="•"/>
            </a:pPr>
            <a:r>
              <a:rPr lang="en-US" sz="2000" dirty="0"/>
              <a:t>T</a:t>
            </a:r>
            <a:r>
              <a:rPr lang="en-US" sz="2000" dirty="0" smtClean="0"/>
              <a:t>he </a:t>
            </a:r>
            <a:r>
              <a:rPr lang="en-US" sz="2000" dirty="0"/>
              <a:t>device monitors the media for the presence of a data </a:t>
            </a:r>
            <a:r>
              <a:rPr lang="en-US" sz="2000" dirty="0" smtClean="0"/>
              <a:t>signal</a:t>
            </a:r>
          </a:p>
          <a:p>
            <a:pPr marL="341313" indent="-341313">
              <a:buFont typeface="Arial" pitchFamily="34" charset="0"/>
              <a:buChar char="•"/>
            </a:pPr>
            <a:r>
              <a:rPr lang="en-US" sz="2000" dirty="0" smtClean="0"/>
              <a:t>If </a:t>
            </a:r>
            <a:r>
              <a:rPr lang="en-US" sz="2000" dirty="0"/>
              <a:t>a data signal is absent, indicating that the media is free, the device transmits the </a:t>
            </a:r>
            <a:r>
              <a:rPr lang="en-US" sz="2000" dirty="0" smtClean="0"/>
              <a:t>data</a:t>
            </a:r>
          </a:p>
          <a:p>
            <a:pPr marL="341313" indent="-341313">
              <a:buFont typeface="Arial" pitchFamily="34" charset="0"/>
              <a:buChar char="•"/>
            </a:pPr>
            <a:r>
              <a:rPr lang="en-US" sz="2000" dirty="0" smtClean="0"/>
              <a:t>If signals </a:t>
            </a:r>
            <a:r>
              <a:rPr lang="en-US" sz="2000" dirty="0"/>
              <a:t>are then detected that show another device was transmitting at the same time, all devices stop sending </a:t>
            </a:r>
            <a:r>
              <a:rPr lang="en-US" sz="2000" dirty="0" smtClean="0"/>
              <a:t>&amp; </a:t>
            </a:r>
            <a:r>
              <a:rPr lang="en-US" sz="2000" dirty="0"/>
              <a:t>try again </a:t>
            </a:r>
            <a:r>
              <a:rPr lang="en-US" sz="2000" dirty="0" smtClean="0"/>
              <a:t>later</a:t>
            </a:r>
            <a:endParaRPr lang="en-US" sz="2000" dirty="0"/>
          </a:p>
          <a:p>
            <a:pPr marL="341313" indent="-341313">
              <a:buFont typeface="Arial" pitchFamily="34" charset="0"/>
              <a:buChar char="•"/>
            </a:pPr>
            <a:r>
              <a:rPr lang="en-US" sz="2000" dirty="0"/>
              <a:t>W</a:t>
            </a:r>
            <a:r>
              <a:rPr lang="en-US" sz="2000" dirty="0" smtClean="0"/>
              <a:t>hile </a:t>
            </a:r>
            <a:r>
              <a:rPr lang="en-US" sz="2000" dirty="0"/>
              <a:t>Ethernet networks are designed with CSMA/CD technology, with today’s intermediate devices, collisions do not occur and the processes utilized by CSMA/CD are really </a:t>
            </a:r>
            <a:r>
              <a:rPr lang="en-US" sz="2000" dirty="0" smtClean="0"/>
              <a:t>unnecessary</a:t>
            </a:r>
            <a:endParaRPr lang="en-US" sz="2000" dirty="0"/>
          </a:p>
          <a:p>
            <a:pPr marL="341313" indent="-341313">
              <a:buFont typeface="Arial" pitchFamily="34" charset="0"/>
              <a:buChar char="•"/>
            </a:pPr>
            <a:r>
              <a:rPr lang="en-US" sz="2000" dirty="0"/>
              <a:t>W</a:t>
            </a:r>
            <a:r>
              <a:rPr lang="en-US" sz="2000" dirty="0" smtClean="0"/>
              <a:t>ireless </a:t>
            </a:r>
            <a:r>
              <a:rPr lang="en-US" sz="2000" dirty="0"/>
              <a:t>connections in a LAN environment still have to take collisions into </a:t>
            </a:r>
            <a:r>
              <a:rPr lang="en-US" sz="2000" dirty="0" smtClean="0"/>
              <a:t>account</a:t>
            </a:r>
            <a:endParaRPr lang="en-US" sz="2000" dirty="0"/>
          </a:p>
        </p:txBody>
      </p:sp>
    </p:spTree>
    <p:extLst>
      <p:ext uri="{BB962C8B-B14F-4D97-AF65-F5344CB8AC3E}">
        <p14:creationId xmlns:p14="http://schemas.microsoft.com/office/powerpoint/2010/main" val="288301532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77672" y="394392"/>
            <a:ext cx="8488353"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 </a:t>
            </a:r>
            <a:r>
              <a:rPr lang="en-US" dirty="0">
                <a:latin typeface="Arial" charset="0"/>
              </a:rPr>
              <a:t>(cont.)</a:t>
            </a:r>
          </a:p>
        </p:txBody>
      </p:sp>
      <p:sp>
        <p:nvSpPr>
          <p:cNvPr id="2" name="Content Placeholder 1"/>
          <p:cNvSpPr>
            <a:spLocks noGrp="1"/>
          </p:cNvSpPr>
          <p:nvPr>
            <p:ph idx="1"/>
          </p:nvPr>
        </p:nvSpPr>
        <p:spPr>
          <a:xfrm>
            <a:off x="504967" y="1583140"/>
            <a:ext cx="8383762" cy="4784634"/>
          </a:xfrm>
        </p:spPr>
        <p:txBody>
          <a:bodyPr/>
          <a:lstStyle/>
          <a:p>
            <a:pPr marL="3175" indent="0">
              <a:buNone/>
            </a:pPr>
            <a:r>
              <a:rPr lang="en-US" sz="2000" b="1" dirty="0" smtClean="0"/>
              <a:t>CSMA/Collision </a:t>
            </a:r>
            <a:r>
              <a:rPr lang="en-US" sz="2000" b="1" dirty="0"/>
              <a:t>Avoidance (CSMA/CA) media access </a:t>
            </a:r>
            <a:r>
              <a:rPr lang="en-US" sz="2000" b="1" dirty="0" smtClean="0"/>
              <a:t>method</a:t>
            </a:r>
            <a:endParaRPr lang="en-US" sz="2000" b="1" dirty="0"/>
          </a:p>
          <a:p>
            <a:pPr marL="461963" indent="-342900">
              <a:buFont typeface="Arial" pitchFamily="34" charset="0"/>
              <a:buChar char="•"/>
            </a:pPr>
            <a:r>
              <a:rPr lang="en-US" sz="2000" dirty="0"/>
              <a:t>D</a:t>
            </a:r>
            <a:r>
              <a:rPr lang="en-US" sz="2000" dirty="0" smtClean="0"/>
              <a:t>evice </a:t>
            </a:r>
            <a:r>
              <a:rPr lang="en-US" sz="2000" dirty="0"/>
              <a:t>examines the media for the presence of </a:t>
            </a:r>
            <a:r>
              <a:rPr lang="en-US" sz="2000" dirty="0" smtClean="0"/>
              <a:t>data signal - if </a:t>
            </a:r>
            <a:r>
              <a:rPr lang="en-US" sz="2000" dirty="0"/>
              <a:t>the media is free, the device sends a notification across the media of its intent to use </a:t>
            </a:r>
            <a:r>
              <a:rPr lang="en-US" sz="2000" dirty="0" smtClean="0"/>
              <a:t>it </a:t>
            </a:r>
          </a:p>
          <a:p>
            <a:pPr marL="461963" indent="-342900">
              <a:buFont typeface="Arial" pitchFamily="34" charset="0"/>
              <a:buChar char="•"/>
            </a:pPr>
            <a:r>
              <a:rPr lang="en-US" sz="2000" dirty="0" smtClean="0"/>
              <a:t>The </a:t>
            </a:r>
            <a:r>
              <a:rPr lang="en-US" sz="2000" dirty="0"/>
              <a:t>device then sends the data. </a:t>
            </a:r>
          </a:p>
          <a:p>
            <a:pPr marL="461963" indent="-342900">
              <a:buFont typeface="Arial" pitchFamily="34" charset="0"/>
              <a:buChar char="•"/>
            </a:pPr>
            <a:r>
              <a:rPr lang="en-US" sz="2000" dirty="0" smtClean="0"/>
              <a:t>Used by </a:t>
            </a:r>
            <a:r>
              <a:rPr lang="en-US" sz="2000" dirty="0"/>
              <a:t>802.11 wireless networking </a:t>
            </a:r>
            <a:r>
              <a:rPr lang="en-US" sz="2000" dirty="0" smtClean="0"/>
              <a:t>technologies</a:t>
            </a:r>
            <a:endParaRPr lang="en-US" sz="2000" dirty="0"/>
          </a:p>
          <a:p>
            <a:endParaRPr lang="en-US" sz="2000" dirty="0"/>
          </a:p>
        </p:txBody>
      </p:sp>
    </p:spTree>
    <p:extLst>
      <p:ext uri="{BB962C8B-B14F-4D97-AF65-F5344CB8AC3E}">
        <p14:creationId xmlns:p14="http://schemas.microsoft.com/office/powerpoint/2010/main" val="2582784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0974" y="1722288"/>
            <a:ext cx="5236325" cy="42558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1505" name="Rectangle 2"/>
          <p:cNvSpPr>
            <a:spLocks noGrp="1" noChangeArrowheads="1"/>
          </p:cNvSpPr>
          <p:nvPr>
            <p:ph type="title"/>
          </p:nvPr>
        </p:nvSpPr>
        <p:spPr>
          <a:xfrm>
            <a:off x="426435"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MAC Address: Ethernet Identity</a:t>
            </a:r>
            <a:endParaRPr lang="en-US" dirty="0">
              <a:latin typeface="Arial" charset="0"/>
            </a:endParaRPr>
          </a:p>
        </p:txBody>
      </p:sp>
      <p:sp>
        <p:nvSpPr>
          <p:cNvPr id="2" name="TextBox 1"/>
          <p:cNvSpPr txBox="1"/>
          <p:nvPr/>
        </p:nvSpPr>
        <p:spPr>
          <a:xfrm>
            <a:off x="290286" y="1644650"/>
            <a:ext cx="3350689" cy="4801314"/>
          </a:xfrm>
          <a:prstGeom prst="rect">
            <a:avLst/>
          </a:prstGeom>
          <a:noFill/>
        </p:spPr>
        <p:txBody>
          <a:bodyPr wrap="square" rtlCol="0">
            <a:spAutoFit/>
          </a:bodyPr>
          <a:lstStyle/>
          <a:p>
            <a:pPr marL="231775" indent="-231775" algn="l">
              <a:buFont typeface="Wingdings" panose="05000000000000000000" pitchFamily="2" charset="2"/>
              <a:buChar char="§"/>
            </a:pPr>
            <a:r>
              <a:rPr lang="en-US" sz="2000" dirty="0" smtClean="0"/>
              <a:t>Layer </a:t>
            </a:r>
            <a:r>
              <a:rPr lang="en-US" sz="2000" dirty="0"/>
              <a:t>2 </a:t>
            </a:r>
            <a:r>
              <a:rPr lang="en-US" sz="2000" dirty="0" smtClean="0"/>
              <a:t>Ethernet </a:t>
            </a:r>
            <a:r>
              <a:rPr lang="en-US" sz="2000" dirty="0"/>
              <a:t>MAC address is a 48-bit binary value expressed as 12 hexadecimal </a:t>
            </a:r>
            <a:r>
              <a:rPr lang="en-US" sz="2000" dirty="0" smtClean="0"/>
              <a:t>digits.</a:t>
            </a:r>
          </a:p>
          <a:p>
            <a:pPr marL="231775" indent="-231775" algn="l">
              <a:buFont typeface="Arial" pitchFamily="34" charset="0"/>
              <a:buChar char="•"/>
            </a:pPr>
            <a:endParaRPr lang="en-US" sz="2000" dirty="0" smtClean="0"/>
          </a:p>
          <a:p>
            <a:pPr marL="231775" indent="-231775" algn="l">
              <a:buFont typeface="Wingdings" pitchFamily="2" charset="2"/>
              <a:buChar char="§"/>
            </a:pPr>
            <a:r>
              <a:rPr lang="en-US" sz="2000" dirty="0" smtClean="0"/>
              <a:t>IEEE </a:t>
            </a:r>
            <a:r>
              <a:rPr lang="en-US" sz="2000" dirty="0"/>
              <a:t>requires a vendor to follow </a:t>
            </a:r>
            <a:r>
              <a:rPr lang="en-US" sz="2000" dirty="0" smtClean="0"/>
              <a:t>these rules:</a:t>
            </a:r>
          </a:p>
          <a:p>
            <a:pPr marL="736600" lvl="1" indent="-279400" algn="l">
              <a:buFont typeface="Wingdings" panose="05000000000000000000" pitchFamily="2" charset="2"/>
              <a:buChar char="§"/>
            </a:pPr>
            <a:r>
              <a:rPr lang="en-US" sz="2000" dirty="0"/>
              <a:t>M</a:t>
            </a:r>
            <a:r>
              <a:rPr lang="en-US" sz="2000" dirty="0" smtClean="0"/>
              <a:t>ust </a:t>
            </a:r>
            <a:r>
              <a:rPr lang="en-US" sz="2000" dirty="0"/>
              <a:t>use that vendor's assigned OUI as the first 3 </a:t>
            </a:r>
            <a:r>
              <a:rPr lang="en-US" sz="2000" dirty="0" smtClean="0"/>
              <a:t>bytes.</a:t>
            </a:r>
          </a:p>
          <a:p>
            <a:pPr marL="736600" lvl="1" indent="-279400" algn="l">
              <a:buFont typeface="Wingdings" panose="05000000000000000000" pitchFamily="2" charset="2"/>
              <a:buChar char="§"/>
            </a:pPr>
            <a:endParaRPr lang="en-US" sz="2000" dirty="0" smtClean="0"/>
          </a:p>
          <a:p>
            <a:pPr marL="736600" lvl="1" indent="-279400" algn="l">
              <a:buFont typeface="Wingdings" panose="05000000000000000000" pitchFamily="2" charset="2"/>
              <a:buChar char="§"/>
            </a:pPr>
            <a:r>
              <a:rPr lang="en-US" sz="2000" dirty="0" smtClean="0"/>
              <a:t>All </a:t>
            </a:r>
            <a:r>
              <a:rPr lang="en-US" sz="2000" dirty="0"/>
              <a:t>MAC addresses with the same OUI must be assigned a unique value </a:t>
            </a:r>
            <a:r>
              <a:rPr lang="en-US" sz="2000" dirty="0" smtClean="0"/>
              <a:t>in </a:t>
            </a:r>
            <a:r>
              <a:rPr lang="en-US" sz="2000" dirty="0"/>
              <a:t>the last 3 </a:t>
            </a:r>
            <a:r>
              <a:rPr lang="en-US" sz="2000" dirty="0" smtClean="0"/>
              <a:t>bytes.</a:t>
            </a:r>
            <a:endParaRPr lang="en-US" sz="2000"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71843" y="394392"/>
            <a:ext cx="8772157" cy="838200"/>
          </a:xfrm>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sz="2800" dirty="0" smtClean="0">
                <a:latin typeface="Arial" charset="0"/>
              </a:rPr>
              <a:t>Frame Processing</a:t>
            </a:r>
            <a:endParaRPr lang="en-US" sz="2800" dirty="0">
              <a:latin typeface="Arial" charset="0"/>
            </a:endParaRPr>
          </a:p>
        </p:txBody>
      </p:sp>
      <p:sp>
        <p:nvSpPr>
          <p:cNvPr id="2" name="TextBox 1"/>
          <p:cNvSpPr txBox="1"/>
          <p:nvPr/>
        </p:nvSpPr>
        <p:spPr>
          <a:xfrm>
            <a:off x="371308" y="1418281"/>
            <a:ext cx="8548914" cy="5047536"/>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MAC addresses assigned to workstations, servers, printers, switches, and </a:t>
            </a:r>
            <a:r>
              <a:rPr lang="en-US" sz="2000" dirty="0" smtClean="0">
                <a:latin typeface="+mn-lt"/>
              </a:rPr>
              <a:t>routers. </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Example MACs: </a:t>
            </a:r>
            <a:endParaRPr lang="en-US" sz="2000" dirty="0" smtClean="0">
              <a:latin typeface="+mn-lt"/>
            </a:endParaRP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p>
          <a:p>
            <a:pPr marL="800100" lvl="1" indent="-342900" algn="l" defTabSz="814388">
              <a:lnSpc>
                <a:spcPct val="95000"/>
              </a:lnSpc>
              <a:spcBef>
                <a:spcPct val="35000"/>
              </a:spcBef>
              <a:buClr>
                <a:srgbClr val="708CA1"/>
              </a:buClr>
              <a:buFont typeface="Wingdings" pitchFamily="2" charset="2"/>
              <a:buChar char="§"/>
            </a:pPr>
            <a:r>
              <a:rPr lang="en-US" sz="2000" dirty="0" smtClean="0">
                <a:latin typeface="+mn-lt"/>
              </a:rPr>
              <a:t>0005.9A3C.7800</a:t>
            </a:r>
            <a:r>
              <a:rPr lang="en-US" sz="2000" dirty="0">
                <a:latin typeface="+mn-lt"/>
              </a:rPr>
              <a:t>.</a:t>
            </a:r>
          </a:p>
          <a:p>
            <a:pPr marL="342900" indent="-342900" algn="l" defTabSz="814388">
              <a:lnSpc>
                <a:spcPct val="95000"/>
              </a:lnSpc>
              <a:spcBef>
                <a:spcPct val="35000"/>
              </a:spcBef>
              <a:buClr>
                <a:srgbClr val="708CA1"/>
              </a:buClr>
              <a:buFont typeface="Wingdings" pitchFamily="2" charset="2"/>
              <a:buChar char="§"/>
            </a:pPr>
            <a:r>
              <a:rPr lang="en-US" sz="2000" dirty="0" smtClean="0">
                <a:latin typeface="+mn-lt"/>
              </a:rPr>
              <a:t>When a device is forwarding a </a:t>
            </a:r>
            <a:r>
              <a:rPr lang="en-US" sz="2000" dirty="0">
                <a:latin typeface="+mn-lt"/>
              </a:rPr>
              <a:t>message to an Ethernet network, attaches header information to the packet, contains the source and destination MAC </a:t>
            </a:r>
            <a:r>
              <a:rPr lang="en-US" sz="2000" dirty="0" smtClean="0">
                <a:latin typeface="+mn-lt"/>
              </a:rPr>
              <a:t>address.</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Each NIC views information to see if the destination MAC address in the frame matches the device’s physical MAC address stored in </a:t>
            </a:r>
            <a:r>
              <a:rPr lang="en-US" sz="2000" dirty="0" smtClean="0">
                <a:latin typeface="+mn-lt"/>
              </a:rPr>
              <a:t>RAM.</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 match, the device discards the </a:t>
            </a:r>
            <a:r>
              <a:rPr lang="en-US" sz="2000" dirty="0" smtClean="0">
                <a:latin typeface="+mn-lt"/>
              </a:rPr>
              <a:t>frame.</a:t>
            </a:r>
            <a:endParaRPr lang="en-US" sz="2000" dirty="0">
              <a:latin typeface="+mn-lt"/>
            </a:endParaRPr>
          </a:p>
          <a:p>
            <a:pPr marL="342900" indent="-342900" algn="l" defTabSz="814388">
              <a:lnSpc>
                <a:spcPct val="95000"/>
              </a:lnSpc>
              <a:spcBef>
                <a:spcPct val="35000"/>
              </a:spcBef>
              <a:buClr>
                <a:srgbClr val="708CA1"/>
              </a:buClr>
              <a:buFont typeface="Wingdings" pitchFamily="2" charset="2"/>
              <a:buChar char="§"/>
            </a:pPr>
            <a:r>
              <a:rPr lang="en-US" sz="2000" dirty="0">
                <a:latin typeface="+mn-lt"/>
              </a:rPr>
              <a:t>Matches the destination MAC of the frame, the NIC passes the frame up the OSI layers, where the </a:t>
            </a:r>
            <a:r>
              <a:rPr lang="en-US" sz="2000" dirty="0" smtClean="0">
                <a:latin typeface="+mn-lt"/>
              </a:rPr>
              <a:t>de-encapsulation </a:t>
            </a:r>
            <a:r>
              <a:rPr lang="en-US" sz="2000" dirty="0">
                <a:latin typeface="+mn-lt"/>
              </a:rPr>
              <a:t>process takes </a:t>
            </a:r>
            <a:r>
              <a:rPr lang="en-US" sz="2000" dirty="0" smtClean="0">
                <a:latin typeface="+mn-lt"/>
              </a:rPr>
              <a:t>place.</a:t>
            </a:r>
            <a:endParaRPr lang="en-US" sz="2000" dirty="0">
              <a:latin typeface="+mn-lt"/>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37811" y="293010"/>
            <a:ext cx="8815473" cy="896038"/>
          </a:xfrm>
        </p:spPr>
        <p:txBody>
          <a:bodyPr/>
          <a:lstStyle/>
          <a:p>
            <a:pPr eaLnBrk="1" hangingPunct="1"/>
            <a:r>
              <a:rPr lang="en-US" sz="1800" dirty="0" smtClean="0">
                <a:latin typeface="Arial" charset="0"/>
              </a:rPr>
              <a:t>Ethernet Frame Attributes</a:t>
            </a:r>
            <a:br>
              <a:rPr lang="en-US" sz="1800" dirty="0" smtClean="0">
                <a:latin typeface="Arial" charset="0"/>
              </a:rPr>
            </a:br>
            <a:r>
              <a:rPr lang="en-US" dirty="0" smtClean="0">
                <a:latin typeface="Arial" charset="0"/>
              </a:rPr>
              <a:t>Ethernet Encapsulation</a:t>
            </a:r>
            <a:endParaRPr lang="en-US" dirty="0">
              <a:latin typeface="Arial" charset="0"/>
            </a:endParaRPr>
          </a:p>
        </p:txBody>
      </p:sp>
      <p:sp>
        <p:nvSpPr>
          <p:cNvPr id="2" name="TextBox 1"/>
          <p:cNvSpPr txBox="1"/>
          <p:nvPr/>
        </p:nvSpPr>
        <p:spPr>
          <a:xfrm>
            <a:off x="427632" y="1416295"/>
            <a:ext cx="3012987" cy="5093702"/>
          </a:xfrm>
          <a:prstGeom prst="rect">
            <a:avLst/>
          </a:prstGeom>
          <a:noFill/>
        </p:spPr>
        <p:txBody>
          <a:bodyPr wrap="square" rtlCol="0">
            <a:spAutoFit/>
          </a:bodyPr>
          <a:lstStyle/>
          <a:p>
            <a:pPr marL="231775" indent="-231775" algn="l" defTabSz="814388">
              <a:lnSpc>
                <a:spcPct val="95000"/>
              </a:lnSpc>
              <a:spcBef>
                <a:spcPct val="35000"/>
              </a:spcBef>
              <a:buClr>
                <a:srgbClr val="708CA1"/>
              </a:buClr>
              <a:buFont typeface="Wingdings" pitchFamily="2" charset="2"/>
              <a:buChar char="§"/>
            </a:pPr>
            <a:r>
              <a:rPr lang="en-US" sz="2000" dirty="0">
                <a:latin typeface="+mn-lt"/>
              </a:rPr>
              <a:t>Early versions of Ethernet were </a:t>
            </a:r>
            <a:r>
              <a:rPr lang="en-US" sz="2000" dirty="0" smtClean="0">
                <a:latin typeface="+mn-lt"/>
              </a:rPr>
              <a:t>slow </a:t>
            </a:r>
            <a:r>
              <a:rPr lang="en-US" sz="2000" dirty="0">
                <a:latin typeface="+mn-lt"/>
              </a:rPr>
              <a:t>at 10 </a:t>
            </a:r>
            <a:r>
              <a:rPr lang="en-US" sz="2000" dirty="0"/>
              <a:t>Mb/s.</a:t>
            </a:r>
          </a:p>
          <a:p>
            <a:pPr marL="231775" indent="-231775" algn="l" defTabSz="814388">
              <a:lnSpc>
                <a:spcPct val="95000"/>
              </a:lnSpc>
              <a:spcBef>
                <a:spcPct val="35000"/>
              </a:spcBef>
              <a:buClr>
                <a:srgbClr val="708CA1"/>
              </a:buClr>
              <a:buFont typeface="Wingdings" pitchFamily="2" charset="2"/>
              <a:buChar char="§"/>
            </a:pPr>
            <a:r>
              <a:rPr lang="en-US" sz="2000" dirty="0" smtClean="0">
                <a:latin typeface="+mn-lt"/>
              </a:rPr>
              <a:t>Now </a:t>
            </a:r>
            <a:r>
              <a:rPr lang="en-US" sz="2000" dirty="0">
                <a:latin typeface="+mn-lt"/>
              </a:rPr>
              <a:t>operate at 10 </a:t>
            </a:r>
            <a:r>
              <a:rPr lang="en-US" sz="2000" dirty="0"/>
              <a:t>Gb/s</a:t>
            </a:r>
            <a:r>
              <a:rPr lang="en-US" sz="2000" dirty="0" smtClean="0">
                <a:latin typeface="+mn-lt"/>
              </a:rPr>
              <a:t> </a:t>
            </a:r>
            <a:r>
              <a:rPr lang="en-US" sz="2000" dirty="0">
                <a:latin typeface="+mn-lt"/>
              </a:rPr>
              <a:t>per second and </a:t>
            </a:r>
            <a:r>
              <a:rPr lang="en-US" sz="2000" dirty="0" smtClean="0">
                <a:latin typeface="+mn-lt"/>
              </a:rPr>
              <a:t>faster.</a:t>
            </a:r>
            <a:endParaRPr lang="en-US" sz="2000" dirty="0">
              <a:latin typeface="+mn-lt"/>
            </a:endParaRPr>
          </a:p>
          <a:p>
            <a:pPr marL="231775" indent="-231775" algn="l" defTabSz="814388">
              <a:lnSpc>
                <a:spcPct val="95000"/>
              </a:lnSpc>
              <a:spcBef>
                <a:spcPct val="35000"/>
              </a:spcBef>
              <a:buClr>
                <a:srgbClr val="708CA1"/>
              </a:buClr>
              <a:buFont typeface="Wingdings" pitchFamily="2" charset="2"/>
              <a:buChar char="§"/>
            </a:pPr>
            <a:r>
              <a:rPr lang="en-US" sz="2000" dirty="0">
                <a:latin typeface="+mn-lt"/>
              </a:rPr>
              <a:t>Ethernet frame structure adds headers and trailers around the Layer 3 PDU to encapsulate the message being </a:t>
            </a:r>
            <a:r>
              <a:rPr lang="en-US" sz="2000" dirty="0" smtClean="0">
                <a:latin typeface="+mn-lt"/>
              </a:rPr>
              <a:t>sent.</a:t>
            </a:r>
          </a:p>
          <a:p>
            <a:pPr marL="231775" indent="-231775" algn="l" defTabSz="814388">
              <a:lnSpc>
                <a:spcPct val="95000"/>
              </a:lnSpc>
              <a:spcBef>
                <a:spcPct val="35000"/>
              </a:spcBef>
              <a:buClr>
                <a:srgbClr val="708CA1"/>
              </a:buClr>
              <a:buFont typeface="Wingdings" pitchFamily="2" charset="2"/>
              <a:buChar char="§"/>
            </a:pPr>
            <a:r>
              <a:rPr lang="en-US" sz="2000" dirty="0"/>
              <a:t>Ethernet II is the Ethernet frame format used in TCP/IP networks</a:t>
            </a:r>
            <a:r>
              <a:rPr lang="en-US" sz="2000" dirty="0" smtClean="0"/>
              <a:t>.</a:t>
            </a: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63" y="1995185"/>
            <a:ext cx="5602482" cy="39359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376663" y="1995185"/>
            <a:ext cx="5494382" cy="258532"/>
          </a:xfrm>
          <a:prstGeom prst="rect">
            <a:avLst/>
          </a:prstGeom>
          <a:noFill/>
        </p:spPr>
        <p:txBody>
          <a:bodyPr wrap="square" rtlCol="0">
            <a:spAutoFit/>
          </a:bodyPr>
          <a:lstStyle/>
          <a:p>
            <a:r>
              <a:rPr lang="en-US" sz="1200" b="1" dirty="0" smtClean="0"/>
              <a:t>Comparison of 802.3 and Ethernet II Frame Structures and Field Size</a:t>
            </a:r>
            <a:endParaRPr lang="en-US" sz="1200" b="1"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03801" y="293010"/>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Ethernet Frame Size</a:t>
            </a:r>
            <a:endParaRPr lang="en-US" dirty="0">
              <a:latin typeface="Arial" charset="0"/>
            </a:endParaRPr>
          </a:p>
        </p:txBody>
      </p:sp>
      <p:sp>
        <p:nvSpPr>
          <p:cNvPr id="2" name="TextBox 1"/>
          <p:cNvSpPr txBox="1"/>
          <p:nvPr/>
        </p:nvSpPr>
        <p:spPr>
          <a:xfrm>
            <a:off x="431097" y="1654629"/>
            <a:ext cx="8248879" cy="2754600"/>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Ethernet II and IEEE 802.3 standards define the minimum frame size as 64 bytes and the maximum as 1518 bytes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Less than 64 bytes in length is considered a "collision fragment" or "runt frame”</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If size of a transmitted frame is less than the minimum or greater than the maximum, the receiving device drops the frame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At the physical layer, different versions of Ethernet vary in their method for detecting and placing data on the media</a:t>
            </a:r>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243134"/>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Ethernet Frame Size (cont.)</a:t>
            </a:r>
            <a:endParaRPr lang="en-US"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09" y="2115068"/>
            <a:ext cx="8147703" cy="3604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96" y="1544457"/>
            <a:ext cx="5279838" cy="47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11892" y="5767878"/>
            <a:ext cx="7907520" cy="369332"/>
          </a:xfrm>
          <a:prstGeom prst="rect">
            <a:avLst/>
          </a:prstGeom>
        </p:spPr>
        <p:txBody>
          <a:bodyPr wrap="square">
            <a:spAutoFit/>
          </a:bodyPr>
          <a:lstStyle/>
          <a:p>
            <a:r>
              <a:rPr lang="en-US" sz="2000" dirty="0"/>
              <a:t>The figure displays the fields contained in the 802.1Q VLAN tag</a:t>
            </a:r>
          </a:p>
        </p:txBody>
      </p:sp>
    </p:spTree>
    <p:extLst>
      <p:ext uri="{BB962C8B-B14F-4D97-AF65-F5344CB8AC3E}">
        <p14:creationId xmlns:p14="http://schemas.microsoft.com/office/powerpoint/2010/main" val="13193168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71843" y="339801"/>
            <a:ext cx="8772157" cy="838200"/>
          </a:xfrm>
        </p:spPr>
        <p:txBody>
          <a:bodyPr/>
          <a:lstStyle/>
          <a:p>
            <a:pPr eaLnBrk="1" hangingPunct="1"/>
            <a:r>
              <a:rPr lang="en-US" dirty="0" smtClean="0">
                <a:latin typeface="Arial" charset="0"/>
              </a:rPr>
              <a:t>Chapter 5: Objectives</a:t>
            </a:r>
            <a:endParaRPr lang="en-US" dirty="0">
              <a:latin typeface="Arial" charset="0"/>
            </a:endParaRPr>
          </a:p>
        </p:txBody>
      </p:sp>
      <p:sp>
        <p:nvSpPr>
          <p:cNvPr id="3" name="Content Placeholder 2"/>
          <p:cNvSpPr>
            <a:spLocks noGrp="1"/>
          </p:cNvSpPr>
          <p:nvPr>
            <p:ph idx="1"/>
          </p:nvPr>
        </p:nvSpPr>
        <p:spPr>
          <a:xfrm>
            <a:off x="382137" y="1337481"/>
            <a:ext cx="8564649" cy="5362576"/>
          </a:xfrm>
        </p:spPr>
        <p:txBody>
          <a:bodyPr/>
          <a:lstStyle/>
          <a:p>
            <a:pPr marL="0" indent="0">
              <a:buNone/>
            </a:pPr>
            <a:r>
              <a:rPr lang="en-US" sz="2000" dirty="0"/>
              <a:t>Upon completion of this chapter, you will be able to</a:t>
            </a:r>
            <a:r>
              <a:rPr lang="en-US" sz="2000" dirty="0" smtClean="0"/>
              <a:t>:</a:t>
            </a:r>
            <a:endParaRPr lang="en-US" sz="2000" dirty="0"/>
          </a:p>
          <a:p>
            <a:r>
              <a:rPr lang="en-US" sz="2000" dirty="0" smtClean="0"/>
              <a:t>Describe the operation of the Ethernet </a:t>
            </a:r>
            <a:r>
              <a:rPr lang="en-US" sz="2000" dirty="0" err="1" smtClean="0"/>
              <a:t>sublayers</a:t>
            </a:r>
            <a:r>
              <a:rPr lang="en-US" sz="2000" dirty="0" smtClean="0"/>
              <a:t>.</a:t>
            </a:r>
          </a:p>
          <a:p>
            <a:r>
              <a:rPr lang="en-US" sz="2000" dirty="0" smtClean="0"/>
              <a:t>Identify the major fields of the Ethernet frame.</a:t>
            </a:r>
          </a:p>
          <a:p>
            <a:r>
              <a:rPr lang="en-US" sz="2000" dirty="0" smtClean="0"/>
              <a:t>Describe the purpose and characteristics of the Ethernet MAC address.</a:t>
            </a:r>
          </a:p>
          <a:p>
            <a:r>
              <a:rPr lang="en-US" sz="2000" dirty="0" smtClean="0"/>
              <a:t>Describe the purpose of ARP.</a:t>
            </a:r>
          </a:p>
          <a:p>
            <a:r>
              <a:rPr lang="en-US" sz="2000" dirty="0" smtClean="0"/>
              <a:t>Explain how ARP requests impact network and host performance.</a:t>
            </a:r>
          </a:p>
          <a:p>
            <a:r>
              <a:rPr lang="en-US" sz="2000" dirty="0" smtClean="0"/>
              <a:t>Explain basic switching concepts.</a:t>
            </a:r>
          </a:p>
          <a:p>
            <a:r>
              <a:rPr lang="en-US" sz="2000" dirty="0" smtClean="0"/>
              <a:t>Compare fixed configuration and modular switches.</a:t>
            </a:r>
          </a:p>
          <a:p>
            <a:r>
              <a:rPr lang="en-US" sz="2000" dirty="0" smtClean="0"/>
              <a:t>Configure a Layer 3 switch.</a:t>
            </a:r>
            <a:endParaRPr lang="en-US" sz="2000"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81253"/>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3" name="Rectangle 2"/>
          <p:cNvSpPr/>
          <p:nvPr/>
        </p:nvSpPr>
        <p:spPr>
          <a:xfrm>
            <a:off x="626563" y="3845221"/>
            <a:ext cx="2685142" cy="2308324"/>
          </a:xfrm>
          <a:prstGeom prst="rect">
            <a:avLst/>
          </a:prstGeom>
        </p:spPr>
        <p:txBody>
          <a:bodyPr wrap="square">
            <a:spAutoFit/>
          </a:bodyPr>
          <a:lstStyle/>
          <a:p>
            <a:pPr algn="l"/>
            <a:r>
              <a:rPr lang="en-US" sz="2000" b="1" dirty="0"/>
              <a:t>Preamble and Start Frame Delimiter </a:t>
            </a:r>
            <a:r>
              <a:rPr lang="en-US" sz="2000" b="1" dirty="0" smtClean="0"/>
              <a:t>Fields</a:t>
            </a:r>
            <a:r>
              <a:rPr lang="en-US" sz="2000" b="1" dirty="0"/>
              <a:t> </a:t>
            </a:r>
            <a:r>
              <a:rPr lang="en-US" sz="2000" dirty="0"/>
              <a:t>– </a:t>
            </a:r>
          </a:p>
          <a:p>
            <a:pPr algn="l"/>
            <a:r>
              <a:rPr lang="en-US" sz="2000" dirty="0"/>
              <a:t>U</a:t>
            </a:r>
            <a:r>
              <a:rPr lang="en-US" sz="2000" dirty="0" smtClean="0"/>
              <a:t>sed for synchronization between the sending and receiving devices.</a:t>
            </a:r>
            <a:endParaRPr lang="en-US" sz="2000" dirty="0"/>
          </a:p>
        </p:txBody>
      </p:sp>
      <p:sp>
        <p:nvSpPr>
          <p:cNvPr id="4" name="TextBox 3"/>
          <p:cNvSpPr txBox="1"/>
          <p:nvPr/>
        </p:nvSpPr>
        <p:spPr>
          <a:xfrm>
            <a:off x="3701142" y="3845221"/>
            <a:ext cx="2685143" cy="2031325"/>
          </a:xfrm>
          <a:prstGeom prst="rect">
            <a:avLst/>
          </a:prstGeom>
          <a:noFill/>
        </p:spPr>
        <p:txBody>
          <a:bodyPr wrap="square" rtlCol="0">
            <a:spAutoFit/>
          </a:bodyPr>
          <a:lstStyle/>
          <a:p>
            <a:pPr algn="l"/>
            <a:r>
              <a:rPr lang="en-US" sz="2000" b="1" dirty="0"/>
              <a:t>Length/Type </a:t>
            </a:r>
            <a:r>
              <a:rPr lang="en-US" sz="2000" b="1" dirty="0" smtClean="0"/>
              <a:t>Field</a:t>
            </a:r>
            <a:r>
              <a:rPr lang="en-US" sz="2000" b="1" dirty="0"/>
              <a:t> </a:t>
            </a:r>
            <a:r>
              <a:rPr lang="en-US" sz="2000" dirty="0"/>
              <a:t>– </a:t>
            </a:r>
          </a:p>
          <a:p>
            <a:pPr algn="l"/>
            <a:r>
              <a:rPr lang="en-US" sz="2000" dirty="0"/>
              <a:t>D</a:t>
            </a:r>
            <a:r>
              <a:rPr lang="en-US" sz="2000" dirty="0" smtClean="0"/>
              <a:t>efines </a:t>
            </a:r>
            <a:r>
              <a:rPr lang="en-US" sz="2000" dirty="0"/>
              <a:t>the exact length of the frame's data </a:t>
            </a:r>
            <a:r>
              <a:rPr lang="en-US" sz="2000" dirty="0" smtClean="0"/>
              <a:t>field; describes </a:t>
            </a:r>
            <a:r>
              <a:rPr lang="en-US" sz="2000" dirty="0"/>
              <a:t>which protocol is </a:t>
            </a:r>
            <a:r>
              <a:rPr lang="en-US" sz="2000" dirty="0" smtClean="0"/>
              <a:t>implemented.</a:t>
            </a:r>
            <a:endParaRPr lang="en-US" sz="2000" dirty="0"/>
          </a:p>
          <a:p>
            <a:endParaRPr lang="en-US" sz="2000" dirty="0"/>
          </a:p>
        </p:txBody>
      </p:sp>
      <p:sp>
        <p:nvSpPr>
          <p:cNvPr id="5" name="TextBox 4"/>
          <p:cNvSpPr txBox="1"/>
          <p:nvPr/>
        </p:nvSpPr>
        <p:spPr>
          <a:xfrm>
            <a:off x="6792685" y="3845221"/>
            <a:ext cx="2075543" cy="2308324"/>
          </a:xfrm>
          <a:prstGeom prst="rect">
            <a:avLst/>
          </a:prstGeom>
          <a:noFill/>
        </p:spPr>
        <p:txBody>
          <a:bodyPr wrap="square" rtlCol="0">
            <a:spAutoFit/>
          </a:bodyPr>
          <a:lstStyle/>
          <a:p>
            <a:pPr algn="l"/>
            <a:r>
              <a:rPr lang="en-US" sz="2000" b="1" dirty="0"/>
              <a:t>Data and Pad </a:t>
            </a:r>
            <a:r>
              <a:rPr lang="en-US" sz="2000" b="1" dirty="0" smtClean="0"/>
              <a:t>Fields</a:t>
            </a:r>
            <a:r>
              <a:rPr lang="en-US" sz="2000" b="1" dirty="0"/>
              <a:t> </a:t>
            </a:r>
            <a:r>
              <a:rPr lang="en-US" sz="2000" dirty="0"/>
              <a:t>– </a:t>
            </a:r>
          </a:p>
          <a:p>
            <a:pPr algn="l"/>
            <a:r>
              <a:rPr lang="en-US" sz="2000" dirty="0" smtClean="0"/>
              <a:t>Contains </a:t>
            </a:r>
            <a:r>
              <a:rPr lang="en-US" sz="2000" dirty="0"/>
              <a:t>the encapsulated data from a higher </a:t>
            </a:r>
            <a:r>
              <a:rPr lang="en-US" sz="2000" dirty="0" smtClean="0"/>
              <a:t>layer, </a:t>
            </a:r>
            <a:r>
              <a:rPr lang="en-US" sz="2000" dirty="0"/>
              <a:t>an IPv4 </a:t>
            </a:r>
            <a:r>
              <a:rPr lang="en-US" sz="2000" dirty="0" smtClean="0"/>
              <a:t>packet.</a:t>
            </a:r>
            <a:endParaRPr lang="en-US" sz="2000" dirty="0"/>
          </a:p>
          <a:p>
            <a:endParaRPr lang="en-US" sz="20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41" y="1301341"/>
            <a:ext cx="8245894" cy="24377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38841" y="394392"/>
            <a:ext cx="8772157" cy="838200"/>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 (cont.)</a:t>
            </a:r>
            <a:endParaRPr lang="en-US" dirty="0">
              <a:latin typeface="Arial" charset="0"/>
            </a:endParaRPr>
          </a:p>
        </p:txBody>
      </p:sp>
      <p:sp>
        <p:nvSpPr>
          <p:cNvPr id="2" name="Rectangle 1"/>
          <p:cNvSpPr/>
          <p:nvPr/>
        </p:nvSpPr>
        <p:spPr>
          <a:xfrm>
            <a:off x="704851" y="4120992"/>
            <a:ext cx="8040138" cy="1200329"/>
          </a:xfrm>
          <a:prstGeom prst="rect">
            <a:avLst/>
          </a:prstGeom>
        </p:spPr>
        <p:txBody>
          <a:bodyPr wrap="square">
            <a:spAutoFit/>
          </a:bodyPr>
          <a:lstStyle/>
          <a:p>
            <a:pPr algn="l"/>
            <a:r>
              <a:rPr lang="en-US" sz="2000" b="1" dirty="0"/>
              <a:t>Frame Check Sequence Field</a:t>
            </a:r>
            <a:endParaRPr lang="en-US" sz="2000" dirty="0"/>
          </a:p>
          <a:p>
            <a:pPr algn="l"/>
            <a:r>
              <a:rPr lang="en-US" sz="2000" dirty="0" smtClean="0"/>
              <a:t>Used to </a:t>
            </a:r>
            <a:r>
              <a:rPr lang="en-US" sz="2000" dirty="0"/>
              <a:t>detect errors in a </a:t>
            </a:r>
            <a:r>
              <a:rPr lang="en-US" sz="2000" dirty="0" smtClean="0"/>
              <a:t>frame with cyclic </a:t>
            </a:r>
            <a:r>
              <a:rPr lang="en-US" sz="2000" dirty="0"/>
              <a:t>redundancy </a:t>
            </a:r>
            <a:r>
              <a:rPr lang="en-US" sz="2000" dirty="0" smtClean="0"/>
              <a:t>check (4 bytes); if  calculations match at source and receiver, </a:t>
            </a:r>
            <a:r>
              <a:rPr lang="en-US" sz="2000" dirty="0"/>
              <a:t>no error occurred.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2" y="1463039"/>
            <a:ext cx="8345647" cy="24672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347214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Ethernet MAC</a:t>
            </a:r>
            <a:r>
              <a:rPr lang="en-US" dirty="0">
                <a:latin typeface="Arial" charset="0"/>
              </a:rPr>
              <a:t/>
            </a:r>
            <a:br>
              <a:rPr lang="en-US" dirty="0">
                <a:latin typeface="Arial" charset="0"/>
              </a:rPr>
            </a:br>
            <a:r>
              <a:rPr lang="en-US" dirty="0" err="1" smtClean="0">
                <a:latin typeface="Arial" charset="0"/>
              </a:rPr>
              <a:t>MAC</a:t>
            </a:r>
            <a:r>
              <a:rPr lang="en-US" dirty="0" smtClean="0">
                <a:latin typeface="Arial" charset="0"/>
              </a:rPr>
              <a:t> Addresses and Hexadecimal</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3" y="1355415"/>
            <a:ext cx="4107542" cy="5031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54" y="1355415"/>
            <a:ext cx="3889887" cy="53339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71843" y="380744"/>
            <a:ext cx="8772157" cy="838200"/>
          </a:xfrm>
        </p:spPr>
        <p:txBody>
          <a:bodyPr/>
          <a:lstStyle/>
          <a:p>
            <a:pPr eaLnBrk="1" hangingPunct="1"/>
            <a:r>
              <a:rPr lang="en-US" sz="1800" dirty="0">
                <a:latin typeface="Arial" charset="0"/>
              </a:rPr>
              <a:t>Ethernet MAC</a:t>
            </a:r>
            <a:r>
              <a:rPr lang="en-US" sz="1600" dirty="0">
                <a:latin typeface="Arial" charset="0"/>
              </a:rPr>
              <a:t/>
            </a:r>
            <a:br>
              <a:rPr lang="en-US" sz="1600" dirty="0">
                <a:latin typeface="Arial" charset="0"/>
              </a:rPr>
            </a:br>
            <a:r>
              <a:rPr lang="en-US" dirty="0" err="1" smtClean="0">
                <a:latin typeface="Arial" charset="0"/>
              </a:rPr>
              <a:t>MAC</a:t>
            </a:r>
            <a:r>
              <a:rPr lang="en-US" dirty="0" smtClean="0">
                <a:latin typeface="Arial" charset="0"/>
              </a:rPr>
              <a:t> Address Representations</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59" y="1180604"/>
            <a:ext cx="6642614" cy="3826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017" y="4530660"/>
            <a:ext cx="4708350" cy="215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75529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12787" y="380744"/>
            <a:ext cx="8772157" cy="838200"/>
          </a:xfrm>
        </p:spPr>
        <p:txBody>
          <a:bodyPr/>
          <a:lstStyle/>
          <a:p>
            <a:pPr eaLnBrk="1" hangingPunct="1"/>
            <a:r>
              <a:rPr lang="en-US" sz="1800" dirty="0">
                <a:latin typeface="Arial" charset="0"/>
              </a:rPr>
              <a:t>Ethernet MAC</a:t>
            </a:r>
            <a:r>
              <a:rPr lang="en-US" dirty="0">
                <a:latin typeface="Arial" charset="0"/>
              </a:rPr>
              <a:t/>
            </a:r>
            <a:br>
              <a:rPr lang="en-US" dirty="0">
                <a:latin typeface="Arial" charset="0"/>
              </a:rPr>
            </a:br>
            <a:r>
              <a:rPr lang="en-US" dirty="0" smtClean="0">
                <a:latin typeface="Arial" charset="0"/>
              </a:rPr>
              <a:t>Unicast MAC Address</a:t>
            </a:r>
            <a:endParaRPr lang="en-US" dirty="0">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32" y="1414463"/>
            <a:ext cx="6852601" cy="486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98588" y="394392"/>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Broadcast MAC Address</a:t>
            </a:r>
            <a:endParaRPr lang="en-US" dirty="0">
              <a:latin typeface="Arial"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53" y="1395413"/>
            <a:ext cx="6871237" cy="4841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817" y="1189302"/>
            <a:ext cx="6765348" cy="4861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1" name="Rectangle 2"/>
          <p:cNvSpPr>
            <a:spLocks noGrp="1" noChangeArrowheads="1"/>
          </p:cNvSpPr>
          <p:nvPr>
            <p:ph type="title"/>
          </p:nvPr>
        </p:nvSpPr>
        <p:spPr>
          <a:xfrm>
            <a:off x="439532" y="353448"/>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Multicast MAC Address</a:t>
            </a:r>
            <a:endParaRPr lang="en-US" sz="2800" dirty="0">
              <a:latin typeface="Arial" charset="0"/>
            </a:endParaRPr>
          </a:p>
        </p:txBody>
      </p:sp>
      <p:sp>
        <p:nvSpPr>
          <p:cNvPr id="2" name="Rectangle 1"/>
          <p:cNvSpPr/>
          <p:nvPr/>
        </p:nvSpPr>
        <p:spPr>
          <a:xfrm>
            <a:off x="1054817" y="5783361"/>
            <a:ext cx="2743200" cy="674031"/>
          </a:xfrm>
          <a:prstGeom prst="rect">
            <a:avLst/>
          </a:prstGeom>
        </p:spPr>
        <p:txBody>
          <a:bodyPr wrap="square">
            <a:spAutoFit/>
          </a:bodyPr>
          <a:lstStyle/>
          <a:p>
            <a:r>
              <a:rPr lang="en-US" sz="1400" b="1" dirty="0"/>
              <a:t>M</a:t>
            </a:r>
            <a:r>
              <a:rPr lang="en-US" sz="1400" b="1" dirty="0" smtClean="0"/>
              <a:t>ulticast </a:t>
            </a:r>
            <a:r>
              <a:rPr lang="en-US" sz="1400" b="1" dirty="0"/>
              <a:t>MAC address is a special value that begins with 01-00-5E in </a:t>
            </a:r>
            <a:r>
              <a:rPr lang="en-US" sz="1400" b="1" dirty="0" smtClean="0"/>
              <a:t>hexadecimal</a:t>
            </a:r>
            <a:endParaRPr lang="en-US" sz="1400" b="1" dirty="0"/>
          </a:p>
        </p:txBody>
      </p:sp>
      <p:sp>
        <p:nvSpPr>
          <p:cNvPr id="3" name="Rectangle 2"/>
          <p:cNvSpPr/>
          <p:nvPr/>
        </p:nvSpPr>
        <p:spPr>
          <a:xfrm>
            <a:off x="5486399" y="5756065"/>
            <a:ext cx="2770495" cy="674031"/>
          </a:xfrm>
          <a:prstGeom prst="rect">
            <a:avLst/>
          </a:prstGeom>
        </p:spPr>
        <p:txBody>
          <a:bodyPr wrap="square">
            <a:spAutoFit/>
          </a:bodyPr>
          <a:lstStyle/>
          <a:p>
            <a:r>
              <a:rPr lang="en-US" sz="1400" b="1" dirty="0" smtClean="0"/>
              <a:t>Range of </a:t>
            </a:r>
            <a:r>
              <a:rPr lang="en-US" sz="1400" b="1" dirty="0"/>
              <a:t>IPV4 multicast addresses is 224.0.0.0 to 239.255.255.255</a:t>
            </a:r>
          </a:p>
        </p:txBody>
      </p:sp>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71843" y="380744"/>
            <a:ext cx="8772157" cy="838200"/>
          </a:xfrm>
        </p:spPr>
        <p:txBody>
          <a:bodyPr/>
          <a:lstStyle/>
          <a:p>
            <a:pPr eaLnBrk="1" hangingPunct="1"/>
            <a:r>
              <a:rPr lang="en-US" sz="1800" dirty="0" smtClean="0">
                <a:latin typeface="Arial" charset="0"/>
              </a:rPr>
              <a:t>MAC and IP</a:t>
            </a:r>
            <a:br>
              <a:rPr lang="en-US" sz="1800" dirty="0" smtClean="0">
                <a:latin typeface="Arial" charset="0"/>
              </a:rPr>
            </a:br>
            <a:r>
              <a:rPr lang="en-US" sz="2800" dirty="0" smtClean="0">
                <a:latin typeface="Arial" charset="0"/>
              </a:rPr>
              <a:t>MAC and IP</a:t>
            </a:r>
            <a:endParaRPr lang="en-US" sz="2800" dirty="0">
              <a:latin typeface="Arial" charset="0"/>
            </a:endParaRPr>
          </a:p>
        </p:txBody>
      </p:sp>
      <p:sp>
        <p:nvSpPr>
          <p:cNvPr id="2" name="TextBox 1"/>
          <p:cNvSpPr txBox="1"/>
          <p:nvPr/>
        </p:nvSpPr>
        <p:spPr>
          <a:xfrm>
            <a:off x="436727" y="1378424"/>
            <a:ext cx="8325135" cy="5124480"/>
          </a:xfrm>
          <a:prstGeom prst="rect">
            <a:avLst/>
          </a:prstGeom>
          <a:noFill/>
        </p:spPr>
        <p:txBody>
          <a:bodyPr wrap="square" rtlCol="0">
            <a:spAutoFit/>
          </a:bodyPr>
          <a:lstStyle/>
          <a:p>
            <a:pPr algn="l"/>
            <a:r>
              <a:rPr lang="en-US" sz="2000" b="1" dirty="0" smtClean="0"/>
              <a:t>MAC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This address does not change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name of a person</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physical address because physically assigned to the host NIC </a:t>
            </a:r>
          </a:p>
          <a:p>
            <a:pPr algn="l"/>
            <a:endParaRPr lang="en-US" sz="2000" dirty="0" smtClean="0"/>
          </a:p>
          <a:p>
            <a:pPr algn="l"/>
            <a:r>
              <a:rPr lang="en-US" sz="2000" b="1" dirty="0" smtClean="0"/>
              <a:t>IP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address of a person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Based on where the host is actually located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a logical address because assigned logically</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Assigned to each host by a network administrator</a:t>
            </a:r>
          </a:p>
          <a:p>
            <a:pPr algn="l"/>
            <a:endParaRPr lang="en-US" sz="2000" dirty="0" smtClean="0"/>
          </a:p>
          <a:p>
            <a:pPr algn="l"/>
            <a:r>
              <a:rPr lang="en-US" sz="2000" dirty="0" smtClean="0"/>
              <a:t>Both </a:t>
            </a:r>
            <a:r>
              <a:rPr lang="en-US" sz="2000" dirty="0"/>
              <a:t>the physical MAC and logical IP addresses are required for a computer to communicate </a:t>
            </a:r>
            <a:r>
              <a:rPr lang="en-US" sz="2000" dirty="0" smtClean="0"/>
              <a:t>just </a:t>
            </a:r>
            <a:r>
              <a:rPr lang="en-US" sz="2000" dirty="0"/>
              <a:t>like both the name and address of a person are required to send a </a:t>
            </a:r>
            <a:r>
              <a:rPr lang="en-US" sz="2000" dirty="0" smtClean="0"/>
              <a:t>letter.</a:t>
            </a:r>
            <a:endParaRPr lang="en-US" sz="2000" dirty="0"/>
          </a:p>
        </p:txBody>
      </p: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71843" y="367096"/>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End-to-End Connectivity, MAC, and IP</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2" y="2424112"/>
            <a:ext cx="7277178" cy="17270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941812" y="1869715"/>
            <a:ext cx="6892005" cy="424732"/>
          </a:xfrm>
          <a:prstGeom prst="rect">
            <a:avLst/>
          </a:prstGeom>
          <a:noFill/>
        </p:spPr>
        <p:txBody>
          <a:bodyPr wrap="square" rtlCol="0">
            <a:spAutoFit/>
          </a:bodyPr>
          <a:lstStyle/>
          <a:p>
            <a:r>
              <a:rPr lang="en-US" b="1" dirty="0" smtClean="0"/>
              <a:t>IP Packet Encapsulated in an Ethernet Frame</a:t>
            </a:r>
            <a:endParaRPr lang="en-US" b="1"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72" y="4484426"/>
            <a:ext cx="7250824" cy="1741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7052779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71843" y="407187"/>
            <a:ext cx="8772157" cy="838200"/>
          </a:xfrm>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End-to-End Connectivity, MAC, and IP (cont.)</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043" y="1586551"/>
            <a:ext cx="6671009" cy="48424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4682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353449"/>
            <a:ext cx="8772157" cy="838200"/>
          </a:xfrm>
        </p:spPr>
        <p:txBody>
          <a:bodyPr/>
          <a:lstStyle/>
          <a:p>
            <a:pPr eaLnBrk="1" hangingPunct="1"/>
            <a:r>
              <a:rPr lang="en-US" dirty="0">
                <a:latin typeface="Arial" charset="0"/>
              </a:rPr>
              <a:t>Chapter </a:t>
            </a:r>
            <a:r>
              <a:rPr lang="en-US" dirty="0" smtClean="0">
                <a:latin typeface="Arial" charset="0"/>
              </a:rPr>
              <a:t>5</a:t>
            </a:r>
            <a:endParaRPr lang="en-US" dirty="0">
              <a:latin typeface="Arial" charset="0"/>
            </a:endParaRPr>
          </a:p>
        </p:txBody>
      </p:sp>
      <p:sp>
        <p:nvSpPr>
          <p:cNvPr id="9218" name="Rectangle 3"/>
          <p:cNvSpPr>
            <a:spLocks noGrp="1" noChangeArrowheads="1"/>
          </p:cNvSpPr>
          <p:nvPr>
            <p:ph idx="1"/>
          </p:nvPr>
        </p:nvSpPr>
        <p:spPr>
          <a:xfrm>
            <a:off x="410323" y="1415684"/>
            <a:ext cx="7832925" cy="4927394"/>
          </a:xfrm>
        </p:spPr>
        <p:txBody>
          <a:bodyPr/>
          <a:lstStyle/>
          <a:p>
            <a:pPr marL="0" indent="0" eaLnBrk="1" hangingPunct="1">
              <a:buNone/>
            </a:pPr>
            <a:r>
              <a:rPr lang="en-US" sz="1800" dirty="0" smtClean="0">
                <a:latin typeface="Arial" charset="0"/>
              </a:rPr>
              <a:t>5.0  Introduction</a:t>
            </a:r>
          </a:p>
          <a:p>
            <a:pPr marL="0" indent="0" eaLnBrk="1" hangingPunct="1">
              <a:buNone/>
            </a:pPr>
            <a:r>
              <a:rPr lang="en-US" sz="1800" dirty="0" smtClean="0">
                <a:latin typeface="Arial" charset="0"/>
              </a:rPr>
              <a:t>5.1  Ethernet Protocol</a:t>
            </a:r>
            <a:endParaRPr lang="en-US" sz="1800" dirty="0">
              <a:latin typeface="Arial" charset="0"/>
            </a:endParaRPr>
          </a:p>
          <a:p>
            <a:pPr marL="0" indent="0" eaLnBrk="1" hangingPunct="1">
              <a:buNone/>
            </a:pPr>
            <a:r>
              <a:rPr lang="en-US" sz="1800" dirty="0" smtClean="0">
                <a:latin typeface="Arial" charset="0"/>
              </a:rPr>
              <a:t>5.2  Address Resolution Protocol</a:t>
            </a:r>
            <a:endParaRPr lang="en-US" sz="1800" dirty="0">
              <a:latin typeface="Arial" charset="0"/>
            </a:endParaRPr>
          </a:p>
          <a:p>
            <a:pPr marL="0" indent="0" eaLnBrk="1" hangingPunct="1">
              <a:buNone/>
            </a:pPr>
            <a:r>
              <a:rPr lang="en-US" sz="1800" dirty="0" smtClean="0">
                <a:latin typeface="Arial" charset="0"/>
              </a:rPr>
              <a:t>5.3  LAN Switches</a:t>
            </a:r>
            <a:endParaRPr lang="en-US" sz="1800" dirty="0">
              <a:latin typeface="Arial" charset="0"/>
            </a:endParaRPr>
          </a:p>
          <a:p>
            <a:pPr marL="0" indent="0" eaLnBrk="1" hangingPunct="1">
              <a:buNone/>
            </a:pPr>
            <a:r>
              <a:rPr lang="en-US" sz="1800" dirty="0" smtClean="0">
                <a:latin typeface="Arial" charset="0"/>
              </a:rPr>
              <a:t>5.4  Summary</a:t>
            </a:r>
            <a:endParaRPr lang="en-US" sz="18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5.2 Address Resolution Protocol</a:t>
            </a:r>
            <a:endParaRPr lang="en-US" sz="2400" dirty="0" smtClean="0">
              <a:solidFill>
                <a:schemeClr val="folHlink"/>
              </a:solidFill>
            </a:endParaRPr>
          </a:p>
        </p:txBody>
      </p:sp>
    </p:spTree>
    <p:extLst>
      <p:ext uri="{BB962C8B-B14F-4D97-AF65-F5344CB8AC3E}">
        <p14:creationId xmlns:p14="http://schemas.microsoft.com/office/powerpoint/2010/main" val="1275033805"/>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98588"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sp>
        <p:nvSpPr>
          <p:cNvPr id="5" name="Content Placeholder 2"/>
          <p:cNvSpPr txBox="1">
            <a:spLocks/>
          </p:cNvSpPr>
          <p:nvPr/>
        </p:nvSpPr>
        <p:spPr bwMode="auto">
          <a:xfrm>
            <a:off x="423081" y="1488350"/>
            <a:ext cx="8501933"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b="1" dirty="0" smtClean="0"/>
              <a:t>ARP Purpose </a:t>
            </a:r>
          </a:p>
          <a:p>
            <a:pPr>
              <a:buFont typeface="Wingdings" pitchFamily="2" charset="2"/>
              <a:buChar char="§"/>
            </a:pPr>
            <a:r>
              <a:rPr lang="en-US" sz="2000" dirty="0" smtClean="0"/>
              <a:t>Sending node needs a way to find the MAC address of the destination for a given Ethernet link</a:t>
            </a:r>
          </a:p>
          <a:p>
            <a:pPr marL="0" indent="0">
              <a:buFont typeface="Wingdings" charset="0"/>
              <a:buNone/>
            </a:pPr>
            <a:endParaRPr lang="en-US" sz="2000" dirty="0" smtClean="0"/>
          </a:p>
          <a:p>
            <a:pPr marL="0" indent="0">
              <a:buFont typeface="Wingdings" charset="0"/>
              <a:buNone/>
            </a:pPr>
            <a:r>
              <a:rPr lang="en-US" sz="2000" dirty="0" smtClean="0"/>
              <a:t>The ARP protocol provides two basic functions:</a:t>
            </a:r>
          </a:p>
          <a:p>
            <a:r>
              <a:rPr lang="en-US" sz="2000" dirty="0" smtClean="0"/>
              <a:t>Resolving IPv4 addresses to MAC addresses</a:t>
            </a:r>
          </a:p>
          <a:p>
            <a:r>
              <a:rPr lang="en-US" sz="2000" dirty="0" smtClean="0"/>
              <a:t>Maintaining a table of mappings</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25884"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 (cont.)</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68" y="1346884"/>
            <a:ext cx="7334878" cy="510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62723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12236" y="367096"/>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sp>
        <p:nvSpPr>
          <p:cNvPr id="2" name="TextBox 1"/>
          <p:cNvSpPr txBox="1"/>
          <p:nvPr/>
        </p:nvSpPr>
        <p:spPr>
          <a:xfrm>
            <a:off x="373040" y="1418432"/>
            <a:ext cx="8403771" cy="4862870"/>
          </a:xfrm>
          <a:prstGeom prst="rect">
            <a:avLst/>
          </a:prstGeom>
          <a:noFill/>
        </p:spPr>
        <p:txBody>
          <a:bodyPr wrap="square" rtlCol="0">
            <a:spAutoFit/>
          </a:bodyPr>
          <a:lstStyle/>
          <a:p>
            <a:pPr algn="l"/>
            <a:r>
              <a:rPr lang="en-US" sz="2000" b="1" dirty="0"/>
              <a:t>ARP Table </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Used </a:t>
            </a:r>
            <a:r>
              <a:rPr lang="en-US" sz="2000" dirty="0">
                <a:latin typeface="+mn-lt"/>
              </a:rPr>
              <a:t>to find the data link layer address that is mapped to the destination IPv4 </a:t>
            </a:r>
            <a:r>
              <a:rPr lang="en-US" sz="2000" dirty="0" smtClean="0">
                <a:latin typeface="+mn-lt"/>
              </a:rPr>
              <a:t>address.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As a node receives frames from the media, it records the source IP and MAC address as a mapping in the ARP </a:t>
            </a:r>
            <a:r>
              <a:rPr lang="en-US" sz="2000" dirty="0" smtClean="0">
                <a:latin typeface="+mn-lt"/>
              </a:rPr>
              <a:t>table.</a:t>
            </a:r>
            <a:endParaRPr lang="en-US" sz="2000" dirty="0">
              <a:latin typeface="+mn-lt"/>
            </a:endParaRPr>
          </a:p>
          <a:p>
            <a:pPr algn="l"/>
            <a:endParaRPr lang="en-US" sz="2000" dirty="0" smtClean="0"/>
          </a:p>
          <a:p>
            <a:pPr algn="l"/>
            <a:r>
              <a:rPr lang="en-US" sz="2000" b="1" dirty="0"/>
              <a:t>ARP Request</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Layer </a:t>
            </a:r>
            <a:r>
              <a:rPr lang="en-US" sz="2000" dirty="0">
                <a:latin typeface="+mn-lt"/>
              </a:rPr>
              <a:t>2 broadcast to all devices on the Ethernet </a:t>
            </a:r>
            <a:r>
              <a:rPr lang="en-US" sz="2000" dirty="0" smtClean="0">
                <a:latin typeface="+mn-lt"/>
              </a:rPr>
              <a:t>LAN.</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The node that matches the IP address in the broadcast will </a:t>
            </a:r>
            <a:r>
              <a:rPr lang="en-US" sz="2000" dirty="0" smtClean="0">
                <a:latin typeface="+mn-lt"/>
              </a:rPr>
              <a:t>reply.</a:t>
            </a:r>
          </a:p>
          <a:p>
            <a:pPr marL="236538" indent="-236538" algn="l" defTabSz="814388">
              <a:lnSpc>
                <a:spcPct val="95000"/>
              </a:lnSpc>
              <a:spcBef>
                <a:spcPct val="50000"/>
              </a:spcBef>
              <a:buClr>
                <a:srgbClr val="708CA1"/>
              </a:buClr>
              <a:buFont typeface="Wingdings" charset="0"/>
              <a:buChar char="§"/>
            </a:pPr>
            <a:r>
              <a:rPr lang="en-US" sz="2000" dirty="0"/>
              <a:t>If no device responds to the ARP request, the packet is dropped because a frame cannot be </a:t>
            </a:r>
            <a:r>
              <a:rPr lang="en-US" sz="2000" dirty="0" smtClean="0"/>
              <a:t>created.</a:t>
            </a:r>
            <a:endParaRPr lang="en-US" sz="2000" dirty="0">
              <a:latin typeface="+mn-lt"/>
            </a:endParaRPr>
          </a:p>
          <a:p>
            <a:pPr algn="l"/>
            <a:endParaRPr lang="en-US" sz="2000" dirty="0" smtClean="0"/>
          </a:p>
          <a:p>
            <a:pPr algn="l"/>
            <a:r>
              <a:rPr lang="en-US" sz="2000" b="1" dirty="0"/>
              <a:t>Note</a:t>
            </a:r>
            <a:r>
              <a:rPr lang="en-US" sz="2000" dirty="0"/>
              <a:t>: Static map entries can be entered in an ARP table, but this is rarely done.</a:t>
            </a:r>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39532" y="380744"/>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a:t>
            </a:r>
            <a:endParaRPr lang="en-US" dirty="0">
              <a:latin typeface="Arial"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72" y="1262063"/>
            <a:ext cx="6034878" cy="5056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595952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396" y="1396982"/>
            <a:ext cx="6103994" cy="50195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1427080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12236"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31" y="1397261"/>
            <a:ext cx="5971497" cy="51263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7954972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3180" y="339800"/>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Operation </a:t>
            </a:r>
            <a:r>
              <a:rPr lang="en-US" dirty="0">
                <a:latin typeface="Arial" charset="0"/>
              </a:rPr>
              <a:t>(cont.)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869" y="1284775"/>
            <a:ext cx="6418412" cy="54609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8690888"/>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a:t>
            </a:r>
            <a:r>
              <a:rPr lang="en-US" dirty="0">
                <a:latin typeface="Arial" charset="0"/>
              </a:rPr>
              <a:t>Functions/Operation (cont.)</a:t>
            </a: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66"/>
          <a:stretch/>
        </p:blipFill>
        <p:spPr bwMode="auto">
          <a:xfrm>
            <a:off x="1505731" y="1423507"/>
            <a:ext cx="5995208" cy="497729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2483365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Role in Remote Communication</a:t>
            </a:r>
            <a:endParaRPr lang="en-US" dirty="0">
              <a:latin typeface="Arial" charset="0"/>
            </a:endParaRPr>
          </a:p>
        </p:txBody>
      </p:sp>
      <p:sp>
        <p:nvSpPr>
          <p:cNvPr id="2" name="TextBox 1"/>
          <p:cNvSpPr txBox="1"/>
          <p:nvPr/>
        </p:nvSpPr>
        <p:spPr>
          <a:xfrm>
            <a:off x="418918" y="1513241"/>
            <a:ext cx="8299414" cy="3139321"/>
          </a:xfrm>
          <a:prstGeom prst="rect">
            <a:avLst/>
          </a:prstGeom>
          <a:noFill/>
        </p:spPr>
        <p:txBody>
          <a:bodyPr wrap="square" rtlCol="0">
            <a:spAutoFit/>
          </a:bodyPr>
          <a:lstStyle/>
          <a:p>
            <a:pPr marL="342900" indent="-342900" algn="l">
              <a:buFont typeface="Wingdings" pitchFamily="2" charset="2"/>
              <a:buChar char="§"/>
            </a:pPr>
            <a:r>
              <a:rPr lang="en-US" sz="2000" dirty="0" smtClean="0"/>
              <a:t>If </a:t>
            </a:r>
            <a:r>
              <a:rPr lang="en-US" sz="2000" dirty="0"/>
              <a:t>the destination IPv4 host is on the local network, the frame will use the MAC address of this device as the destination MAC </a:t>
            </a:r>
            <a:r>
              <a:rPr lang="en-US" sz="2000" dirty="0" smtClean="0"/>
              <a:t>address.</a:t>
            </a:r>
            <a:endParaRPr lang="en-US" sz="2000" dirty="0"/>
          </a:p>
          <a:p>
            <a:pPr marL="342900" indent="-342900" algn="l">
              <a:buFont typeface="Wingdings" pitchFamily="2" charset="2"/>
              <a:buChar char="§"/>
            </a:pPr>
            <a:endParaRPr lang="en-US" sz="2000" dirty="0" smtClean="0"/>
          </a:p>
          <a:p>
            <a:pPr marL="342900" indent="-342900" algn="l">
              <a:buFont typeface="Wingdings" pitchFamily="2" charset="2"/>
              <a:buChar char="§"/>
            </a:pPr>
            <a:r>
              <a:rPr lang="en-US" sz="2000" dirty="0" smtClean="0"/>
              <a:t>If </a:t>
            </a:r>
            <a:r>
              <a:rPr lang="en-US" sz="2000" dirty="0"/>
              <a:t>the destination IPv4 host is not on the local network, t</a:t>
            </a:r>
            <a:r>
              <a:rPr lang="en-US" sz="2000" dirty="0" smtClean="0"/>
              <a:t>he source </a:t>
            </a:r>
            <a:r>
              <a:rPr lang="en-US" sz="2000" dirty="0"/>
              <a:t>uses the ARP process to determine a MAC address for the router interface serving as the </a:t>
            </a:r>
            <a:r>
              <a:rPr lang="en-US" sz="2000" dirty="0" smtClean="0"/>
              <a:t>gateway.</a:t>
            </a:r>
            <a:endParaRPr lang="en-US" sz="2000" dirty="0"/>
          </a:p>
          <a:p>
            <a:pPr marL="342900" indent="-342900" algn="l">
              <a:buFont typeface="Wingdings" pitchFamily="2" charset="2"/>
              <a:buChar char="§"/>
            </a:pPr>
            <a:endParaRPr lang="en-US" sz="2000" dirty="0"/>
          </a:p>
          <a:p>
            <a:pPr marL="342900" indent="-342900" algn="l">
              <a:buFont typeface="Wingdings" pitchFamily="2" charset="2"/>
              <a:buChar char="§"/>
            </a:pPr>
            <a:r>
              <a:rPr lang="en-US" sz="2000" dirty="0" smtClean="0"/>
              <a:t>In </a:t>
            </a:r>
            <a:r>
              <a:rPr lang="en-US" sz="2000" dirty="0"/>
              <a:t>the event that the gateway entry is not in the table, </a:t>
            </a:r>
            <a:r>
              <a:rPr lang="en-US" sz="2000" dirty="0" smtClean="0"/>
              <a:t>an </a:t>
            </a:r>
            <a:r>
              <a:rPr lang="en-US" sz="2000" dirty="0"/>
              <a:t>ARP </a:t>
            </a:r>
            <a:r>
              <a:rPr lang="en-US" sz="2000" dirty="0" smtClean="0"/>
              <a:t>request is used </a:t>
            </a:r>
            <a:r>
              <a:rPr lang="en-US" sz="2000" dirty="0"/>
              <a:t>to retrieve the MAC address associated with the IP address of the router </a:t>
            </a:r>
            <a:r>
              <a:rPr lang="en-US" sz="2000" dirty="0" smtClean="0"/>
              <a:t>interface.</a:t>
            </a:r>
            <a:endParaRPr lang="en-US" sz="2000"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5.1  Ethernet Protocol</a:t>
            </a:r>
            <a:endParaRPr lang="en-US" sz="2400" dirty="0" smtClean="0">
              <a:solidFill>
                <a:schemeClr val="folHlink"/>
              </a:solidFill>
            </a:endParaRPr>
          </a:p>
        </p:txBody>
      </p:sp>
    </p:spTree>
    <p:extLst>
      <p:ext uri="{BB962C8B-B14F-4D97-AF65-F5344CB8AC3E}">
        <p14:creationId xmlns:p14="http://schemas.microsoft.com/office/powerpoint/2010/main" val="2604281973"/>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367294" y="394392"/>
            <a:ext cx="8772157" cy="838200"/>
          </a:xfrm>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Removing Entries from an ARP Table</a:t>
            </a:r>
            <a:endParaRPr lang="en-US" dirty="0">
              <a:latin typeface="Arial" charset="0"/>
            </a:endParaRPr>
          </a:p>
        </p:txBody>
      </p:sp>
      <p:sp>
        <p:nvSpPr>
          <p:cNvPr id="5" name="TextBox 4"/>
          <p:cNvSpPr txBox="1"/>
          <p:nvPr/>
        </p:nvSpPr>
        <p:spPr>
          <a:xfrm>
            <a:off x="304800" y="1544186"/>
            <a:ext cx="2418874" cy="4723264"/>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n-US" sz="2000" dirty="0" smtClean="0">
                <a:latin typeface="+mn-lt"/>
              </a:rPr>
              <a:t>The ARP </a:t>
            </a:r>
            <a:r>
              <a:rPr lang="en-US" sz="2000" dirty="0">
                <a:latin typeface="+mn-lt"/>
              </a:rPr>
              <a:t>cache timer removes ARP entries that have not been used for a specified period of </a:t>
            </a:r>
            <a:r>
              <a:rPr lang="en-US" sz="2000" dirty="0" smtClean="0">
                <a:latin typeface="+mn-lt"/>
              </a:rPr>
              <a:t>time.</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Commands may also be used to manually remove all or some of the entries in the ARP </a:t>
            </a:r>
            <a:r>
              <a:rPr lang="en-US" sz="2000" dirty="0" smtClean="0">
                <a:latin typeface="+mn-lt"/>
              </a:rPr>
              <a:t>table.</a:t>
            </a:r>
            <a:endParaRPr lang="en-US" sz="2000" dirty="0">
              <a:latin typeface="+mn-lt"/>
            </a:endParaRPr>
          </a:p>
          <a:p>
            <a:pPr algn="l"/>
            <a:endParaRPr lang="en-US" dirty="0"/>
          </a:p>
          <a:p>
            <a:pPr algn="l"/>
            <a:endParaRPr lang="en-US"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23674" y="1579765"/>
            <a:ext cx="6200354" cy="42685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a:t>
            </a:r>
            <a:r>
              <a:rPr lang="en-US" dirty="0" smtClean="0">
                <a:latin typeface="Arial" charset="0"/>
              </a:rPr>
              <a:t/>
            </a:r>
            <a:br>
              <a:rPr lang="en-US" dirty="0" smtClean="0">
                <a:latin typeface="Arial" charset="0"/>
              </a:rPr>
            </a:br>
            <a:r>
              <a:rPr lang="en-US" dirty="0" err="1" smtClean="0">
                <a:latin typeface="Arial" charset="0"/>
              </a:rPr>
              <a:t>ARP</a:t>
            </a:r>
            <a:r>
              <a:rPr lang="en-US" dirty="0" smtClean="0">
                <a:latin typeface="Arial" charset="0"/>
              </a:rPr>
              <a:t> Tables on Networking Devices</a:t>
            </a:r>
            <a:endParaRPr lang="en-US" dirty="0">
              <a:latin typeface="Arial"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225" y="1376710"/>
            <a:ext cx="6361550" cy="251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225" y="4089862"/>
            <a:ext cx="6447676" cy="241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How ARP Can Create Problems</a:t>
            </a:r>
            <a:endParaRPr lang="en-US" dirty="0">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31" y="1440321"/>
            <a:ext cx="6535523" cy="5209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46124" y="394392"/>
            <a:ext cx="8772157" cy="838200"/>
          </a:xfrm>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Mitigating ARP Problems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21" y="1412985"/>
            <a:ext cx="6453188" cy="51973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5.3 LAN Switches</a:t>
            </a:r>
            <a:endParaRPr lang="en-US" sz="2400" dirty="0" smtClean="0">
              <a:solidFill>
                <a:schemeClr val="folHlink"/>
              </a:solidFill>
            </a:endParaRPr>
          </a:p>
        </p:txBody>
      </p:sp>
    </p:spTree>
    <p:extLst>
      <p:ext uri="{BB962C8B-B14F-4D97-AF65-F5344CB8AC3E}">
        <p14:creationId xmlns:p14="http://schemas.microsoft.com/office/powerpoint/2010/main" val="374610500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8427" y="378627"/>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Port Fundamentals</a:t>
            </a:r>
            <a:endParaRPr lang="en-US" dirty="0">
              <a:latin typeface="Arial" charset="0"/>
            </a:endParaRPr>
          </a:p>
        </p:txBody>
      </p:sp>
      <p:sp>
        <p:nvSpPr>
          <p:cNvPr id="2" name="TextBox 1"/>
          <p:cNvSpPr txBox="1"/>
          <p:nvPr/>
        </p:nvSpPr>
        <p:spPr>
          <a:xfrm>
            <a:off x="520261" y="1538514"/>
            <a:ext cx="8301920" cy="2970044"/>
          </a:xfrm>
          <a:prstGeom prst="rect">
            <a:avLst/>
          </a:prstGeom>
          <a:noFill/>
        </p:spPr>
        <p:txBody>
          <a:bodyPr wrap="square" rtlCol="0">
            <a:spAutoFit/>
          </a:bodyPr>
          <a:lstStyle/>
          <a:p>
            <a:pPr algn="l"/>
            <a:r>
              <a:rPr lang="en-US" sz="2000" b="1" dirty="0" smtClean="0"/>
              <a:t>Layer 2 LAN Switch</a:t>
            </a:r>
          </a:p>
          <a:p>
            <a:pPr algn="l">
              <a:spcBef>
                <a:spcPts val="600"/>
              </a:spcBef>
            </a:pPr>
            <a:endParaRPr lang="en-US" sz="2000" dirty="0"/>
          </a:p>
          <a:p>
            <a:pPr marL="342900" indent="-342900" algn="l">
              <a:spcBef>
                <a:spcPts val="600"/>
              </a:spcBef>
              <a:buFont typeface="Wingdings" pitchFamily="2" charset="2"/>
              <a:buChar char="§"/>
            </a:pPr>
            <a:r>
              <a:rPr lang="en-US" sz="2000" dirty="0" smtClean="0"/>
              <a:t>Connects end devices to a central intermediate device on </a:t>
            </a:r>
            <a:r>
              <a:rPr lang="en-US" sz="2000" dirty="0"/>
              <a:t>most Ethernet </a:t>
            </a:r>
            <a:r>
              <a:rPr lang="en-US" sz="2000" dirty="0" smtClean="0"/>
              <a:t>networks</a:t>
            </a:r>
            <a:endParaRPr lang="en-US" sz="2000" dirty="0"/>
          </a:p>
          <a:p>
            <a:pPr marL="342900" indent="-342900" algn="l">
              <a:spcBef>
                <a:spcPts val="600"/>
              </a:spcBef>
              <a:buFont typeface="Wingdings" pitchFamily="2" charset="2"/>
              <a:buChar char="§"/>
            </a:pPr>
            <a:r>
              <a:rPr lang="en-US" sz="2000" dirty="0"/>
              <a:t>P</a:t>
            </a:r>
            <a:r>
              <a:rPr lang="en-US" sz="2000" dirty="0" smtClean="0"/>
              <a:t>erforms </a:t>
            </a:r>
            <a:r>
              <a:rPr lang="en-US" sz="2000" dirty="0"/>
              <a:t>switching and filtering based </a:t>
            </a:r>
            <a:r>
              <a:rPr lang="en-US" sz="2000" dirty="0" smtClean="0"/>
              <a:t>only on the MAC address</a:t>
            </a:r>
          </a:p>
          <a:p>
            <a:pPr marL="342900" indent="-342900" algn="l">
              <a:spcBef>
                <a:spcPts val="600"/>
              </a:spcBef>
              <a:buFont typeface="Wingdings" pitchFamily="2" charset="2"/>
              <a:buChar char="§"/>
            </a:pPr>
            <a:r>
              <a:rPr lang="en-US" sz="2000" dirty="0"/>
              <a:t>B</a:t>
            </a:r>
            <a:r>
              <a:rPr lang="en-US" sz="2000" dirty="0" smtClean="0"/>
              <a:t>uilds </a:t>
            </a:r>
            <a:r>
              <a:rPr lang="en-US" sz="2000" dirty="0"/>
              <a:t>a MAC address table that it uses to make forwarding </a:t>
            </a:r>
            <a:r>
              <a:rPr lang="en-US" sz="2000" dirty="0" smtClean="0"/>
              <a:t>decisions</a:t>
            </a:r>
          </a:p>
          <a:p>
            <a:pPr marL="342900" indent="-342900" algn="l">
              <a:spcBef>
                <a:spcPts val="600"/>
              </a:spcBef>
              <a:buFont typeface="Wingdings" pitchFamily="2" charset="2"/>
              <a:buChar char="§"/>
            </a:pPr>
            <a:r>
              <a:rPr lang="en-US" sz="2000" dirty="0" smtClean="0"/>
              <a:t>Depends on </a:t>
            </a:r>
            <a:r>
              <a:rPr lang="en-US" sz="2000" dirty="0"/>
              <a:t>routers to pass data between </a:t>
            </a:r>
            <a:r>
              <a:rPr lang="en-US" sz="2000" dirty="0" smtClean="0"/>
              <a:t>IP </a:t>
            </a:r>
            <a:r>
              <a:rPr lang="en-US" sz="2000" dirty="0" err="1" smtClean="0"/>
              <a:t>subnetworks</a:t>
            </a:r>
            <a:endParaRPr lang="en-US" sz="2000" dirty="0"/>
          </a:p>
          <a:p>
            <a:pPr algn="l"/>
            <a:endParaRPr lang="en-US" sz="2000" dirty="0"/>
          </a:p>
        </p:txBody>
      </p:sp>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0358"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463710" y="4255074"/>
            <a:ext cx="8679543" cy="2262158"/>
          </a:xfrm>
          <a:prstGeom prst="rect">
            <a:avLst/>
          </a:prstGeom>
          <a:noFill/>
        </p:spPr>
        <p:txBody>
          <a:bodyPr wrap="square" rtlCol="0">
            <a:spAutoFit/>
          </a:bodyPr>
          <a:lstStyle/>
          <a:p>
            <a:pPr marL="347663" indent="-347663" algn="l">
              <a:spcBef>
                <a:spcPts val="600"/>
              </a:spcBef>
            </a:pPr>
            <a:r>
              <a:rPr lang="en-US" sz="2000" b="1" dirty="0" smtClean="0"/>
              <a:t>1</a:t>
            </a:r>
            <a:r>
              <a:rPr lang="en-US" sz="2000" b="1" dirty="0"/>
              <a:t>.</a:t>
            </a:r>
            <a:r>
              <a:rPr lang="en-US" sz="2000" dirty="0"/>
              <a:t> The switch receives a broadcast frame from PC 1 on Port 1.</a:t>
            </a:r>
          </a:p>
          <a:p>
            <a:pPr marL="347663" indent="-347663" algn="l">
              <a:spcBef>
                <a:spcPts val="600"/>
              </a:spcBef>
            </a:pPr>
            <a:r>
              <a:rPr lang="en-US" sz="2000" b="1" dirty="0" smtClean="0"/>
              <a:t>2</a:t>
            </a:r>
            <a:r>
              <a:rPr lang="en-US" sz="2000" b="1" dirty="0"/>
              <a:t>.</a:t>
            </a:r>
            <a:r>
              <a:rPr lang="en-US" sz="2000" dirty="0"/>
              <a:t> The switch enters the source MAC address and the switch port that received the frame into the address table.</a:t>
            </a:r>
          </a:p>
          <a:p>
            <a:pPr marL="347663" indent="-347663" algn="l">
              <a:spcBef>
                <a:spcPts val="600"/>
              </a:spcBef>
            </a:pPr>
            <a:r>
              <a:rPr lang="en-US" sz="2000" b="1" dirty="0" smtClean="0"/>
              <a:t>3</a:t>
            </a:r>
            <a:r>
              <a:rPr lang="en-US" sz="2000" b="1" dirty="0"/>
              <a:t>.</a:t>
            </a:r>
            <a:r>
              <a:rPr lang="en-US" sz="2000" dirty="0"/>
              <a:t> Because the destination address is a broadcast, the switch floods the frame to all ports, except the port on which it received the frame.</a:t>
            </a:r>
          </a:p>
          <a:p>
            <a:pPr marL="347663" indent="-347663" algn="l">
              <a:spcBef>
                <a:spcPts val="600"/>
              </a:spcBef>
            </a:pPr>
            <a:r>
              <a:rPr lang="en-US" sz="2000" b="1" dirty="0" smtClean="0"/>
              <a:t>4</a:t>
            </a:r>
            <a:r>
              <a:rPr lang="en-US" sz="2000" b="1" dirty="0"/>
              <a:t>.</a:t>
            </a:r>
            <a:r>
              <a:rPr lang="en-US" sz="2000" dirty="0"/>
              <a:t> The destination device replies to the broadcast with a unicast frame addressed to PC </a:t>
            </a:r>
            <a:r>
              <a:rPr lang="en-US" sz="2000" dirty="0" smtClean="0"/>
              <a:t>1.</a:t>
            </a:r>
          </a:p>
        </p:txBody>
      </p:sp>
      <p:pic>
        <p:nvPicPr>
          <p:cNvPr id="1433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9922" y="1269827"/>
            <a:ext cx="4435689" cy="29064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18430" y="2350491"/>
            <a:ext cx="1080595" cy="307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t="6388"/>
          <a:stretch/>
        </p:blipFill>
        <p:spPr bwMode="auto">
          <a:xfrm>
            <a:off x="2580445" y="2790825"/>
            <a:ext cx="1142764" cy="72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763756" y="1269827"/>
            <a:ext cx="4313865" cy="29000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61890" y="362860"/>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 (cont.)</a:t>
            </a:r>
            <a:endParaRPr lang="en-US" dirty="0">
              <a:latin typeface="Arial" charset="0"/>
            </a:endParaRPr>
          </a:p>
        </p:txBody>
      </p:sp>
      <p:sp>
        <p:nvSpPr>
          <p:cNvPr id="2" name="TextBox 1"/>
          <p:cNvSpPr txBox="1"/>
          <p:nvPr/>
        </p:nvSpPr>
        <p:spPr>
          <a:xfrm>
            <a:off x="495240" y="4416257"/>
            <a:ext cx="8317683" cy="2031325"/>
          </a:xfrm>
          <a:prstGeom prst="rect">
            <a:avLst/>
          </a:prstGeom>
          <a:noFill/>
        </p:spPr>
        <p:txBody>
          <a:bodyPr wrap="square" rtlCol="0">
            <a:spAutoFit/>
          </a:bodyPr>
          <a:lstStyle/>
          <a:p>
            <a:pPr marL="347663" indent="-347663" algn="l"/>
            <a:r>
              <a:rPr lang="en-US" sz="2000" b="1" dirty="0" smtClean="0"/>
              <a:t>5</a:t>
            </a:r>
            <a:r>
              <a:rPr lang="en-US" sz="2000" b="1" dirty="0"/>
              <a:t>.</a:t>
            </a:r>
            <a:r>
              <a:rPr lang="en-US" sz="2000" dirty="0"/>
              <a:t> The switch enters the source MAC address of PC 2 and the port number of the switch port that received the frame into the address table. The destination address of the frame and its associated port is found in the MAC address table.</a:t>
            </a:r>
          </a:p>
          <a:p>
            <a:pPr marL="347663" indent="-347663" algn="l"/>
            <a:r>
              <a:rPr lang="en-US" sz="2000" b="1" dirty="0" smtClean="0"/>
              <a:t>6</a:t>
            </a:r>
            <a:r>
              <a:rPr lang="en-US" sz="2000" b="1" dirty="0"/>
              <a:t>.</a:t>
            </a:r>
            <a:r>
              <a:rPr lang="en-US" sz="2000" dirty="0"/>
              <a:t> The switch can now forward frames between source and destination devices without flooding, because it has entries in the address table that identify the associated ports</a:t>
            </a:r>
            <a:r>
              <a:rPr lang="en-US" sz="2000" dirty="0" smtClean="0"/>
              <a:t>.</a:t>
            </a:r>
            <a:endParaRPr lang="en-US" sz="2000" dirty="0"/>
          </a:p>
        </p:txBody>
      </p:sp>
      <p:pic>
        <p:nvPicPr>
          <p:cNvPr id="1536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547" y="1340072"/>
            <a:ext cx="4009872" cy="30780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36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06427" y="1324289"/>
            <a:ext cx="4105427" cy="30810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0017625"/>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61890" y="394392"/>
            <a:ext cx="8772157" cy="838200"/>
          </a:xfrm>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Duplex Settings</a:t>
            </a:r>
            <a:endParaRPr lang="en-US" dirty="0">
              <a:latin typeface="Arial"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40" y="1581977"/>
            <a:ext cx="7465963" cy="496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14592" y="394392"/>
            <a:ext cx="8772157" cy="838200"/>
          </a:xfrm>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Auto-MDIX</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66759"/>
            <a:ext cx="5734050" cy="52078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25884"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endParaRPr lang="en-US" dirty="0">
              <a:latin typeface="Arial" charset="0"/>
            </a:endParaRPr>
          </a:p>
        </p:txBody>
      </p:sp>
      <p:sp>
        <p:nvSpPr>
          <p:cNvPr id="3" name="Content Placeholder 2"/>
          <p:cNvSpPr>
            <a:spLocks noGrp="1"/>
          </p:cNvSpPr>
          <p:nvPr>
            <p:ph idx="1"/>
          </p:nvPr>
        </p:nvSpPr>
        <p:spPr>
          <a:xfrm>
            <a:off x="417830" y="1379491"/>
            <a:ext cx="7934600" cy="4571365"/>
          </a:xfrm>
        </p:spPr>
        <p:txBody>
          <a:bodyPr/>
          <a:lstStyle/>
          <a:p>
            <a:pPr marL="0" indent="0">
              <a:buNone/>
            </a:pPr>
            <a:r>
              <a:rPr lang="en-US" sz="2000" b="1" dirty="0"/>
              <a:t>Ethernet</a:t>
            </a:r>
          </a:p>
          <a:p>
            <a:pPr marL="231775" lvl="1" indent="-231775">
              <a:buFont typeface="Wingdings" panose="05000000000000000000" pitchFamily="2" charset="2"/>
              <a:buChar char="§"/>
              <a:tabLst>
                <a:tab pos="231775" algn="l"/>
              </a:tabLst>
            </a:pPr>
            <a:r>
              <a:rPr lang="en-US" dirty="0"/>
              <a:t>One of the most widely used LAN technologies </a:t>
            </a:r>
          </a:p>
          <a:p>
            <a:pPr marL="231775" lvl="1" indent="-231775">
              <a:buFont typeface="Wingdings" panose="05000000000000000000" pitchFamily="2" charset="2"/>
              <a:buChar char="§"/>
              <a:tabLst>
                <a:tab pos="231775" algn="l"/>
              </a:tabLst>
            </a:pPr>
            <a:r>
              <a:rPr lang="en-US" dirty="0" smtClean="0"/>
              <a:t>Operates </a:t>
            </a:r>
            <a:r>
              <a:rPr lang="en-US" dirty="0"/>
              <a:t>in the data link layer and the physical </a:t>
            </a:r>
            <a:r>
              <a:rPr lang="en-US" dirty="0" smtClean="0"/>
              <a:t>layer </a:t>
            </a:r>
          </a:p>
          <a:p>
            <a:pPr marL="231775" lvl="1" indent="-231775">
              <a:buFont typeface="Wingdings" panose="05000000000000000000" pitchFamily="2" charset="2"/>
              <a:buChar char="§"/>
              <a:tabLst>
                <a:tab pos="231775" algn="l"/>
              </a:tabLst>
            </a:pPr>
            <a:r>
              <a:rPr lang="en-US" dirty="0"/>
              <a:t>F</a:t>
            </a:r>
            <a:r>
              <a:rPr lang="en-US" dirty="0" smtClean="0"/>
              <a:t>amily </a:t>
            </a:r>
            <a:r>
              <a:rPr lang="en-US" dirty="0"/>
              <a:t>of networking technologies that are defined in the IEEE 802.2 and 802.3 </a:t>
            </a:r>
            <a:r>
              <a:rPr lang="en-US" dirty="0" smtClean="0"/>
              <a:t>standards</a:t>
            </a:r>
          </a:p>
          <a:p>
            <a:pPr marL="231775" lvl="1" indent="-231775">
              <a:buFont typeface="Wingdings" panose="05000000000000000000" pitchFamily="2" charset="2"/>
              <a:buChar char="§"/>
              <a:tabLst>
                <a:tab pos="231775" algn="l"/>
              </a:tabLst>
            </a:pPr>
            <a:r>
              <a:rPr lang="en-US" dirty="0" smtClean="0"/>
              <a:t>Supports </a:t>
            </a:r>
            <a:r>
              <a:rPr lang="en-US" dirty="0"/>
              <a:t>data bandwidths of 10, 100, 1000, 10,000, 40,000, and 100,000 Mbps (100 </a:t>
            </a:r>
            <a:r>
              <a:rPr lang="en-US" dirty="0" err="1"/>
              <a:t>Gbps</a:t>
            </a:r>
            <a:r>
              <a:rPr lang="en-US" dirty="0" smtClean="0"/>
              <a:t>)</a:t>
            </a:r>
            <a:endParaRPr lang="en-US" dirty="0"/>
          </a:p>
          <a:p>
            <a:pPr marL="0" indent="0">
              <a:buNone/>
            </a:pPr>
            <a:r>
              <a:rPr lang="en-US" sz="2000" b="1" dirty="0"/>
              <a:t>Ethernet </a:t>
            </a:r>
            <a:r>
              <a:rPr lang="en-US" sz="2000" b="1" dirty="0" smtClean="0"/>
              <a:t>Standards</a:t>
            </a:r>
            <a:endParaRPr lang="en-US" sz="2000" b="1" dirty="0"/>
          </a:p>
          <a:p>
            <a:pPr marL="231775" lvl="1" indent="-231775">
              <a:buFont typeface="Wingdings" panose="05000000000000000000" pitchFamily="2" charset="2"/>
              <a:buChar char="§"/>
            </a:pPr>
            <a:r>
              <a:rPr lang="en-US" dirty="0" smtClean="0"/>
              <a:t>Define Layer </a:t>
            </a:r>
            <a:r>
              <a:rPr lang="en-US" dirty="0"/>
              <a:t>2 protocols </a:t>
            </a:r>
            <a:r>
              <a:rPr lang="en-US" dirty="0" smtClean="0"/>
              <a:t>and Layer </a:t>
            </a:r>
            <a:r>
              <a:rPr lang="en-US" dirty="0"/>
              <a:t>1 </a:t>
            </a:r>
            <a:r>
              <a:rPr lang="en-US" dirty="0" smtClean="0"/>
              <a:t>technologies</a:t>
            </a:r>
          </a:p>
          <a:p>
            <a:pPr marL="231775" lvl="1" indent="-231775">
              <a:buFont typeface="Wingdings" panose="05000000000000000000" pitchFamily="2" charset="2"/>
              <a:buChar char="§"/>
            </a:pPr>
            <a:r>
              <a:rPr lang="en-US" dirty="0"/>
              <a:t>T</a:t>
            </a:r>
            <a:r>
              <a:rPr lang="en-US" dirty="0" smtClean="0"/>
              <a:t>wo </a:t>
            </a:r>
            <a:r>
              <a:rPr lang="en-US" dirty="0"/>
              <a:t>separate sub layers of the data link layer to operate – Logical link control (LLC) and the MAC </a:t>
            </a:r>
            <a:r>
              <a:rPr lang="en-US" dirty="0" err="1" smtClean="0"/>
              <a:t>sublayers</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509188"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Frame Forwarding Methods on Cisco Switches</a:t>
            </a:r>
            <a:endParaRPr lang="en-US" sz="2800" dirty="0">
              <a:latin typeface="Arial"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72" y="1707307"/>
            <a:ext cx="4919364" cy="49761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Cut-through Switching</a:t>
            </a:r>
            <a:endParaRPr lang="en-US" sz="2800" dirty="0">
              <a:latin typeface="Arial" charset="0"/>
            </a:endParaRPr>
          </a:p>
        </p:txBody>
      </p:sp>
      <p:sp>
        <p:nvSpPr>
          <p:cNvPr id="3" name="Rectangle 2"/>
          <p:cNvSpPr/>
          <p:nvPr/>
        </p:nvSpPr>
        <p:spPr>
          <a:xfrm>
            <a:off x="376090" y="1679040"/>
            <a:ext cx="3235262" cy="4247317"/>
          </a:xfrm>
          <a:prstGeom prst="rect">
            <a:avLst/>
          </a:prstGeom>
        </p:spPr>
        <p:txBody>
          <a:bodyPr wrap="square">
            <a:spAutoFit/>
          </a:bodyPr>
          <a:lstStyle/>
          <a:p>
            <a:pPr algn="l"/>
            <a:r>
              <a:rPr lang="en-US" sz="2000" b="1" dirty="0" smtClean="0"/>
              <a:t>Fast-forward </a:t>
            </a:r>
            <a:r>
              <a:rPr lang="en-US" sz="2000" b="1" dirty="0"/>
              <a:t>switching</a:t>
            </a:r>
            <a:r>
              <a:rPr lang="en-US" sz="2000" dirty="0"/>
              <a:t>: </a:t>
            </a:r>
            <a:endParaRPr lang="en-US" sz="2000" dirty="0" smtClean="0"/>
          </a:p>
          <a:p>
            <a:pPr marL="342900" indent="-342900" algn="l">
              <a:buFont typeface="Wingdings" panose="05000000000000000000" pitchFamily="2" charset="2"/>
              <a:buChar char="§"/>
            </a:pPr>
            <a:r>
              <a:rPr lang="en-US" sz="2000" dirty="0" smtClean="0"/>
              <a:t>Lowest </a:t>
            </a:r>
            <a:r>
              <a:rPr lang="en-US" sz="2000" dirty="0"/>
              <a:t>level of </a:t>
            </a:r>
            <a:r>
              <a:rPr lang="en-US" sz="2000" dirty="0" smtClean="0"/>
              <a:t>latency </a:t>
            </a:r>
            <a:r>
              <a:rPr lang="en-US" sz="2000" dirty="0"/>
              <a:t>immediately forwards a packet after reading the destination </a:t>
            </a:r>
            <a:r>
              <a:rPr lang="en-US" sz="2000" dirty="0" smtClean="0"/>
              <a:t>address, </a:t>
            </a:r>
            <a:r>
              <a:rPr lang="en-US" sz="2000" dirty="0"/>
              <a:t>typical cut-through method of </a:t>
            </a:r>
            <a:r>
              <a:rPr lang="en-US" sz="2000" dirty="0" smtClean="0"/>
              <a:t>switching</a:t>
            </a:r>
          </a:p>
          <a:p>
            <a:pPr algn="l"/>
            <a:endParaRPr lang="en-US" sz="2000" b="1" dirty="0" smtClean="0"/>
          </a:p>
          <a:p>
            <a:pPr algn="l"/>
            <a:r>
              <a:rPr lang="en-US" sz="2000" b="1" dirty="0" smtClean="0"/>
              <a:t>Fragment-free </a:t>
            </a:r>
            <a:r>
              <a:rPr lang="en-US" sz="2000" b="1" dirty="0"/>
              <a:t>switching</a:t>
            </a:r>
            <a:r>
              <a:rPr lang="en-US" sz="2000" dirty="0"/>
              <a:t>: </a:t>
            </a:r>
            <a:endParaRPr lang="en-US" sz="2000" dirty="0" smtClean="0"/>
          </a:p>
          <a:p>
            <a:pPr marL="342900" indent="-342900" algn="l">
              <a:buFont typeface="Wingdings" panose="05000000000000000000" pitchFamily="2" charset="2"/>
              <a:buChar char="§"/>
            </a:pPr>
            <a:r>
              <a:rPr lang="en-US" sz="2000" dirty="0" smtClean="0"/>
              <a:t>Switch </a:t>
            </a:r>
            <a:r>
              <a:rPr lang="en-US" sz="2000" dirty="0"/>
              <a:t>stores the first 64 bytes of the frame before </a:t>
            </a:r>
            <a:r>
              <a:rPr lang="en-US" sz="2000" dirty="0" smtClean="0"/>
              <a:t>forwarding, most </a:t>
            </a:r>
            <a:r>
              <a:rPr lang="en-US" sz="2000" dirty="0"/>
              <a:t>network errors and collisions occur during the first 64 </a:t>
            </a:r>
            <a:r>
              <a:rPr lang="en-US" sz="2000" dirty="0" smtClean="0"/>
              <a:t>bytes</a:t>
            </a:r>
            <a:endParaRPr lang="en-U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046" y="1512126"/>
            <a:ext cx="5062657" cy="49371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32784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Memory Buffering on Switches</a:t>
            </a:r>
            <a:endParaRPr lang="en-US" dirty="0">
              <a:latin typeface="Arial"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1" y="2377440"/>
            <a:ext cx="8432667" cy="2244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856" y="1749972"/>
            <a:ext cx="5371316" cy="47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14592" y="394392"/>
            <a:ext cx="8772157" cy="838200"/>
          </a:xfrm>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Fixed versus Modular Configuration</a:t>
            </a:r>
            <a:endParaRPr lang="en-US" dirty="0">
              <a:latin typeface="Arial"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138" y="1387036"/>
            <a:ext cx="5693938" cy="4886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30358" y="394392"/>
            <a:ext cx="8772157" cy="838200"/>
          </a:xfrm>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Fixed versus Modular Configuration (cont.)</a:t>
            </a:r>
            <a:endParaRPr lang="en-US" dirty="0">
              <a:latin typeface="Arial"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 y="1509713"/>
            <a:ext cx="7068458" cy="51981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387372"/>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14592" y="394392"/>
            <a:ext cx="8772157" cy="838200"/>
          </a:xfrm>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Module Options for Cisco Switch Slots</a:t>
            </a:r>
            <a:endParaRPr lang="en-US" dirty="0">
              <a:latin typeface="Arial"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71" y="1389665"/>
            <a:ext cx="6407693" cy="493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562646"/>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Layer 2 versus Layer 3 Switching</a:t>
            </a:r>
            <a:endParaRPr lang="en-US" dirty="0">
              <a:latin typeface="Arial" charset="0"/>
            </a:endParaRPr>
          </a:p>
        </p:txBody>
      </p:sp>
      <p:pic>
        <p:nvPicPr>
          <p:cNvPr id="286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1415" y="1631399"/>
            <a:ext cx="4242600" cy="37214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86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12695" y="2624657"/>
            <a:ext cx="4380797" cy="37214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49993027"/>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46124" y="394392"/>
            <a:ext cx="8772157" cy="838200"/>
          </a:xfrm>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Cisco Express Forwarding</a:t>
            </a:r>
            <a:endParaRPr lang="en-US" dirty="0">
              <a:latin typeface="Arial" charset="0"/>
            </a:endParaRPr>
          </a:p>
        </p:txBody>
      </p:sp>
      <p:sp>
        <p:nvSpPr>
          <p:cNvPr id="2" name="Rectangle 1"/>
          <p:cNvSpPr/>
          <p:nvPr/>
        </p:nvSpPr>
        <p:spPr>
          <a:xfrm>
            <a:off x="506003" y="1546198"/>
            <a:ext cx="8316686" cy="4308872"/>
          </a:xfrm>
          <a:prstGeom prst="rect">
            <a:avLst/>
          </a:prstGeom>
        </p:spPr>
        <p:txBody>
          <a:bodyPr wrap="square">
            <a:spAutoFit/>
          </a:bodyPr>
          <a:lstStyle/>
          <a:p>
            <a:pPr algn="l">
              <a:spcBef>
                <a:spcPts val="600"/>
              </a:spcBef>
            </a:pPr>
            <a:r>
              <a:rPr lang="en-US" sz="2000" dirty="0"/>
              <a:t>Cisco devices which support Layer 3 switching utilize Cisco Express Forwarding (CEF). </a:t>
            </a:r>
            <a:r>
              <a:rPr lang="en-US" sz="2000" dirty="0" smtClean="0"/>
              <a:t>Two main components of CEF operation are the:</a:t>
            </a:r>
          </a:p>
          <a:p>
            <a:pPr algn="l">
              <a:spcBef>
                <a:spcPts val="600"/>
              </a:spcBef>
            </a:pPr>
            <a:endParaRPr lang="en-US" sz="2000" dirty="0"/>
          </a:p>
          <a:p>
            <a:pPr marL="342900" indent="-342900" algn="l">
              <a:spcBef>
                <a:spcPts val="600"/>
              </a:spcBef>
              <a:buFont typeface="Wingdings" pitchFamily="2" charset="2"/>
              <a:buChar char="§"/>
            </a:pPr>
            <a:r>
              <a:rPr lang="en-US" sz="2000" dirty="0"/>
              <a:t>F</a:t>
            </a:r>
            <a:r>
              <a:rPr lang="en-US" sz="2000" dirty="0" smtClean="0"/>
              <a:t>orwarding Information </a:t>
            </a:r>
            <a:r>
              <a:rPr lang="en-US" sz="2000" dirty="0"/>
              <a:t>B</a:t>
            </a:r>
            <a:r>
              <a:rPr lang="en-US" sz="2000" dirty="0" smtClean="0"/>
              <a:t>ase (FIB)</a:t>
            </a:r>
          </a:p>
          <a:p>
            <a:pPr marL="800100" lvl="1" indent="-342900" algn="l">
              <a:spcBef>
                <a:spcPts val="600"/>
              </a:spcBef>
              <a:buFont typeface="Wingdings" panose="05000000000000000000" pitchFamily="2" charset="2"/>
              <a:buChar char="§"/>
            </a:pPr>
            <a:r>
              <a:rPr lang="en-US" sz="2000" dirty="0" smtClean="0"/>
              <a:t>Conceptually it is </a:t>
            </a:r>
            <a:r>
              <a:rPr lang="en-US" sz="2000" dirty="0"/>
              <a:t>similar to a routing </a:t>
            </a:r>
            <a:r>
              <a:rPr lang="en-US" sz="2000" dirty="0" smtClean="0"/>
              <a:t>table.</a:t>
            </a:r>
          </a:p>
          <a:p>
            <a:pPr marL="800100" lvl="1" indent="-342900" algn="l">
              <a:spcBef>
                <a:spcPts val="600"/>
              </a:spcBef>
              <a:buFont typeface="Wingdings" panose="05000000000000000000" pitchFamily="2" charset="2"/>
              <a:buChar char="§"/>
            </a:pPr>
            <a:r>
              <a:rPr lang="en-US" sz="2000" dirty="0" smtClean="0"/>
              <a:t>A </a:t>
            </a:r>
            <a:r>
              <a:rPr lang="en-US" sz="2000" dirty="0"/>
              <a:t>networking device uses this lookup table to make destination-based switching decisions during Cisco Express Forwarding </a:t>
            </a:r>
            <a:r>
              <a:rPr lang="en-US" sz="2000" dirty="0" smtClean="0"/>
              <a:t>operation.</a:t>
            </a:r>
          </a:p>
          <a:p>
            <a:pPr marL="800100" lvl="1" indent="-342900" algn="l">
              <a:spcBef>
                <a:spcPts val="600"/>
              </a:spcBef>
              <a:buFont typeface="Wingdings" panose="05000000000000000000" pitchFamily="2" charset="2"/>
              <a:buChar char="§"/>
            </a:pPr>
            <a:r>
              <a:rPr lang="en-US" sz="2000" dirty="0" smtClean="0"/>
              <a:t>Updated </a:t>
            </a:r>
            <a:r>
              <a:rPr lang="en-US" sz="2000" dirty="0"/>
              <a:t>when changes occur in the network and contains all routes known at the </a:t>
            </a:r>
            <a:r>
              <a:rPr lang="en-US" sz="2000" dirty="0" smtClean="0"/>
              <a:t>time.</a:t>
            </a:r>
          </a:p>
          <a:p>
            <a:pPr marL="342900" indent="-342900" algn="l">
              <a:spcBef>
                <a:spcPts val="600"/>
              </a:spcBef>
              <a:buFont typeface="Wingdings" pitchFamily="2" charset="2"/>
              <a:buChar char="§"/>
            </a:pPr>
            <a:endParaRPr lang="en-US" sz="2000" dirty="0" smtClean="0"/>
          </a:p>
          <a:p>
            <a:pPr marL="342900" indent="-342900" algn="l">
              <a:spcBef>
                <a:spcPts val="600"/>
              </a:spcBef>
              <a:buFont typeface="Wingdings" pitchFamily="2" charset="2"/>
              <a:buChar char="§"/>
            </a:pPr>
            <a:r>
              <a:rPr lang="en-US" sz="2000" dirty="0"/>
              <a:t>A</a:t>
            </a:r>
            <a:r>
              <a:rPr lang="en-US" sz="2000" dirty="0" smtClean="0"/>
              <a:t>djacency Tables</a:t>
            </a:r>
          </a:p>
          <a:p>
            <a:pPr marL="800100" lvl="1" indent="-342900" algn="l">
              <a:spcBef>
                <a:spcPts val="600"/>
              </a:spcBef>
              <a:buFont typeface="Wingdings" panose="05000000000000000000" pitchFamily="2" charset="2"/>
              <a:buChar char="§"/>
            </a:pPr>
            <a:r>
              <a:rPr lang="en-US" sz="2000" dirty="0"/>
              <a:t>M</a:t>
            </a:r>
            <a:r>
              <a:rPr lang="en-US" sz="2000" dirty="0" smtClean="0"/>
              <a:t>aintain </a:t>
            </a:r>
            <a:r>
              <a:rPr lang="en-US" sz="2000" dirty="0"/>
              <a:t>l</a:t>
            </a:r>
            <a:r>
              <a:rPr lang="en-US" sz="2000" dirty="0" smtClean="0"/>
              <a:t>ayer </a:t>
            </a:r>
            <a:r>
              <a:rPr lang="en-US" sz="2000" dirty="0"/>
              <a:t>2 next-hop addresses for all FIB </a:t>
            </a:r>
            <a:r>
              <a:rPr lang="en-US" sz="2000" dirty="0" smtClean="0"/>
              <a:t>entries.</a:t>
            </a:r>
            <a:endParaRPr lang="en-US" sz="2000" dirty="0"/>
          </a:p>
        </p:txBody>
      </p:sp>
    </p:spTree>
    <p:extLst>
      <p:ext uri="{BB962C8B-B14F-4D97-AF65-F5344CB8AC3E}">
        <p14:creationId xmlns:p14="http://schemas.microsoft.com/office/powerpoint/2010/main" val="352001318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61890" y="394392"/>
            <a:ext cx="8772157" cy="838200"/>
          </a:xfrm>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Types of Layer 3 Interfaces</a:t>
            </a:r>
            <a:endParaRPr lang="en-US" dirty="0">
              <a:latin typeface="Arial" charset="0"/>
            </a:endParaRPr>
          </a:p>
        </p:txBody>
      </p:sp>
      <p:sp>
        <p:nvSpPr>
          <p:cNvPr id="3" name="Content Placeholder 2"/>
          <p:cNvSpPr>
            <a:spLocks noGrp="1"/>
          </p:cNvSpPr>
          <p:nvPr>
            <p:ph idx="1"/>
          </p:nvPr>
        </p:nvSpPr>
        <p:spPr>
          <a:xfrm>
            <a:off x="472967" y="1623848"/>
            <a:ext cx="8213834" cy="5093072"/>
          </a:xfrm>
        </p:spPr>
        <p:txBody>
          <a:bodyPr/>
          <a:lstStyle/>
          <a:p>
            <a:pPr marL="0" indent="0">
              <a:buNone/>
            </a:pPr>
            <a:r>
              <a:rPr lang="en-US" sz="2000" dirty="0"/>
              <a:t>The major types of Layer 3 interfaces are</a:t>
            </a:r>
            <a:r>
              <a:rPr lang="en-US" sz="2000" dirty="0" smtClean="0"/>
              <a:t>:</a:t>
            </a:r>
            <a:endParaRPr lang="en-US" sz="2000" dirty="0"/>
          </a:p>
          <a:p>
            <a:r>
              <a:rPr lang="en-US" sz="2000" b="1" dirty="0"/>
              <a:t>Switch Virtual Interface (SVI)</a:t>
            </a:r>
            <a:r>
              <a:rPr lang="en-US" sz="2000" dirty="0"/>
              <a:t> – Logical </a:t>
            </a:r>
            <a:r>
              <a:rPr lang="en-US" sz="2000" dirty="0" smtClean="0"/>
              <a:t>interface </a:t>
            </a:r>
            <a:r>
              <a:rPr lang="en-US" sz="2000" dirty="0"/>
              <a:t>on a switch associated with a virtual local-area network (VLAN).</a:t>
            </a:r>
          </a:p>
          <a:p>
            <a:r>
              <a:rPr lang="en-US" sz="2000" b="1" dirty="0"/>
              <a:t>Routed Port</a:t>
            </a:r>
            <a:r>
              <a:rPr lang="en-US" sz="2000" dirty="0"/>
              <a:t> – Physical port on a Layer 3 switch configured to act as a router port</a:t>
            </a:r>
            <a:r>
              <a:rPr lang="en-US" sz="2000" dirty="0" smtClean="0"/>
              <a:t>. </a:t>
            </a:r>
            <a:r>
              <a:rPr lang="en-US" sz="2000" dirty="0"/>
              <a:t>Configure routed ports by putting the interface into Layer 3 mode with the </a:t>
            </a:r>
            <a:r>
              <a:rPr lang="en-US" sz="2000" b="1" dirty="0"/>
              <a:t>no </a:t>
            </a:r>
            <a:r>
              <a:rPr lang="en-US" sz="2000" b="1" dirty="0" err="1" smtClean="0"/>
              <a:t>switchport</a:t>
            </a:r>
            <a:r>
              <a:rPr lang="en-US" sz="2000" b="1" dirty="0" smtClean="0"/>
              <a:t> </a:t>
            </a:r>
            <a:r>
              <a:rPr lang="en-US" sz="2000" dirty="0" smtClean="0"/>
              <a:t>interface </a:t>
            </a:r>
            <a:r>
              <a:rPr lang="en-US" sz="2000" dirty="0"/>
              <a:t>configuration command.</a:t>
            </a:r>
          </a:p>
          <a:p>
            <a:r>
              <a:rPr lang="en-US" sz="2000" b="1" dirty="0"/>
              <a:t>Layer 3 </a:t>
            </a:r>
            <a:r>
              <a:rPr lang="en-US" sz="2000" b="1" dirty="0" err="1"/>
              <a:t>EtherChannel</a:t>
            </a:r>
            <a:r>
              <a:rPr lang="en-US" sz="2000" dirty="0"/>
              <a:t> – Logical interface on a Cisco device associated with a </a:t>
            </a:r>
            <a:r>
              <a:rPr lang="en-US" sz="2000" i="1" dirty="0"/>
              <a:t>bundle</a:t>
            </a:r>
            <a:r>
              <a:rPr lang="en-US" sz="2000" dirty="0"/>
              <a:t> of routed ports.</a:t>
            </a:r>
          </a:p>
          <a:p>
            <a:endParaRPr lang="en-US" sz="2000" dirty="0"/>
          </a:p>
        </p:txBody>
      </p:sp>
    </p:spTree>
    <p:extLst>
      <p:ext uri="{BB962C8B-B14F-4D97-AF65-F5344CB8AC3E}">
        <p14:creationId xmlns:p14="http://schemas.microsoft.com/office/powerpoint/2010/main" val="61191232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14592" y="347094"/>
            <a:ext cx="8772157" cy="838200"/>
          </a:xfrm>
        </p:spPr>
        <p:txBody>
          <a:bodyPr/>
          <a:lstStyle/>
          <a:p>
            <a:pPr eaLnBrk="1" hangingPunct="1"/>
            <a:r>
              <a:rPr lang="en-US" sz="1800" dirty="0" smtClean="0">
                <a:latin typeface="Arial" charset="0"/>
              </a:rPr>
              <a:t>Layer 3 Switching</a:t>
            </a:r>
            <a:br>
              <a:rPr lang="en-US" sz="1800" dirty="0" smtClean="0">
                <a:latin typeface="Arial" charset="0"/>
              </a:rPr>
            </a:br>
            <a:r>
              <a:rPr lang="en-US" sz="2800" dirty="0" smtClean="0">
                <a:latin typeface="Arial" charset="0"/>
              </a:rPr>
              <a:t>Configuring a Routed Port on a Layer 3 Switch</a:t>
            </a:r>
            <a:endParaRPr lang="en-US" sz="2800" dirty="0">
              <a:latin typeface="Arial"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750" y="1588165"/>
            <a:ext cx="6859921" cy="48458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301673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98588"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r>
              <a:rPr lang="en-US" dirty="0" smtClean="0">
                <a:latin typeface="Arial" charset="0"/>
              </a:rPr>
              <a:t> (cont.)</a:t>
            </a:r>
            <a:endParaRPr lang="en-US" dirty="0">
              <a:latin typeface="Arial"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59" y="1364716"/>
            <a:ext cx="6141490" cy="5230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3159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83060" y="394392"/>
            <a:ext cx="8772157" cy="838200"/>
          </a:xfrm>
        </p:spPr>
        <p:txBody>
          <a:bodyPr/>
          <a:lstStyle/>
          <a:p>
            <a:pPr eaLnBrk="1" hangingPunct="1"/>
            <a:r>
              <a:rPr lang="en-US" sz="1800" dirty="0" smtClean="0">
                <a:latin typeface="Arial" charset="0"/>
              </a:rPr>
              <a:t>Chapter 5</a:t>
            </a:r>
            <a:br>
              <a:rPr lang="en-US" sz="1800" dirty="0" smtClean="0">
                <a:latin typeface="Arial" charset="0"/>
              </a:rPr>
            </a:br>
            <a:r>
              <a:rPr lang="en-US" dirty="0" smtClean="0">
                <a:latin typeface="Arial" charset="0"/>
              </a:rPr>
              <a:t>Summary</a:t>
            </a:r>
            <a:endParaRPr lang="en-US" dirty="0">
              <a:latin typeface="Arial" charset="0"/>
            </a:endParaRPr>
          </a:p>
        </p:txBody>
      </p:sp>
      <p:sp>
        <p:nvSpPr>
          <p:cNvPr id="3" name="Content Placeholder 2"/>
          <p:cNvSpPr>
            <a:spLocks noGrp="1"/>
          </p:cNvSpPr>
          <p:nvPr>
            <p:ph idx="1"/>
          </p:nvPr>
        </p:nvSpPr>
        <p:spPr>
          <a:xfrm>
            <a:off x="402302" y="1340069"/>
            <a:ext cx="8394858" cy="5125839"/>
          </a:xfrm>
        </p:spPr>
        <p:txBody>
          <a:bodyPr/>
          <a:lstStyle/>
          <a:p>
            <a:r>
              <a:rPr lang="en-US" sz="2000" dirty="0"/>
              <a:t>Ethernet is the most widely used LAN technology used today.</a:t>
            </a:r>
          </a:p>
          <a:p>
            <a:r>
              <a:rPr lang="en-US" sz="2000" dirty="0"/>
              <a:t>Ethernet standards define both the Layer 2 protocols and the Layer 1 technologies. </a:t>
            </a:r>
          </a:p>
          <a:p>
            <a:r>
              <a:rPr lang="en-US" sz="2000" dirty="0"/>
              <a:t>The Ethernet frame structure adds headers and trailers around the Layer 3 PDU to encapsulate the message being sent.</a:t>
            </a:r>
          </a:p>
          <a:p>
            <a:r>
              <a:rPr lang="en-US" sz="2000" dirty="0"/>
              <a:t>As an implementation of the IEEE 802.2/3 standards, the Ethernet frame provides MAC addressing and error checking.</a:t>
            </a:r>
          </a:p>
          <a:p>
            <a:r>
              <a:rPr lang="en-US" sz="2000" dirty="0"/>
              <a:t>Replacing hubs with switches in the local network has reduced the probability of frame collisions in half-duplex links. </a:t>
            </a:r>
          </a:p>
          <a:p>
            <a:r>
              <a:rPr lang="en-US" sz="2000" dirty="0"/>
              <a:t>The Layer 2 addressing provided by Ethernet supports unicast, multicast, and broadcast communications. </a:t>
            </a:r>
          </a:p>
          <a:p>
            <a:r>
              <a:rPr lang="en-US" sz="2000" dirty="0"/>
              <a:t>Ethernet uses the Address Resolution Protocol to determine the MAC addresses of destinations and map them against known Network layer addresses.</a:t>
            </a:r>
          </a:p>
          <a:p>
            <a:pPr marL="0" indent="0">
              <a:buNone/>
            </a:pPr>
            <a:endParaRPr lang="en-US" sz="2000" dirty="0"/>
          </a:p>
        </p:txBody>
      </p:sp>
    </p:spTree>
    <p:extLst>
      <p:ext uri="{BB962C8B-B14F-4D97-AF65-F5344CB8AC3E}">
        <p14:creationId xmlns:p14="http://schemas.microsoft.com/office/powerpoint/2010/main" val="4281072833"/>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46124" y="394392"/>
            <a:ext cx="8772157" cy="838200"/>
          </a:xfrm>
        </p:spPr>
        <p:txBody>
          <a:bodyPr/>
          <a:lstStyle/>
          <a:p>
            <a:pPr eaLnBrk="1" hangingPunct="1"/>
            <a:r>
              <a:rPr lang="en-US" sz="1800" dirty="0" smtClean="0">
                <a:latin typeface="Arial" charset="0"/>
              </a:rPr>
              <a:t>Chapter 5</a:t>
            </a:r>
            <a:br>
              <a:rPr lang="en-US" sz="1800" dirty="0" smtClean="0">
                <a:latin typeface="Arial" charset="0"/>
              </a:rPr>
            </a:br>
            <a:r>
              <a:rPr lang="en-US" dirty="0" smtClean="0">
                <a:latin typeface="Arial" charset="0"/>
              </a:rPr>
              <a:t>Summary (cont.)</a:t>
            </a:r>
            <a:endParaRPr lang="en-US" dirty="0">
              <a:latin typeface="Arial" charset="0"/>
            </a:endParaRPr>
          </a:p>
        </p:txBody>
      </p:sp>
      <p:sp>
        <p:nvSpPr>
          <p:cNvPr id="3" name="Content Placeholder 2"/>
          <p:cNvSpPr>
            <a:spLocks noGrp="1"/>
          </p:cNvSpPr>
          <p:nvPr>
            <p:ph idx="1"/>
          </p:nvPr>
        </p:nvSpPr>
        <p:spPr>
          <a:xfrm>
            <a:off x="472964" y="1434662"/>
            <a:ext cx="8410758" cy="5031246"/>
          </a:xfrm>
        </p:spPr>
        <p:txBody>
          <a:bodyPr/>
          <a:lstStyle/>
          <a:p>
            <a:r>
              <a:rPr lang="en-US" sz="2000" dirty="0" smtClean="0"/>
              <a:t>Each </a:t>
            </a:r>
            <a:r>
              <a:rPr lang="en-US" sz="2000" dirty="0"/>
              <a:t>node on an IP network has both a MAC address and an IP address. </a:t>
            </a:r>
          </a:p>
          <a:p>
            <a:r>
              <a:rPr lang="en-US" sz="2000" dirty="0"/>
              <a:t>The ARP protocol resolves IPv4 addresses to MAC addresses and maintains a table of mappings.</a:t>
            </a:r>
          </a:p>
          <a:p>
            <a:r>
              <a:rPr lang="en-US" sz="2000" dirty="0"/>
              <a:t>A Layer 2 switch builds a MAC address table that it uses to make forwarding decisions. </a:t>
            </a:r>
            <a:endParaRPr lang="en-US" sz="2000" dirty="0" smtClean="0"/>
          </a:p>
          <a:p>
            <a:r>
              <a:rPr lang="en-US" sz="2000" dirty="0"/>
              <a:t>Layer 3 switches are also capable of performing Layer 3 routing functions, reducing the need for dedicated routers on a LAN. </a:t>
            </a:r>
          </a:p>
          <a:p>
            <a:r>
              <a:rPr lang="en-US" sz="2000" dirty="0"/>
              <a:t>Layer 3 switches have specialized switching hardware so they can typically route data as quickly as they can switch.</a:t>
            </a:r>
          </a:p>
          <a:p>
            <a:pPr marL="0" indent="0">
              <a:buNone/>
            </a:pPr>
            <a:endParaRPr lang="en-US" sz="2000" dirty="0"/>
          </a:p>
        </p:txBody>
      </p:sp>
    </p:spTree>
    <p:extLst>
      <p:ext uri="{BB962C8B-B14F-4D97-AF65-F5344CB8AC3E}">
        <p14:creationId xmlns:p14="http://schemas.microsoft.com/office/powerpoint/2010/main" val="638313978"/>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39532" y="394392"/>
            <a:ext cx="8772157" cy="838200"/>
          </a:xfrm>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r>
              <a:rPr lang="en-US" dirty="0" smtClean="0">
                <a:latin typeface="Arial" charset="0"/>
              </a:rPr>
              <a:t> (cont.)</a:t>
            </a:r>
            <a:endParaRPr lang="en-US" dirty="0">
              <a:latin typeface="Arial" charset="0"/>
            </a:endParaRPr>
          </a:p>
        </p:txBody>
      </p:sp>
      <p:sp>
        <p:nvSpPr>
          <p:cNvPr id="3" name="Content Placeholder 2"/>
          <p:cNvSpPr>
            <a:spLocks noGrp="1"/>
          </p:cNvSpPr>
          <p:nvPr>
            <p:ph idx="1"/>
          </p:nvPr>
        </p:nvSpPr>
        <p:spPr>
          <a:xfrm>
            <a:off x="430612" y="1473959"/>
            <a:ext cx="8426786" cy="4999412"/>
          </a:xfrm>
        </p:spPr>
        <p:txBody>
          <a:bodyPr/>
          <a:lstStyle/>
          <a:p>
            <a:pPr marL="0" indent="0">
              <a:buNone/>
            </a:pPr>
            <a:r>
              <a:rPr lang="en-US" sz="2000" b="1" dirty="0" smtClean="0"/>
              <a:t>LLC</a:t>
            </a:r>
            <a:endParaRPr lang="en-US" sz="2000" dirty="0"/>
          </a:p>
          <a:p>
            <a:pPr marL="231775" indent="-231775">
              <a:buFont typeface="Wingdings" panose="05000000000000000000" pitchFamily="2" charset="2"/>
              <a:buChar char="§"/>
            </a:pPr>
            <a:r>
              <a:rPr lang="en-US" sz="2000" dirty="0"/>
              <a:t>H</a:t>
            </a:r>
            <a:r>
              <a:rPr lang="en-US" sz="2000" dirty="0" smtClean="0"/>
              <a:t>andles communication </a:t>
            </a:r>
            <a:r>
              <a:rPr lang="en-US" sz="2000" dirty="0"/>
              <a:t>between </a:t>
            </a:r>
            <a:r>
              <a:rPr lang="en-US" sz="2000" dirty="0" smtClean="0"/>
              <a:t>upper and lower layers.</a:t>
            </a:r>
          </a:p>
          <a:p>
            <a:pPr marL="231775" indent="-231775">
              <a:buFont typeface="Wingdings" panose="05000000000000000000" pitchFamily="2" charset="2"/>
              <a:buChar char="§"/>
            </a:pPr>
            <a:r>
              <a:rPr lang="en-US" sz="2000" dirty="0"/>
              <a:t>T</a:t>
            </a:r>
            <a:r>
              <a:rPr lang="en-US" sz="2000" dirty="0" smtClean="0"/>
              <a:t>akes </a:t>
            </a:r>
            <a:r>
              <a:rPr lang="en-US" sz="2000" dirty="0"/>
              <a:t>the network protocol </a:t>
            </a:r>
            <a:r>
              <a:rPr lang="en-US" sz="2000" dirty="0" smtClean="0"/>
              <a:t>data and </a:t>
            </a:r>
            <a:r>
              <a:rPr lang="en-US" sz="2000" dirty="0"/>
              <a:t>adds control information to help deliver the packet to the </a:t>
            </a:r>
            <a:r>
              <a:rPr lang="en-US" sz="2000" dirty="0" smtClean="0"/>
              <a:t>destination. </a:t>
            </a:r>
            <a:endParaRPr lang="en-US" sz="2000" dirty="0"/>
          </a:p>
          <a:p>
            <a:pPr marL="3175" indent="0">
              <a:buNone/>
            </a:pPr>
            <a:r>
              <a:rPr lang="en-US" sz="2000" b="1" dirty="0" smtClean="0"/>
              <a:t>MAC</a:t>
            </a:r>
            <a:endParaRPr lang="en-US" sz="2000" dirty="0"/>
          </a:p>
          <a:p>
            <a:pPr marL="231775" indent="-231775">
              <a:buFont typeface="Wingdings" panose="05000000000000000000" pitchFamily="2" charset="2"/>
              <a:buChar char="§"/>
              <a:tabLst>
                <a:tab pos="682625" algn="l"/>
              </a:tabLst>
            </a:pPr>
            <a:r>
              <a:rPr lang="en-US" sz="2000" dirty="0"/>
              <a:t>C</a:t>
            </a:r>
            <a:r>
              <a:rPr lang="en-US" sz="2000" dirty="0" smtClean="0"/>
              <a:t>onstitutes </a:t>
            </a:r>
            <a:r>
              <a:rPr lang="en-US" sz="2000" dirty="0"/>
              <a:t>the lower </a:t>
            </a:r>
            <a:r>
              <a:rPr lang="en-US" sz="2000" dirty="0" err="1"/>
              <a:t>sublayer</a:t>
            </a:r>
            <a:r>
              <a:rPr lang="en-US" sz="2000" dirty="0"/>
              <a:t> of the data </a:t>
            </a:r>
            <a:r>
              <a:rPr lang="en-US" sz="2000" dirty="0" smtClean="0"/>
              <a:t>link layer.</a:t>
            </a:r>
          </a:p>
          <a:p>
            <a:pPr marL="231775" indent="-231775">
              <a:buFont typeface="Wingdings" panose="05000000000000000000" pitchFamily="2" charset="2"/>
              <a:buChar char="§"/>
              <a:tabLst>
                <a:tab pos="682625" algn="l"/>
              </a:tabLst>
            </a:pPr>
            <a:r>
              <a:rPr lang="en-US" sz="2000" dirty="0"/>
              <a:t>I</a:t>
            </a:r>
            <a:r>
              <a:rPr lang="en-US" sz="2000" dirty="0" smtClean="0"/>
              <a:t>mplemented </a:t>
            </a:r>
            <a:r>
              <a:rPr lang="en-US" sz="2000" dirty="0"/>
              <a:t>by hardware, typically in the computer </a:t>
            </a:r>
            <a:r>
              <a:rPr lang="en-US" sz="2000" dirty="0" smtClean="0"/>
              <a:t>NIC.</a:t>
            </a:r>
          </a:p>
          <a:p>
            <a:pPr marL="231775" indent="-231775">
              <a:buFont typeface="Wingdings" panose="05000000000000000000" pitchFamily="2" charset="2"/>
              <a:buChar char="§"/>
              <a:tabLst>
                <a:tab pos="682625" algn="l"/>
              </a:tabLst>
            </a:pPr>
            <a:r>
              <a:rPr lang="en-US" sz="2000" dirty="0" smtClean="0"/>
              <a:t>Two primary responsibilities:  </a:t>
            </a:r>
          </a:p>
          <a:p>
            <a:pPr marL="571500" lvl="2" indent="-231775">
              <a:buFont typeface="Wingdings" panose="05000000000000000000" pitchFamily="2" charset="2"/>
              <a:buChar char="§"/>
            </a:pPr>
            <a:r>
              <a:rPr lang="en-US" dirty="0" smtClean="0"/>
              <a:t>Data encapsulation  </a:t>
            </a:r>
          </a:p>
          <a:p>
            <a:pPr marL="571500" lvl="2" indent="-231775">
              <a:buFont typeface="Wingdings" panose="05000000000000000000" pitchFamily="2" charset="2"/>
              <a:buChar char="§"/>
            </a:pPr>
            <a:r>
              <a:rPr lang="en-US" dirty="0" smtClean="0"/>
              <a:t>Media </a:t>
            </a:r>
            <a:r>
              <a:rPr lang="en-US" dirty="0"/>
              <a:t>access </a:t>
            </a:r>
            <a:r>
              <a:rPr lang="en-US" dirty="0" smtClean="0"/>
              <a:t>control</a:t>
            </a:r>
            <a:r>
              <a:rPr lang="en-US" dirty="0"/>
              <a:t/>
            </a:r>
            <a:br>
              <a:rPr lang="en-US" dirty="0"/>
            </a:br>
            <a:endParaRPr lang="en-US" dirty="0"/>
          </a:p>
        </p:txBody>
      </p:sp>
    </p:spTree>
    <p:extLst>
      <p:ext uri="{BB962C8B-B14F-4D97-AF65-F5344CB8AC3E}">
        <p14:creationId xmlns:p14="http://schemas.microsoft.com/office/powerpoint/2010/main" val="209397265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3" y="1153225"/>
            <a:ext cx="6483929" cy="582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12236" y="353448"/>
            <a:ext cx="8772157" cy="838200"/>
          </a:xfrm>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r>
              <a:rPr lang="en-US" dirty="0" smtClean="0">
                <a:latin typeface="Arial" charset="0"/>
              </a:rPr>
              <a:t> (cont.)</a:t>
            </a:r>
            <a:endParaRPr lang="en-US" dirty="0">
              <a:latin typeface="Arial" charset="0"/>
            </a:endParaRPr>
          </a:p>
        </p:txBody>
      </p:sp>
      <p:sp>
        <p:nvSpPr>
          <p:cNvPr id="3" name="Rectangle 2"/>
          <p:cNvSpPr/>
          <p:nvPr/>
        </p:nvSpPr>
        <p:spPr>
          <a:xfrm>
            <a:off x="396871" y="1320799"/>
            <a:ext cx="8296754" cy="4782848"/>
          </a:xfrm>
          <a:prstGeom prst="rect">
            <a:avLst/>
          </a:prstGeom>
        </p:spPr>
        <p:txBody>
          <a:bodyPr wrap="square">
            <a:spAutoFit/>
          </a:bodyPr>
          <a:lstStyle/>
          <a:p>
            <a:pPr algn="l"/>
            <a:r>
              <a:rPr lang="en-US" sz="2000" b="1" dirty="0">
                <a:latin typeface="+mn-lt"/>
              </a:rPr>
              <a:t>Data encapsulation</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dirty="0">
                <a:latin typeface="+mn-lt"/>
              </a:rPr>
              <a:t>Frame assembly before transmission and frame disassembly upon reception of a </a:t>
            </a:r>
            <a:r>
              <a:rPr lang="en-US" sz="2000" dirty="0" smtClean="0">
                <a:latin typeface="+mn-lt"/>
              </a:rPr>
              <a:t>frame.</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dirty="0">
                <a:latin typeface="+mn-lt"/>
              </a:rPr>
              <a:t>MAC layer adds a header and trailer to the network layer </a:t>
            </a:r>
            <a:r>
              <a:rPr lang="en-US" sz="2000" dirty="0" smtClean="0">
                <a:latin typeface="+mn-lt"/>
              </a:rPr>
              <a:t>PDU.</a:t>
            </a:r>
            <a:endParaRPr lang="en-US" sz="2000" dirty="0">
              <a:latin typeface="+mn-lt"/>
            </a:endParaRPr>
          </a:p>
          <a:p>
            <a:pPr algn="l"/>
            <a:endParaRPr lang="en-US" sz="2000" b="1" dirty="0" smtClean="0">
              <a:latin typeface="+mn-lt"/>
            </a:endParaRPr>
          </a:p>
          <a:p>
            <a:pPr algn="l"/>
            <a:r>
              <a:rPr lang="en-US" sz="2000" b="1" dirty="0" smtClean="0">
                <a:latin typeface="+mn-lt"/>
              </a:rPr>
              <a:t>Provides </a:t>
            </a:r>
            <a:r>
              <a:rPr lang="en-US" sz="2000" b="1" dirty="0">
                <a:latin typeface="+mn-lt"/>
              </a:rPr>
              <a:t>three primary functions:</a:t>
            </a: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Frame delimiting </a:t>
            </a:r>
            <a:r>
              <a:rPr lang="en-US" sz="2000" dirty="0">
                <a:latin typeface="+mn-lt"/>
              </a:rPr>
              <a:t>– </a:t>
            </a:r>
            <a:r>
              <a:rPr lang="en-US" sz="2000" dirty="0" smtClean="0">
                <a:latin typeface="+mn-lt"/>
              </a:rPr>
              <a:t>Identifies </a:t>
            </a:r>
            <a:r>
              <a:rPr lang="en-US" sz="2000" dirty="0">
                <a:latin typeface="+mn-lt"/>
              </a:rPr>
              <a:t>a group of bits that make up a frame, synchronization between the transmitting and receiving </a:t>
            </a:r>
            <a:r>
              <a:rPr lang="en-US" sz="2000" dirty="0" smtClean="0">
                <a:latin typeface="+mn-lt"/>
              </a:rPr>
              <a:t>nodes.</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Addressing </a:t>
            </a:r>
            <a:r>
              <a:rPr lang="en-US" sz="2000" dirty="0">
                <a:latin typeface="+mn-lt"/>
              </a:rPr>
              <a:t>– </a:t>
            </a:r>
            <a:r>
              <a:rPr lang="en-US" sz="2000" dirty="0" smtClean="0">
                <a:latin typeface="+mn-lt"/>
              </a:rPr>
              <a:t>Each </a:t>
            </a:r>
            <a:r>
              <a:rPr lang="en-US" sz="2000" dirty="0">
                <a:latin typeface="+mn-lt"/>
              </a:rPr>
              <a:t>Ethernet header added in the frame contains the physical address (MAC address) that enables a frame to be delivered to a destination </a:t>
            </a:r>
            <a:r>
              <a:rPr lang="en-US" sz="2000" dirty="0" smtClean="0">
                <a:latin typeface="+mn-lt"/>
              </a:rPr>
              <a:t>node.</a:t>
            </a:r>
            <a:endParaRPr lang="en-US" sz="2000" dirty="0">
              <a:latin typeface="+mn-lt"/>
            </a:endParaRPr>
          </a:p>
          <a:p>
            <a:pPr marL="231775" indent="-231775" algn="l" defTabSz="814388">
              <a:lnSpc>
                <a:spcPct val="95000"/>
              </a:lnSpc>
              <a:spcBef>
                <a:spcPct val="50000"/>
              </a:spcBef>
              <a:buClr>
                <a:srgbClr val="708CA1"/>
              </a:buClr>
              <a:buFont typeface="Wingdings" panose="05000000000000000000" pitchFamily="2" charset="2"/>
              <a:buChar char="§"/>
            </a:pPr>
            <a:r>
              <a:rPr lang="en-US" sz="2000" b="1" dirty="0">
                <a:latin typeface="+mn-lt"/>
              </a:rPr>
              <a:t>Error </a:t>
            </a:r>
            <a:r>
              <a:rPr lang="en-US" sz="2000" b="1" dirty="0" smtClean="0">
                <a:latin typeface="+mn-lt"/>
              </a:rPr>
              <a:t>detection</a:t>
            </a:r>
            <a:r>
              <a:rPr lang="en-US" sz="2000" b="1" dirty="0"/>
              <a:t> </a:t>
            </a:r>
            <a:r>
              <a:rPr lang="en-US" sz="2000" dirty="0"/>
              <a:t>– </a:t>
            </a:r>
            <a:r>
              <a:rPr lang="en-US" sz="2000" dirty="0" smtClean="0">
                <a:latin typeface="+mn-lt"/>
              </a:rPr>
              <a:t>Each </a:t>
            </a:r>
            <a:r>
              <a:rPr lang="en-US" sz="2000" dirty="0">
                <a:latin typeface="+mn-lt"/>
              </a:rPr>
              <a:t>Ethernet frame contains a trailer with a cyclic redundancy check (CRC) of the frame </a:t>
            </a:r>
            <a:r>
              <a:rPr lang="en-US" sz="2000" dirty="0" smtClean="0">
                <a:latin typeface="+mn-lt"/>
              </a:rPr>
              <a:t>contents.</a:t>
            </a:r>
            <a:endParaRPr lang="en-US" sz="2000" dirty="0">
              <a:latin typeface="+mn-lt"/>
            </a:endParaRPr>
          </a:p>
        </p:txBody>
      </p:sp>
    </p:spTree>
    <p:extLst>
      <p:ext uri="{BB962C8B-B14F-4D97-AF65-F5344CB8AC3E}">
        <p14:creationId xmlns:p14="http://schemas.microsoft.com/office/powerpoint/2010/main" val="2269228843"/>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13317</TotalTime>
  <Pages>28</Pages>
  <Words>2249</Words>
  <Application>Microsoft Office PowerPoint</Application>
  <PresentationFormat>On-screen Show (4:3)</PresentationFormat>
  <Paragraphs>357</Paragraphs>
  <Slides>62</Slides>
  <Notes>61</Notes>
  <HiddenSlides>0</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PPT-TMPLT-WHT_C</vt:lpstr>
      <vt:lpstr>NetAcad-4F_PPT-WHT_060408</vt:lpstr>
      <vt:lpstr>Chapter 5: Ethernet</vt:lpstr>
      <vt:lpstr>Chapter 5: Objectives</vt:lpstr>
      <vt:lpstr>Chapter 5</vt:lpstr>
      <vt:lpstr>5.1  Ethernet Protocol</vt:lpstr>
      <vt:lpstr>Ethernet Operation LLC and MAC Sublayers</vt:lpstr>
      <vt:lpstr>Ethernet Operation LLC and MAC Sublayers (cont.)</vt:lpstr>
      <vt:lpstr>Ethernet Operation LLC and MAC Sublayers (cont.)</vt:lpstr>
      <vt:lpstr>Ethernet Operation MAC Sublayer</vt:lpstr>
      <vt:lpstr>Ethernet Operation MAC Sublayer (cont.)</vt:lpstr>
      <vt:lpstr>Ethernet Operation MAC Sublayer (cont.)</vt:lpstr>
      <vt:lpstr>Ethernet Operation Media Access Control</vt:lpstr>
      <vt:lpstr>Ethernet Operation Media Access Control (cont.)</vt:lpstr>
      <vt:lpstr>Ethernet Operation Media Access Control (cont.)</vt:lpstr>
      <vt:lpstr>Ethernet Operation Media Access Control (cont.)</vt:lpstr>
      <vt:lpstr>Ethernet Operation MAC Address: Ethernet Identity</vt:lpstr>
      <vt:lpstr>Ethernet Operation Frame Processing</vt:lpstr>
      <vt:lpstr>Ethernet Frame Attributes Ethernet Encapsulation</vt:lpstr>
      <vt:lpstr>Ethernet Frame Attributes Ethernet Frame Size</vt:lpstr>
      <vt:lpstr>Ethernet Frame Attributes Ethernet Frame Size (cont.)</vt:lpstr>
      <vt:lpstr>Ethernet Frame Attributes Introduction to the Ethernet Frame</vt:lpstr>
      <vt:lpstr>Ethernet Frame Attributes Introduction to the Ethernet Frame (cont.)</vt:lpstr>
      <vt:lpstr>Ethernet MAC MAC Addresses and Hexadecimal</vt:lpstr>
      <vt:lpstr>Ethernet MAC MAC Address Representations</vt:lpstr>
      <vt:lpstr>Ethernet MAC Unicast MAC Address</vt:lpstr>
      <vt:lpstr>Ethernet MAC Broadcast MAC Address</vt:lpstr>
      <vt:lpstr>Ethernet MAC Multicast MAC Address</vt:lpstr>
      <vt:lpstr>MAC and IP MAC and IP</vt:lpstr>
      <vt:lpstr>Ethernet MAC End-to-End Connectivity, MAC, and IP</vt:lpstr>
      <vt:lpstr>Ethernet MAC End-to-End Connectivity, MAC, and IP (cont.)</vt:lpstr>
      <vt:lpstr>5.2 Address Resolution Protocol</vt:lpstr>
      <vt:lpstr>ARP Introduction to ARP</vt:lpstr>
      <vt:lpstr>ARP Introduction to ARP (cont.)</vt:lpstr>
      <vt:lpstr>ARP ARP Functions/Operation</vt:lpstr>
      <vt:lpstr>ARP ARP Operation</vt:lpstr>
      <vt:lpstr>ARP ARP Operation (cont.)</vt:lpstr>
      <vt:lpstr>ARP ARP Operation (cont.)</vt:lpstr>
      <vt:lpstr>ARP ARP Operation (cont.)</vt:lpstr>
      <vt:lpstr>ARP ARP Functions/Operation (cont.)</vt:lpstr>
      <vt:lpstr>ARP ARP Role in Remote Communication</vt:lpstr>
      <vt:lpstr>ARP Removing Entries from an ARP Table</vt:lpstr>
      <vt:lpstr>ARP ARP Tables on Networking Devices</vt:lpstr>
      <vt:lpstr>ARP Issues How ARP Can Create Problems</vt:lpstr>
      <vt:lpstr>ARP Issues Mitigating ARP Problems</vt:lpstr>
      <vt:lpstr>5.3 LAN Switches</vt:lpstr>
      <vt:lpstr>Switching Switch Port Fundamentals</vt:lpstr>
      <vt:lpstr>Switching Switch MAC Address Table</vt:lpstr>
      <vt:lpstr>Switching Switch MAC Address Table (cont.)</vt:lpstr>
      <vt:lpstr>Switching Duplex Settings</vt:lpstr>
      <vt:lpstr>Switching Auto-MDIX</vt:lpstr>
      <vt:lpstr>Switching Frame Forwarding Methods on Cisco Switches</vt:lpstr>
      <vt:lpstr>Switching Cut-through Switching</vt:lpstr>
      <vt:lpstr>Switching Memory Buffering on Switches</vt:lpstr>
      <vt:lpstr>Fixed or Modular Fixed versus Modular Configuration</vt:lpstr>
      <vt:lpstr>Fixed or Modular Fixed versus Modular Configuration (cont.)</vt:lpstr>
      <vt:lpstr>Fixed or Modular Module Options for Cisco Switch Slots</vt:lpstr>
      <vt:lpstr>Layer 3 Switching Layer 2 versus Layer 3 Switching</vt:lpstr>
      <vt:lpstr>Layer 3 Switching Cisco Express Forwarding</vt:lpstr>
      <vt:lpstr>Layer 3 Switching Types of Layer 3 Interfaces</vt:lpstr>
      <vt:lpstr>Layer 3 Switching Configuring a Routed Port on a Layer 3 Switch</vt:lpstr>
      <vt:lpstr>Chapter 5 Summary</vt:lpstr>
      <vt:lpstr>Chapter 5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880</cp:revision>
  <cp:lastPrinted>1999-01-27T00:54:54Z</cp:lastPrinted>
  <dcterms:created xsi:type="dcterms:W3CDTF">2006-10-23T15:07:30Z</dcterms:created>
  <dcterms:modified xsi:type="dcterms:W3CDTF">2013-10-25T01:43:35Z</dcterms:modified>
</cp:coreProperties>
</file>