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5"/>
  </p:notesMasterIdLst>
  <p:handoutMasterIdLst>
    <p:handoutMasterId r:id="rId56"/>
  </p:handoutMasterIdLst>
  <p:sldIdLst>
    <p:sldId id="500" r:id="rId3"/>
    <p:sldId id="816" r:id="rId4"/>
    <p:sldId id="541" r:id="rId5"/>
    <p:sldId id="820" r:id="rId6"/>
    <p:sldId id="736" r:id="rId7"/>
    <p:sldId id="776" r:id="rId8"/>
    <p:sldId id="740" r:id="rId9"/>
    <p:sldId id="741" r:id="rId10"/>
    <p:sldId id="777" r:id="rId11"/>
    <p:sldId id="794" r:id="rId12"/>
    <p:sldId id="779" r:id="rId13"/>
    <p:sldId id="780" r:id="rId14"/>
    <p:sldId id="824" r:id="rId15"/>
    <p:sldId id="782" r:id="rId16"/>
    <p:sldId id="737" r:id="rId17"/>
    <p:sldId id="793" r:id="rId18"/>
    <p:sldId id="785" r:id="rId19"/>
    <p:sldId id="786" r:id="rId20"/>
    <p:sldId id="787" r:id="rId21"/>
    <p:sldId id="821" r:id="rId22"/>
    <p:sldId id="742" r:id="rId23"/>
    <p:sldId id="815" r:id="rId24"/>
    <p:sldId id="743" r:id="rId25"/>
    <p:sldId id="795" r:id="rId26"/>
    <p:sldId id="796" r:id="rId27"/>
    <p:sldId id="744" r:id="rId28"/>
    <p:sldId id="745" r:id="rId29"/>
    <p:sldId id="797" r:id="rId30"/>
    <p:sldId id="798" r:id="rId31"/>
    <p:sldId id="799" r:id="rId32"/>
    <p:sldId id="822" r:id="rId33"/>
    <p:sldId id="749" r:id="rId34"/>
    <p:sldId id="790" r:id="rId35"/>
    <p:sldId id="750" r:id="rId36"/>
    <p:sldId id="751" r:id="rId37"/>
    <p:sldId id="752" r:id="rId38"/>
    <p:sldId id="801" r:id="rId39"/>
    <p:sldId id="802" r:id="rId40"/>
    <p:sldId id="753" r:id="rId41"/>
    <p:sldId id="754" r:id="rId42"/>
    <p:sldId id="755" r:id="rId43"/>
    <p:sldId id="803" r:id="rId44"/>
    <p:sldId id="823" r:id="rId45"/>
    <p:sldId id="805" r:id="rId46"/>
    <p:sldId id="807" r:id="rId47"/>
    <p:sldId id="808" r:id="rId48"/>
    <p:sldId id="810" r:id="rId49"/>
    <p:sldId id="811" r:id="rId50"/>
    <p:sldId id="817" r:id="rId51"/>
    <p:sldId id="818" r:id="rId52"/>
    <p:sldId id="819" r:id="rId53"/>
    <p:sldId id="681" r:id="rId5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2A"/>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0" autoAdjust="0"/>
  </p:normalViewPr>
  <p:slideViewPr>
    <p:cSldViewPr snapToGrid="0">
      <p:cViewPr varScale="1">
        <p:scale>
          <a:sx n="78" d="100"/>
          <a:sy n="78" d="100"/>
        </p:scale>
        <p:origin x="-1734" y="-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3.xml"/><Relationship Id="rId26" Type="http://schemas.openxmlformats.org/officeDocument/2006/relationships/slide" Target="slides/slide32.xml"/><Relationship Id="rId39" Type="http://schemas.openxmlformats.org/officeDocument/2006/relationships/slide" Target="slides/slide46.xml"/><Relationship Id="rId3" Type="http://schemas.openxmlformats.org/officeDocument/2006/relationships/slide" Target="slides/slide7.xml"/><Relationship Id="rId21" Type="http://schemas.openxmlformats.org/officeDocument/2006/relationships/slide" Target="slides/slide26.xml"/><Relationship Id="rId34" Type="http://schemas.openxmlformats.org/officeDocument/2006/relationships/slide" Target="slides/slide40.xml"/><Relationship Id="rId42" Type="http://schemas.openxmlformats.org/officeDocument/2006/relationships/slide" Target="slides/slide49.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39.xml"/><Relationship Id="rId38" Type="http://schemas.openxmlformats.org/officeDocument/2006/relationships/slide" Target="slides/slide45.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5.xml"/><Relationship Id="rId41" Type="http://schemas.openxmlformats.org/officeDocument/2006/relationships/slide" Target="slides/slide48.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9.xml"/><Relationship Id="rId32" Type="http://schemas.openxmlformats.org/officeDocument/2006/relationships/slide" Target="slides/slide38.xml"/><Relationship Id="rId37" Type="http://schemas.openxmlformats.org/officeDocument/2006/relationships/slide" Target="slides/slide44.xml"/><Relationship Id="rId40" Type="http://schemas.openxmlformats.org/officeDocument/2006/relationships/slide" Target="slides/slide47.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4.xml"/><Relationship Id="rId36"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4.xml"/><Relationship Id="rId31" Type="http://schemas.openxmlformats.org/officeDocument/2006/relationships/slide" Target="slides/slide37.xml"/><Relationship Id="rId44" Type="http://schemas.openxmlformats.org/officeDocument/2006/relationships/slide" Target="slides/slide51.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3.xml"/><Relationship Id="rId30" Type="http://schemas.openxmlformats.org/officeDocument/2006/relationships/slide" Target="slides/slide36.xml"/><Relationship Id="rId35" Type="http://schemas.openxmlformats.org/officeDocument/2006/relationships/slide" Target="slides/slide41.xml"/><Relationship Id="rId43"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F1D87D82-C20E-A14D-96BF-2F9FB4F19C01}"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632561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340694E2-707B-8C43-812C-541D14ECDEEE}"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2285005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40FAB2D-8CD3-1A49-9503-4BAEF22FA36A}"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Introduction to Networks</a:t>
            </a:r>
          </a:p>
          <a:p>
            <a:pPr>
              <a:buFontTx/>
              <a:buNone/>
            </a:pPr>
            <a:r>
              <a:rPr lang="en-US" sz="1300" b="0" dirty="0"/>
              <a:t>Chapter 6: Network Layer</a:t>
            </a:r>
            <a:endParaRPr lang="en-GB"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1266D9F-733B-C346-B401-53D78326073E}" type="slidenum">
              <a:rPr lang="en-US" sz="800"/>
              <a:pPr/>
              <a:t>10</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6.1.2.4 IP – Media Independent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5A9619F-EDA5-E34B-BB7A-B172C211443B}" type="slidenum">
              <a:rPr lang="en-US" sz="800"/>
              <a:pPr/>
              <a:t>11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6.1.2.5 Encapsulating IP</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7233767-0219-3F4D-98C5-8749B43C2B31}" type="slidenum">
              <a:rPr lang="en-US" sz="800"/>
              <a:pPr/>
              <a:t>12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6.1.3.1 IPv4 Packet Header</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7233767-0219-3F4D-98C5-8749B43C2B31}" type="slidenum">
              <a:rPr lang="en-US" sz="800"/>
              <a:pPr/>
              <a:t>13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6.1.3.2 IPv4 Header Fields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7BA7AB3-C7CE-0B49-8D1C-EE693BF02139}" type="slidenum">
              <a:rPr lang="en-US" sz="800"/>
              <a:pPr/>
              <a:t>14</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6.1.3.3 Sample IPv4 Headers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5892F2-B570-4341-B4FC-5D9B6E6861FC}" type="slidenum">
              <a:rPr lang="en-US" sz="800"/>
              <a:pPr/>
              <a:t>15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6.1.4.1 Limitations of IPv4</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8A4983B4-79C5-724D-82FD-B55B57B747C4}" type="slidenum">
              <a:rPr lang="en-US" sz="800"/>
              <a:pPr/>
              <a:t>16</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6.1.4.2 Introducing IPv6</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F2CEB61-508C-F949-BD65-5793A449D546}" type="slidenum">
              <a:rPr lang="en-US" sz="800"/>
              <a:pPr/>
              <a:t>17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6.1.4.3 Encapsulating IPv6</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B5CF643-21DB-2D41-88D4-25D5AFBA7511}" type="slidenum">
              <a:rPr lang="en-US" sz="800"/>
              <a:pPr/>
              <a:t>18</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6.1.4.4 IPv6 Packet Header</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424E2C3-FEE7-544A-B9AF-637FB0DD6173}" type="slidenum">
              <a:rPr lang="en-US" sz="800"/>
              <a:pPr/>
              <a:t>19</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6.1.4.5 Sample IPv6 Header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GB" dirty="0" smtClean="0"/>
              <a:t>Chapter 6 Objectives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p>
          <a:p>
            <a:pPr>
              <a:buFontTx/>
              <a:buNone/>
            </a:pPr>
            <a:r>
              <a:rPr lang="en-US" sz="1300" b="0" dirty="0" smtClean="0"/>
              <a:t>Chapter 6: Network Layer</a:t>
            </a:r>
            <a:endParaRPr lang="en-GB"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8F5A4E-7C58-7449-8DF2-A7199A8F6255}" type="slidenum">
              <a:rPr lang="en-US" sz="800"/>
              <a:pPr/>
              <a:t>21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6.2.1.1 Host Forwarding Decision</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85DAB53-48D8-2748-8A58-541C4A098FE8}" type="slidenum">
              <a:rPr lang="en-US" sz="800"/>
              <a:pPr/>
              <a:t>22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6.2.1.2 Default Gateway</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746652-41A5-2549-A992-30CCAE9B67C8}" type="slidenum">
              <a:rPr lang="en-US" sz="800"/>
              <a:pPr/>
              <a:t>23</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6.2.1.3 IPv4 Host Routing Table</a:t>
            </a: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6.2.1.4 IPv4 Host Routing Entries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112535B-7335-504E-B5BD-CAF21BDC6417}" type="slidenum">
              <a:rPr lang="en-US" sz="800"/>
              <a:pPr/>
              <a:t>24</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6.2.1.5 Sample IPv4 Host Routing Table</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A997C7-CB27-C04C-B42E-F5D8E3928536}" type="slidenum">
              <a:rPr lang="en-US" sz="800"/>
              <a:pPr/>
              <a:t>25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6.2.1.6 Sample IPv6 Host Routing Table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EF8B33C-618A-9A4E-8C0E-4362A21D85E1}" type="slidenum">
              <a:rPr lang="en-US" sz="800"/>
              <a:pPr/>
              <a:t>26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6.2.2.1 Router Packet Forwarding Decision</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26B2DB4-5C8B-7448-B216-893CDCF38DED}" type="slidenum">
              <a:rPr lang="en-US" sz="800"/>
              <a:pPr/>
              <a:t>27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6.2.2.2 IPv4 Router Routing Table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67AFF75-1397-2B43-AD5D-288B91251914}" type="slidenum">
              <a:rPr lang="en-US" sz="800"/>
              <a:pPr/>
              <a:t>28</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6.2.2.3 Directly Connected Routing Table Entries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3FA1ED9-2908-6C41-8222-345CFCD2C85A}" type="slidenum">
              <a:rPr lang="en-US" sz="800"/>
              <a:pPr/>
              <a:t>29</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6.2.2.4 Remote Network Routing Table Entries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E9C010-2543-D04F-8593-2F1EFFD1A8F0}"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Chapter 6 Sections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6B5D8A-7827-7142-8D8B-766660C1B996}" type="slidenum">
              <a:rPr lang="en-US" sz="800"/>
              <a:pPr/>
              <a:t>30</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6.2.2.5 Next-Hop Address</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p>
          <a:p>
            <a:pPr>
              <a:buFontTx/>
              <a:buNone/>
            </a:pPr>
            <a:r>
              <a:rPr lang="en-US" sz="1300" b="0" dirty="0" smtClean="0"/>
              <a:t>Chapter 6: Network Layer</a:t>
            </a:r>
            <a:endParaRPr lang="en-GB"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FEF0A5A-EED8-D74D-8F77-7227173DD893}" type="slidenum">
              <a:rPr lang="en-US" sz="800"/>
              <a:pPr/>
              <a:t>32</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6.3.1.1 A Router is a Computer</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02CE1B5-928F-7947-94A1-2E690D513D05}" type="slidenum">
              <a:rPr lang="en-US" sz="800"/>
              <a:pPr/>
              <a:t>33</a:t>
            </a:fld>
            <a:endParaRPr lang="en-US" sz="8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6.3.1.2 Router CPU and OS</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67E4411-4805-7B45-ACE8-8FD73206C05A}" type="slidenum">
              <a:rPr lang="en-US" sz="800"/>
              <a:pPr/>
              <a:t>34</a:t>
            </a:fld>
            <a:endParaRPr lang="en-US" sz="8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6.3.1.3 Router Memory</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E2442DA-20DA-CC4B-AEEF-A30B9BBA114D}" type="slidenum">
              <a:rPr lang="en-US" sz="800"/>
              <a:pPr/>
              <a:t>35</a:t>
            </a:fld>
            <a:endParaRPr lang="en-US" sz="8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6.3.1.4 Inside a Router</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8D93E3E-B648-7048-8AE0-A89EAE9072A4}" type="slidenum">
              <a:rPr lang="en-US" sz="800"/>
              <a:pPr/>
              <a:t>36</a:t>
            </a:fld>
            <a:endParaRPr lang="en-US" sz="8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6.3.1.5 Router Backplane</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0AFF39B-C87F-8449-965F-6DE6F533B438}" type="slidenum">
              <a:rPr lang="en-US" sz="800"/>
              <a:pPr/>
              <a:t>37</a:t>
            </a:fld>
            <a:endParaRPr lang="en-US" sz="8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6.3.1.6 Connecting to a Router</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A82CF10-C56B-2949-8EA4-C380F251B940}" type="slidenum">
              <a:rPr lang="en-US" sz="800"/>
              <a:pPr/>
              <a:t>38</a:t>
            </a:fld>
            <a:endParaRPr lang="en-US" sz="8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6.3.1.7 LAN and WAN Interfaces</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51FBCE6-6E70-204E-B64F-6073D624E83D}" type="slidenum">
              <a:rPr lang="en-US" sz="800"/>
              <a:pPr/>
              <a:t>39</a:t>
            </a:fld>
            <a:endParaRPr lang="en-US" sz="8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de-DE" sz="1200" kern="1200" dirty="0" smtClean="0">
                <a:solidFill>
                  <a:schemeClr val="tx1"/>
                </a:solidFill>
                <a:latin typeface="Arial" charset="0"/>
                <a:ea typeface="ＭＳ Ｐゴシック" charset="0"/>
                <a:cs typeface="ＭＳ Ｐゴシック" charset="0"/>
              </a:rPr>
              <a:t>6.3.2.1 Cisco IOS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p>
          <a:p>
            <a:pPr>
              <a:buFontTx/>
              <a:buNone/>
            </a:pPr>
            <a:r>
              <a:rPr lang="en-US" sz="1300" b="0" dirty="0" smtClean="0"/>
              <a:t>Chapter 6: Network Layer</a:t>
            </a:r>
            <a:endParaRPr lang="en-GB" b="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BFC6F0B-4990-274E-B788-546095B9621F}" type="slidenum">
              <a:rPr lang="en-US" sz="800"/>
              <a:pPr/>
              <a:t>40</a:t>
            </a:fld>
            <a:endParaRPr lang="en-US" sz="8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6.3.2.2 </a:t>
            </a:r>
            <a:r>
              <a:rPr lang="en-US" sz="1200" kern="1200" dirty="0" err="1" smtClean="0">
                <a:solidFill>
                  <a:schemeClr val="tx1"/>
                </a:solidFill>
                <a:latin typeface="Arial" charset="0"/>
                <a:ea typeface="ＭＳ Ｐゴシック" charset="0"/>
                <a:cs typeface="ＭＳ Ｐゴシック" charset="0"/>
              </a:rPr>
              <a:t>Bootset</a:t>
            </a:r>
            <a:r>
              <a:rPr lang="en-US" sz="1200" kern="1200" dirty="0" smtClean="0">
                <a:solidFill>
                  <a:schemeClr val="tx1"/>
                </a:solidFill>
                <a:latin typeface="Arial" charset="0"/>
                <a:ea typeface="ＭＳ Ｐゴシック" charset="0"/>
                <a:cs typeface="ＭＳ Ｐゴシック" charset="0"/>
              </a:rPr>
              <a:t> Files</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7CDDE89-822A-8B42-B2B7-279FE8768FD2}" type="slidenum">
              <a:rPr lang="en-US" sz="800"/>
              <a:pPr/>
              <a:t>41</a:t>
            </a:fld>
            <a:endParaRPr lang="en-US" sz="8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6.3.2.3 Router </a:t>
            </a:r>
            <a:r>
              <a:rPr lang="en-US" sz="1200" kern="1200" dirty="0" err="1" smtClean="0">
                <a:solidFill>
                  <a:schemeClr val="tx1"/>
                </a:solidFill>
                <a:latin typeface="Arial" charset="0"/>
                <a:ea typeface="ＭＳ Ｐゴシック" charset="0"/>
                <a:cs typeface="ＭＳ Ｐゴシック" charset="0"/>
              </a:rPr>
              <a:t>Bootup</a:t>
            </a:r>
            <a:r>
              <a:rPr lang="en-US" sz="1200" kern="1200" dirty="0" smtClean="0">
                <a:solidFill>
                  <a:schemeClr val="tx1"/>
                </a:solidFill>
                <a:latin typeface="Arial" charset="0"/>
                <a:ea typeface="ＭＳ Ｐゴシック" charset="0"/>
                <a:cs typeface="ＭＳ Ｐゴシック" charset="0"/>
              </a:rPr>
              <a:t> Process</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628F96A-B1A7-564B-ABA5-ECA2A04AF09F}" type="slidenum">
              <a:rPr lang="en-US" sz="800"/>
              <a:pPr/>
              <a:t>42</a:t>
            </a:fld>
            <a:endParaRPr lang="en-US" sz="8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6.3.2.4 Show Version Output</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Introduction to Networks</a:t>
            </a:r>
          </a:p>
          <a:p>
            <a:pPr>
              <a:buFontTx/>
              <a:buNone/>
            </a:pPr>
            <a:r>
              <a:rPr lang="en-US" sz="1300" b="0" dirty="0" smtClean="0"/>
              <a:t>Chapter 6: Network Layer</a:t>
            </a:r>
            <a:endParaRPr lang="en-GB" b="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AE2D850-2875-DE47-861A-5C6C45D88760}" type="slidenum">
              <a:rPr lang="en-US" sz="800"/>
              <a:pPr/>
              <a:t>44</a:t>
            </a:fld>
            <a:endParaRPr lang="en-US" sz="8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6.4.1.1 Router Configuration Steps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A7BA190-6887-B94B-8526-B5189D795D82}" type="slidenum">
              <a:rPr lang="en-US" sz="800"/>
              <a:pPr/>
              <a:t>45</a:t>
            </a:fld>
            <a:endParaRPr lang="en-US" sz="8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6.4.2.1 Configure LAN Interfaces</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B3D34BA-D7A9-7643-BE9F-7C3104CD8DA5}" type="slidenum">
              <a:rPr lang="en-US" sz="800"/>
              <a:pPr/>
              <a:t>46</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6.4.2.2 Verify Interface Configuration</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56D85A9-743D-1547-8B4C-2DEF66CC9776}" type="slidenum">
              <a:rPr lang="en-US" sz="800"/>
              <a:pPr/>
              <a:t>47</a:t>
            </a:fld>
            <a:endParaRPr lang="en-US" sz="8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6.4.3.1 Default Gateway on a Host</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2A9E01E-A65F-7F46-A04E-DF9CC91D2251}" type="slidenum">
              <a:rPr lang="en-US" sz="800"/>
              <a:pPr/>
              <a:t>48</a:t>
            </a:fld>
            <a:endParaRPr lang="en-US" sz="8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6.4.3.2 Default Gateway on a Switch</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49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A05E349-FAC2-4F47-836B-4EF6ACED5885}"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6.1.1.1 The Network Layer</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50</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 (cont.)</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51</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 (cont.)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2327E6-4734-0841-AA74-337C54BF80B4}"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6.1.1.2 Network Layer Protocols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268CAEF-2BCA-7644-A1A8-F6B22D55B2B0}" type="slidenum">
              <a:rPr lang="en-US" sz="800"/>
              <a:pPr/>
              <a:t>7</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6.1.2.1 Characteristics of IP</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812739F-7512-6D4E-A0F2-870FB8F48F52}"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6.1.2.2 IP – Connectionless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0D7827A-A419-2F4B-90BD-789523B8AA2F}" type="slidenum">
              <a:rPr lang="en-US" sz="800"/>
              <a:pPr/>
              <a:t>9</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6.1.2.3 IP – Best Effort Delivery</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43D844E5-4C11-CD4D-BDFA-5BA7616DB575}"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4206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158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229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157788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0CF1282-E12F-0748-BB44-EA9ADFDAC0D6}"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716115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320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3468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044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9816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575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68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8683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396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7915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1747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87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698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216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4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742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9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18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4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C95F9FD0-88F3-5244-8B65-7949B245539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05"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675" y="39370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BFB9F3DE-403E-1C4B-A3E0-6230A9798A2E}"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2725" y="1379538"/>
            <a:ext cx="87344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6"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4.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5.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6.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a:latin typeface="Arial" charset="0"/>
              </a:rPr>
              <a:t>Chapter 6:</a:t>
            </a:r>
            <a:br>
              <a:rPr lang="en-US" sz="2800">
                <a:latin typeface="Arial" charset="0"/>
              </a:rPr>
            </a:br>
            <a:r>
              <a:rPr lang="en-US" sz="2800">
                <a:latin typeface="Arial" charset="0"/>
              </a:rPr>
              <a:t>Network Layer</a:t>
            </a:r>
            <a:endParaRPr lang="en-US" sz="280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a:latin typeface="Arial" charset="0"/>
              </a:rPr>
              <a:t>Introduction to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z="1800">
                <a:latin typeface="Arial" charset="0"/>
              </a:rPr>
              <a:t>Characteristics of the IP protocol</a:t>
            </a:r>
            <a:br>
              <a:rPr lang="en-US" sz="1800">
                <a:latin typeface="Arial" charset="0"/>
              </a:rPr>
            </a:br>
            <a:r>
              <a:rPr lang="en-US">
                <a:latin typeface="Arial" charset="0"/>
              </a:rPr>
              <a:t>IP – Media Independent</a:t>
            </a:r>
          </a:p>
        </p:txBody>
      </p:sp>
      <p:pic>
        <p:nvPicPr>
          <p:cNvPr id="2" name="Picture 1"/>
          <p:cNvPicPr>
            <a:picLocks noChangeAspect="1"/>
          </p:cNvPicPr>
          <p:nvPr/>
        </p:nvPicPr>
        <p:blipFill>
          <a:blip r:embed="rId3"/>
          <a:stretch>
            <a:fillRect/>
          </a:stretch>
        </p:blipFill>
        <p:spPr>
          <a:xfrm>
            <a:off x="880936" y="1249233"/>
            <a:ext cx="7299183" cy="5315303"/>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Encapsulating IP</a:t>
            </a:r>
          </a:p>
        </p:txBody>
      </p:sp>
      <p:pic>
        <p:nvPicPr>
          <p:cNvPr id="2" name="Picture 1"/>
          <p:cNvPicPr>
            <a:picLocks noChangeAspect="1"/>
          </p:cNvPicPr>
          <p:nvPr/>
        </p:nvPicPr>
        <p:blipFill>
          <a:blip r:embed="rId3"/>
          <a:stretch>
            <a:fillRect/>
          </a:stretch>
        </p:blipFill>
        <p:spPr>
          <a:xfrm>
            <a:off x="929217" y="1378441"/>
            <a:ext cx="7308105" cy="5123839"/>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IPv4 Packet Header</a:t>
            </a:r>
          </a:p>
        </p:txBody>
      </p:sp>
      <p:sp>
        <p:nvSpPr>
          <p:cNvPr id="29698" name="Content Placeholder 1"/>
          <p:cNvSpPr>
            <a:spLocks noGrp="1"/>
          </p:cNvSpPr>
          <p:nvPr>
            <p:ph idx="1"/>
          </p:nvPr>
        </p:nvSpPr>
        <p:spPr/>
        <p:txBody>
          <a:bodyPr/>
          <a:lstStyle/>
          <a:p>
            <a:pPr marL="0" indent="0" algn="ctr">
              <a:buFont typeface="Wingdings" charset="0"/>
              <a:buNone/>
            </a:pPr>
            <a:r>
              <a:rPr lang="en-US" dirty="0" smtClean="0">
                <a:latin typeface="Arial" charset="0"/>
              </a:rPr>
              <a:t>Contents of the IPv4 packet header</a:t>
            </a:r>
            <a:endParaRPr lang="en-US" dirty="0">
              <a:latin typeface="Arial" charset="0"/>
            </a:endParaRPr>
          </a:p>
        </p:txBody>
      </p:sp>
      <p:pic>
        <p:nvPicPr>
          <p:cNvPr id="3" name="Picture 2"/>
          <p:cNvPicPr>
            <a:picLocks noChangeAspect="1"/>
          </p:cNvPicPr>
          <p:nvPr/>
        </p:nvPicPr>
        <p:blipFill>
          <a:blip r:embed="rId3"/>
          <a:stretch>
            <a:fillRect/>
          </a:stretch>
        </p:blipFill>
        <p:spPr>
          <a:xfrm>
            <a:off x="1846565" y="1899358"/>
            <a:ext cx="5476228" cy="4626826"/>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a:latin typeface="Arial" charset="0"/>
              </a:rPr>
              <a:t>IPv4 Packet</a:t>
            </a:r>
            <a:br>
              <a:rPr lang="en-US" sz="1800" dirty="0">
                <a:latin typeface="Arial" charset="0"/>
              </a:rPr>
            </a:br>
            <a:r>
              <a:rPr lang="en-US" dirty="0" smtClean="0">
                <a:latin typeface="Arial" charset="0"/>
              </a:rPr>
              <a:t>IPv4 Header Fields</a:t>
            </a:r>
            <a:endParaRPr lang="en-US" dirty="0">
              <a:latin typeface="Arial" charset="0"/>
            </a:endParaRPr>
          </a:p>
        </p:txBody>
      </p:sp>
      <p:sp>
        <p:nvSpPr>
          <p:cNvPr id="29698" name="Content Placeholder 1"/>
          <p:cNvSpPr>
            <a:spLocks noGrp="1"/>
          </p:cNvSpPr>
          <p:nvPr>
            <p:ph idx="1"/>
          </p:nvPr>
        </p:nvSpPr>
        <p:spPr/>
        <p:txBody>
          <a:bodyPr/>
          <a:lstStyle/>
          <a:p>
            <a:pPr marL="0" indent="0" algn="ctr">
              <a:buFont typeface="Wingdings" charset="0"/>
              <a:buNone/>
            </a:pPr>
            <a:r>
              <a:rPr lang="en-US" dirty="0" smtClean="0">
                <a:latin typeface="Arial" charset="0"/>
              </a:rPr>
              <a:t>Contents of the IPv4 header fields</a:t>
            </a:r>
            <a:endParaRPr lang="en-US" dirty="0">
              <a:latin typeface="Arial" charset="0"/>
            </a:endParaRPr>
          </a:p>
        </p:txBody>
      </p:sp>
      <p:pic>
        <p:nvPicPr>
          <p:cNvPr id="2" name="Picture 1"/>
          <p:cNvPicPr>
            <a:picLocks noChangeAspect="1"/>
          </p:cNvPicPr>
          <p:nvPr/>
        </p:nvPicPr>
        <p:blipFill>
          <a:blip r:embed="rId3"/>
          <a:stretch>
            <a:fillRect/>
          </a:stretch>
        </p:blipFill>
        <p:spPr>
          <a:xfrm>
            <a:off x="1835125" y="1896964"/>
            <a:ext cx="5486940" cy="4640661"/>
          </a:xfrm>
          <a:prstGeom prst="rect">
            <a:avLst/>
          </a:prstGeom>
        </p:spPr>
      </p:pic>
    </p:spTree>
    <p:extLst>
      <p:ext uri="{BB962C8B-B14F-4D97-AF65-F5344CB8AC3E}">
        <p14:creationId xmlns:p14="http://schemas.microsoft.com/office/powerpoint/2010/main" val="36982291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Sample IPv4 Headers</a:t>
            </a:r>
          </a:p>
        </p:txBody>
      </p:sp>
      <p:pic>
        <p:nvPicPr>
          <p:cNvPr id="337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0425" y="1403350"/>
            <a:ext cx="7488238"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a:latin typeface="Arial" charset="0"/>
              </a:rPr>
              <a:t>Network Layer in Communication</a:t>
            </a:r>
            <a:r>
              <a:rPr lang="en-US">
                <a:latin typeface="Arial" charset="0"/>
              </a:rPr>
              <a:t/>
            </a:r>
            <a:br>
              <a:rPr lang="en-US">
                <a:latin typeface="Arial" charset="0"/>
              </a:rPr>
            </a:br>
            <a:r>
              <a:rPr lang="en-US">
                <a:latin typeface="Arial" charset="0"/>
              </a:rPr>
              <a:t>Limitations of IPv4</a:t>
            </a:r>
          </a:p>
        </p:txBody>
      </p:sp>
      <p:sp>
        <p:nvSpPr>
          <p:cNvPr id="35842" name="Content Placeholder 1"/>
          <p:cNvSpPr>
            <a:spLocks noGrp="1"/>
          </p:cNvSpPr>
          <p:nvPr>
            <p:ph idx="1"/>
          </p:nvPr>
        </p:nvSpPr>
        <p:spPr>
          <a:xfrm>
            <a:off x="381000" y="1379538"/>
            <a:ext cx="8566150" cy="5086350"/>
          </a:xfrm>
        </p:spPr>
        <p:txBody>
          <a:bodyPr/>
          <a:lstStyle/>
          <a:p>
            <a:r>
              <a:rPr lang="en-US" sz="2000" dirty="0">
                <a:latin typeface="Arial" charset="0"/>
              </a:rPr>
              <a:t>IP Address depletion</a:t>
            </a:r>
          </a:p>
          <a:p>
            <a:r>
              <a:rPr lang="en-US" sz="2000" dirty="0">
                <a:latin typeface="Arial" charset="0"/>
              </a:rPr>
              <a:t>Internet routing table expansion</a:t>
            </a:r>
          </a:p>
          <a:p>
            <a:r>
              <a:rPr lang="en-US" sz="2000" dirty="0">
                <a:latin typeface="Arial" charset="0"/>
              </a:rPr>
              <a:t>Lack of end-to-end connectivity</a:t>
            </a:r>
          </a:p>
        </p:txBody>
      </p:sp>
      <p:pic>
        <p:nvPicPr>
          <p:cNvPr id="3584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246188"/>
            <a:ext cx="3346450" cy="503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a:latin typeface="Arial" charset="0"/>
              </a:rPr>
              <a:t>Network Layer in Communication</a:t>
            </a:r>
            <a:r>
              <a:rPr lang="en-US">
                <a:latin typeface="Arial" charset="0"/>
              </a:rPr>
              <a:t/>
            </a:r>
            <a:br>
              <a:rPr lang="en-US">
                <a:latin typeface="Arial" charset="0"/>
              </a:rPr>
            </a:br>
            <a:r>
              <a:rPr lang="en-US">
                <a:latin typeface="Arial" charset="0"/>
              </a:rPr>
              <a:t>Introducing IPv6</a:t>
            </a:r>
          </a:p>
        </p:txBody>
      </p:sp>
      <p:sp>
        <p:nvSpPr>
          <p:cNvPr id="37890" name="Content Placeholder 1"/>
          <p:cNvSpPr>
            <a:spLocks noGrp="1"/>
          </p:cNvSpPr>
          <p:nvPr>
            <p:ph idx="1"/>
          </p:nvPr>
        </p:nvSpPr>
        <p:spPr/>
        <p:txBody>
          <a:bodyPr/>
          <a:lstStyle/>
          <a:p>
            <a:r>
              <a:rPr lang="en-US" sz="2000" dirty="0">
                <a:latin typeface="Arial" charset="0"/>
              </a:rPr>
              <a:t>Increased address space</a:t>
            </a:r>
          </a:p>
          <a:p>
            <a:r>
              <a:rPr lang="en-US" sz="2000" dirty="0">
                <a:latin typeface="Arial" charset="0"/>
              </a:rPr>
              <a:t>Improved packet handling</a:t>
            </a:r>
          </a:p>
          <a:p>
            <a:r>
              <a:rPr lang="en-US" sz="2000" dirty="0">
                <a:latin typeface="Arial" charset="0"/>
              </a:rPr>
              <a:t>Eliminates the need for NAT</a:t>
            </a:r>
          </a:p>
          <a:p>
            <a:r>
              <a:rPr lang="en-US" sz="2000" dirty="0">
                <a:latin typeface="Arial" charset="0"/>
              </a:rPr>
              <a:t>Integrated security</a:t>
            </a:r>
          </a:p>
          <a:p>
            <a:r>
              <a:rPr lang="en-US" sz="2000" dirty="0" smtClean="0">
                <a:latin typeface="Arial" charset="0"/>
              </a:rPr>
              <a:t>4 </a:t>
            </a:r>
            <a:r>
              <a:rPr lang="en-US" sz="2000" dirty="0">
                <a:latin typeface="Arial" charset="0"/>
              </a:rPr>
              <a:t>billion IPv4 addresses</a:t>
            </a:r>
            <a:br>
              <a:rPr lang="en-US" sz="2000" dirty="0">
                <a:latin typeface="Arial" charset="0"/>
              </a:rPr>
            </a:br>
            <a:r>
              <a:rPr lang="en-US" sz="2000" dirty="0">
                <a:latin typeface="Arial" charset="0"/>
              </a:rPr>
              <a:t>4,000,000,000</a:t>
            </a:r>
          </a:p>
          <a:p>
            <a:r>
              <a:rPr lang="en-US" sz="2000" dirty="0">
                <a:latin typeface="Arial" charset="0"/>
              </a:rPr>
              <a:t>340 </a:t>
            </a:r>
            <a:r>
              <a:rPr lang="en-US" sz="2000" dirty="0" err="1">
                <a:latin typeface="Arial" charset="0"/>
              </a:rPr>
              <a:t>undecillion</a:t>
            </a:r>
            <a:r>
              <a:rPr lang="en-US" sz="2000" dirty="0">
                <a:latin typeface="Arial" charset="0"/>
              </a:rPr>
              <a:t> IPv6 addresses</a:t>
            </a:r>
            <a:br>
              <a:rPr lang="en-US" sz="2000" dirty="0">
                <a:latin typeface="Arial" charset="0"/>
              </a:rPr>
            </a:br>
            <a:r>
              <a:rPr lang="en-US" sz="2000" dirty="0">
                <a:latin typeface="Arial" charset="0"/>
              </a:rPr>
              <a:t>340,000,000,000,000,000,000,000,000,000,000,000,000</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Encapsulating IPv6</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47" y="1428750"/>
            <a:ext cx="8170503" cy="502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IPv6 Packet Header</a:t>
            </a:r>
          </a:p>
        </p:txBody>
      </p:sp>
      <p:graphicFrame>
        <p:nvGraphicFramePr>
          <p:cNvPr id="4" name="Table 3"/>
          <p:cNvGraphicFramePr>
            <a:graphicFrameLocks noGrp="1"/>
          </p:cNvGraphicFramePr>
          <p:nvPr>
            <p:extLst>
              <p:ext uri="{D42A27DB-BD31-4B8C-83A1-F6EECF244321}">
                <p14:modId xmlns:p14="http://schemas.microsoft.com/office/powerpoint/2010/main" val="1068783400"/>
              </p:ext>
            </p:extLst>
          </p:nvPr>
        </p:nvGraphicFramePr>
        <p:xfrm>
          <a:off x="915256" y="1533217"/>
          <a:ext cx="7332301" cy="4893852"/>
        </p:xfrm>
        <a:graphic>
          <a:graphicData uri="http://schemas.openxmlformats.org/drawingml/2006/table">
            <a:tbl>
              <a:tblPr firstRow="1" bandRow="1">
                <a:tableStyleId>{2D5ABB26-0587-4C30-8999-92F81FD0307C}</a:tableStyleId>
              </a:tblPr>
              <a:tblGrid>
                <a:gridCol w="906830"/>
                <a:gridCol w="914735"/>
                <a:gridCol w="968681"/>
                <a:gridCol w="914735"/>
                <a:gridCol w="906830"/>
                <a:gridCol w="906830"/>
                <a:gridCol w="1813660"/>
              </a:tblGrid>
              <a:tr h="455087">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285">
                <a:tc>
                  <a:txBody>
                    <a:bodyPr/>
                    <a:lstStyle/>
                    <a:p>
                      <a:pPr algn="ctr"/>
                      <a:r>
                        <a:rPr lang="en-CA" sz="1200" b="1" kern="1200" dirty="0" smtClean="0">
                          <a:solidFill>
                            <a:schemeClr val="tx1"/>
                          </a:solidFill>
                          <a:latin typeface="+mn-lt"/>
                          <a:ea typeface="+mn-ea"/>
                          <a:cs typeface="+mn-cs"/>
                        </a:rPr>
                        <a:t>Version</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gn="ctr"/>
                      <a:r>
                        <a:rPr lang="en-CA" sz="1200" b="1" dirty="0" smtClean="0"/>
                        <a:t>Traffic Class</a:t>
                      </a:r>
                      <a:endParaRPr lang="en-CA" sz="1200" b="1" kern="1200" dirty="0" smtClean="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pPr algn="ctr"/>
                      <a:endParaRPr lang="en-CA"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4">
                  <a:txBody>
                    <a:bodyPr/>
                    <a:lstStyle/>
                    <a:p>
                      <a:pPr algn="ctr"/>
                      <a:r>
                        <a:rPr lang="en-CA" sz="1200" b="1" dirty="0" smtClean="0">
                          <a:solidFill>
                            <a:schemeClr val="bg1"/>
                          </a:solidFill>
                        </a:rPr>
                        <a:t>Flow Label</a:t>
                      </a:r>
                      <a:endParaRPr lang="en-CA" sz="1200" b="1" dirty="0">
                        <a:solidFill>
                          <a:schemeClr val="bg1"/>
                        </a:solidFill>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66"/>
                    </a:solidFill>
                  </a:tcPr>
                </a:tc>
                <a:tc hMerge="1">
                  <a:txBody>
                    <a:bodyPr/>
                    <a:lstStyle/>
                    <a:p>
                      <a:pPr algn="ctr"/>
                      <a:endParaRPr lang="en-CA"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463285">
                <a:tc gridSpan="4">
                  <a:txBody>
                    <a:bodyPr/>
                    <a:lstStyle/>
                    <a:p>
                      <a:pPr marL="0" algn="ctr" defTabSz="914400" rtl="0" eaLnBrk="1" latinLnBrk="0" hangingPunct="1"/>
                      <a:r>
                        <a:rPr lang="en-CA" sz="1200" b="1" kern="1200" dirty="0" smtClean="0">
                          <a:solidFill>
                            <a:schemeClr val="tx1"/>
                          </a:solidFill>
                          <a:latin typeface="+mn-lt"/>
                          <a:ea typeface="+mn-ea"/>
                          <a:cs typeface="+mn-cs"/>
                        </a:rPr>
                        <a:t>Payload Length</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marL="0" algn="ctr" defTabSz="914400" rtl="0" eaLnBrk="1" latinLnBrk="0" hangingPunct="1"/>
                      <a:r>
                        <a:rPr lang="en-CA" sz="1200" b="1" kern="1200" dirty="0" smtClean="0">
                          <a:solidFill>
                            <a:schemeClr val="tx1"/>
                          </a:solidFill>
                          <a:latin typeface="+mn-lt"/>
                          <a:ea typeface="+mn-ea"/>
                          <a:cs typeface="+mn-cs"/>
                        </a:rPr>
                        <a:t>Next Header</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gridSpan="2">
                  <a:txBody>
                    <a:bodyPr/>
                    <a:lstStyle/>
                    <a:p>
                      <a:pPr algn="ctr"/>
                      <a:r>
                        <a:rPr lang="en-CA" sz="1200" b="1" dirty="0" smtClean="0"/>
                        <a:t>Hop Limit</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a:p>
                  </a:txBody>
                  <a:tcPr/>
                </a:tc>
              </a:tr>
              <a:tr h="1659052">
                <a:tc gridSpan="7">
                  <a:txBody>
                    <a:bodyPr/>
                    <a:lstStyle/>
                    <a:p>
                      <a:pPr algn="ctr"/>
                      <a:r>
                        <a:rPr lang="en-CA" sz="1200" b="1" dirty="0" smtClean="0"/>
                        <a:t>Source IP Address</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1853143">
                <a:tc gridSpan="7">
                  <a:txBody>
                    <a:bodyPr/>
                    <a:lstStyle/>
                    <a:p>
                      <a:pPr algn="ctr"/>
                      <a:r>
                        <a:rPr lang="en-CA" sz="1200" b="1" dirty="0" smtClean="0"/>
                        <a:t>Destination IP Address</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bl>
          </a:graphicData>
        </a:graphic>
      </p:graphicFrame>
      <p:sp>
        <p:nvSpPr>
          <p:cNvPr id="5" name="Left-Right Arrow 4"/>
          <p:cNvSpPr/>
          <p:nvPr/>
        </p:nvSpPr>
        <p:spPr>
          <a:xfrm>
            <a:off x="1029665" y="1521775"/>
            <a:ext cx="1586207"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1</a:t>
            </a:r>
          </a:p>
        </p:txBody>
      </p:sp>
      <p:sp>
        <p:nvSpPr>
          <p:cNvPr id="6" name="Left-Right Arrow 5"/>
          <p:cNvSpPr/>
          <p:nvPr/>
        </p:nvSpPr>
        <p:spPr>
          <a:xfrm>
            <a:off x="2878575" y="1521775"/>
            <a:ext cx="1587665"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2</a:t>
            </a:r>
          </a:p>
        </p:txBody>
      </p:sp>
      <p:sp>
        <p:nvSpPr>
          <p:cNvPr id="7" name="Left-Right Arrow 6"/>
          <p:cNvSpPr/>
          <p:nvPr/>
        </p:nvSpPr>
        <p:spPr>
          <a:xfrm>
            <a:off x="4731605" y="1521775"/>
            <a:ext cx="1586207"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3</a:t>
            </a:r>
          </a:p>
        </p:txBody>
      </p:sp>
      <p:sp>
        <p:nvSpPr>
          <p:cNvPr id="8" name="Left-Right Arrow 7"/>
          <p:cNvSpPr/>
          <p:nvPr/>
        </p:nvSpPr>
        <p:spPr>
          <a:xfrm>
            <a:off x="6546192" y="1521775"/>
            <a:ext cx="1587665"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4</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Sample IPv6 Header</a:t>
            </a:r>
          </a:p>
        </p:txBody>
      </p:sp>
      <p:pic>
        <p:nvPicPr>
          <p:cNvPr id="4403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7125" y="1390650"/>
            <a:ext cx="7040563"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6: Objectives</a:t>
            </a:r>
          </a:p>
        </p:txBody>
      </p:sp>
      <p:sp>
        <p:nvSpPr>
          <p:cNvPr id="4099" name="Rectangle 34"/>
          <p:cNvSpPr>
            <a:spLocks noGrp="1" noChangeArrowheads="1"/>
          </p:cNvSpPr>
          <p:nvPr>
            <p:ph type="body" idx="4294967295"/>
          </p:nvPr>
        </p:nvSpPr>
        <p:spPr>
          <a:xfrm>
            <a:off x="655638" y="1562100"/>
            <a:ext cx="7940675" cy="4476376"/>
          </a:xfrm>
        </p:spPr>
        <p:txBody>
          <a:bodyPr/>
          <a:lstStyle/>
          <a:p>
            <a:pPr marL="0" indent="0">
              <a:buNone/>
            </a:pPr>
            <a:r>
              <a:rPr lang="en-CA" sz="2000" dirty="0"/>
              <a:t>In this chapter, you will be able to:</a:t>
            </a:r>
          </a:p>
          <a:p>
            <a:pPr>
              <a:buFont typeface="Wingdings" charset="2"/>
              <a:buChar char="§"/>
            </a:pPr>
            <a:r>
              <a:rPr lang="en-CA" sz="2000" dirty="0" smtClean="0"/>
              <a:t>Explain how network layer protocols and services support communications across data networks.</a:t>
            </a:r>
            <a:endParaRPr lang="en-CA" sz="2000" dirty="0"/>
          </a:p>
          <a:p>
            <a:pPr>
              <a:buFont typeface="Wingdings" charset="2"/>
              <a:buChar char="§"/>
            </a:pPr>
            <a:r>
              <a:rPr lang="en-CA" sz="2000" dirty="0" smtClean="0"/>
              <a:t>Explain how routers enable end-to-end connectivity in a </a:t>
            </a:r>
            <a:r>
              <a:rPr lang="en-CA" sz="2000" dirty="0"/>
              <a:t>small-to-medium-sized </a:t>
            </a:r>
            <a:r>
              <a:rPr lang="en-CA" sz="2000" dirty="0" smtClean="0"/>
              <a:t>business network.</a:t>
            </a:r>
          </a:p>
          <a:p>
            <a:pPr>
              <a:buFont typeface="Wingdings" charset="2"/>
              <a:buChar char="§"/>
            </a:pPr>
            <a:r>
              <a:rPr lang="en-CA" sz="2000" dirty="0" smtClean="0"/>
              <a:t>Determine the appropriate device to route traffic in a </a:t>
            </a:r>
            <a:r>
              <a:rPr lang="en-CA" sz="2000" dirty="0"/>
              <a:t>small-to-medium-sized </a:t>
            </a:r>
            <a:r>
              <a:rPr lang="en-CA" sz="2000" dirty="0" smtClean="0"/>
              <a:t>business network.</a:t>
            </a:r>
          </a:p>
          <a:p>
            <a:pPr>
              <a:buFont typeface="Wingdings" charset="2"/>
              <a:buChar char="§"/>
            </a:pPr>
            <a:r>
              <a:rPr lang="en-CA" sz="2000" dirty="0"/>
              <a:t>Configure a router with basic configurations</a:t>
            </a:r>
            <a:r>
              <a:rPr lang="en-CA" sz="2000" dirty="0" smtClean="0"/>
              <a:t>.</a:t>
            </a:r>
            <a:endParaRPr lang="en-CA" sz="2000" dirty="0"/>
          </a:p>
        </p:txBody>
      </p:sp>
    </p:spTree>
    <p:extLst>
      <p:ext uri="{BB962C8B-B14F-4D97-AF65-F5344CB8AC3E}">
        <p14:creationId xmlns:p14="http://schemas.microsoft.com/office/powerpoint/2010/main" val="20514296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388555" cy="1481138"/>
          </a:xfrm>
        </p:spPr>
        <p:txBody>
          <a:bodyPr/>
          <a:lstStyle/>
          <a:p>
            <a:pPr eaLnBrk="1" hangingPunct="1"/>
            <a:r>
              <a:rPr lang="en-US" sz="2400" dirty="0" smtClean="0"/>
              <a:t>6.2  Routing</a:t>
            </a:r>
            <a:endParaRPr lang="en-US" sz="2400" dirty="0"/>
          </a:p>
        </p:txBody>
      </p:sp>
    </p:spTree>
    <p:extLst>
      <p:ext uri="{BB962C8B-B14F-4D97-AF65-F5344CB8AC3E}">
        <p14:creationId xmlns:p14="http://schemas.microsoft.com/office/powerpoint/2010/main" val="2161941356"/>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Host Packet Forwarding Decision</a:t>
            </a:r>
          </a:p>
        </p:txBody>
      </p:sp>
      <p:pic>
        <p:nvPicPr>
          <p:cNvPr id="48130" name="Content Placeholder 20"/>
          <p:cNvPicPr>
            <a:picLocks noGrp="1" noChangeAspect="1"/>
          </p:cNvPicPr>
          <p:nvPr>
            <p:ph idx="1"/>
          </p:nvPr>
        </p:nvPicPr>
        <p:blipFill>
          <a:blip r:embed="rId3" cstate="email">
            <a:extLst>
              <a:ext uri="{28A0092B-C50C-407E-A947-70E740481C1C}">
                <a14:useLocalDpi xmlns:a14="http://schemas.microsoft.com/office/drawing/2010/main" val="0"/>
              </a:ext>
            </a:extLst>
          </a:blip>
          <a:srcRect l="-1079" r="-1079"/>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Default Gateway</a:t>
            </a:r>
          </a:p>
        </p:txBody>
      </p:sp>
      <p:sp>
        <p:nvSpPr>
          <p:cNvPr id="48130" name="Content Placeholder 1"/>
          <p:cNvSpPr>
            <a:spLocks noGrp="1"/>
          </p:cNvSpPr>
          <p:nvPr>
            <p:ph idx="1"/>
          </p:nvPr>
        </p:nvSpPr>
        <p:spPr>
          <a:xfrm>
            <a:off x="285749" y="1417638"/>
            <a:ext cx="8115301" cy="5154612"/>
          </a:xfrm>
        </p:spPr>
        <p:txBody>
          <a:bodyPr/>
          <a:lstStyle/>
          <a:p>
            <a:pPr marL="0" indent="0">
              <a:buFont typeface="Wingdings" charset="0"/>
              <a:buNone/>
              <a:defRPr/>
            </a:pPr>
            <a:r>
              <a:rPr lang="en-US" sz="2000" dirty="0"/>
              <a:t>Hosts must maintain their own, local, routing table to ensure that network layer packets are directed to the correct destination network. The local table of the host typically contains:</a:t>
            </a:r>
          </a:p>
          <a:p>
            <a:pPr>
              <a:defRPr/>
            </a:pPr>
            <a:r>
              <a:rPr lang="en-US" sz="2000" dirty="0" smtClean="0"/>
              <a:t>Direct connection</a:t>
            </a:r>
            <a:endParaRPr lang="en-US" sz="2000" dirty="0"/>
          </a:p>
          <a:p>
            <a:pPr>
              <a:defRPr/>
            </a:pPr>
            <a:r>
              <a:rPr lang="en-US" sz="2000" dirty="0" smtClean="0"/>
              <a:t>Local </a:t>
            </a:r>
            <a:r>
              <a:rPr lang="en-US" sz="2000" dirty="0"/>
              <a:t>network </a:t>
            </a:r>
            <a:r>
              <a:rPr lang="en-US" sz="2000" dirty="0" smtClean="0"/>
              <a:t>route</a:t>
            </a:r>
            <a:endParaRPr lang="en-US" sz="2000" dirty="0"/>
          </a:p>
          <a:p>
            <a:pPr>
              <a:defRPr/>
            </a:pPr>
            <a:r>
              <a:rPr lang="en-US" sz="2000" dirty="0" smtClean="0"/>
              <a:t>Local </a:t>
            </a:r>
            <a:r>
              <a:rPr lang="en-US" sz="2000" dirty="0"/>
              <a:t>default </a:t>
            </a:r>
            <a:r>
              <a:rPr lang="en-US" sz="2000" dirty="0" smtClean="0"/>
              <a:t>route</a:t>
            </a:r>
            <a:endParaRPr lang="en-US" sz="2000" dirty="0">
              <a:latin typeface="Arial" charset="0"/>
            </a:endParaRPr>
          </a:p>
        </p:txBody>
      </p:sp>
      <p:sp>
        <p:nvSpPr>
          <p:cNvPr id="50179" name="TextBox 12"/>
          <p:cNvSpPr txBox="1">
            <a:spLocks noChangeArrowheads="1"/>
          </p:cNvSpPr>
          <p:nvPr/>
        </p:nvSpPr>
        <p:spPr bwMode="auto">
          <a:xfrm>
            <a:off x="5226050" y="3195638"/>
            <a:ext cx="296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a:t>
            </a:r>
            <a:endParaRPr lang="en-CA" b="1">
              <a:solidFill>
                <a:schemeClr val="bg1"/>
              </a:solidFill>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IPv4 Host Routing Table</a:t>
            </a:r>
          </a:p>
        </p:txBody>
      </p:sp>
      <p:pic>
        <p:nvPicPr>
          <p:cNvPr id="52226"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20932" r="-20932"/>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Sample IPv4 Host Routing Table</a:t>
            </a:r>
          </a:p>
        </p:txBody>
      </p:sp>
      <p:pic>
        <p:nvPicPr>
          <p:cNvPr id="54274" name="Picture 17"/>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8763" y="1360488"/>
            <a:ext cx="5635625" cy="50244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Sample IPv6 Host Routing Table</a:t>
            </a:r>
          </a:p>
        </p:txBody>
      </p:sp>
      <p:pic>
        <p:nvPicPr>
          <p:cNvPr id="5632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23616" r="-23616"/>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Router Packet Forwarding Decision</a:t>
            </a:r>
          </a:p>
        </p:txBody>
      </p:sp>
      <p:pic>
        <p:nvPicPr>
          <p:cNvPr id="58370" name="Content Placeholder 7"/>
          <p:cNvPicPr>
            <a:picLocks noGrp="1" noChangeAspect="1"/>
          </p:cNvPicPr>
          <p:nvPr>
            <p:ph idx="1"/>
          </p:nvPr>
        </p:nvPicPr>
        <p:blipFill>
          <a:blip r:embed="rId3" cstate="email">
            <a:extLst>
              <a:ext uri="{28A0092B-C50C-407E-A947-70E740481C1C}">
                <a14:useLocalDpi xmlns:a14="http://schemas.microsoft.com/office/drawing/2010/main" val="0"/>
              </a:ext>
            </a:extLst>
          </a:blip>
          <a:srcRect l="-6744" r="-6744"/>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IPv4 Router Routing Table</a:t>
            </a:r>
          </a:p>
        </p:txBody>
      </p:sp>
      <p:cxnSp>
        <p:nvCxnSpPr>
          <p:cNvPr id="4" name="Straight Connector 3"/>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973138" y="2868613"/>
            <a:ext cx="1222375" cy="215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0420" name="TextBox 5"/>
          <p:cNvSpPr txBox="1">
            <a:spLocks noChangeArrowheads="1"/>
          </p:cNvSpPr>
          <p:nvPr/>
        </p:nvSpPr>
        <p:spPr bwMode="auto">
          <a:xfrm>
            <a:off x="684213" y="2868613"/>
            <a:ext cx="7056437" cy="3751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a:t>
            </a:r>
            <a:r>
              <a:rPr lang="en-CA" sz="1100" b="1">
                <a:latin typeface="Courier New" charset="0"/>
                <a:cs typeface="Courier New" charset="0"/>
              </a:rPr>
              <a:t>show ip route</a:t>
            </a:r>
          </a:p>
          <a:p>
            <a:pPr algn="l"/>
            <a:r>
              <a:rPr lang="en-CA" sz="1100">
                <a:latin typeface="Courier New" charset="0"/>
                <a:cs typeface="Courier New" charset="0"/>
              </a:rPr>
              <a:t>Codes: L - local, C - connected, S - static, R - RIP, M - mobile, B - BGP</a:t>
            </a:r>
          </a:p>
          <a:p>
            <a:pPr algn="l"/>
            <a:r>
              <a:rPr lang="en-CA" sz="1100">
                <a:latin typeface="Courier New" charset="0"/>
                <a:cs typeface="Courier New" charset="0"/>
              </a:rPr>
              <a:t>       D - EIGRP, EX - EIGRP external, O - OSPF, IA - OSPF inter area</a:t>
            </a:r>
          </a:p>
          <a:p>
            <a:pPr algn="l"/>
            <a:r>
              <a:rPr lang="en-CA" sz="1100">
                <a:latin typeface="Courier New" charset="0"/>
                <a:cs typeface="Courier New" charset="0"/>
              </a:rPr>
              <a:t>       N1 - OSPF NSSA external type 1, N2 - OSPF NSSA external type 2</a:t>
            </a:r>
          </a:p>
          <a:p>
            <a:pPr algn="l"/>
            <a:r>
              <a:rPr lang="en-CA" sz="1100">
                <a:latin typeface="Courier New" charset="0"/>
                <a:cs typeface="Courier New" charset="0"/>
              </a:rPr>
              <a:t>       E1 - OSPF external type 1, E2 - OSPF external type 2, E - EGP</a:t>
            </a:r>
          </a:p>
          <a:p>
            <a:pPr algn="l"/>
            <a:r>
              <a:rPr lang="en-CA" sz="1100">
                <a:latin typeface="Courier New" charset="0"/>
                <a:cs typeface="Courier New" charset="0"/>
              </a:rPr>
              <a:t>       i - IS-IS, L1 - IS-IS level-1, L2 - IS-IS level-2, ia - IS-IS inter area</a:t>
            </a:r>
          </a:p>
          <a:p>
            <a:pPr algn="l"/>
            <a:r>
              <a:rPr lang="en-CA" sz="1100">
                <a:latin typeface="Courier New" charset="0"/>
                <a:cs typeface="Courier New" charset="0"/>
              </a:rPr>
              <a:t>       * - candidate default, U - per-user static route, o - ODR</a:t>
            </a:r>
          </a:p>
          <a:p>
            <a:pPr algn="l"/>
            <a:r>
              <a:rPr lang="en-CA" sz="1100">
                <a:latin typeface="Courier New" charset="0"/>
                <a:cs typeface="Courier New" charset="0"/>
              </a:rPr>
              <a:t>       P - periodic downloaded static route</a:t>
            </a:r>
          </a:p>
          <a:p>
            <a:pPr algn="l"/>
            <a:endParaRPr lang="en-CA" sz="1100">
              <a:latin typeface="Courier New" charset="0"/>
              <a:cs typeface="Courier New" charset="0"/>
            </a:endParaRPr>
          </a:p>
          <a:p>
            <a:pPr algn="l"/>
            <a:r>
              <a:rPr lang="en-CA" sz="1100">
                <a:latin typeface="Courier New" charset="0"/>
                <a:cs typeface="Courier New" charset="0"/>
              </a:rPr>
              <a:t>Gateway of last resort is not set</a:t>
            </a:r>
          </a:p>
          <a:p>
            <a:pPr algn="l"/>
            <a:endParaRPr lang="en-CA" sz="1100">
              <a:latin typeface="Courier New" charset="0"/>
              <a:cs typeface="Courier New" charset="0"/>
            </a:endParaRPr>
          </a:p>
          <a:p>
            <a:pPr algn="l"/>
            <a:r>
              <a:rPr lang="en-CA" sz="1100">
                <a:latin typeface="Courier New" charset="0"/>
                <a:cs typeface="Courier New" charset="0"/>
              </a:rPr>
              <a:t>     10.0.0.0/8 is variably subnetted, 2 subnets, 2 masks</a:t>
            </a:r>
          </a:p>
          <a:p>
            <a:pPr algn="l"/>
            <a:r>
              <a:rPr lang="en-CA" sz="1100">
                <a:latin typeface="Courier New" charset="0"/>
                <a:cs typeface="Courier New" charset="0"/>
              </a:rPr>
              <a:t>D       10.1.1.0/24 [90/2170112] via 209.165.200.226, 00:00:05, Serial0/0/0</a:t>
            </a:r>
          </a:p>
          <a:p>
            <a:pPr algn="l"/>
            <a:r>
              <a:rPr lang="en-CA" sz="1100">
                <a:latin typeface="Courier New" charset="0"/>
                <a:cs typeface="Courier New" charset="0"/>
              </a:rPr>
              <a:t>D       10.1.2.0/24 [90/2170112] via 209.165.200.226, 00:00:05, Serial0/0/0</a:t>
            </a:r>
          </a:p>
          <a:p>
            <a:pPr algn="l"/>
            <a:r>
              <a:rPr lang="en-CA" sz="1100">
                <a:latin typeface="Courier New" charset="0"/>
                <a:cs typeface="Courier New" charset="0"/>
              </a:rPr>
              <a:t>     192.168.10.0/24 is variably subnetted, 2 subnets, 3 masks</a:t>
            </a:r>
          </a:p>
          <a:p>
            <a:pPr algn="l"/>
            <a:r>
              <a:rPr lang="en-CA" sz="1100">
                <a:latin typeface="Courier New" charset="0"/>
                <a:cs typeface="Courier New" charset="0"/>
              </a:rPr>
              <a:t>C       192.168.10.0/24 is directly connected, GigabitEthernet0/0</a:t>
            </a:r>
          </a:p>
          <a:p>
            <a:pPr algn="l"/>
            <a:r>
              <a:rPr lang="en-CA" sz="1100">
                <a:latin typeface="Courier New" charset="0"/>
                <a:cs typeface="Courier New" charset="0"/>
              </a:rPr>
              <a:t>L       192.168.10.1/32 is directly connected, GigabitEthernet0/0</a:t>
            </a:r>
          </a:p>
          <a:p>
            <a:pPr algn="l"/>
            <a:r>
              <a:rPr lang="en-CA" sz="1100">
                <a:latin typeface="Courier New" charset="0"/>
                <a:cs typeface="Courier New" charset="0"/>
              </a:rPr>
              <a:t>     192.168.11.0/24 is variably subnetted, 2 subnets, 3 masks</a:t>
            </a:r>
          </a:p>
          <a:p>
            <a:pPr algn="l"/>
            <a:r>
              <a:rPr lang="en-CA" sz="1100">
                <a:latin typeface="Courier New" charset="0"/>
                <a:cs typeface="Courier New" charset="0"/>
              </a:rPr>
              <a:t>C       192.168.11.0/24 is directly connected, GigabitEthernet0/1</a:t>
            </a:r>
          </a:p>
          <a:p>
            <a:pPr algn="l"/>
            <a:r>
              <a:rPr lang="en-CA" sz="1100">
                <a:latin typeface="Courier New" charset="0"/>
                <a:cs typeface="Courier New" charset="0"/>
              </a:rPr>
              <a:t>L       192.168.11.1/32 is directly connected, GigabitEthernet0/1</a:t>
            </a:r>
          </a:p>
          <a:p>
            <a:pPr algn="l"/>
            <a:r>
              <a:rPr lang="en-CA" sz="1100">
                <a:latin typeface="Courier New" charset="0"/>
                <a:cs typeface="Courier New" charset="0"/>
              </a:rPr>
              <a:t>     209.165.200.0/24 is variably subnetted, 2 subnets, 3 masks</a:t>
            </a:r>
          </a:p>
          <a:p>
            <a:pPr algn="l"/>
            <a:r>
              <a:rPr lang="en-CA" sz="1100">
                <a:latin typeface="Courier New" charset="0"/>
                <a:cs typeface="Courier New" charset="0"/>
              </a:rPr>
              <a:t>C       209.165.200.224/30 is directly connected, Serial0/0/0</a:t>
            </a:r>
          </a:p>
          <a:p>
            <a:pPr algn="l"/>
            <a:r>
              <a:rPr lang="en-CA" sz="1100">
                <a:latin typeface="Courier New" charset="0"/>
                <a:cs typeface="Courier New" charset="0"/>
              </a:rPr>
              <a:t>L       209.165.200.225/32 is directly connected, Serial0/0/0</a:t>
            </a:r>
          </a:p>
          <a:p>
            <a:pPr algn="l"/>
            <a:r>
              <a:rPr lang="en-CA" sz="1100">
                <a:latin typeface="Courier New" charset="0"/>
                <a:cs typeface="Courier New" charset="0"/>
              </a:rPr>
              <a:t>R1#</a:t>
            </a:r>
          </a:p>
        </p:txBody>
      </p:sp>
      <p:cxnSp>
        <p:nvCxnSpPr>
          <p:cNvPr id="7" name="Straight Connector 6"/>
          <p:cNvCxnSpPr>
            <a:stCxn id="60434" idx="3"/>
            <a:endCxn id="60449" idx="1"/>
          </p:cNvCxnSpPr>
          <p:nvPr/>
        </p:nvCxnSpPr>
        <p:spPr bwMode="auto">
          <a:xfrm>
            <a:off x="7283450" y="241776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a:stCxn id="60431" idx="3"/>
            <a:endCxn id="60447" idx="3"/>
          </p:cNvCxnSpPr>
          <p:nvPr/>
        </p:nvCxnSpPr>
        <p:spPr bwMode="auto">
          <a:xfrm flipV="1">
            <a:off x="7280275" y="168433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23" name="Freeform 9"/>
          <p:cNvSpPr>
            <a:spLocks/>
          </p:cNvSpPr>
          <p:nvPr/>
        </p:nvSpPr>
        <p:spPr bwMode="auto">
          <a:xfrm>
            <a:off x="3619500" y="18827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Connector 9"/>
          <p:cNvCxnSpPr>
            <a:stCxn id="60428" idx="1"/>
            <a:endCxn id="60457" idx="0"/>
          </p:cNvCxnSpPr>
          <p:nvPr/>
        </p:nvCxnSpPr>
        <p:spPr bwMode="auto">
          <a:xfrm flipV="1">
            <a:off x="1630363" y="194310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a:stCxn id="60426" idx="0"/>
            <a:endCxn id="60457" idx="0"/>
          </p:cNvCxnSpPr>
          <p:nvPr/>
        </p:nvCxnSpPr>
        <p:spPr bwMode="auto">
          <a:xfrm>
            <a:off x="1998663" y="15240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2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240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Box 12"/>
          <p:cNvSpPr txBox="1">
            <a:spLocks noChangeArrowheads="1"/>
          </p:cNvSpPr>
          <p:nvPr/>
        </p:nvSpPr>
        <p:spPr bwMode="auto">
          <a:xfrm>
            <a:off x="1427163" y="122713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0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653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stCxn id="60434" idx="1"/>
            <a:endCxn id="60433" idx="0"/>
          </p:cNvCxnSpPr>
          <p:nvPr/>
        </p:nvCxnSpPr>
        <p:spPr bwMode="auto">
          <a:xfrm flipH="1" flipV="1">
            <a:off x="5519738" y="194310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0431" idx="1"/>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3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462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6847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3" name="TextBox 18"/>
          <p:cNvSpPr txBox="1">
            <a:spLocks noChangeArrowheads="1"/>
          </p:cNvSpPr>
          <p:nvPr/>
        </p:nvSpPr>
        <p:spPr bwMode="auto">
          <a:xfrm>
            <a:off x="5329238"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0434"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606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Box 20"/>
          <p:cNvSpPr txBox="1">
            <a:spLocks noChangeArrowheads="1"/>
          </p:cNvSpPr>
          <p:nvPr/>
        </p:nvSpPr>
        <p:spPr bwMode="auto">
          <a:xfrm>
            <a:off x="1335088" y="25638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0436" name="TextBox 21"/>
          <p:cNvSpPr txBox="1">
            <a:spLocks noChangeArrowheads="1"/>
          </p:cNvSpPr>
          <p:nvPr/>
        </p:nvSpPr>
        <p:spPr bwMode="auto">
          <a:xfrm>
            <a:off x="6424613" y="125095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0437" name="TextBox 22"/>
          <p:cNvSpPr txBox="1">
            <a:spLocks noChangeArrowheads="1"/>
          </p:cNvSpPr>
          <p:nvPr/>
        </p:nvSpPr>
        <p:spPr bwMode="auto">
          <a:xfrm>
            <a:off x="6434138" y="25495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0438" name="TextBox 23"/>
          <p:cNvSpPr txBox="1">
            <a:spLocks noChangeArrowheads="1"/>
          </p:cNvSpPr>
          <p:nvPr/>
        </p:nvSpPr>
        <p:spPr bwMode="auto">
          <a:xfrm>
            <a:off x="3690938" y="148272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0439" name="TextBox 24"/>
          <p:cNvSpPr txBox="1">
            <a:spLocks noChangeArrowheads="1"/>
          </p:cNvSpPr>
          <p:nvPr/>
        </p:nvSpPr>
        <p:spPr bwMode="auto">
          <a:xfrm>
            <a:off x="4754563" y="181133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60440" name="Rectangle 25"/>
          <p:cNvSpPr>
            <a:spLocks noChangeArrowheads="1"/>
          </p:cNvSpPr>
          <p:nvPr/>
        </p:nvSpPr>
        <p:spPr bwMode="auto">
          <a:xfrm>
            <a:off x="1095375" y="14017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4589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p:cNvCxnSpPr>
            <a:stCxn id="60426" idx="1"/>
            <a:endCxn id="60441" idx="3"/>
          </p:cNvCxnSpPr>
          <p:nvPr/>
        </p:nvCxnSpPr>
        <p:spPr bwMode="auto">
          <a:xfrm flipH="1">
            <a:off x="1196975" y="168116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3" name="Rectangle 28"/>
          <p:cNvSpPr>
            <a:spLocks noChangeArrowheads="1"/>
          </p:cNvSpPr>
          <p:nvPr/>
        </p:nvSpPr>
        <p:spPr bwMode="auto">
          <a:xfrm>
            <a:off x="1095375" y="214471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2018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a:stCxn id="60428" idx="1"/>
            <a:endCxn id="60444" idx="3"/>
          </p:cNvCxnSpPr>
          <p:nvPr/>
        </p:nvCxnSpPr>
        <p:spPr bwMode="auto">
          <a:xfrm flipH="1">
            <a:off x="1196975" y="242252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6" name="Rectangle 31"/>
          <p:cNvSpPr>
            <a:spLocks noChangeArrowheads="1"/>
          </p:cNvSpPr>
          <p:nvPr/>
        </p:nvSpPr>
        <p:spPr bwMode="auto">
          <a:xfrm>
            <a:off x="7394575" y="14097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4605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8" name="Rectangle 33"/>
          <p:cNvSpPr>
            <a:spLocks noChangeArrowheads="1"/>
          </p:cNvSpPr>
          <p:nvPr/>
        </p:nvSpPr>
        <p:spPr bwMode="auto">
          <a:xfrm>
            <a:off x="7408863" y="214788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2050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0" name="TextBox 35"/>
          <p:cNvSpPr txBox="1">
            <a:spLocks noChangeArrowheads="1"/>
          </p:cNvSpPr>
          <p:nvPr/>
        </p:nvSpPr>
        <p:spPr bwMode="auto">
          <a:xfrm>
            <a:off x="5754688" y="16176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1" name="TextBox 36"/>
          <p:cNvSpPr txBox="1">
            <a:spLocks noChangeArrowheads="1"/>
          </p:cNvSpPr>
          <p:nvPr/>
        </p:nvSpPr>
        <p:spPr bwMode="auto">
          <a:xfrm>
            <a:off x="5761038" y="2133600"/>
            <a:ext cx="3032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2" name="TextBox 37"/>
          <p:cNvSpPr txBox="1">
            <a:spLocks noChangeArrowheads="1"/>
          </p:cNvSpPr>
          <p:nvPr/>
        </p:nvSpPr>
        <p:spPr bwMode="auto">
          <a:xfrm>
            <a:off x="2627313" y="207645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0453" name="TextBox 38"/>
          <p:cNvSpPr txBox="1">
            <a:spLocks noChangeArrowheads="1"/>
          </p:cNvSpPr>
          <p:nvPr/>
        </p:nvSpPr>
        <p:spPr bwMode="auto">
          <a:xfrm>
            <a:off x="3665538" y="184467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0454" name="TextBox 39"/>
          <p:cNvSpPr txBox="1">
            <a:spLocks noChangeArrowheads="1"/>
          </p:cNvSpPr>
          <p:nvPr/>
        </p:nvSpPr>
        <p:spPr bwMode="auto">
          <a:xfrm>
            <a:off x="2640013" y="141287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1" name="Oval 40"/>
          <p:cNvSpPr/>
          <p:nvPr/>
        </p:nvSpPr>
        <p:spPr>
          <a:xfrm>
            <a:off x="2932113" y="168433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0456"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68475"/>
            <a:ext cx="6937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7" name="TextBox 42"/>
          <p:cNvSpPr txBox="1">
            <a:spLocks noChangeArrowheads="1"/>
          </p:cNvSpPr>
          <p:nvPr/>
        </p:nvSpPr>
        <p:spPr bwMode="auto">
          <a:xfrm>
            <a:off x="3187700"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0458" name="Rectangle 43"/>
          <p:cNvSpPr>
            <a:spLocks noChangeArrowheads="1"/>
          </p:cNvSpPr>
          <p:nvPr/>
        </p:nvSpPr>
        <p:spPr bwMode="auto">
          <a:xfrm>
            <a:off x="323850" y="150018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0459" name="Rectangle 44"/>
          <p:cNvSpPr>
            <a:spLocks noChangeArrowheads="1"/>
          </p:cNvSpPr>
          <p:nvPr/>
        </p:nvSpPr>
        <p:spPr bwMode="auto">
          <a:xfrm>
            <a:off x="323850" y="224631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Directly Connected Routing Table Entries</a:t>
            </a:r>
          </a:p>
        </p:txBody>
      </p:sp>
      <p:cxnSp>
        <p:nvCxnSpPr>
          <p:cNvPr id="4" name="Straight Connector 3"/>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849438" y="4203700"/>
            <a:ext cx="4032250" cy="528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7" name="Rectangle 6"/>
          <p:cNvSpPr/>
          <p:nvPr/>
        </p:nvSpPr>
        <p:spPr>
          <a:xfrm>
            <a:off x="6043613" y="4203700"/>
            <a:ext cx="2214562" cy="5286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841375" y="4203700"/>
            <a:ext cx="504825" cy="52863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2470" name="TextBox 8"/>
          <p:cNvSpPr txBox="1">
            <a:spLocks noChangeArrowheads="1"/>
          </p:cNvSpPr>
          <p:nvPr/>
        </p:nvSpPr>
        <p:spPr bwMode="auto">
          <a:xfrm>
            <a:off x="841375" y="4197350"/>
            <a:ext cx="7416800" cy="534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a:latin typeface="Courier New" charset="0"/>
                <a:cs typeface="Courier New" charset="0"/>
              </a:rPr>
              <a:t>C       192.168.10.0/24 is directly connected, GigabitEthernet0/0</a:t>
            </a:r>
          </a:p>
          <a:p>
            <a:r>
              <a:rPr lang="en-CA" sz="1400" b="1">
                <a:latin typeface="Courier New" charset="0"/>
                <a:cs typeface="Courier New" charset="0"/>
              </a:rPr>
              <a:t>L       192.168.10.1/32 is directly connected, GigabitEthernet0/0</a:t>
            </a:r>
          </a:p>
        </p:txBody>
      </p:sp>
      <p:sp>
        <p:nvSpPr>
          <p:cNvPr id="62471" name="TextBox 9"/>
          <p:cNvSpPr txBox="1">
            <a:spLocks noChangeArrowheads="1"/>
          </p:cNvSpPr>
          <p:nvPr/>
        </p:nvSpPr>
        <p:spPr bwMode="auto">
          <a:xfrm>
            <a:off x="928688" y="382746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A</a:t>
            </a:r>
          </a:p>
        </p:txBody>
      </p:sp>
      <p:sp>
        <p:nvSpPr>
          <p:cNvPr id="62472" name="TextBox 10"/>
          <p:cNvSpPr txBox="1">
            <a:spLocks noChangeArrowheads="1"/>
          </p:cNvSpPr>
          <p:nvPr/>
        </p:nvSpPr>
        <p:spPr bwMode="auto">
          <a:xfrm>
            <a:off x="3649663" y="3833813"/>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B</a:t>
            </a:r>
          </a:p>
        </p:txBody>
      </p:sp>
      <p:sp>
        <p:nvSpPr>
          <p:cNvPr id="62473" name="TextBox 11"/>
          <p:cNvSpPr txBox="1">
            <a:spLocks noChangeArrowheads="1"/>
          </p:cNvSpPr>
          <p:nvPr/>
        </p:nvSpPr>
        <p:spPr bwMode="auto">
          <a:xfrm>
            <a:off x="6843713" y="3830638"/>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C</a:t>
            </a:r>
          </a:p>
        </p:txBody>
      </p:sp>
      <p:graphicFrame>
        <p:nvGraphicFramePr>
          <p:cNvPr id="13" name="Table 12"/>
          <p:cNvGraphicFramePr>
            <a:graphicFrameLocks noGrp="1"/>
          </p:cNvGraphicFramePr>
          <p:nvPr/>
        </p:nvGraphicFramePr>
        <p:xfrm>
          <a:off x="361950" y="4948238"/>
          <a:ext cx="8401050" cy="1112838"/>
        </p:xfrm>
        <a:graphic>
          <a:graphicData uri="http://schemas.openxmlformats.org/drawingml/2006/table">
            <a:tbl>
              <a:tblPr firstRow="1" bandRow="1">
                <a:tableStyleId>{2D5ABB26-0587-4C30-8999-92F81FD0307C}</a:tableStyleId>
              </a:tblPr>
              <a:tblGrid>
                <a:gridCol w="958349"/>
                <a:gridCol w="7442701"/>
              </a:tblGrid>
              <a:tr h="370946">
                <a:tc>
                  <a:txBody>
                    <a:bodyPr/>
                    <a:lstStyle/>
                    <a:p>
                      <a:pPr algn="ctr"/>
                      <a:r>
                        <a:rPr lang="en-CA" sz="1800" b="1" dirty="0" smtClean="0"/>
                        <a:t>A</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en-CA" sz="1600" dirty="0" smtClean="0"/>
                        <a:t>Identifies how the network was learned by the router.</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t>B</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CA" sz="1600" dirty="0" smtClean="0"/>
                        <a:t>Identifies the destination network</a:t>
                      </a:r>
                      <a:r>
                        <a:rPr lang="en-CA" sz="1600" baseline="0" dirty="0" smtClean="0"/>
                        <a:t> and how it is connected.</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t>C</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CA" sz="1600" dirty="0" smtClean="0"/>
                        <a:t>Identifies the interface on</a:t>
                      </a:r>
                      <a:r>
                        <a:rPr lang="en-CA" sz="1600" baseline="0" dirty="0" smtClean="0"/>
                        <a:t> the router connected to the destination network.</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4" name="Straight Connector 13"/>
          <p:cNvCxnSpPr>
            <a:stCxn id="62501" idx="3"/>
            <a:endCxn id="62517" idx="1"/>
          </p:cNvCxnSpPr>
          <p:nvPr/>
        </p:nvCxnSpPr>
        <p:spPr bwMode="auto">
          <a:xfrm>
            <a:off x="7226300" y="3160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2498" idx="3"/>
            <a:endCxn id="62515" idx="3"/>
          </p:cNvCxnSpPr>
          <p:nvPr/>
        </p:nvCxnSpPr>
        <p:spPr bwMode="auto">
          <a:xfrm flipV="1">
            <a:off x="7223125" y="2427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490" name="Freeform 9"/>
          <p:cNvSpPr>
            <a:spLocks/>
          </p:cNvSpPr>
          <p:nvPr/>
        </p:nvSpPr>
        <p:spPr bwMode="auto">
          <a:xfrm>
            <a:off x="3560763" y="2625725"/>
            <a:ext cx="1597025"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7" name="Straight Connector 16"/>
          <p:cNvCxnSpPr>
            <a:stCxn id="62495" idx="1"/>
            <a:endCxn id="62528" idx="0"/>
          </p:cNvCxnSpPr>
          <p:nvPr/>
        </p:nvCxnSpPr>
        <p:spPr bwMode="auto">
          <a:xfrm flipV="1">
            <a:off x="1573213" y="268605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62493" idx="0"/>
            <a:endCxn id="62528" idx="0"/>
          </p:cNvCxnSpPr>
          <p:nvPr/>
        </p:nvCxnSpPr>
        <p:spPr bwMode="auto">
          <a:xfrm>
            <a:off x="1939925" y="2266950"/>
            <a:ext cx="1381125"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2266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4" name="TextBox 19"/>
          <p:cNvSpPr txBox="1">
            <a:spLocks noChangeArrowheads="1"/>
          </p:cNvSpPr>
          <p:nvPr/>
        </p:nvSpPr>
        <p:spPr bwMode="auto">
          <a:xfrm>
            <a:off x="1370013" y="1970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249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30099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62501" idx="1"/>
            <a:endCxn id="62500" idx="0"/>
          </p:cNvCxnSpPr>
          <p:nvPr/>
        </p:nvCxnSpPr>
        <p:spPr bwMode="auto">
          <a:xfrm flipH="1" flipV="1">
            <a:off x="5462588" y="2686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Connector 22"/>
          <p:cNvCxnSpPr>
            <a:stCxn id="62498" idx="1"/>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88113" y="2289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9"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06988" y="251142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0" name="TextBox 25"/>
          <p:cNvSpPr txBox="1">
            <a:spLocks noChangeArrowheads="1"/>
          </p:cNvSpPr>
          <p:nvPr/>
        </p:nvSpPr>
        <p:spPr bwMode="auto">
          <a:xfrm>
            <a:off x="5272088" y="2686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2501" name="Picture 2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91288" y="3003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2" name="TextBox 27"/>
          <p:cNvSpPr txBox="1">
            <a:spLocks noChangeArrowheads="1"/>
          </p:cNvSpPr>
          <p:nvPr/>
        </p:nvSpPr>
        <p:spPr bwMode="auto">
          <a:xfrm>
            <a:off x="1276350" y="3306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2503" name="TextBox 28"/>
          <p:cNvSpPr txBox="1">
            <a:spLocks noChangeArrowheads="1"/>
          </p:cNvSpPr>
          <p:nvPr/>
        </p:nvSpPr>
        <p:spPr bwMode="auto">
          <a:xfrm>
            <a:off x="6367463" y="1993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2504" name="TextBox 29"/>
          <p:cNvSpPr txBox="1">
            <a:spLocks noChangeArrowheads="1"/>
          </p:cNvSpPr>
          <p:nvPr/>
        </p:nvSpPr>
        <p:spPr bwMode="auto">
          <a:xfrm>
            <a:off x="6376988" y="3292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2505" name="TextBox 30"/>
          <p:cNvSpPr txBox="1">
            <a:spLocks noChangeArrowheads="1"/>
          </p:cNvSpPr>
          <p:nvPr/>
        </p:nvSpPr>
        <p:spPr bwMode="auto">
          <a:xfrm>
            <a:off x="3633788" y="222567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2506" name="TextBox 31"/>
          <p:cNvSpPr txBox="1">
            <a:spLocks noChangeArrowheads="1"/>
          </p:cNvSpPr>
          <p:nvPr/>
        </p:nvSpPr>
        <p:spPr bwMode="auto">
          <a:xfrm>
            <a:off x="4695825" y="2554288"/>
            <a:ext cx="458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3" name="Straight Connector 32"/>
          <p:cNvCxnSpPr>
            <a:stCxn id="62499" idx="0"/>
          </p:cNvCxnSpPr>
          <p:nvPr/>
        </p:nvCxnSpPr>
        <p:spPr bwMode="auto">
          <a:xfrm flipV="1">
            <a:off x="5453063" y="2255838"/>
            <a:ext cx="1587"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08" name="Rectangle 33"/>
          <p:cNvSpPr>
            <a:spLocks noChangeArrowheads="1"/>
          </p:cNvSpPr>
          <p:nvPr/>
        </p:nvSpPr>
        <p:spPr bwMode="auto">
          <a:xfrm>
            <a:off x="1038225" y="2144713"/>
            <a:ext cx="3794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0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50" y="2201863"/>
            <a:ext cx="4968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stCxn id="62493" idx="1"/>
            <a:endCxn id="62509" idx="3"/>
          </p:cNvCxnSpPr>
          <p:nvPr/>
        </p:nvCxnSpPr>
        <p:spPr bwMode="auto">
          <a:xfrm flipH="1">
            <a:off x="1138238" y="2424113"/>
            <a:ext cx="43497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1" name="Rectangle 36"/>
          <p:cNvSpPr>
            <a:spLocks noChangeArrowheads="1"/>
          </p:cNvSpPr>
          <p:nvPr/>
        </p:nvSpPr>
        <p:spPr bwMode="auto">
          <a:xfrm>
            <a:off x="1038225" y="2889250"/>
            <a:ext cx="379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50" y="2944813"/>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stCxn id="62495" idx="1"/>
            <a:endCxn id="62512" idx="3"/>
          </p:cNvCxnSpPr>
          <p:nvPr/>
        </p:nvCxnSpPr>
        <p:spPr bwMode="auto">
          <a:xfrm flipH="1">
            <a:off x="1138238" y="3167063"/>
            <a:ext cx="434975"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4" name="Rectangle 39"/>
          <p:cNvSpPr>
            <a:spLocks noChangeArrowheads="1"/>
          </p:cNvSpPr>
          <p:nvPr/>
        </p:nvSpPr>
        <p:spPr bwMode="auto">
          <a:xfrm>
            <a:off x="7337425" y="2152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21588" y="220503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6" name="Rectangle 41"/>
          <p:cNvSpPr>
            <a:spLocks noChangeArrowheads="1"/>
          </p:cNvSpPr>
          <p:nvPr/>
        </p:nvSpPr>
        <p:spPr bwMode="auto">
          <a:xfrm>
            <a:off x="7351713" y="2892425"/>
            <a:ext cx="3794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35875" y="2947988"/>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18"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76800" y="1541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9" name="TextBox 44"/>
          <p:cNvSpPr txBox="1">
            <a:spLocks noChangeArrowheads="1"/>
          </p:cNvSpPr>
          <p:nvPr/>
        </p:nvSpPr>
        <p:spPr bwMode="auto">
          <a:xfrm>
            <a:off x="5695950" y="236061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0" name="TextBox 45"/>
          <p:cNvSpPr txBox="1">
            <a:spLocks noChangeArrowheads="1"/>
          </p:cNvSpPr>
          <p:nvPr/>
        </p:nvSpPr>
        <p:spPr bwMode="auto">
          <a:xfrm>
            <a:off x="5703888" y="287655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1" name="Rectangle 46"/>
          <p:cNvSpPr>
            <a:spLocks noChangeArrowheads="1"/>
          </p:cNvSpPr>
          <p:nvPr/>
        </p:nvSpPr>
        <p:spPr bwMode="auto">
          <a:xfrm>
            <a:off x="5126038" y="2000250"/>
            <a:ext cx="85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252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41938" y="1690688"/>
            <a:ext cx="358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3" name="TextBox 48"/>
          <p:cNvSpPr txBox="1">
            <a:spLocks noChangeArrowheads="1"/>
          </p:cNvSpPr>
          <p:nvPr/>
        </p:nvSpPr>
        <p:spPr bwMode="auto">
          <a:xfrm>
            <a:off x="2570163" y="2819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2524" name="TextBox 49"/>
          <p:cNvSpPr txBox="1">
            <a:spLocks noChangeArrowheads="1"/>
          </p:cNvSpPr>
          <p:nvPr/>
        </p:nvSpPr>
        <p:spPr bwMode="auto">
          <a:xfrm>
            <a:off x="3606800" y="2587625"/>
            <a:ext cx="592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2525" name="TextBox 50"/>
          <p:cNvSpPr txBox="1">
            <a:spLocks noChangeArrowheads="1"/>
          </p:cNvSpPr>
          <p:nvPr/>
        </p:nvSpPr>
        <p:spPr bwMode="auto">
          <a:xfrm>
            <a:off x="2582863" y="2155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2" name="Oval 51"/>
          <p:cNvSpPr/>
          <p:nvPr/>
        </p:nvSpPr>
        <p:spPr>
          <a:xfrm>
            <a:off x="2874963" y="2427288"/>
            <a:ext cx="828675"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252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3863" y="2511425"/>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8" name="TextBox 53"/>
          <p:cNvSpPr txBox="1">
            <a:spLocks noChangeArrowheads="1"/>
          </p:cNvSpPr>
          <p:nvPr/>
        </p:nvSpPr>
        <p:spPr bwMode="auto">
          <a:xfrm>
            <a:off x="3130550" y="2686050"/>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2529" name="Rectangle 54"/>
          <p:cNvSpPr>
            <a:spLocks noChangeArrowheads="1"/>
          </p:cNvSpPr>
          <p:nvPr/>
        </p:nvSpPr>
        <p:spPr bwMode="auto">
          <a:xfrm>
            <a:off x="265113" y="2243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2530" name="Rectangle 55"/>
          <p:cNvSpPr>
            <a:spLocks noChangeArrowheads="1"/>
          </p:cNvSpPr>
          <p:nvPr/>
        </p:nvSpPr>
        <p:spPr bwMode="auto">
          <a:xfrm>
            <a:off x="265113" y="2989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Remote Network Routing Table Entries</a:t>
            </a:r>
          </a:p>
        </p:txBody>
      </p:sp>
      <p:cxnSp>
        <p:nvCxnSpPr>
          <p:cNvPr id="4" name="Straight Connector 3"/>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2774950" y="3438525"/>
            <a:ext cx="307975" cy="360363"/>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 name="Rectangle 5"/>
          <p:cNvSpPr/>
          <p:nvPr/>
        </p:nvSpPr>
        <p:spPr>
          <a:xfrm>
            <a:off x="1385888" y="3436938"/>
            <a:ext cx="1296987" cy="3603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3157538" y="3436938"/>
            <a:ext cx="846137" cy="3603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 name="Rectangle 8"/>
          <p:cNvSpPr/>
          <p:nvPr/>
        </p:nvSpPr>
        <p:spPr>
          <a:xfrm>
            <a:off x="4500563" y="3436938"/>
            <a:ext cx="1727200" cy="3603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0" name="Rectangle 9"/>
          <p:cNvSpPr/>
          <p:nvPr/>
        </p:nvSpPr>
        <p:spPr>
          <a:xfrm>
            <a:off x="6300788" y="3436938"/>
            <a:ext cx="1008062" cy="3603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1" name="Rectangle 10"/>
          <p:cNvSpPr/>
          <p:nvPr/>
        </p:nvSpPr>
        <p:spPr>
          <a:xfrm>
            <a:off x="7400925" y="3436938"/>
            <a:ext cx="1223963" cy="3603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2" name="Rectangle 11"/>
          <p:cNvSpPr/>
          <p:nvPr/>
        </p:nvSpPr>
        <p:spPr>
          <a:xfrm>
            <a:off x="395288" y="3436938"/>
            <a:ext cx="504825" cy="360362"/>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4522" name="TextBox 12"/>
          <p:cNvSpPr txBox="1">
            <a:spLocks noChangeArrowheads="1"/>
          </p:cNvSpPr>
          <p:nvPr/>
        </p:nvSpPr>
        <p:spPr bwMode="auto">
          <a:xfrm>
            <a:off x="395288" y="3436938"/>
            <a:ext cx="84248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a:latin typeface="Courier New" charset="0"/>
                <a:cs typeface="Courier New" charset="0"/>
              </a:rPr>
              <a:t>D       10.1.1.0/24 [90/2170112] via 209.165.200.226, 00:00:05, Serial0/0/0</a:t>
            </a:r>
          </a:p>
        </p:txBody>
      </p:sp>
      <p:graphicFrame>
        <p:nvGraphicFramePr>
          <p:cNvPr id="14" name="Table 13"/>
          <p:cNvGraphicFramePr>
            <a:graphicFrameLocks noGrp="1"/>
          </p:cNvGraphicFramePr>
          <p:nvPr/>
        </p:nvGraphicFramePr>
        <p:xfrm>
          <a:off x="420688" y="4013200"/>
          <a:ext cx="8399462" cy="2595565"/>
        </p:xfrm>
        <a:graphic>
          <a:graphicData uri="http://schemas.openxmlformats.org/drawingml/2006/table">
            <a:tbl>
              <a:tblPr firstRow="1" bandRow="1">
                <a:tableStyleId>{2D5ABB26-0587-4C30-8999-92F81FD0307C}</a:tableStyleId>
              </a:tblPr>
              <a:tblGrid>
                <a:gridCol w="958167"/>
                <a:gridCol w="7441295"/>
              </a:tblGrid>
              <a:tr h="370795">
                <a:tc>
                  <a:txBody>
                    <a:bodyPr/>
                    <a:lstStyle/>
                    <a:p>
                      <a:pPr algn="ctr"/>
                      <a:r>
                        <a:rPr lang="en-CA" sz="1800" b="1" dirty="0" smtClean="0"/>
                        <a:t>A</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en-CA" sz="1600" dirty="0" smtClean="0"/>
                        <a:t>Identifies how the network was learned by the router.</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B</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CA" sz="1600" dirty="0" smtClean="0"/>
                        <a:t>Identifies the destination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C</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r>
                        <a:rPr lang="en-CA" sz="1600" dirty="0" smtClean="0"/>
                        <a:t>Identifies the administrative distance (trustworthiness) of the route source.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D</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CA" sz="1600" dirty="0" smtClean="0"/>
                        <a:t>Identifies the metric to reach the remote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E</a:t>
                      </a: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CA" sz="1600" dirty="0" smtClean="0"/>
                        <a:t>Identifies the next hop IP address to reach</a:t>
                      </a:r>
                      <a:r>
                        <a:rPr lang="en-CA" sz="1600" baseline="0" dirty="0" smtClean="0"/>
                        <a:t> the remote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F</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CA" sz="1600" dirty="0" smtClean="0"/>
                        <a:t>Identifies the amount of elapsed</a:t>
                      </a:r>
                      <a:r>
                        <a:rPr lang="en-CA" sz="1600" baseline="0" dirty="0" smtClean="0"/>
                        <a:t> </a:t>
                      </a:r>
                      <a:r>
                        <a:rPr lang="en-CA" sz="1600" dirty="0" smtClean="0"/>
                        <a:t>time since the network was discovered.</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G</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CA" sz="1600" dirty="0" smtClean="0"/>
                        <a:t>Identifies the outgoing interface on</a:t>
                      </a:r>
                      <a:r>
                        <a:rPr lang="en-CA" sz="1600" baseline="0" dirty="0" smtClean="0"/>
                        <a:t> the router to reach the destination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Connector 14"/>
          <p:cNvCxnSpPr>
            <a:stCxn id="64562" idx="3"/>
            <a:endCxn id="64578" idx="1"/>
          </p:cNvCxnSpPr>
          <p:nvPr/>
        </p:nvCxnSpPr>
        <p:spPr bwMode="auto">
          <a:xfrm>
            <a:off x="7283450" y="2919413"/>
            <a:ext cx="409575" cy="95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4559" idx="3"/>
            <a:endCxn id="64576" idx="3"/>
          </p:cNvCxnSpPr>
          <p:nvPr/>
        </p:nvCxnSpPr>
        <p:spPr bwMode="auto">
          <a:xfrm flipV="1">
            <a:off x="7280275" y="2184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51" name="Freeform 9"/>
          <p:cNvSpPr>
            <a:spLocks/>
          </p:cNvSpPr>
          <p:nvPr/>
        </p:nvSpPr>
        <p:spPr bwMode="auto">
          <a:xfrm>
            <a:off x="3619500" y="2382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8" name="Straight Connector 17"/>
          <p:cNvCxnSpPr>
            <a:stCxn id="64556" idx="1"/>
            <a:endCxn id="64589" idx="0"/>
          </p:cNvCxnSpPr>
          <p:nvPr/>
        </p:nvCxnSpPr>
        <p:spPr bwMode="auto">
          <a:xfrm flipV="1">
            <a:off x="1630363" y="2443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64554" idx="0"/>
            <a:endCxn id="64589" idx="0"/>
          </p:cNvCxnSpPr>
          <p:nvPr/>
        </p:nvCxnSpPr>
        <p:spPr bwMode="auto">
          <a:xfrm>
            <a:off x="1998663" y="2024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024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5" name="TextBox 20"/>
          <p:cNvSpPr txBox="1">
            <a:spLocks noChangeArrowheads="1"/>
          </p:cNvSpPr>
          <p:nvPr/>
        </p:nvSpPr>
        <p:spPr bwMode="auto">
          <a:xfrm>
            <a:off x="1427163" y="1727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455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767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a:stCxn id="64562" idx="1"/>
            <a:endCxn id="64561" idx="0"/>
          </p:cNvCxnSpPr>
          <p:nvPr/>
        </p:nvCxnSpPr>
        <p:spPr bwMode="auto">
          <a:xfrm flipH="1" flipV="1">
            <a:off x="5519738" y="2443163"/>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p:cNvCxnSpPr>
            <a:stCxn id="64559" idx="1"/>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2046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2268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1" name="TextBox 26"/>
          <p:cNvSpPr txBox="1">
            <a:spLocks noChangeArrowheads="1"/>
          </p:cNvSpPr>
          <p:nvPr/>
        </p:nvSpPr>
        <p:spPr bwMode="auto">
          <a:xfrm>
            <a:off x="5329238"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4562" name="Picture 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7622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3" name="TextBox 28"/>
          <p:cNvSpPr txBox="1">
            <a:spLocks noChangeArrowheads="1"/>
          </p:cNvSpPr>
          <p:nvPr/>
        </p:nvSpPr>
        <p:spPr bwMode="auto">
          <a:xfrm>
            <a:off x="1335088" y="3065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4564" name="TextBox 29"/>
          <p:cNvSpPr txBox="1">
            <a:spLocks noChangeArrowheads="1"/>
          </p:cNvSpPr>
          <p:nvPr/>
        </p:nvSpPr>
        <p:spPr bwMode="auto">
          <a:xfrm>
            <a:off x="6424613" y="175260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4565" name="TextBox 30"/>
          <p:cNvSpPr txBox="1">
            <a:spLocks noChangeArrowheads="1"/>
          </p:cNvSpPr>
          <p:nvPr/>
        </p:nvSpPr>
        <p:spPr bwMode="auto">
          <a:xfrm>
            <a:off x="6434138" y="3049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4566" name="TextBox 31"/>
          <p:cNvSpPr txBox="1">
            <a:spLocks noChangeArrowheads="1"/>
          </p:cNvSpPr>
          <p:nvPr/>
        </p:nvSpPr>
        <p:spPr bwMode="auto">
          <a:xfrm>
            <a:off x="3690938" y="1982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4567" name="TextBox 32"/>
          <p:cNvSpPr txBox="1">
            <a:spLocks noChangeArrowheads="1"/>
          </p:cNvSpPr>
          <p:nvPr/>
        </p:nvSpPr>
        <p:spPr bwMode="auto">
          <a:xfrm>
            <a:off x="4754563" y="2312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4" name="Straight Connector 33"/>
          <p:cNvCxnSpPr>
            <a:stCxn id="64560" idx="0"/>
          </p:cNvCxnSpPr>
          <p:nvPr/>
        </p:nvCxnSpPr>
        <p:spPr bwMode="auto">
          <a:xfrm flipV="1">
            <a:off x="5511800" y="2012950"/>
            <a:ext cx="1588" cy="255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69" name="Rectangle 34"/>
          <p:cNvSpPr>
            <a:spLocks noChangeArrowheads="1"/>
          </p:cNvSpPr>
          <p:nvPr/>
        </p:nvSpPr>
        <p:spPr bwMode="auto">
          <a:xfrm>
            <a:off x="1095375" y="1901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0"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958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p:cNvCxnSpPr>
            <a:stCxn id="64554" idx="1"/>
            <a:endCxn id="64570" idx="3"/>
          </p:cNvCxnSpPr>
          <p:nvPr/>
        </p:nvCxnSpPr>
        <p:spPr bwMode="auto">
          <a:xfrm flipH="1">
            <a:off x="1196975" y="218122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2" name="Rectangle 37"/>
          <p:cNvSpPr>
            <a:spLocks noChangeArrowheads="1"/>
          </p:cNvSpPr>
          <p:nvPr/>
        </p:nvSpPr>
        <p:spPr bwMode="auto">
          <a:xfrm>
            <a:off x="1095375" y="2646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703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a:stCxn id="64556" idx="1"/>
            <a:endCxn id="64573" idx="3"/>
          </p:cNvCxnSpPr>
          <p:nvPr/>
        </p:nvCxnSpPr>
        <p:spPr bwMode="auto">
          <a:xfrm flipH="1">
            <a:off x="1196975" y="2924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5" name="Rectangle 40"/>
          <p:cNvSpPr>
            <a:spLocks noChangeArrowheads="1"/>
          </p:cNvSpPr>
          <p:nvPr/>
        </p:nvSpPr>
        <p:spPr bwMode="auto">
          <a:xfrm>
            <a:off x="7394575" y="1909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962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7" name="Rectangle 42"/>
          <p:cNvSpPr>
            <a:spLocks noChangeArrowheads="1"/>
          </p:cNvSpPr>
          <p:nvPr/>
        </p:nvSpPr>
        <p:spPr bwMode="auto">
          <a:xfrm>
            <a:off x="7408863" y="2649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706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79"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33950" y="1298575"/>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0" name="TextBox 45"/>
          <p:cNvSpPr txBox="1">
            <a:spLocks noChangeArrowheads="1"/>
          </p:cNvSpPr>
          <p:nvPr/>
        </p:nvSpPr>
        <p:spPr bwMode="auto">
          <a:xfrm>
            <a:off x="5754688" y="2117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1" name="TextBox 46"/>
          <p:cNvSpPr txBox="1">
            <a:spLocks noChangeArrowheads="1"/>
          </p:cNvSpPr>
          <p:nvPr/>
        </p:nvSpPr>
        <p:spPr bwMode="auto">
          <a:xfrm>
            <a:off x="5761038" y="2633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2" name="Rectangle 47"/>
          <p:cNvSpPr>
            <a:spLocks noChangeArrowheads="1"/>
          </p:cNvSpPr>
          <p:nvPr/>
        </p:nvSpPr>
        <p:spPr bwMode="auto">
          <a:xfrm>
            <a:off x="5184775" y="17573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458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00675" y="1447800"/>
            <a:ext cx="3571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4" name="TextBox 49"/>
          <p:cNvSpPr txBox="1">
            <a:spLocks noChangeArrowheads="1"/>
          </p:cNvSpPr>
          <p:nvPr/>
        </p:nvSpPr>
        <p:spPr bwMode="auto">
          <a:xfrm>
            <a:off x="2627313" y="2576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4585" name="TextBox 50"/>
          <p:cNvSpPr txBox="1">
            <a:spLocks noChangeArrowheads="1"/>
          </p:cNvSpPr>
          <p:nvPr/>
        </p:nvSpPr>
        <p:spPr bwMode="auto">
          <a:xfrm>
            <a:off x="3665538" y="2346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4586" name="TextBox 51"/>
          <p:cNvSpPr txBox="1">
            <a:spLocks noChangeArrowheads="1"/>
          </p:cNvSpPr>
          <p:nvPr/>
        </p:nvSpPr>
        <p:spPr bwMode="auto">
          <a:xfrm>
            <a:off x="2640013" y="1912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3" name="Oval 52"/>
          <p:cNvSpPr/>
          <p:nvPr/>
        </p:nvSpPr>
        <p:spPr>
          <a:xfrm>
            <a:off x="2932113" y="2184400"/>
            <a:ext cx="830262" cy="577850"/>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4588"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2268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9" name="TextBox 54"/>
          <p:cNvSpPr txBox="1">
            <a:spLocks noChangeArrowheads="1"/>
          </p:cNvSpPr>
          <p:nvPr/>
        </p:nvSpPr>
        <p:spPr bwMode="auto">
          <a:xfrm>
            <a:off x="3187700"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4590" name="Rectangle 55"/>
          <p:cNvSpPr>
            <a:spLocks noChangeArrowheads="1"/>
          </p:cNvSpPr>
          <p:nvPr/>
        </p:nvSpPr>
        <p:spPr bwMode="auto">
          <a:xfrm>
            <a:off x="323850" y="2000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4591" name="Rectangle 56"/>
          <p:cNvSpPr>
            <a:spLocks noChangeArrowheads="1"/>
          </p:cNvSpPr>
          <p:nvPr/>
        </p:nvSpPr>
        <p:spPr bwMode="auto">
          <a:xfrm>
            <a:off x="323850" y="2746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a:latin typeface="Arial" charset="0"/>
              </a:rPr>
              <a:t>Chapter 6</a:t>
            </a:r>
          </a:p>
        </p:txBody>
      </p:sp>
      <p:sp>
        <p:nvSpPr>
          <p:cNvPr id="9218" name="Rectangle 3"/>
          <p:cNvSpPr>
            <a:spLocks noGrp="1" noChangeArrowheads="1"/>
          </p:cNvSpPr>
          <p:nvPr>
            <p:ph idx="1"/>
          </p:nvPr>
        </p:nvSpPr>
        <p:spPr/>
        <p:txBody>
          <a:bodyPr/>
          <a:lstStyle/>
          <a:p>
            <a:pPr lvl="1" eaLnBrk="1" hangingPunct="1"/>
            <a:r>
              <a:rPr lang="en-US" dirty="0">
                <a:latin typeface="Arial" charset="0"/>
              </a:rPr>
              <a:t>6.1  Network Layer Protocols</a:t>
            </a:r>
          </a:p>
          <a:p>
            <a:pPr lvl="1" eaLnBrk="1" hangingPunct="1"/>
            <a:r>
              <a:rPr lang="en-US" dirty="0">
                <a:latin typeface="Arial" charset="0"/>
              </a:rPr>
              <a:t>6.2  Routing</a:t>
            </a:r>
          </a:p>
          <a:p>
            <a:pPr lvl="1" eaLnBrk="1" hangingPunct="1"/>
            <a:r>
              <a:rPr lang="en-US" dirty="0">
                <a:latin typeface="Arial" charset="0"/>
              </a:rPr>
              <a:t>6.3  Routers</a:t>
            </a:r>
          </a:p>
          <a:p>
            <a:pPr lvl="1" eaLnBrk="1" hangingPunct="1"/>
            <a:r>
              <a:rPr lang="en-US" dirty="0">
                <a:latin typeface="Arial" charset="0"/>
              </a:rPr>
              <a:t>6.4  Configuring a Cisco Router</a:t>
            </a:r>
          </a:p>
          <a:p>
            <a:pPr lvl="1" eaLnBrk="1" hangingPunct="1"/>
            <a:r>
              <a:rPr lang="en-US" dirty="0">
                <a:latin typeface="Arial" charset="0"/>
              </a:rPr>
              <a:t>6.5  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Next-Hop Address</a:t>
            </a:r>
          </a:p>
        </p:txBody>
      </p:sp>
      <p:cxnSp>
        <p:nvCxnSpPr>
          <p:cNvPr id="4" name="Straight Connector 3"/>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684213" y="4657725"/>
            <a:ext cx="1684337" cy="3952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cxnSp>
        <p:nvCxnSpPr>
          <p:cNvPr id="8" name="Straight Connector 7"/>
          <p:cNvCxnSpPr>
            <a:stCxn id="66577" idx="3"/>
            <a:endCxn id="66593" idx="1"/>
          </p:cNvCxnSpPr>
          <p:nvPr/>
        </p:nvCxnSpPr>
        <p:spPr bwMode="auto">
          <a:xfrm>
            <a:off x="7283450" y="2398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66574" idx="3"/>
            <a:endCxn id="66591" idx="3"/>
          </p:cNvCxnSpPr>
          <p:nvPr/>
        </p:nvCxnSpPr>
        <p:spPr bwMode="auto">
          <a:xfrm flipV="1">
            <a:off x="7280275" y="1665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66" name="Freeform 9"/>
          <p:cNvSpPr>
            <a:spLocks/>
          </p:cNvSpPr>
          <p:nvPr/>
        </p:nvSpPr>
        <p:spPr bwMode="auto">
          <a:xfrm>
            <a:off x="3619500" y="186372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1" name="Straight Connector 10"/>
          <p:cNvCxnSpPr>
            <a:stCxn id="66571" idx="1"/>
            <a:endCxn id="66604" idx="0"/>
          </p:cNvCxnSpPr>
          <p:nvPr/>
        </p:nvCxnSpPr>
        <p:spPr bwMode="auto">
          <a:xfrm flipV="1">
            <a:off x="1630363" y="192405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66569" idx="0"/>
            <a:endCxn id="66604" idx="0"/>
          </p:cNvCxnSpPr>
          <p:nvPr/>
        </p:nvCxnSpPr>
        <p:spPr bwMode="auto">
          <a:xfrm>
            <a:off x="1998663" y="150495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6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04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Box 13"/>
          <p:cNvSpPr txBox="1">
            <a:spLocks noChangeArrowheads="1"/>
          </p:cNvSpPr>
          <p:nvPr/>
        </p:nvSpPr>
        <p:spPr bwMode="auto">
          <a:xfrm>
            <a:off x="1427163" y="1208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657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463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a:stCxn id="66577" idx="1"/>
            <a:endCxn id="66576" idx="0"/>
          </p:cNvCxnSpPr>
          <p:nvPr/>
        </p:nvCxnSpPr>
        <p:spPr bwMode="auto">
          <a:xfrm flipH="1" flipV="1">
            <a:off x="5519738" y="1924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66574" idx="1"/>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7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27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49425"/>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6" name="TextBox 19"/>
          <p:cNvSpPr txBox="1">
            <a:spLocks noChangeArrowheads="1"/>
          </p:cNvSpPr>
          <p:nvPr/>
        </p:nvSpPr>
        <p:spPr bwMode="auto">
          <a:xfrm>
            <a:off x="5329238" y="1924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6577"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41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8" name="TextBox 21"/>
          <p:cNvSpPr txBox="1">
            <a:spLocks noChangeArrowheads="1"/>
          </p:cNvSpPr>
          <p:nvPr/>
        </p:nvSpPr>
        <p:spPr bwMode="auto">
          <a:xfrm>
            <a:off x="1335088" y="2544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6579" name="TextBox 22"/>
          <p:cNvSpPr txBox="1">
            <a:spLocks noChangeArrowheads="1"/>
          </p:cNvSpPr>
          <p:nvPr/>
        </p:nvSpPr>
        <p:spPr bwMode="auto">
          <a:xfrm>
            <a:off x="6424613" y="1231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6580" name="TextBox 23"/>
          <p:cNvSpPr txBox="1">
            <a:spLocks noChangeArrowheads="1"/>
          </p:cNvSpPr>
          <p:nvPr/>
        </p:nvSpPr>
        <p:spPr bwMode="auto">
          <a:xfrm>
            <a:off x="6434138" y="2530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6581" name="TextBox 24"/>
          <p:cNvSpPr txBox="1">
            <a:spLocks noChangeArrowheads="1"/>
          </p:cNvSpPr>
          <p:nvPr/>
        </p:nvSpPr>
        <p:spPr bwMode="auto">
          <a:xfrm>
            <a:off x="3690938" y="1463675"/>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6582" name="TextBox 25"/>
          <p:cNvSpPr txBox="1">
            <a:spLocks noChangeArrowheads="1"/>
          </p:cNvSpPr>
          <p:nvPr/>
        </p:nvSpPr>
        <p:spPr bwMode="auto">
          <a:xfrm>
            <a:off x="4754563" y="179228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27" name="Straight Connector 26"/>
          <p:cNvCxnSpPr>
            <a:stCxn id="66575" idx="0"/>
          </p:cNvCxnSpPr>
          <p:nvPr/>
        </p:nvCxnSpPr>
        <p:spPr bwMode="auto">
          <a:xfrm flipV="1">
            <a:off x="5511800" y="1493838"/>
            <a:ext cx="1588"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4" name="Rectangle 27"/>
          <p:cNvSpPr>
            <a:spLocks noChangeArrowheads="1"/>
          </p:cNvSpPr>
          <p:nvPr/>
        </p:nvSpPr>
        <p:spPr bwMode="auto">
          <a:xfrm>
            <a:off x="1095375" y="138271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8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438275"/>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p:cNvCxnSpPr>
            <a:stCxn id="66569" idx="1"/>
            <a:endCxn id="66585" idx="3"/>
          </p:cNvCxnSpPr>
          <p:nvPr/>
        </p:nvCxnSpPr>
        <p:spPr bwMode="auto">
          <a:xfrm flipH="1">
            <a:off x="1196975" y="166211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7" name="Rectangle 30"/>
          <p:cNvSpPr>
            <a:spLocks noChangeArrowheads="1"/>
          </p:cNvSpPr>
          <p:nvPr/>
        </p:nvSpPr>
        <p:spPr bwMode="auto">
          <a:xfrm>
            <a:off x="1095375" y="21256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8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18281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Connector 32"/>
          <p:cNvCxnSpPr>
            <a:stCxn id="66571" idx="1"/>
            <a:endCxn id="66588" idx="3"/>
          </p:cNvCxnSpPr>
          <p:nvPr/>
        </p:nvCxnSpPr>
        <p:spPr bwMode="auto">
          <a:xfrm flipH="1">
            <a:off x="1196975" y="240347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90" name="Rectangle 33"/>
          <p:cNvSpPr>
            <a:spLocks noChangeArrowheads="1"/>
          </p:cNvSpPr>
          <p:nvPr/>
        </p:nvSpPr>
        <p:spPr bwMode="auto">
          <a:xfrm>
            <a:off x="7394575" y="1390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9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44145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2" name="Rectangle 35"/>
          <p:cNvSpPr>
            <a:spLocks noChangeArrowheads="1"/>
          </p:cNvSpPr>
          <p:nvPr/>
        </p:nvSpPr>
        <p:spPr bwMode="auto">
          <a:xfrm>
            <a:off x="7408863" y="212883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9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18598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4"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33950" y="779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5" name="TextBox 38"/>
          <p:cNvSpPr txBox="1">
            <a:spLocks noChangeArrowheads="1"/>
          </p:cNvSpPr>
          <p:nvPr/>
        </p:nvSpPr>
        <p:spPr bwMode="auto">
          <a:xfrm>
            <a:off x="5754688" y="1598613"/>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6596" name="TextBox 39"/>
          <p:cNvSpPr txBox="1">
            <a:spLocks noChangeArrowheads="1"/>
          </p:cNvSpPr>
          <p:nvPr/>
        </p:nvSpPr>
        <p:spPr bwMode="auto">
          <a:xfrm>
            <a:off x="5761038" y="21129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6597" name="Rectangle 40"/>
          <p:cNvSpPr>
            <a:spLocks noChangeArrowheads="1"/>
          </p:cNvSpPr>
          <p:nvPr/>
        </p:nvSpPr>
        <p:spPr bwMode="auto">
          <a:xfrm>
            <a:off x="5184775" y="12366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659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00675" y="928688"/>
            <a:ext cx="3571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9" name="TextBox 42"/>
          <p:cNvSpPr txBox="1">
            <a:spLocks noChangeArrowheads="1"/>
          </p:cNvSpPr>
          <p:nvPr/>
        </p:nvSpPr>
        <p:spPr bwMode="auto">
          <a:xfrm>
            <a:off x="2627313" y="2057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6600" name="TextBox 43"/>
          <p:cNvSpPr txBox="1">
            <a:spLocks noChangeArrowheads="1"/>
          </p:cNvSpPr>
          <p:nvPr/>
        </p:nvSpPr>
        <p:spPr bwMode="auto">
          <a:xfrm>
            <a:off x="3665538" y="182562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6601" name="TextBox 44"/>
          <p:cNvSpPr txBox="1">
            <a:spLocks noChangeArrowheads="1"/>
          </p:cNvSpPr>
          <p:nvPr/>
        </p:nvSpPr>
        <p:spPr bwMode="auto">
          <a:xfrm>
            <a:off x="2640013" y="1393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6" name="Oval 45"/>
          <p:cNvSpPr/>
          <p:nvPr/>
        </p:nvSpPr>
        <p:spPr>
          <a:xfrm>
            <a:off x="2932113" y="166528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6603"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49425"/>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4" name="TextBox 47"/>
          <p:cNvSpPr txBox="1">
            <a:spLocks noChangeArrowheads="1"/>
          </p:cNvSpPr>
          <p:nvPr/>
        </p:nvSpPr>
        <p:spPr bwMode="auto">
          <a:xfrm>
            <a:off x="3187700" y="1924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6605" name="Rectangle 48"/>
          <p:cNvSpPr>
            <a:spLocks noChangeArrowheads="1"/>
          </p:cNvSpPr>
          <p:nvPr/>
        </p:nvSpPr>
        <p:spPr bwMode="auto">
          <a:xfrm>
            <a:off x="323850" y="1481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6606" name="Rectangle 49"/>
          <p:cNvSpPr>
            <a:spLocks noChangeArrowheads="1"/>
          </p:cNvSpPr>
          <p:nvPr/>
        </p:nvSpPr>
        <p:spPr bwMode="auto">
          <a:xfrm>
            <a:off x="323850" y="2227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66607" name="TextBox 6"/>
          <p:cNvSpPr txBox="1">
            <a:spLocks noChangeArrowheads="1"/>
          </p:cNvSpPr>
          <p:nvPr/>
        </p:nvSpPr>
        <p:spPr bwMode="auto">
          <a:xfrm>
            <a:off x="684213" y="2849563"/>
            <a:ext cx="7056437" cy="3713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a:t>
            </a:r>
            <a:r>
              <a:rPr lang="en-CA" sz="1100" b="1">
                <a:latin typeface="Courier New" charset="0"/>
                <a:cs typeface="Courier New" charset="0"/>
              </a:rPr>
              <a:t>show ip route</a:t>
            </a:r>
          </a:p>
          <a:p>
            <a:pPr algn="l"/>
            <a:r>
              <a:rPr lang="en-CA" sz="1100">
                <a:latin typeface="Courier New" charset="0"/>
                <a:cs typeface="Courier New" charset="0"/>
              </a:rPr>
              <a:t>Codes: L - local, C - connected, S - static, R - RIP, M - mobile, B - BGP</a:t>
            </a:r>
          </a:p>
          <a:p>
            <a:pPr algn="l"/>
            <a:r>
              <a:rPr lang="en-CA" sz="1100">
                <a:latin typeface="Courier New" charset="0"/>
                <a:cs typeface="Courier New" charset="0"/>
              </a:rPr>
              <a:t>       D - EIGRP, EX - EIGRP external, O - OSPF, IA - OSPF inter area</a:t>
            </a:r>
          </a:p>
          <a:p>
            <a:pPr algn="l"/>
            <a:r>
              <a:rPr lang="en-CA" sz="1100">
                <a:latin typeface="Courier New" charset="0"/>
                <a:cs typeface="Courier New" charset="0"/>
              </a:rPr>
              <a:t>       N1 - OSPF NSSA external type 1, N2 - OSPF NSSA external type 2</a:t>
            </a:r>
          </a:p>
          <a:p>
            <a:pPr algn="l"/>
            <a:r>
              <a:rPr lang="en-CA" sz="1100">
                <a:latin typeface="Courier New" charset="0"/>
                <a:cs typeface="Courier New" charset="0"/>
              </a:rPr>
              <a:t>       E1 - OSPF external type 1, E2 - OSPF external type 2, E - EGP</a:t>
            </a:r>
          </a:p>
          <a:p>
            <a:pPr algn="l"/>
            <a:r>
              <a:rPr lang="en-CA" sz="1100">
                <a:latin typeface="Courier New" charset="0"/>
                <a:cs typeface="Courier New" charset="0"/>
              </a:rPr>
              <a:t>       i - IS-IS, L1 - IS-IS level-1, L2 - IS-IS level-2, ia - IS-IS inter area</a:t>
            </a:r>
          </a:p>
          <a:p>
            <a:pPr algn="l"/>
            <a:r>
              <a:rPr lang="en-CA" sz="1100">
                <a:latin typeface="Courier New" charset="0"/>
                <a:cs typeface="Courier New" charset="0"/>
              </a:rPr>
              <a:t>       * - candidate default, U - per-user static route, o - ODR</a:t>
            </a:r>
          </a:p>
          <a:p>
            <a:pPr algn="l"/>
            <a:r>
              <a:rPr lang="en-CA" sz="1100">
                <a:latin typeface="Courier New" charset="0"/>
                <a:cs typeface="Courier New" charset="0"/>
              </a:rPr>
              <a:t>       P - periodic downloaded static route</a:t>
            </a:r>
          </a:p>
          <a:p>
            <a:pPr algn="l"/>
            <a:endParaRPr lang="en-CA" sz="1100">
              <a:latin typeface="Courier New" charset="0"/>
              <a:cs typeface="Courier New" charset="0"/>
            </a:endParaRPr>
          </a:p>
          <a:p>
            <a:pPr algn="l"/>
            <a:r>
              <a:rPr lang="en-CA" sz="1100">
                <a:latin typeface="Courier New" charset="0"/>
                <a:cs typeface="Courier New" charset="0"/>
              </a:rPr>
              <a:t>Gateway of last resort is not set</a:t>
            </a:r>
          </a:p>
          <a:p>
            <a:pPr algn="l"/>
            <a:endParaRPr lang="en-CA" sz="1100">
              <a:latin typeface="Courier New" charset="0"/>
              <a:cs typeface="Courier New" charset="0"/>
            </a:endParaRPr>
          </a:p>
          <a:p>
            <a:pPr algn="l"/>
            <a:r>
              <a:rPr lang="en-CA" sz="1100">
                <a:latin typeface="Courier New" charset="0"/>
                <a:cs typeface="Courier New" charset="0"/>
              </a:rPr>
              <a:t>     10.0.0.0/8 is variably subnetted, 2 subnets, 2 masks</a:t>
            </a:r>
          </a:p>
          <a:p>
            <a:pPr algn="l"/>
            <a:r>
              <a:rPr lang="en-CA" sz="1100">
                <a:latin typeface="Courier New" charset="0"/>
                <a:cs typeface="Courier New" charset="0"/>
              </a:rPr>
              <a:t>D       10.1.1.0/24 [90/2170112] via 209.165.200.226, 00:00:05, Serial0/0/0</a:t>
            </a:r>
          </a:p>
          <a:p>
            <a:pPr algn="l"/>
            <a:r>
              <a:rPr lang="en-CA" sz="1100">
                <a:latin typeface="Courier New" charset="0"/>
                <a:cs typeface="Courier New" charset="0"/>
              </a:rPr>
              <a:t>D       10.1.2.0/24 [90/2170112] via 209.165.200.226, 00:00:05, Serial0/0/0</a:t>
            </a:r>
          </a:p>
          <a:p>
            <a:pPr algn="l"/>
            <a:r>
              <a:rPr lang="en-CA" sz="1100">
                <a:latin typeface="Courier New" charset="0"/>
                <a:cs typeface="Courier New" charset="0"/>
              </a:rPr>
              <a:t>     192.168.10.0/24 is variably subnetted, 2 subnets, 3 masks</a:t>
            </a:r>
          </a:p>
          <a:p>
            <a:pPr algn="l"/>
            <a:r>
              <a:rPr lang="en-CA" sz="1100">
                <a:latin typeface="Courier New" charset="0"/>
                <a:cs typeface="Courier New" charset="0"/>
              </a:rPr>
              <a:t>C       192.168.10.0/24 is directly connected, GigabitEthernet0/0</a:t>
            </a:r>
          </a:p>
          <a:p>
            <a:pPr algn="l"/>
            <a:r>
              <a:rPr lang="en-CA" sz="1100">
                <a:latin typeface="Courier New" charset="0"/>
                <a:cs typeface="Courier New" charset="0"/>
              </a:rPr>
              <a:t>L       192.168.10.1/32 is directly connected, GigabitEthernet0/0</a:t>
            </a:r>
          </a:p>
          <a:p>
            <a:pPr algn="l"/>
            <a:r>
              <a:rPr lang="en-CA" sz="1100">
                <a:latin typeface="Courier New" charset="0"/>
                <a:cs typeface="Courier New" charset="0"/>
              </a:rPr>
              <a:t>     192.168.11.0/24 is variably subnetted, 2 subnets, 3 masks</a:t>
            </a:r>
          </a:p>
          <a:p>
            <a:pPr algn="l"/>
            <a:r>
              <a:rPr lang="en-CA" sz="1100">
                <a:latin typeface="Courier New" charset="0"/>
                <a:cs typeface="Courier New" charset="0"/>
              </a:rPr>
              <a:t>C       192.168.11.0/24 is directly connected, GigabitEthernet0/1</a:t>
            </a:r>
          </a:p>
          <a:p>
            <a:pPr algn="l"/>
            <a:r>
              <a:rPr lang="en-CA" sz="1100">
                <a:latin typeface="Courier New" charset="0"/>
                <a:cs typeface="Courier New" charset="0"/>
              </a:rPr>
              <a:t>L       192.168.11.1/32 is directly connected, GigabitEthernet0/1</a:t>
            </a:r>
          </a:p>
          <a:p>
            <a:pPr algn="l"/>
            <a:r>
              <a:rPr lang="en-CA" sz="1100">
                <a:latin typeface="Courier New" charset="0"/>
                <a:cs typeface="Courier New" charset="0"/>
              </a:rPr>
              <a:t>     209.165.200.0/24 is variably subnetted, 2 subnets, 3 masks</a:t>
            </a:r>
          </a:p>
          <a:p>
            <a:pPr algn="l"/>
            <a:r>
              <a:rPr lang="en-CA" sz="1100">
                <a:latin typeface="Courier New" charset="0"/>
                <a:cs typeface="Courier New" charset="0"/>
              </a:rPr>
              <a:t>C       209.165.200.224/30 is directly connected, Serial0/0/0</a:t>
            </a:r>
          </a:p>
          <a:p>
            <a:pPr algn="l"/>
            <a:r>
              <a:rPr lang="en-CA" sz="1100">
                <a:latin typeface="Courier New" charset="0"/>
                <a:cs typeface="Courier New" charset="0"/>
              </a:rPr>
              <a:t>L       209.165.200.225/32 is directly connected, Serial0/0/0</a:t>
            </a:r>
          </a:p>
          <a:p>
            <a:pPr algn="l"/>
            <a:r>
              <a:rPr lang="en-CA" sz="1100">
                <a:latin typeface="Courier New" charset="0"/>
                <a:cs typeface="Courier New" charset="0"/>
              </a:rPr>
              <a:t>R1#</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388555" cy="1481138"/>
          </a:xfrm>
        </p:spPr>
        <p:txBody>
          <a:bodyPr/>
          <a:lstStyle/>
          <a:p>
            <a:pPr eaLnBrk="1" hangingPunct="1"/>
            <a:r>
              <a:rPr lang="en-US" sz="2400" dirty="0" smtClean="0"/>
              <a:t>6.3  Routers</a:t>
            </a:r>
            <a:endParaRPr lang="en-US" sz="2400" dirty="0"/>
          </a:p>
        </p:txBody>
      </p:sp>
    </p:spTree>
    <p:extLst>
      <p:ext uri="{BB962C8B-B14F-4D97-AF65-F5344CB8AC3E}">
        <p14:creationId xmlns:p14="http://schemas.microsoft.com/office/powerpoint/2010/main" val="4150582869"/>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z="1800">
                <a:latin typeface="Arial" charset="0"/>
              </a:rPr>
              <a:t>Anatomy of a Router</a:t>
            </a:r>
            <a:r>
              <a:rPr lang="en-US">
                <a:latin typeface="Arial" charset="0"/>
              </a:rPr>
              <a:t/>
            </a:r>
            <a:br>
              <a:rPr lang="en-US">
                <a:latin typeface="Arial" charset="0"/>
              </a:rPr>
            </a:br>
            <a:r>
              <a:rPr lang="en-US">
                <a:latin typeface="Arial" charset="0"/>
              </a:rPr>
              <a:t>A Router is a Computer</a:t>
            </a:r>
          </a:p>
        </p:txBody>
      </p:sp>
      <p:pic>
        <p:nvPicPr>
          <p:cNvPr id="70658"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088" y="2201863"/>
            <a:ext cx="7489825"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z="1800">
                <a:latin typeface="Arial" charset="0"/>
              </a:rPr>
              <a:t>Anatomy of a Router</a:t>
            </a:r>
            <a:r>
              <a:rPr lang="en-US">
                <a:latin typeface="Arial" charset="0"/>
              </a:rPr>
              <a:t/>
            </a:r>
            <a:br>
              <a:rPr lang="en-US">
                <a:latin typeface="Arial" charset="0"/>
              </a:rPr>
            </a:br>
            <a:r>
              <a:rPr lang="en-US">
                <a:latin typeface="Arial" charset="0"/>
              </a:rPr>
              <a:t>Router CPU and OS</a:t>
            </a:r>
          </a:p>
        </p:txBody>
      </p:sp>
      <p:pic>
        <p:nvPicPr>
          <p:cNvPr id="7270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85913" y="1414463"/>
            <a:ext cx="62007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z="1800">
                <a:latin typeface="Arial" charset="0"/>
              </a:rPr>
              <a:t>Anatomy of a Router</a:t>
            </a:r>
            <a:br>
              <a:rPr lang="en-US" sz="1800">
                <a:latin typeface="Arial" charset="0"/>
              </a:rPr>
            </a:br>
            <a:r>
              <a:rPr lang="en-US">
                <a:latin typeface="Arial" charset="0"/>
              </a:rPr>
              <a:t>Router Memory</a:t>
            </a:r>
          </a:p>
        </p:txBody>
      </p:sp>
      <p:graphicFrame>
        <p:nvGraphicFramePr>
          <p:cNvPr id="4" name="Table 3"/>
          <p:cNvGraphicFramePr>
            <a:graphicFrameLocks noGrp="1"/>
          </p:cNvGraphicFramePr>
          <p:nvPr>
            <p:extLst>
              <p:ext uri="{D42A27DB-BD31-4B8C-83A1-F6EECF244321}">
                <p14:modId xmlns:p14="http://schemas.microsoft.com/office/powerpoint/2010/main" val="3828841684"/>
              </p:ext>
            </p:extLst>
          </p:nvPr>
        </p:nvGraphicFramePr>
        <p:xfrm>
          <a:off x="704850" y="1561859"/>
          <a:ext cx="8039100" cy="4476749"/>
        </p:xfrm>
        <a:graphic>
          <a:graphicData uri="http://schemas.openxmlformats.org/drawingml/2006/table">
            <a:tbl>
              <a:tblPr firstRow="1" bandRow="1">
                <a:tableStyleId>{5C22544A-7EE6-4342-B048-85BDC9FD1C3A}</a:tableStyleId>
              </a:tblPr>
              <a:tblGrid>
                <a:gridCol w="1480888"/>
                <a:gridCol w="2538662"/>
                <a:gridCol w="4019550"/>
              </a:tblGrid>
              <a:tr h="824474">
                <a:tc>
                  <a:txBody>
                    <a:bodyPr/>
                    <a:lstStyle/>
                    <a:p>
                      <a:pPr algn="ctr"/>
                      <a:r>
                        <a:rPr lang="en-CA" sz="1600" baseline="0" dirty="0" smtClean="0"/>
                        <a:t>M</a:t>
                      </a:r>
                      <a:r>
                        <a:rPr lang="en-CA" sz="1600" dirty="0" smtClean="0"/>
                        <a:t>emory </a:t>
                      </a:r>
                      <a:endParaRPr lang="en-CA" sz="1600" dirty="0"/>
                    </a:p>
                  </a:txBody>
                  <a:tcPr marL="91439" marR="91439" marT="45725" marB="45725" anchor="ctr"/>
                </a:tc>
                <a:tc>
                  <a:txBody>
                    <a:bodyPr/>
                    <a:lstStyle/>
                    <a:p>
                      <a:pPr algn="ctr"/>
                      <a:r>
                        <a:rPr lang="en-CA" sz="1600" dirty="0" smtClean="0"/>
                        <a:t>Volatile</a:t>
                      </a:r>
                      <a:r>
                        <a:rPr lang="en-CA" sz="1600" baseline="0" dirty="0" smtClean="0"/>
                        <a:t> / </a:t>
                      </a:r>
                    </a:p>
                    <a:p>
                      <a:pPr algn="ctr"/>
                      <a:r>
                        <a:rPr lang="en-CA" sz="1600" baseline="0" dirty="0" smtClean="0"/>
                        <a:t>Non-Volatile</a:t>
                      </a:r>
                      <a:endParaRPr lang="en-CA" sz="1600" dirty="0"/>
                    </a:p>
                  </a:txBody>
                  <a:tcPr marL="91439" marR="91439" marT="45725" marB="45725" anchor="ctr"/>
                </a:tc>
                <a:tc>
                  <a:txBody>
                    <a:bodyPr/>
                    <a:lstStyle/>
                    <a:p>
                      <a:pPr algn="ctr"/>
                      <a:r>
                        <a:rPr lang="en-CA" sz="1600" dirty="0" smtClean="0"/>
                        <a:t>Stores</a:t>
                      </a:r>
                      <a:endParaRPr lang="en-CA" sz="1600" dirty="0"/>
                    </a:p>
                  </a:txBody>
                  <a:tcPr marL="91439" marR="91439" marT="45725" marB="45725" anchor="ctr"/>
                </a:tc>
              </a:tr>
              <a:tr h="1345195">
                <a:tc>
                  <a:txBody>
                    <a:bodyPr/>
                    <a:lstStyle/>
                    <a:p>
                      <a:pPr algn="ctr"/>
                      <a:r>
                        <a:rPr lang="en-CA" sz="1400" b="1" dirty="0" smtClean="0"/>
                        <a:t>RAM</a:t>
                      </a:r>
                      <a:endParaRPr lang="en-CA" sz="1400" b="1" dirty="0"/>
                    </a:p>
                  </a:txBody>
                  <a:tcPr marL="91439" marR="91439" marT="45725" marB="45725" anchor="ctr"/>
                </a:tc>
                <a:tc>
                  <a:txBody>
                    <a:bodyPr/>
                    <a:lstStyle/>
                    <a:p>
                      <a:pPr algn="ctr"/>
                      <a:r>
                        <a:rPr lang="en-CA" sz="1400" dirty="0" smtClean="0"/>
                        <a:t>Volatile</a:t>
                      </a:r>
                      <a:endParaRPr lang="en-CA" sz="1400" dirty="0"/>
                    </a:p>
                  </a:txBody>
                  <a:tcPr marL="91439" marR="91439" marT="45725" marB="45725" anchor="ctr"/>
                </a:tc>
                <a:tc>
                  <a:txBody>
                    <a:bodyPr/>
                    <a:lstStyle/>
                    <a:p>
                      <a:pPr marL="285750" indent="-285750">
                        <a:buFont typeface="Arial" pitchFamily="34" charset="0"/>
                        <a:buChar char="•"/>
                      </a:pPr>
                      <a:r>
                        <a:rPr lang="en-CA" sz="1400" dirty="0" smtClean="0"/>
                        <a:t>Running IOS</a:t>
                      </a:r>
                    </a:p>
                    <a:p>
                      <a:pPr marL="285750" indent="-285750">
                        <a:buFont typeface="Arial" pitchFamily="34" charset="0"/>
                        <a:buChar char="•"/>
                      </a:pPr>
                      <a:r>
                        <a:rPr lang="en-CA" sz="1400" dirty="0" smtClean="0"/>
                        <a:t>Running configuration file</a:t>
                      </a:r>
                    </a:p>
                    <a:p>
                      <a:pPr marL="285750" indent="-285750">
                        <a:buFont typeface="Arial" pitchFamily="34" charset="0"/>
                        <a:buChar char="•"/>
                      </a:pPr>
                      <a:r>
                        <a:rPr lang="en-CA" sz="1400" dirty="0" smtClean="0"/>
                        <a:t>IP routing and ARP tables</a:t>
                      </a:r>
                    </a:p>
                    <a:p>
                      <a:pPr marL="285750" indent="-285750">
                        <a:buFont typeface="Arial" pitchFamily="34" charset="0"/>
                        <a:buChar char="•"/>
                      </a:pPr>
                      <a:r>
                        <a:rPr lang="en-CA" sz="1400" dirty="0" smtClean="0"/>
                        <a:t>Packet buffer</a:t>
                      </a:r>
                      <a:endParaRPr lang="en-CA" sz="1400" dirty="0"/>
                    </a:p>
                  </a:txBody>
                  <a:tcPr marL="91439" marR="91439" marT="45725" marB="45725" anchor="ctr"/>
                </a:tc>
              </a:tr>
              <a:tr h="1041441">
                <a:tc>
                  <a:txBody>
                    <a:bodyPr/>
                    <a:lstStyle/>
                    <a:p>
                      <a:pPr algn="ctr"/>
                      <a:r>
                        <a:rPr lang="en-CA" sz="1400" b="1" dirty="0" smtClean="0"/>
                        <a:t>ROM</a:t>
                      </a:r>
                      <a:endParaRPr lang="en-CA" sz="1400" b="1" dirty="0"/>
                    </a:p>
                  </a:txBody>
                  <a:tcPr marL="91439" marR="91439" marT="45725" marB="45725" anchor="ctr"/>
                </a:tc>
                <a:tc>
                  <a:txBody>
                    <a:bodyPr/>
                    <a:lstStyle/>
                    <a:p>
                      <a:pPr algn="ctr"/>
                      <a:r>
                        <a:rPr lang="en-CA" sz="1400" dirty="0" smtClean="0"/>
                        <a:t>Non-Volatile</a:t>
                      </a:r>
                      <a:endParaRPr lang="en-CA" sz="1400" dirty="0"/>
                    </a:p>
                  </a:txBody>
                  <a:tcPr marL="91439" marR="91439" marT="45725" marB="45725" anchor="ctr"/>
                </a:tc>
                <a:tc>
                  <a:txBody>
                    <a:bodyPr/>
                    <a:lstStyle/>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Bootup instructions</a:t>
                      </a:r>
                    </a:p>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Basic diagnostic software</a:t>
                      </a:r>
                    </a:p>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Limited IOS</a:t>
                      </a:r>
                      <a:endParaRPr lang="en-CA" sz="1400" kern="1200" dirty="0">
                        <a:solidFill>
                          <a:schemeClr val="dk1"/>
                        </a:solidFill>
                        <a:latin typeface="+mn-lt"/>
                        <a:ea typeface="+mn-ea"/>
                        <a:cs typeface="+mn-cs"/>
                      </a:endParaRPr>
                    </a:p>
                  </a:txBody>
                  <a:tcPr marL="91439" marR="91439" marT="45725" marB="45725" anchor="ctr"/>
                </a:tc>
              </a:tr>
              <a:tr h="527953">
                <a:tc>
                  <a:txBody>
                    <a:bodyPr/>
                    <a:lstStyle/>
                    <a:p>
                      <a:pPr algn="ctr"/>
                      <a:r>
                        <a:rPr lang="en-CA" sz="1400" b="1" dirty="0" smtClean="0"/>
                        <a:t>NVRAM</a:t>
                      </a:r>
                      <a:endParaRPr lang="en-CA" sz="1400" b="1" dirty="0"/>
                    </a:p>
                  </a:txBody>
                  <a:tcPr marL="91439" marR="91439" marT="45725" marB="45725" anchor="ctr"/>
                </a:tc>
                <a:tc>
                  <a:txBody>
                    <a:bodyPr/>
                    <a:lstStyle/>
                    <a:p>
                      <a:pPr algn="ctr"/>
                      <a:r>
                        <a:rPr lang="en-CA" sz="1400" dirty="0" smtClean="0"/>
                        <a:t>Non-Volatile</a:t>
                      </a:r>
                      <a:endParaRPr lang="en-CA" sz="1400" dirty="0"/>
                    </a:p>
                  </a:txBody>
                  <a:tcPr marL="91439" marR="91439" marT="45725" marB="45725" anchor="ctr"/>
                </a:tc>
                <a:tc>
                  <a:txBody>
                    <a:bodyPr/>
                    <a:lstStyle/>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Startup configuration file</a:t>
                      </a:r>
                      <a:endParaRPr lang="en-CA" sz="1400" kern="1200" dirty="0">
                        <a:solidFill>
                          <a:schemeClr val="dk1"/>
                        </a:solidFill>
                        <a:latin typeface="+mn-lt"/>
                        <a:ea typeface="+mn-ea"/>
                        <a:cs typeface="+mn-cs"/>
                      </a:endParaRPr>
                    </a:p>
                  </a:txBody>
                  <a:tcPr marL="91439" marR="91439" marT="45725" marB="45725" anchor="ctr"/>
                </a:tc>
              </a:tr>
              <a:tr h="737686">
                <a:tc>
                  <a:txBody>
                    <a:bodyPr/>
                    <a:lstStyle/>
                    <a:p>
                      <a:pPr algn="ctr"/>
                      <a:r>
                        <a:rPr lang="en-CA" sz="1400" b="1" dirty="0" smtClean="0"/>
                        <a:t>Flash</a:t>
                      </a:r>
                      <a:endParaRPr lang="en-CA" sz="1400" b="1" dirty="0"/>
                    </a:p>
                  </a:txBody>
                  <a:tcPr marL="91439" marR="91439" marT="45725" marB="45725" anchor="ctr"/>
                </a:tc>
                <a:tc>
                  <a:txBody>
                    <a:bodyPr/>
                    <a:lstStyle/>
                    <a:p>
                      <a:pPr algn="ctr"/>
                      <a:r>
                        <a:rPr lang="en-CA" sz="1400" dirty="0" smtClean="0"/>
                        <a:t>Non-Volatile</a:t>
                      </a:r>
                      <a:endParaRPr lang="en-CA" sz="1400" dirty="0"/>
                    </a:p>
                  </a:txBody>
                  <a:tcPr marL="91439" marR="91439" marT="45725" marB="45725" anchor="ctr"/>
                </a:tc>
                <a:tc>
                  <a:txBody>
                    <a:bodyPr/>
                    <a:lstStyle/>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IOS</a:t>
                      </a:r>
                    </a:p>
                    <a:p>
                      <a:pPr marL="285750" indent="-285750" algn="l" defTabSz="914400" rtl="0" eaLnBrk="1" latinLnBrk="0" hangingPunct="1">
                        <a:buFont typeface="Arial" pitchFamily="34" charset="0"/>
                        <a:buChar char="•"/>
                      </a:pPr>
                      <a:r>
                        <a:rPr lang="en-CA" sz="1400" kern="1200" dirty="0" smtClean="0">
                          <a:solidFill>
                            <a:schemeClr val="dk1"/>
                          </a:solidFill>
                          <a:latin typeface="+mn-lt"/>
                          <a:ea typeface="+mn-ea"/>
                          <a:cs typeface="+mn-cs"/>
                        </a:rPr>
                        <a:t>Other system files</a:t>
                      </a:r>
                      <a:endParaRPr lang="en-CA" sz="1400" kern="1200" dirty="0">
                        <a:solidFill>
                          <a:schemeClr val="dk1"/>
                        </a:solidFill>
                        <a:latin typeface="+mn-lt"/>
                        <a:ea typeface="+mn-ea"/>
                        <a:cs typeface="+mn-cs"/>
                      </a:endParaRPr>
                    </a:p>
                  </a:txBody>
                  <a:tcPr marL="91439" marR="91439" marT="45725" marB="45725"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sz="1800" dirty="0">
                <a:latin typeface="Arial" charset="0"/>
              </a:rPr>
              <a:t>Anatomy of a Router</a:t>
            </a:r>
            <a:r>
              <a:rPr lang="en-US" dirty="0">
                <a:latin typeface="Arial" charset="0"/>
              </a:rPr>
              <a:t/>
            </a:r>
            <a:br>
              <a:rPr lang="en-US" dirty="0">
                <a:latin typeface="Arial" charset="0"/>
              </a:rPr>
            </a:br>
            <a:r>
              <a:rPr lang="en-US" dirty="0">
                <a:latin typeface="Arial" charset="0"/>
              </a:rPr>
              <a:t>Inside a Router</a:t>
            </a: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11" y="1578289"/>
            <a:ext cx="63246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7021" y="1420380"/>
            <a:ext cx="2140031" cy="5083444"/>
          </a:xfrm>
          <a:prstGeom prst="rect">
            <a:avLst/>
          </a:prstGeom>
          <a:noFill/>
        </p:spPr>
        <p:txBody>
          <a:bodyPr wrap="square" rtlCol="0">
            <a:spAutoFit/>
          </a:bodyPr>
          <a:lstStyle/>
          <a:p>
            <a:pPr marL="457200" indent="-457200" algn="l">
              <a:buFont typeface="+mj-lt"/>
              <a:buAutoNum type="arabicPeriod"/>
            </a:pPr>
            <a:r>
              <a:rPr lang="en-US" sz="2000" dirty="0" smtClean="0"/>
              <a:t>Power</a:t>
            </a:r>
            <a:br>
              <a:rPr lang="en-US" sz="2000" dirty="0" smtClean="0"/>
            </a:br>
            <a:r>
              <a:rPr lang="en-US" sz="2000" dirty="0" smtClean="0"/>
              <a:t>Supply</a:t>
            </a:r>
          </a:p>
          <a:p>
            <a:pPr marL="457200" indent="-457200" algn="l">
              <a:buFont typeface="+mj-lt"/>
              <a:buAutoNum type="arabicPeriod"/>
            </a:pPr>
            <a:endParaRPr lang="en-US" sz="2000" dirty="0"/>
          </a:p>
          <a:p>
            <a:pPr marL="457200" indent="-457200" algn="l">
              <a:buFont typeface="+mj-lt"/>
              <a:buAutoNum type="arabicPeriod"/>
            </a:pPr>
            <a:r>
              <a:rPr lang="en-US" sz="2000" dirty="0"/>
              <a:t>Shield </a:t>
            </a:r>
            <a:r>
              <a:rPr lang="en-US" sz="2000" dirty="0" smtClean="0"/>
              <a:t>for WIC</a:t>
            </a:r>
            <a:endParaRPr lang="en-US" sz="2000" dirty="0"/>
          </a:p>
          <a:p>
            <a:pPr marL="457200" indent="-457200" algn="l">
              <a:buFont typeface="+mj-lt"/>
              <a:buAutoNum type="arabicPeriod"/>
            </a:pPr>
            <a:endParaRPr lang="en-US" sz="2000" dirty="0" smtClean="0"/>
          </a:p>
          <a:p>
            <a:pPr marL="457200" indent="-457200" algn="l">
              <a:buFont typeface="+mj-lt"/>
              <a:buAutoNum type="arabicPeriod"/>
            </a:pPr>
            <a:r>
              <a:rPr lang="en-US" sz="2000" dirty="0" smtClean="0"/>
              <a:t>Fan</a:t>
            </a:r>
          </a:p>
          <a:p>
            <a:pPr marL="457200" indent="-457200" algn="l">
              <a:buFont typeface="+mj-lt"/>
              <a:buAutoNum type="arabicPeriod"/>
            </a:pPr>
            <a:endParaRPr lang="en-US" sz="2000" dirty="0"/>
          </a:p>
          <a:p>
            <a:pPr marL="457200" indent="-457200" algn="l">
              <a:buFont typeface="+mj-lt"/>
              <a:buAutoNum type="arabicPeriod"/>
            </a:pPr>
            <a:r>
              <a:rPr lang="en-US" sz="2000" dirty="0" smtClean="0"/>
              <a:t>SDRAM</a:t>
            </a:r>
          </a:p>
          <a:p>
            <a:pPr marL="457200" indent="-457200" algn="l">
              <a:buFont typeface="+mj-lt"/>
              <a:buAutoNum type="arabicPeriod"/>
            </a:pPr>
            <a:endParaRPr lang="en-US" sz="2000" dirty="0"/>
          </a:p>
          <a:p>
            <a:pPr marL="457200" indent="-457200" algn="l">
              <a:buFont typeface="+mj-lt"/>
              <a:buAutoNum type="arabicPeriod"/>
            </a:pPr>
            <a:r>
              <a:rPr lang="en-US" sz="2000" dirty="0" smtClean="0"/>
              <a:t>NVRAM</a:t>
            </a:r>
          </a:p>
          <a:p>
            <a:pPr marL="457200" indent="-457200" algn="l">
              <a:buFont typeface="+mj-lt"/>
              <a:buAutoNum type="arabicPeriod"/>
            </a:pPr>
            <a:endParaRPr lang="en-US" sz="2000" dirty="0"/>
          </a:p>
          <a:p>
            <a:pPr marL="457200" indent="-457200" algn="l">
              <a:buFont typeface="+mj-lt"/>
              <a:buAutoNum type="arabicPeriod"/>
            </a:pPr>
            <a:r>
              <a:rPr lang="en-US" sz="2000" dirty="0" smtClean="0"/>
              <a:t>CPU</a:t>
            </a:r>
          </a:p>
          <a:p>
            <a:pPr marL="457200" indent="-457200" algn="l">
              <a:buFont typeface="+mj-lt"/>
              <a:buAutoNum type="arabicPeriod"/>
            </a:pPr>
            <a:endParaRPr lang="en-US" sz="2000" dirty="0"/>
          </a:p>
          <a:p>
            <a:pPr marL="457200" indent="-457200" algn="l">
              <a:buFont typeface="+mj-lt"/>
              <a:buAutoNum type="arabicPeriod"/>
            </a:pPr>
            <a:r>
              <a:rPr lang="en-US" sz="2000" dirty="0" smtClean="0"/>
              <a:t>Advanced</a:t>
            </a:r>
            <a:br>
              <a:rPr lang="en-US" sz="2000" dirty="0" smtClean="0"/>
            </a:br>
            <a:r>
              <a:rPr lang="en-US" sz="2000" dirty="0" smtClean="0"/>
              <a:t>Integration</a:t>
            </a:r>
            <a:br>
              <a:rPr lang="en-US" sz="2000" dirty="0" smtClean="0"/>
            </a:br>
            <a:r>
              <a:rPr lang="en-US" sz="2000" dirty="0" smtClean="0"/>
              <a:t>Module (AIM)</a:t>
            </a:r>
            <a:endParaRPr lang="en-US" sz="2000" dirty="0"/>
          </a:p>
        </p:txBody>
      </p:sp>
      <p:sp>
        <p:nvSpPr>
          <p:cNvPr id="6" name="TextBox 5"/>
          <p:cNvSpPr txBox="1"/>
          <p:nvPr/>
        </p:nvSpPr>
        <p:spPr>
          <a:xfrm>
            <a:off x="2771823" y="1928354"/>
            <a:ext cx="355837" cy="430887"/>
          </a:xfrm>
          <a:prstGeom prst="rect">
            <a:avLst/>
          </a:prstGeom>
          <a:noFill/>
        </p:spPr>
        <p:txBody>
          <a:bodyPr wrap="none" rtlCol="0">
            <a:spAutoFit/>
          </a:bodyPr>
          <a:lstStyle/>
          <a:p>
            <a:r>
              <a:rPr lang="en-US" b="1" dirty="0" smtClean="0">
                <a:solidFill>
                  <a:srgbClr val="FFA92A"/>
                </a:solidFill>
              </a:rPr>
              <a:t>1</a:t>
            </a:r>
            <a:endParaRPr lang="en-US" b="1" dirty="0">
              <a:solidFill>
                <a:srgbClr val="FFA92A"/>
              </a:solidFill>
            </a:endParaRPr>
          </a:p>
        </p:txBody>
      </p:sp>
      <p:sp>
        <p:nvSpPr>
          <p:cNvPr id="10" name="TextBox 9"/>
          <p:cNvSpPr txBox="1"/>
          <p:nvPr/>
        </p:nvSpPr>
        <p:spPr>
          <a:xfrm>
            <a:off x="4347047" y="1939655"/>
            <a:ext cx="355837" cy="430887"/>
          </a:xfrm>
          <a:prstGeom prst="rect">
            <a:avLst/>
          </a:prstGeom>
          <a:noFill/>
        </p:spPr>
        <p:txBody>
          <a:bodyPr wrap="none" rtlCol="0">
            <a:spAutoFit/>
          </a:bodyPr>
          <a:lstStyle/>
          <a:p>
            <a:r>
              <a:rPr lang="en-US" b="1" dirty="0" smtClean="0">
                <a:solidFill>
                  <a:srgbClr val="FFA92A"/>
                </a:solidFill>
              </a:rPr>
              <a:t>2</a:t>
            </a:r>
            <a:endParaRPr lang="en-US" b="1" dirty="0">
              <a:solidFill>
                <a:srgbClr val="FFA92A"/>
              </a:solidFill>
            </a:endParaRPr>
          </a:p>
        </p:txBody>
      </p:sp>
      <p:sp>
        <p:nvSpPr>
          <p:cNvPr id="11" name="TextBox 10"/>
          <p:cNvSpPr txBox="1"/>
          <p:nvPr/>
        </p:nvSpPr>
        <p:spPr>
          <a:xfrm>
            <a:off x="7415649" y="1939199"/>
            <a:ext cx="355837" cy="430887"/>
          </a:xfrm>
          <a:prstGeom prst="rect">
            <a:avLst/>
          </a:prstGeom>
          <a:noFill/>
        </p:spPr>
        <p:txBody>
          <a:bodyPr wrap="none" rtlCol="0">
            <a:spAutoFit/>
          </a:bodyPr>
          <a:lstStyle/>
          <a:p>
            <a:r>
              <a:rPr lang="en-US" b="1" dirty="0" smtClean="0">
                <a:solidFill>
                  <a:srgbClr val="FFA92A"/>
                </a:solidFill>
              </a:rPr>
              <a:t>2</a:t>
            </a:r>
            <a:endParaRPr lang="en-US" b="1" dirty="0">
              <a:solidFill>
                <a:srgbClr val="FFA92A"/>
              </a:solidFill>
            </a:endParaRPr>
          </a:p>
        </p:txBody>
      </p:sp>
      <p:sp>
        <p:nvSpPr>
          <p:cNvPr id="12" name="TextBox 11"/>
          <p:cNvSpPr txBox="1"/>
          <p:nvPr/>
        </p:nvSpPr>
        <p:spPr>
          <a:xfrm>
            <a:off x="6781136" y="4279547"/>
            <a:ext cx="355837" cy="430887"/>
          </a:xfrm>
          <a:prstGeom prst="rect">
            <a:avLst/>
          </a:prstGeom>
          <a:noFill/>
        </p:spPr>
        <p:txBody>
          <a:bodyPr wrap="none" rtlCol="0">
            <a:spAutoFit/>
          </a:bodyPr>
          <a:lstStyle/>
          <a:p>
            <a:r>
              <a:rPr lang="en-US" b="1" dirty="0" smtClean="0">
                <a:solidFill>
                  <a:srgbClr val="FFA92A"/>
                </a:solidFill>
              </a:rPr>
              <a:t>6</a:t>
            </a:r>
            <a:endParaRPr lang="en-US" b="1" dirty="0">
              <a:solidFill>
                <a:srgbClr val="FFA92A"/>
              </a:solidFill>
            </a:endParaRPr>
          </a:p>
        </p:txBody>
      </p:sp>
      <p:sp>
        <p:nvSpPr>
          <p:cNvPr id="13" name="TextBox 12"/>
          <p:cNvSpPr txBox="1"/>
          <p:nvPr/>
        </p:nvSpPr>
        <p:spPr>
          <a:xfrm>
            <a:off x="5981067" y="3996892"/>
            <a:ext cx="355837" cy="430887"/>
          </a:xfrm>
          <a:prstGeom prst="rect">
            <a:avLst/>
          </a:prstGeom>
          <a:noFill/>
        </p:spPr>
        <p:txBody>
          <a:bodyPr wrap="none" rtlCol="0">
            <a:spAutoFit/>
          </a:bodyPr>
          <a:lstStyle/>
          <a:p>
            <a:r>
              <a:rPr lang="en-US" b="1" dirty="0" smtClean="0">
                <a:solidFill>
                  <a:srgbClr val="FFA92A"/>
                </a:solidFill>
              </a:rPr>
              <a:t>5</a:t>
            </a:r>
            <a:endParaRPr lang="en-US" b="1" dirty="0">
              <a:solidFill>
                <a:srgbClr val="FFA92A"/>
              </a:solidFill>
            </a:endParaRPr>
          </a:p>
        </p:txBody>
      </p:sp>
      <p:sp>
        <p:nvSpPr>
          <p:cNvPr id="14" name="TextBox 13"/>
          <p:cNvSpPr txBox="1"/>
          <p:nvPr/>
        </p:nvSpPr>
        <p:spPr>
          <a:xfrm>
            <a:off x="2793944" y="5219293"/>
            <a:ext cx="355837" cy="430887"/>
          </a:xfrm>
          <a:prstGeom prst="rect">
            <a:avLst/>
          </a:prstGeom>
          <a:noFill/>
        </p:spPr>
        <p:txBody>
          <a:bodyPr wrap="none" rtlCol="0">
            <a:spAutoFit/>
          </a:bodyPr>
          <a:lstStyle/>
          <a:p>
            <a:r>
              <a:rPr lang="en-US" b="1" dirty="0" smtClean="0">
                <a:solidFill>
                  <a:srgbClr val="FFA92A"/>
                </a:solidFill>
              </a:rPr>
              <a:t>3</a:t>
            </a:r>
            <a:endParaRPr lang="en-US" b="1" dirty="0">
              <a:solidFill>
                <a:srgbClr val="FFA92A"/>
              </a:solidFill>
            </a:endParaRPr>
          </a:p>
        </p:txBody>
      </p:sp>
      <p:sp>
        <p:nvSpPr>
          <p:cNvPr id="15" name="TextBox 14"/>
          <p:cNvSpPr txBox="1"/>
          <p:nvPr/>
        </p:nvSpPr>
        <p:spPr>
          <a:xfrm>
            <a:off x="5074702" y="4266417"/>
            <a:ext cx="355837" cy="430887"/>
          </a:xfrm>
          <a:prstGeom prst="rect">
            <a:avLst/>
          </a:prstGeom>
          <a:noFill/>
        </p:spPr>
        <p:txBody>
          <a:bodyPr wrap="none" rtlCol="0">
            <a:spAutoFit/>
          </a:bodyPr>
          <a:lstStyle/>
          <a:p>
            <a:r>
              <a:rPr lang="en-US" b="1" dirty="0" smtClean="0">
                <a:solidFill>
                  <a:srgbClr val="FFA92A"/>
                </a:solidFill>
              </a:rPr>
              <a:t>4</a:t>
            </a:r>
            <a:endParaRPr lang="en-US" b="1" dirty="0">
              <a:solidFill>
                <a:srgbClr val="FFA92A"/>
              </a:solidFill>
            </a:endParaRPr>
          </a:p>
        </p:txBody>
      </p:sp>
      <p:sp>
        <p:nvSpPr>
          <p:cNvPr id="16" name="TextBox 15"/>
          <p:cNvSpPr txBox="1"/>
          <p:nvPr/>
        </p:nvSpPr>
        <p:spPr>
          <a:xfrm>
            <a:off x="6451887" y="4855701"/>
            <a:ext cx="355837" cy="430887"/>
          </a:xfrm>
          <a:prstGeom prst="rect">
            <a:avLst/>
          </a:prstGeom>
          <a:noFill/>
        </p:spPr>
        <p:txBody>
          <a:bodyPr wrap="none" rtlCol="0">
            <a:spAutoFit/>
          </a:bodyPr>
          <a:lstStyle/>
          <a:p>
            <a:r>
              <a:rPr lang="en-US" b="1" dirty="0" smtClean="0">
                <a:solidFill>
                  <a:srgbClr val="FFA92A"/>
                </a:solidFill>
              </a:rPr>
              <a:t>7</a:t>
            </a:r>
            <a:endParaRPr lang="en-US" b="1" dirty="0">
              <a:solidFill>
                <a:srgbClr val="FFA92A"/>
              </a:solidFill>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sz="1800">
                <a:latin typeface="Arial" charset="0"/>
              </a:rPr>
              <a:t>Anatomy of a Router</a:t>
            </a:r>
            <a:r>
              <a:rPr lang="en-US">
                <a:latin typeface="Arial" charset="0"/>
              </a:rPr>
              <a:t/>
            </a:r>
            <a:br>
              <a:rPr lang="en-US">
                <a:latin typeface="Arial" charset="0"/>
              </a:rPr>
            </a:br>
            <a:r>
              <a:rPr lang="en-US">
                <a:latin typeface="Arial" charset="0"/>
              </a:rPr>
              <a:t>Router Backplane</a:t>
            </a:r>
          </a:p>
        </p:txBody>
      </p:sp>
      <p:pic>
        <p:nvPicPr>
          <p:cNvPr id="78850"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7375" y="2863850"/>
            <a:ext cx="796925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1100138" y="3917950"/>
            <a:ext cx="3616325" cy="520700"/>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52" name="TextBox 23"/>
          <p:cNvSpPr txBox="1">
            <a:spLocks noChangeArrowheads="1"/>
          </p:cNvSpPr>
          <p:nvPr/>
        </p:nvSpPr>
        <p:spPr bwMode="auto">
          <a:xfrm>
            <a:off x="1915059" y="5772150"/>
            <a:ext cx="234525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dirty="0"/>
              <a:t>Two 4 GB </a:t>
            </a:r>
            <a:r>
              <a:rPr lang="en-CA" sz="1400" dirty="0" smtClean="0"/>
              <a:t>Flash Card Slots</a:t>
            </a:r>
            <a:endParaRPr lang="en-CA" sz="1400" dirty="0"/>
          </a:p>
        </p:txBody>
      </p:sp>
      <p:sp>
        <p:nvSpPr>
          <p:cNvPr id="78853" name="TextBox 24"/>
          <p:cNvSpPr txBox="1">
            <a:spLocks noChangeArrowheads="1"/>
          </p:cNvSpPr>
          <p:nvPr/>
        </p:nvSpPr>
        <p:spPr bwMode="auto">
          <a:xfrm>
            <a:off x="1657378" y="1941513"/>
            <a:ext cx="258756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smtClean="0"/>
              <a:t>Double-Wide </a:t>
            </a:r>
            <a:r>
              <a:rPr lang="en-CA" sz="1600" dirty="0"/>
              <a:t>E</a:t>
            </a:r>
            <a:r>
              <a:rPr lang="en-CA" sz="1600" dirty="0" smtClean="0"/>
              <a:t>HWIC </a:t>
            </a:r>
            <a:r>
              <a:rPr lang="en-CA" sz="1600" dirty="0"/>
              <a:t>slots</a:t>
            </a:r>
          </a:p>
        </p:txBody>
      </p:sp>
      <p:cxnSp>
        <p:nvCxnSpPr>
          <p:cNvPr id="26" name="Straight Arrow Connector 25"/>
          <p:cNvCxnSpPr>
            <a:stCxn id="78853" idx="2"/>
            <a:endCxn id="23" idx="0"/>
          </p:cNvCxnSpPr>
          <p:nvPr/>
        </p:nvCxnSpPr>
        <p:spPr>
          <a:xfrm flipH="1">
            <a:off x="2908301" y="2255445"/>
            <a:ext cx="42861" cy="166250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59338" y="3910013"/>
            <a:ext cx="1714500" cy="573087"/>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56" name="TextBox 27"/>
          <p:cNvSpPr txBox="1">
            <a:spLocks noChangeArrowheads="1"/>
          </p:cNvSpPr>
          <p:nvPr/>
        </p:nvSpPr>
        <p:spPr bwMode="auto">
          <a:xfrm>
            <a:off x="5191498" y="1938338"/>
            <a:ext cx="103906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a:t>EHWIC </a:t>
            </a:r>
            <a:r>
              <a:rPr lang="en-CA" sz="1600" dirty="0" smtClean="0"/>
              <a:t>0</a:t>
            </a:r>
            <a:endParaRPr lang="en-CA" sz="1600" dirty="0"/>
          </a:p>
        </p:txBody>
      </p:sp>
      <p:cxnSp>
        <p:nvCxnSpPr>
          <p:cNvPr id="29" name="Straight Arrow Connector 28"/>
          <p:cNvCxnSpPr>
            <a:stCxn id="78856" idx="2"/>
            <a:endCxn id="27" idx="0"/>
          </p:cNvCxnSpPr>
          <p:nvPr/>
        </p:nvCxnSpPr>
        <p:spPr>
          <a:xfrm>
            <a:off x="5711031" y="2252270"/>
            <a:ext cx="5557" cy="1657743"/>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651625" y="3956050"/>
            <a:ext cx="447675" cy="3794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59" name="TextBox 30"/>
          <p:cNvSpPr txBox="1">
            <a:spLocks noChangeArrowheads="1"/>
          </p:cNvSpPr>
          <p:nvPr/>
        </p:nvSpPr>
        <p:spPr bwMode="auto">
          <a:xfrm>
            <a:off x="6532376" y="1938338"/>
            <a:ext cx="662361"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a:t>AUX </a:t>
            </a:r>
          </a:p>
          <a:p>
            <a:r>
              <a:rPr lang="en-CA" sz="1600" dirty="0"/>
              <a:t>P</a:t>
            </a:r>
            <a:r>
              <a:rPr lang="en-CA" sz="1600" dirty="0" smtClean="0"/>
              <a:t>ort</a:t>
            </a:r>
            <a:endParaRPr lang="en-CA" sz="1600" dirty="0"/>
          </a:p>
        </p:txBody>
      </p:sp>
      <p:cxnSp>
        <p:nvCxnSpPr>
          <p:cNvPr id="32" name="Straight Arrow Connector 31"/>
          <p:cNvCxnSpPr>
            <a:stCxn id="78859" idx="2"/>
            <a:endCxn id="30" idx="0"/>
          </p:cNvCxnSpPr>
          <p:nvPr/>
        </p:nvCxnSpPr>
        <p:spPr>
          <a:xfrm>
            <a:off x="6863557" y="2473869"/>
            <a:ext cx="11906" cy="148218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740650" y="3956050"/>
            <a:ext cx="425450"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62" name="TextBox 33"/>
          <p:cNvSpPr txBox="1">
            <a:spLocks noChangeArrowheads="1"/>
          </p:cNvSpPr>
          <p:nvPr/>
        </p:nvSpPr>
        <p:spPr bwMode="auto">
          <a:xfrm>
            <a:off x="7416941" y="1914525"/>
            <a:ext cx="108715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a:t>LAN</a:t>
            </a:r>
          </a:p>
          <a:p>
            <a:r>
              <a:rPr lang="en-CA" sz="1600" dirty="0"/>
              <a:t>I</a:t>
            </a:r>
            <a:r>
              <a:rPr lang="en-CA" sz="1600" dirty="0" smtClean="0"/>
              <a:t>nterfaces</a:t>
            </a:r>
            <a:endParaRPr lang="en-CA" sz="1600" dirty="0"/>
          </a:p>
        </p:txBody>
      </p:sp>
      <p:cxnSp>
        <p:nvCxnSpPr>
          <p:cNvPr id="35" name="Straight Arrow Connector 34"/>
          <p:cNvCxnSpPr>
            <a:stCxn id="78862" idx="2"/>
          </p:cNvCxnSpPr>
          <p:nvPr/>
        </p:nvCxnSpPr>
        <p:spPr>
          <a:xfrm flipH="1">
            <a:off x="7423151" y="2450056"/>
            <a:ext cx="537369" cy="1820319"/>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8862" idx="2"/>
            <a:endCxn id="33" idx="0"/>
          </p:cNvCxnSpPr>
          <p:nvPr/>
        </p:nvCxnSpPr>
        <p:spPr>
          <a:xfrm flipH="1">
            <a:off x="7953375" y="2450056"/>
            <a:ext cx="7145" cy="150599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154863" y="4373563"/>
            <a:ext cx="393700" cy="3460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38" name="Rectangle 37"/>
          <p:cNvSpPr/>
          <p:nvPr/>
        </p:nvSpPr>
        <p:spPr>
          <a:xfrm>
            <a:off x="7740650" y="4338638"/>
            <a:ext cx="439738" cy="363537"/>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67" name="TextBox 38"/>
          <p:cNvSpPr txBox="1">
            <a:spLocks noChangeArrowheads="1"/>
          </p:cNvSpPr>
          <p:nvPr/>
        </p:nvSpPr>
        <p:spPr bwMode="auto">
          <a:xfrm>
            <a:off x="7661275" y="5407025"/>
            <a:ext cx="604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a:t>USB </a:t>
            </a:r>
          </a:p>
          <a:p>
            <a:r>
              <a:rPr lang="en-CA" sz="1400"/>
              <a:t>Ports</a:t>
            </a:r>
          </a:p>
        </p:txBody>
      </p:sp>
      <p:cxnSp>
        <p:nvCxnSpPr>
          <p:cNvPr id="40" name="Straight Arrow Connector 39"/>
          <p:cNvCxnSpPr>
            <a:stCxn id="78867" idx="0"/>
            <a:endCxn id="38" idx="2"/>
          </p:cNvCxnSpPr>
          <p:nvPr/>
        </p:nvCxnSpPr>
        <p:spPr>
          <a:xfrm flipH="1" flipV="1">
            <a:off x="7961313" y="4702175"/>
            <a:ext cx="3175" cy="70485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935663" y="4486275"/>
            <a:ext cx="549275"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70" name="TextBox 41"/>
          <p:cNvSpPr txBox="1">
            <a:spLocks noChangeArrowheads="1"/>
          </p:cNvSpPr>
          <p:nvPr/>
        </p:nvSpPr>
        <p:spPr bwMode="auto">
          <a:xfrm>
            <a:off x="5588000" y="5772150"/>
            <a:ext cx="1258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a:t>Console </a:t>
            </a:r>
          </a:p>
          <a:p>
            <a:r>
              <a:rPr lang="en-CA" sz="1400"/>
              <a:t>USB Type B</a:t>
            </a:r>
          </a:p>
        </p:txBody>
      </p:sp>
      <p:cxnSp>
        <p:nvCxnSpPr>
          <p:cNvPr id="43" name="Straight Arrow Connector 42"/>
          <p:cNvCxnSpPr>
            <a:stCxn id="78870" idx="0"/>
            <a:endCxn id="41" idx="2"/>
          </p:cNvCxnSpPr>
          <p:nvPr/>
        </p:nvCxnSpPr>
        <p:spPr>
          <a:xfrm flipH="1" flipV="1">
            <a:off x="6210300" y="4849813"/>
            <a:ext cx="7938" cy="92233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645275" y="4373563"/>
            <a:ext cx="455613" cy="4349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78873" name="TextBox 44"/>
          <p:cNvSpPr txBox="1">
            <a:spLocks noChangeArrowheads="1"/>
          </p:cNvSpPr>
          <p:nvPr/>
        </p:nvSpPr>
        <p:spPr bwMode="auto">
          <a:xfrm>
            <a:off x="6365875" y="5167313"/>
            <a:ext cx="101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a:t>Console RJ45</a:t>
            </a:r>
          </a:p>
        </p:txBody>
      </p:sp>
      <p:cxnSp>
        <p:nvCxnSpPr>
          <p:cNvPr id="46" name="Straight Arrow Connector 45"/>
          <p:cNvCxnSpPr>
            <a:stCxn id="78873" idx="0"/>
            <a:endCxn id="44" idx="2"/>
          </p:cNvCxnSpPr>
          <p:nvPr/>
        </p:nvCxnSpPr>
        <p:spPr>
          <a:xfrm flipV="1">
            <a:off x="6873875" y="4808538"/>
            <a:ext cx="0" cy="3587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252538" y="4483100"/>
            <a:ext cx="1590675" cy="2905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48" name="Rectangle 47"/>
          <p:cNvSpPr/>
          <p:nvPr/>
        </p:nvSpPr>
        <p:spPr>
          <a:xfrm>
            <a:off x="3059113" y="4486275"/>
            <a:ext cx="1590675" cy="290513"/>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cxnSp>
        <p:nvCxnSpPr>
          <p:cNvPr id="49" name="Straight Arrow Connector 48"/>
          <p:cNvCxnSpPr>
            <a:stCxn id="78852" idx="0"/>
            <a:endCxn id="48" idx="2"/>
          </p:cNvCxnSpPr>
          <p:nvPr/>
        </p:nvCxnSpPr>
        <p:spPr>
          <a:xfrm flipV="1">
            <a:off x="3087688" y="4776788"/>
            <a:ext cx="766763" cy="99536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8852" idx="0"/>
            <a:endCxn id="47" idx="2"/>
          </p:cNvCxnSpPr>
          <p:nvPr/>
        </p:nvCxnSpPr>
        <p:spPr>
          <a:xfrm flipH="1" flipV="1">
            <a:off x="2047876" y="4773613"/>
            <a:ext cx="1039812" cy="99853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sz="1800">
                <a:latin typeface="Arial" charset="0"/>
              </a:rPr>
              <a:t>Anatomy of a Router</a:t>
            </a:r>
            <a:r>
              <a:rPr lang="en-US">
                <a:latin typeface="Arial" charset="0"/>
              </a:rPr>
              <a:t/>
            </a:r>
            <a:br>
              <a:rPr lang="en-US">
                <a:latin typeface="Arial" charset="0"/>
              </a:rPr>
            </a:br>
            <a:r>
              <a:rPr lang="en-US">
                <a:latin typeface="Arial" charset="0"/>
              </a:rPr>
              <a:t>Connecting to a Router</a:t>
            </a:r>
          </a:p>
        </p:txBody>
      </p:sp>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2943225"/>
            <a:ext cx="78994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4716463" y="4032250"/>
            <a:ext cx="1857375" cy="5286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80900" name="TextBox 23"/>
          <p:cNvSpPr txBox="1">
            <a:spLocks noChangeArrowheads="1"/>
          </p:cNvSpPr>
          <p:nvPr/>
        </p:nvSpPr>
        <p:spPr bwMode="auto">
          <a:xfrm>
            <a:off x="5151438" y="2014538"/>
            <a:ext cx="985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a:t>WAN </a:t>
            </a:r>
          </a:p>
          <a:p>
            <a:r>
              <a:rPr lang="en-CA" sz="1600"/>
              <a:t>Interface</a:t>
            </a:r>
          </a:p>
        </p:txBody>
      </p:sp>
      <p:cxnSp>
        <p:nvCxnSpPr>
          <p:cNvPr id="25" name="Straight Arrow Connector 24"/>
          <p:cNvCxnSpPr>
            <a:stCxn id="80900" idx="2"/>
            <a:endCxn id="23" idx="0"/>
          </p:cNvCxnSpPr>
          <p:nvPr/>
        </p:nvCxnSpPr>
        <p:spPr>
          <a:xfrm>
            <a:off x="5643563" y="2600325"/>
            <a:ext cx="1587" cy="143192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51625" y="4032250"/>
            <a:ext cx="447675" cy="381000"/>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80903" name="TextBox 26"/>
          <p:cNvSpPr txBox="1">
            <a:spLocks noChangeArrowheads="1"/>
          </p:cNvSpPr>
          <p:nvPr/>
        </p:nvSpPr>
        <p:spPr bwMode="auto">
          <a:xfrm>
            <a:off x="6532376" y="2014538"/>
            <a:ext cx="662361"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a:t>AUX </a:t>
            </a:r>
          </a:p>
          <a:p>
            <a:r>
              <a:rPr lang="en-CA" sz="1600" dirty="0"/>
              <a:t>P</a:t>
            </a:r>
            <a:r>
              <a:rPr lang="en-CA" sz="1600" dirty="0" smtClean="0"/>
              <a:t>ort</a:t>
            </a:r>
            <a:endParaRPr lang="en-CA" sz="1600" dirty="0"/>
          </a:p>
        </p:txBody>
      </p:sp>
      <p:cxnSp>
        <p:nvCxnSpPr>
          <p:cNvPr id="28" name="Straight Arrow Connector 27"/>
          <p:cNvCxnSpPr>
            <a:stCxn id="80903" idx="2"/>
            <a:endCxn id="26" idx="0"/>
          </p:cNvCxnSpPr>
          <p:nvPr/>
        </p:nvCxnSpPr>
        <p:spPr>
          <a:xfrm>
            <a:off x="6863557" y="2550069"/>
            <a:ext cx="11906" cy="148218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740650" y="4032250"/>
            <a:ext cx="425450"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80906" name="TextBox 29"/>
          <p:cNvSpPr txBox="1">
            <a:spLocks noChangeArrowheads="1"/>
          </p:cNvSpPr>
          <p:nvPr/>
        </p:nvSpPr>
        <p:spPr bwMode="auto">
          <a:xfrm>
            <a:off x="7416941" y="1992313"/>
            <a:ext cx="108715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600" dirty="0"/>
              <a:t>LAN</a:t>
            </a:r>
          </a:p>
          <a:p>
            <a:r>
              <a:rPr lang="en-CA" sz="1600" dirty="0"/>
              <a:t>I</a:t>
            </a:r>
            <a:r>
              <a:rPr lang="en-CA" sz="1600" dirty="0" smtClean="0"/>
              <a:t>nterfaces</a:t>
            </a:r>
            <a:endParaRPr lang="en-CA" sz="1600" dirty="0"/>
          </a:p>
        </p:txBody>
      </p:sp>
      <p:cxnSp>
        <p:nvCxnSpPr>
          <p:cNvPr id="31" name="Straight Arrow Connector 30"/>
          <p:cNvCxnSpPr>
            <a:stCxn id="80906" idx="2"/>
          </p:cNvCxnSpPr>
          <p:nvPr/>
        </p:nvCxnSpPr>
        <p:spPr>
          <a:xfrm flipH="1">
            <a:off x="7423151" y="2527844"/>
            <a:ext cx="537369" cy="181873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0906" idx="2"/>
            <a:endCxn id="29" idx="0"/>
          </p:cNvCxnSpPr>
          <p:nvPr/>
        </p:nvCxnSpPr>
        <p:spPr>
          <a:xfrm flipH="1">
            <a:off x="7953375" y="2527844"/>
            <a:ext cx="7145" cy="1504406"/>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154863" y="4451350"/>
            <a:ext cx="393700" cy="3460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34" name="Rectangle 33"/>
          <p:cNvSpPr/>
          <p:nvPr/>
        </p:nvSpPr>
        <p:spPr>
          <a:xfrm>
            <a:off x="5935663" y="4562475"/>
            <a:ext cx="549275" cy="363538"/>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80911" name="TextBox 34"/>
          <p:cNvSpPr txBox="1">
            <a:spLocks noChangeArrowheads="1"/>
          </p:cNvSpPr>
          <p:nvPr/>
        </p:nvSpPr>
        <p:spPr bwMode="auto">
          <a:xfrm>
            <a:off x="5588000" y="5849938"/>
            <a:ext cx="1258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a:t>Console </a:t>
            </a:r>
          </a:p>
          <a:p>
            <a:r>
              <a:rPr lang="en-CA" sz="1400"/>
              <a:t>USB Type B</a:t>
            </a:r>
          </a:p>
        </p:txBody>
      </p:sp>
      <p:cxnSp>
        <p:nvCxnSpPr>
          <p:cNvPr id="36" name="Straight Arrow Connector 35"/>
          <p:cNvCxnSpPr>
            <a:stCxn id="80911" idx="0"/>
            <a:endCxn id="34" idx="2"/>
          </p:cNvCxnSpPr>
          <p:nvPr/>
        </p:nvCxnSpPr>
        <p:spPr>
          <a:xfrm flipH="1" flipV="1">
            <a:off x="6210300" y="4926013"/>
            <a:ext cx="7938" cy="92392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45275" y="4451350"/>
            <a:ext cx="455613" cy="434975"/>
          </a:xfrm>
          <a:prstGeom prst="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sz="1200"/>
          </a:p>
        </p:txBody>
      </p:sp>
      <p:sp>
        <p:nvSpPr>
          <p:cNvPr id="80914" name="TextBox 37"/>
          <p:cNvSpPr txBox="1">
            <a:spLocks noChangeArrowheads="1"/>
          </p:cNvSpPr>
          <p:nvPr/>
        </p:nvSpPr>
        <p:spPr bwMode="auto">
          <a:xfrm>
            <a:off x="6365875" y="5245100"/>
            <a:ext cx="101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a:t>Console RJ45</a:t>
            </a:r>
          </a:p>
        </p:txBody>
      </p:sp>
      <p:cxnSp>
        <p:nvCxnSpPr>
          <p:cNvPr id="39" name="Straight Arrow Connector 38"/>
          <p:cNvCxnSpPr>
            <a:stCxn id="80914" idx="0"/>
            <a:endCxn id="37" idx="2"/>
          </p:cNvCxnSpPr>
          <p:nvPr/>
        </p:nvCxnSpPr>
        <p:spPr>
          <a:xfrm flipV="1">
            <a:off x="6873875" y="4886325"/>
            <a:ext cx="0" cy="3587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sz="1800">
                <a:latin typeface="Arial" charset="0"/>
              </a:rPr>
              <a:t>Anatomy of a Router</a:t>
            </a:r>
            <a:r>
              <a:rPr lang="en-US">
                <a:latin typeface="Arial" charset="0"/>
              </a:rPr>
              <a:t/>
            </a:r>
            <a:br>
              <a:rPr lang="en-US">
                <a:latin typeface="Arial" charset="0"/>
              </a:rPr>
            </a:br>
            <a:r>
              <a:rPr lang="en-US">
                <a:latin typeface="Arial" charset="0"/>
              </a:rPr>
              <a:t>LAN and WAN Interfaces</a:t>
            </a:r>
          </a:p>
        </p:txBody>
      </p:sp>
      <p:pic>
        <p:nvPicPr>
          <p:cNvPr id="829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11463"/>
            <a:ext cx="6935788"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68375" y="3787775"/>
            <a:ext cx="3622675" cy="449263"/>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 name="Rectangle 5"/>
          <p:cNvSpPr/>
          <p:nvPr/>
        </p:nvSpPr>
        <p:spPr>
          <a:xfrm>
            <a:off x="900113" y="4237038"/>
            <a:ext cx="5759450" cy="446087"/>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7" name="Rectangle 6"/>
          <p:cNvSpPr/>
          <p:nvPr/>
        </p:nvSpPr>
        <p:spPr>
          <a:xfrm>
            <a:off x="6262688" y="3663950"/>
            <a:ext cx="396875" cy="57467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6262688" y="2732088"/>
            <a:ext cx="1693862" cy="931862"/>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 name="Rectangle 8"/>
          <p:cNvSpPr/>
          <p:nvPr/>
        </p:nvSpPr>
        <p:spPr>
          <a:xfrm>
            <a:off x="6659563" y="3663950"/>
            <a:ext cx="449262" cy="338138"/>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0" name="Rectangle 9"/>
          <p:cNvSpPr/>
          <p:nvPr/>
        </p:nvSpPr>
        <p:spPr>
          <a:xfrm>
            <a:off x="7596188" y="3663950"/>
            <a:ext cx="536575" cy="95250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1" name="Rectangle 10"/>
          <p:cNvSpPr/>
          <p:nvPr/>
        </p:nvSpPr>
        <p:spPr>
          <a:xfrm>
            <a:off x="7073900" y="4030663"/>
            <a:ext cx="515938" cy="509587"/>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2" name="Rectangle 11"/>
          <p:cNvSpPr/>
          <p:nvPr/>
        </p:nvSpPr>
        <p:spPr>
          <a:xfrm>
            <a:off x="6626225" y="4448175"/>
            <a:ext cx="447675" cy="92075"/>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2955" name="TextBox 12"/>
          <p:cNvSpPr txBox="1">
            <a:spLocks noChangeArrowheads="1"/>
          </p:cNvSpPr>
          <p:nvPr/>
        </p:nvSpPr>
        <p:spPr bwMode="auto">
          <a:xfrm>
            <a:off x="4337145" y="2235200"/>
            <a:ext cx="240963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dirty="0"/>
              <a:t>Serial </a:t>
            </a:r>
            <a:r>
              <a:rPr lang="en-CA" dirty="0" smtClean="0"/>
              <a:t>Interfaces</a:t>
            </a:r>
            <a:endParaRPr lang="en-CA" dirty="0"/>
          </a:p>
        </p:txBody>
      </p:sp>
      <p:sp>
        <p:nvSpPr>
          <p:cNvPr id="82956" name="TextBox 13"/>
          <p:cNvSpPr txBox="1">
            <a:spLocks noChangeArrowheads="1"/>
          </p:cNvSpPr>
          <p:nvPr/>
        </p:nvSpPr>
        <p:spPr bwMode="auto">
          <a:xfrm>
            <a:off x="6072405" y="5033963"/>
            <a:ext cx="222048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dirty="0"/>
              <a:t>LAN </a:t>
            </a:r>
            <a:r>
              <a:rPr lang="en-CA" dirty="0" smtClean="0"/>
              <a:t>Interfaces</a:t>
            </a:r>
            <a:endParaRPr lang="en-CA" dirty="0"/>
          </a:p>
        </p:txBody>
      </p:sp>
      <p:cxnSp>
        <p:nvCxnSpPr>
          <p:cNvPr id="15" name="Straight Arrow Connector 14"/>
          <p:cNvCxnSpPr>
            <a:stCxn id="82955" idx="2"/>
          </p:cNvCxnSpPr>
          <p:nvPr/>
        </p:nvCxnSpPr>
        <p:spPr>
          <a:xfrm>
            <a:off x="5541963" y="2659932"/>
            <a:ext cx="0" cy="100401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388225" y="4179888"/>
            <a:ext cx="0" cy="8540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875463" y="4467225"/>
            <a:ext cx="0" cy="56673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sz="1800">
                <a:latin typeface="Arial" charset="0"/>
              </a:rPr>
              <a:t>Router Boot-up</a:t>
            </a:r>
            <a:r>
              <a:rPr lang="en-US">
                <a:latin typeface="Arial" charset="0"/>
              </a:rPr>
              <a:t/>
            </a:r>
            <a:br>
              <a:rPr lang="en-US">
                <a:latin typeface="Arial" charset="0"/>
              </a:rPr>
            </a:br>
            <a:r>
              <a:rPr lang="en-US">
                <a:latin typeface="Arial" charset="0"/>
              </a:rPr>
              <a:t>Cisco IOS</a:t>
            </a:r>
          </a:p>
        </p:txBody>
      </p:sp>
      <p:sp>
        <p:nvSpPr>
          <p:cNvPr id="2" name="Content Placeholder 1"/>
          <p:cNvSpPr>
            <a:spLocks noGrp="1"/>
          </p:cNvSpPr>
          <p:nvPr>
            <p:ph idx="1"/>
          </p:nvPr>
        </p:nvSpPr>
        <p:spPr/>
        <p:txBody>
          <a:bodyPr/>
          <a:lstStyle/>
          <a:p>
            <a:pPr marL="0" indent="0">
              <a:buNone/>
            </a:pPr>
            <a:r>
              <a:rPr lang="en-US" sz="2000" dirty="0"/>
              <a:t>The Cisco IOS operational details vary on different internetworking devices, depending on the device’s purpose and feature set. However, Cisco IOS for routers provides the following</a:t>
            </a:r>
            <a:r>
              <a:rPr lang="en-US" sz="2000" dirty="0" smtClean="0"/>
              <a:t>:</a:t>
            </a:r>
            <a:endParaRPr lang="en-US" sz="2000" dirty="0"/>
          </a:p>
          <a:p>
            <a:r>
              <a:rPr lang="en-US" sz="2000" dirty="0" smtClean="0"/>
              <a:t>Addressing</a:t>
            </a:r>
            <a:endParaRPr lang="en-US" sz="2000" dirty="0"/>
          </a:p>
          <a:p>
            <a:r>
              <a:rPr lang="en-US" sz="2000" dirty="0" smtClean="0"/>
              <a:t>Interfaces</a:t>
            </a:r>
            <a:endParaRPr lang="en-US" sz="2000" dirty="0"/>
          </a:p>
          <a:p>
            <a:r>
              <a:rPr lang="en-US" sz="2000" dirty="0" smtClean="0"/>
              <a:t>Routing</a:t>
            </a:r>
            <a:endParaRPr lang="en-US" sz="2000" dirty="0"/>
          </a:p>
          <a:p>
            <a:r>
              <a:rPr lang="en-US" sz="2000" dirty="0" smtClean="0"/>
              <a:t>Security</a:t>
            </a:r>
            <a:endParaRPr lang="en-US" sz="2000" dirty="0"/>
          </a:p>
          <a:p>
            <a:r>
              <a:rPr lang="en-US" sz="2000" dirty="0" err="1" smtClean="0"/>
              <a:t>QoS</a:t>
            </a:r>
            <a:endParaRPr lang="en-US" sz="2000" dirty="0"/>
          </a:p>
          <a:p>
            <a:r>
              <a:rPr lang="en-US" sz="2000" dirty="0"/>
              <a:t>Resources Managemen</a:t>
            </a:r>
            <a:r>
              <a:rPr lang="en-US" dirty="0"/>
              <a:t>t</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388555" cy="1481138"/>
          </a:xfrm>
        </p:spPr>
        <p:txBody>
          <a:bodyPr/>
          <a:lstStyle/>
          <a:p>
            <a:pPr eaLnBrk="1" hangingPunct="1"/>
            <a:r>
              <a:rPr lang="en-US" sz="2400" dirty="0"/>
              <a:t>6.1  Network Layer Protocols</a:t>
            </a:r>
          </a:p>
        </p:txBody>
      </p:sp>
    </p:spTree>
    <p:extLst>
      <p:ext uri="{BB962C8B-B14F-4D97-AF65-F5344CB8AC3E}">
        <p14:creationId xmlns:p14="http://schemas.microsoft.com/office/powerpoint/2010/main" val="733816383"/>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sz="1800">
                <a:latin typeface="Arial" charset="0"/>
              </a:rPr>
              <a:t>Router Boot-up</a:t>
            </a:r>
            <a:r>
              <a:rPr lang="en-US">
                <a:latin typeface="Arial" charset="0"/>
              </a:rPr>
              <a:t/>
            </a:r>
            <a:br>
              <a:rPr lang="en-US">
                <a:latin typeface="Arial" charset="0"/>
              </a:rPr>
            </a:br>
            <a:r>
              <a:rPr lang="en-US">
                <a:latin typeface="Arial" charset="0"/>
              </a:rPr>
              <a:t>Bootset Files</a:t>
            </a:r>
          </a:p>
        </p:txBody>
      </p:sp>
      <p:pic>
        <p:nvPicPr>
          <p:cNvPr id="8704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8420" r="-8420"/>
          <a:stretch>
            <a:fillRect/>
          </a:stretch>
        </p:blipFill>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sz="1800">
                <a:latin typeface="Arial" charset="0"/>
              </a:rPr>
              <a:t>Router Boot-up</a:t>
            </a:r>
            <a:br>
              <a:rPr lang="en-US" sz="1800">
                <a:latin typeface="Arial" charset="0"/>
              </a:rPr>
            </a:br>
            <a:r>
              <a:rPr lang="en-US">
                <a:latin typeface="Arial" charset="0"/>
              </a:rPr>
              <a:t>Router Bootup Process</a:t>
            </a:r>
          </a:p>
        </p:txBody>
      </p:sp>
      <p:pic>
        <p:nvPicPr>
          <p:cNvPr id="3" name="Picture 2"/>
          <p:cNvPicPr>
            <a:picLocks noChangeAspect="1"/>
          </p:cNvPicPr>
          <p:nvPr/>
        </p:nvPicPr>
        <p:blipFill>
          <a:blip r:embed="rId3"/>
          <a:stretch>
            <a:fillRect/>
          </a:stretch>
        </p:blipFill>
        <p:spPr>
          <a:xfrm>
            <a:off x="1882858" y="1246374"/>
            <a:ext cx="5803664" cy="5294152"/>
          </a:xfrm>
          <a:prstGeom prst="rect">
            <a:avLst/>
          </a:prstGeom>
        </p:spPr>
      </p:pic>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sz="1800">
                <a:latin typeface="Arial" charset="0"/>
              </a:rPr>
              <a:t>Router Boot-up</a:t>
            </a:r>
            <a:br>
              <a:rPr lang="en-US" sz="1800">
                <a:latin typeface="Arial" charset="0"/>
              </a:rPr>
            </a:br>
            <a:r>
              <a:rPr lang="en-US">
                <a:latin typeface="Arial" charset="0"/>
              </a:rPr>
              <a:t>Show Versions Output</a:t>
            </a:r>
          </a:p>
        </p:txBody>
      </p:sp>
      <p:sp>
        <p:nvSpPr>
          <p:cNvPr id="18" name="Rectangle 17"/>
          <p:cNvSpPr/>
          <p:nvPr/>
        </p:nvSpPr>
        <p:spPr>
          <a:xfrm>
            <a:off x="844550" y="2570163"/>
            <a:ext cx="4608513" cy="179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9" name="Rectangle 18"/>
          <p:cNvSpPr/>
          <p:nvPr/>
        </p:nvSpPr>
        <p:spPr>
          <a:xfrm>
            <a:off x="844550" y="4067175"/>
            <a:ext cx="3852863" cy="28892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20" name="Rectangle 19"/>
          <p:cNvSpPr/>
          <p:nvPr/>
        </p:nvSpPr>
        <p:spPr>
          <a:xfrm>
            <a:off x="842963" y="3576638"/>
            <a:ext cx="2339975" cy="2587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21" name="Rectangle 20"/>
          <p:cNvSpPr/>
          <p:nvPr/>
        </p:nvSpPr>
        <p:spPr>
          <a:xfrm>
            <a:off x="844550" y="3333750"/>
            <a:ext cx="4968875" cy="179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22" name="Rectangle 21"/>
          <p:cNvSpPr/>
          <p:nvPr/>
        </p:nvSpPr>
        <p:spPr>
          <a:xfrm>
            <a:off x="863600" y="2076450"/>
            <a:ext cx="4608513" cy="179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23" name="Rectangle 22"/>
          <p:cNvSpPr/>
          <p:nvPr/>
        </p:nvSpPr>
        <p:spPr>
          <a:xfrm>
            <a:off x="836613" y="1509713"/>
            <a:ext cx="6913562" cy="2524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24" name="Rectangle 23"/>
          <p:cNvSpPr/>
          <p:nvPr/>
        </p:nvSpPr>
        <p:spPr>
          <a:xfrm>
            <a:off x="827088" y="1312863"/>
            <a:ext cx="7705725" cy="51339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1145" name="TextBox 11"/>
          <p:cNvSpPr txBox="1">
            <a:spLocks noChangeArrowheads="1"/>
          </p:cNvSpPr>
          <p:nvPr/>
        </p:nvSpPr>
        <p:spPr bwMode="auto">
          <a:xfrm>
            <a:off x="827088" y="1312863"/>
            <a:ext cx="76327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900">
                <a:latin typeface="Courier New" charset="0"/>
                <a:cs typeface="Courier New" charset="0"/>
              </a:rPr>
              <a:t>Router# </a:t>
            </a:r>
            <a:r>
              <a:rPr lang="en-CA" sz="900" b="1">
                <a:latin typeface="Courier New" charset="0"/>
                <a:cs typeface="Courier New" charset="0"/>
              </a:rPr>
              <a:t>show version</a:t>
            </a:r>
          </a:p>
          <a:p>
            <a:pPr algn="l"/>
            <a:r>
              <a:rPr lang="en-CA" sz="900">
                <a:latin typeface="Courier New" charset="0"/>
                <a:cs typeface="Courier New" charset="0"/>
              </a:rPr>
              <a:t>Cisco IOS Software, C1900 Software (C1900-UNIVERSALK9-M), Version 15.2(4)M1, RELEASE SOFTWARE (fc1)</a:t>
            </a:r>
          </a:p>
          <a:p>
            <a:pPr algn="l"/>
            <a:r>
              <a:rPr lang="en-CA" sz="900">
                <a:latin typeface="Courier New" charset="0"/>
                <a:cs typeface="Courier New" charset="0"/>
              </a:rPr>
              <a:t>Technical Support: http://www.cisco.com/techsupport</a:t>
            </a:r>
          </a:p>
          <a:p>
            <a:pPr algn="l"/>
            <a:r>
              <a:rPr lang="en-CA" sz="900">
                <a:latin typeface="Courier New" charset="0"/>
                <a:cs typeface="Courier New" charset="0"/>
              </a:rPr>
              <a:t>Copyright (c) 1986-2012 by Cisco Systems, Inc.</a:t>
            </a:r>
          </a:p>
          <a:p>
            <a:pPr algn="l"/>
            <a:r>
              <a:rPr lang="en-CA" sz="900">
                <a:latin typeface="Courier New" charset="0"/>
                <a:cs typeface="Courier New" charset="0"/>
              </a:rPr>
              <a:t>Compiled Thu 26-Jul-12 19:34 by prod_rel_team</a:t>
            </a:r>
          </a:p>
          <a:p>
            <a:pPr algn="l"/>
            <a:endParaRPr lang="en-CA" sz="900">
              <a:latin typeface="Courier New" charset="0"/>
              <a:cs typeface="Courier New" charset="0"/>
            </a:endParaRPr>
          </a:p>
          <a:p>
            <a:pPr algn="l"/>
            <a:r>
              <a:rPr lang="en-CA" sz="900">
                <a:latin typeface="Courier New" charset="0"/>
                <a:cs typeface="Courier New" charset="0"/>
              </a:rPr>
              <a:t>ROM: System Bootstrap, Version 15.0(1r)M15, RELEASE SOFTWARE (fc1)</a:t>
            </a:r>
          </a:p>
          <a:p>
            <a:pPr algn="l"/>
            <a:endParaRPr lang="en-CA" sz="900">
              <a:latin typeface="Courier New" charset="0"/>
              <a:cs typeface="Courier New" charset="0"/>
            </a:endParaRPr>
          </a:p>
          <a:p>
            <a:pPr algn="l"/>
            <a:r>
              <a:rPr lang="en-CA" sz="900">
                <a:latin typeface="Courier New" charset="0"/>
                <a:cs typeface="Courier New" charset="0"/>
              </a:rPr>
              <a:t>Router uptime is 10 hours, 9 minutes</a:t>
            </a:r>
          </a:p>
          <a:p>
            <a:pPr algn="l"/>
            <a:r>
              <a:rPr lang="en-CA" sz="900">
                <a:latin typeface="Courier New" charset="0"/>
                <a:cs typeface="Courier New" charset="0"/>
              </a:rPr>
              <a:t>System returned to ROM by power-on</a:t>
            </a:r>
          </a:p>
          <a:p>
            <a:pPr algn="l"/>
            <a:r>
              <a:rPr lang="en-CA" sz="900">
                <a:latin typeface="Courier New" charset="0"/>
                <a:cs typeface="Courier New" charset="0"/>
              </a:rPr>
              <a:t>System image file is "flash0:c1900-universalk9-mz.SPA.152-4.M1.bin"</a:t>
            </a:r>
          </a:p>
          <a:p>
            <a:pPr algn="l"/>
            <a:r>
              <a:rPr lang="en-CA" sz="900">
                <a:latin typeface="Courier New" charset="0"/>
                <a:cs typeface="Courier New" charset="0"/>
              </a:rPr>
              <a:t>Last reload type: Normal Reload</a:t>
            </a:r>
          </a:p>
          <a:p>
            <a:pPr algn="l"/>
            <a:r>
              <a:rPr lang="en-CA" sz="900">
                <a:latin typeface="Courier New" charset="0"/>
                <a:cs typeface="Courier New" charset="0"/>
              </a:rPr>
              <a:t>Last reload reason: power-on</a:t>
            </a:r>
          </a:p>
          <a:p>
            <a:pPr algn="l"/>
            <a:endParaRPr lang="en-CA" sz="900">
              <a:latin typeface="Courier New" charset="0"/>
              <a:cs typeface="Courier New" charset="0"/>
            </a:endParaRPr>
          </a:p>
          <a:p>
            <a:pPr algn="l"/>
            <a:r>
              <a:rPr lang="en-CA" sz="900">
                <a:latin typeface="Courier New" charset="0"/>
                <a:cs typeface="Courier New" charset="0"/>
              </a:rPr>
              <a:t>&lt;Output omitted&gt;</a:t>
            </a:r>
          </a:p>
          <a:p>
            <a:pPr algn="l"/>
            <a:endParaRPr lang="en-CA" sz="900">
              <a:latin typeface="Courier New" charset="0"/>
              <a:cs typeface="Courier New" charset="0"/>
            </a:endParaRPr>
          </a:p>
          <a:p>
            <a:pPr algn="l"/>
            <a:r>
              <a:rPr lang="en-CA" sz="900">
                <a:latin typeface="Courier New" charset="0"/>
                <a:cs typeface="Courier New" charset="0"/>
              </a:rPr>
              <a:t>Cisco CISCO1941/K9 (revision 1.0) with 446464K/77824K bytes of memory.</a:t>
            </a:r>
          </a:p>
          <a:p>
            <a:pPr algn="l"/>
            <a:r>
              <a:rPr lang="en-CA" sz="900">
                <a:latin typeface="Courier New" charset="0"/>
                <a:cs typeface="Courier New" charset="0"/>
              </a:rPr>
              <a:t>Processor board ID FTX1636848Z</a:t>
            </a:r>
          </a:p>
          <a:p>
            <a:pPr algn="l"/>
            <a:r>
              <a:rPr lang="en-CA" sz="900">
                <a:latin typeface="Courier New" charset="0"/>
                <a:cs typeface="Courier New" charset="0"/>
              </a:rPr>
              <a:t>2 Gigabit Ethernet interfaces</a:t>
            </a:r>
          </a:p>
          <a:p>
            <a:pPr algn="l"/>
            <a:r>
              <a:rPr lang="en-CA" sz="900">
                <a:latin typeface="Courier New" charset="0"/>
                <a:cs typeface="Courier New" charset="0"/>
              </a:rPr>
              <a:t>2 Serial(sync/async) interfaces</a:t>
            </a:r>
          </a:p>
          <a:p>
            <a:pPr algn="l"/>
            <a:r>
              <a:rPr lang="en-CA" sz="900">
                <a:latin typeface="Courier New" charset="0"/>
                <a:cs typeface="Courier New" charset="0"/>
              </a:rPr>
              <a:t>1 terminal line</a:t>
            </a:r>
          </a:p>
          <a:p>
            <a:pPr algn="l"/>
            <a:r>
              <a:rPr lang="en-CA" sz="900">
                <a:latin typeface="Courier New" charset="0"/>
                <a:cs typeface="Courier New" charset="0"/>
              </a:rPr>
              <a:t>DRAM configuration is 64 bits wide with parity disabled.</a:t>
            </a:r>
          </a:p>
          <a:p>
            <a:pPr algn="l"/>
            <a:r>
              <a:rPr lang="en-CA" sz="900">
                <a:latin typeface="Courier New" charset="0"/>
                <a:cs typeface="Courier New" charset="0"/>
              </a:rPr>
              <a:t>255K bytes of non-volatile configuration memory.</a:t>
            </a:r>
          </a:p>
          <a:p>
            <a:pPr algn="l"/>
            <a:r>
              <a:rPr lang="en-CA" sz="900">
                <a:latin typeface="Courier New" charset="0"/>
                <a:cs typeface="Courier New" charset="0"/>
              </a:rPr>
              <a:t>250880K bytes of ATA System CompactFlash 0 (Read/Write)</a:t>
            </a:r>
          </a:p>
          <a:p>
            <a:pPr algn="l"/>
            <a:endParaRPr lang="en-CA" sz="900">
              <a:latin typeface="Courier New" charset="0"/>
              <a:cs typeface="Courier New" charset="0"/>
            </a:endParaRPr>
          </a:p>
          <a:p>
            <a:pPr algn="l"/>
            <a:r>
              <a:rPr lang="en-CA" sz="900">
                <a:latin typeface="Courier New" charset="0"/>
                <a:cs typeface="Courier New" charset="0"/>
              </a:rPr>
              <a:t>&lt;Output omitted&gt;</a:t>
            </a:r>
          </a:p>
          <a:p>
            <a:pPr algn="l"/>
            <a:endParaRPr lang="en-CA" sz="900">
              <a:latin typeface="Courier New" charset="0"/>
              <a:cs typeface="Courier New" charset="0"/>
            </a:endParaRPr>
          </a:p>
          <a:p>
            <a:pPr algn="l"/>
            <a:r>
              <a:rPr lang="en-CA" sz="900">
                <a:latin typeface="Courier New" charset="0"/>
                <a:cs typeface="Courier New" charset="0"/>
              </a:rPr>
              <a:t>Technology Package License Information for Module:'c1900' </a:t>
            </a:r>
          </a:p>
          <a:p>
            <a:pPr algn="l"/>
            <a:endParaRPr lang="en-CA" sz="900">
              <a:latin typeface="Courier New" charset="0"/>
              <a:cs typeface="Courier New" charset="0"/>
            </a:endParaRPr>
          </a:p>
          <a:p>
            <a:pPr algn="l"/>
            <a:r>
              <a:rPr lang="en-CA" sz="900">
                <a:latin typeface="Courier New" charset="0"/>
                <a:cs typeface="Courier New" charset="0"/>
              </a:rPr>
              <a:t>-----------------------------------------------------------------</a:t>
            </a:r>
          </a:p>
          <a:p>
            <a:pPr algn="l"/>
            <a:r>
              <a:rPr lang="en-CA" sz="900">
                <a:latin typeface="Courier New" charset="0"/>
                <a:cs typeface="Courier New" charset="0"/>
              </a:rPr>
              <a:t>Technology    Technology-package           Technology-package</a:t>
            </a:r>
          </a:p>
          <a:p>
            <a:pPr algn="l"/>
            <a:r>
              <a:rPr lang="en-CA" sz="900">
                <a:latin typeface="Courier New" charset="0"/>
                <a:cs typeface="Courier New" charset="0"/>
              </a:rPr>
              <a:t>              Current       Type           Next reboot  </a:t>
            </a:r>
          </a:p>
          <a:p>
            <a:pPr algn="l"/>
            <a:r>
              <a:rPr lang="en-CA" sz="900">
                <a:latin typeface="Courier New" charset="0"/>
                <a:cs typeface="Courier New" charset="0"/>
              </a:rPr>
              <a:t>------------------------------------------------------------------</a:t>
            </a:r>
          </a:p>
          <a:p>
            <a:pPr algn="l"/>
            <a:r>
              <a:rPr lang="en-CA" sz="900">
                <a:latin typeface="Courier New" charset="0"/>
                <a:cs typeface="Courier New" charset="0"/>
              </a:rPr>
              <a:t>ipbase        ipbasek9      Permanent      ipbasek9</a:t>
            </a:r>
          </a:p>
          <a:p>
            <a:pPr algn="l"/>
            <a:r>
              <a:rPr lang="en-CA" sz="900">
                <a:latin typeface="Courier New" charset="0"/>
                <a:cs typeface="Courier New" charset="0"/>
              </a:rPr>
              <a:t>security      None          None           None</a:t>
            </a:r>
          </a:p>
          <a:p>
            <a:pPr algn="l"/>
            <a:r>
              <a:rPr lang="en-CA" sz="900">
                <a:latin typeface="Courier New" charset="0"/>
                <a:cs typeface="Courier New" charset="0"/>
              </a:rPr>
              <a:t>data          None          None           None</a:t>
            </a:r>
          </a:p>
          <a:p>
            <a:pPr algn="l"/>
            <a:endParaRPr lang="en-CA" sz="900">
              <a:latin typeface="Courier New" charset="0"/>
              <a:cs typeface="Courier New" charset="0"/>
            </a:endParaRPr>
          </a:p>
          <a:p>
            <a:pPr algn="l"/>
            <a:r>
              <a:rPr lang="en-CA" sz="900">
                <a:latin typeface="Courier New" charset="0"/>
                <a:cs typeface="Courier New" charset="0"/>
              </a:rPr>
              <a:t>Configuration register is 0x2142 (will be 0x2102 at next reload)</a:t>
            </a:r>
          </a:p>
          <a:p>
            <a:pPr algn="l"/>
            <a:endParaRPr lang="en-CA" sz="900">
              <a:latin typeface="Courier New" charset="0"/>
              <a:cs typeface="Courier New" charset="0"/>
            </a:endParaRPr>
          </a:p>
          <a:p>
            <a:pPr algn="l"/>
            <a:r>
              <a:rPr lang="en-CA" sz="900">
                <a:latin typeface="Courier New" charset="0"/>
                <a:cs typeface="Courier New" charset="0"/>
              </a:rPr>
              <a:t>Router#</a:t>
            </a: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473222" cy="1481138"/>
          </a:xfrm>
        </p:spPr>
        <p:txBody>
          <a:bodyPr/>
          <a:lstStyle/>
          <a:p>
            <a:pPr eaLnBrk="1" hangingPunct="1"/>
            <a:r>
              <a:rPr lang="en-US" sz="2400" dirty="0"/>
              <a:t>6.4  Configuring a Cisco Router</a:t>
            </a:r>
          </a:p>
        </p:txBody>
      </p:sp>
    </p:spTree>
    <p:extLst>
      <p:ext uri="{BB962C8B-B14F-4D97-AF65-F5344CB8AC3E}">
        <p14:creationId xmlns:p14="http://schemas.microsoft.com/office/powerpoint/2010/main" val="2077548476"/>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Configure Initial Settings</a:t>
            </a:r>
            <a:br>
              <a:rPr lang="en-US" sz="1800">
                <a:latin typeface="Arial" charset="0"/>
              </a:rPr>
            </a:br>
            <a:r>
              <a:rPr lang="en-US">
                <a:latin typeface="Arial" charset="0"/>
              </a:rPr>
              <a:t>Router Configuration Steps</a:t>
            </a:r>
          </a:p>
        </p:txBody>
      </p:sp>
      <p:cxnSp>
        <p:nvCxnSpPr>
          <p:cNvPr id="4" name="Straight Connector 3"/>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5" name="TextBox 4"/>
          <p:cNvSpPr txBox="1">
            <a:spLocks noChangeArrowheads="1"/>
          </p:cNvSpPr>
          <p:nvPr/>
        </p:nvSpPr>
        <p:spPr bwMode="auto">
          <a:xfrm>
            <a:off x="442913" y="2949575"/>
            <a:ext cx="3803650" cy="1166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Router&gt; </a:t>
            </a:r>
            <a:r>
              <a:rPr lang="en-CA" sz="1100" b="1">
                <a:latin typeface="Courier New" charset="0"/>
                <a:cs typeface="Courier New" charset="0"/>
              </a:rPr>
              <a:t>enable</a:t>
            </a:r>
          </a:p>
          <a:p>
            <a:pPr algn="l"/>
            <a:r>
              <a:rPr lang="en-CA" sz="1100">
                <a:latin typeface="Courier New" charset="0"/>
                <a:cs typeface="Courier New" charset="0"/>
              </a:rPr>
              <a:t>Router# </a:t>
            </a:r>
            <a:r>
              <a:rPr lang="en-CA" sz="1100" b="1">
                <a:latin typeface="Courier New" charset="0"/>
                <a:cs typeface="Courier New" charset="0"/>
              </a:rPr>
              <a:t>configure terminal </a:t>
            </a:r>
          </a:p>
          <a:p>
            <a:pPr algn="l"/>
            <a:r>
              <a:rPr lang="en-CA" sz="1100">
                <a:latin typeface="Courier New" charset="0"/>
                <a:cs typeface="Courier New" charset="0"/>
              </a:rPr>
              <a:t>Enter configuration commands, one per line.  End with CNTL/Z.</a:t>
            </a:r>
          </a:p>
          <a:p>
            <a:pPr algn="l"/>
            <a:r>
              <a:rPr lang="en-CA" sz="1100">
                <a:latin typeface="Courier New" charset="0"/>
                <a:cs typeface="Courier New" charset="0"/>
              </a:rPr>
              <a:t>Router(config)# </a:t>
            </a:r>
            <a:r>
              <a:rPr lang="en-CA" sz="1100" b="1">
                <a:latin typeface="Courier New" charset="0"/>
                <a:cs typeface="Courier New" charset="0"/>
              </a:rPr>
              <a:t>hostname R1</a:t>
            </a:r>
          </a:p>
          <a:p>
            <a:pPr algn="l"/>
            <a:r>
              <a:rPr lang="en-CA" sz="1100">
                <a:latin typeface="Courier New" charset="0"/>
                <a:cs typeface="Courier New" charset="0"/>
              </a:rPr>
              <a:t>R1(config)#</a:t>
            </a:r>
          </a:p>
        </p:txBody>
      </p:sp>
      <p:cxnSp>
        <p:nvCxnSpPr>
          <p:cNvPr id="6" name="Straight Connector 5"/>
          <p:cNvCxnSpPr>
            <a:stCxn id="95249" idx="3"/>
            <a:endCxn id="95264" idx="1"/>
          </p:cNvCxnSpPr>
          <p:nvPr/>
        </p:nvCxnSpPr>
        <p:spPr bwMode="auto">
          <a:xfrm>
            <a:off x="7283450" y="2282825"/>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p:cNvCxnSpPr>
            <a:stCxn id="95246" idx="3"/>
            <a:endCxn id="95262" idx="3"/>
          </p:cNvCxnSpPr>
          <p:nvPr/>
        </p:nvCxnSpPr>
        <p:spPr bwMode="auto">
          <a:xfrm flipV="1">
            <a:off x="7280275" y="1549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8" name="Freeform 9"/>
          <p:cNvSpPr>
            <a:spLocks/>
          </p:cNvSpPr>
          <p:nvPr/>
        </p:nvSpPr>
        <p:spPr bwMode="auto">
          <a:xfrm>
            <a:off x="3619500" y="1747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9" name="Straight Connector 8"/>
          <p:cNvCxnSpPr>
            <a:stCxn id="95243" idx="1"/>
            <a:endCxn id="95271" idx="0"/>
          </p:cNvCxnSpPr>
          <p:nvPr/>
        </p:nvCxnSpPr>
        <p:spPr bwMode="auto">
          <a:xfrm flipV="1">
            <a:off x="1630363" y="1808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a:stCxn id="95241" idx="0"/>
            <a:endCxn id="95271" idx="0"/>
          </p:cNvCxnSpPr>
          <p:nvPr/>
        </p:nvCxnSpPr>
        <p:spPr bwMode="auto">
          <a:xfrm>
            <a:off x="1998663" y="1389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389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2" name="TextBox 11"/>
          <p:cNvSpPr txBox="1">
            <a:spLocks noChangeArrowheads="1"/>
          </p:cNvSpPr>
          <p:nvPr/>
        </p:nvSpPr>
        <p:spPr bwMode="auto">
          <a:xfrm>
            <a:off x="1427163" y="1092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524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132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95249" idx="1"/>
            <a:endCxn id="95248" idx="0"/>
          </p:cNvCxnSpPr>
          <p:nvPr/>
        </p:nvCxnSpPr>
        <p:spPr bwMode="auto">
          <a:xfrm flipH="1" flipV="1">
            <a:off x="5519738" y="1808163"/>
            <a:ext cx="1028700" cy="4746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95246" idx="1"/>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411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633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8" name="TextBox 17"/>
          <p:cNvSpPr txBox="1">
            <a:spLocks noChangeArrowheads="1"/>
          </p:cNvSpPr>
          <p:nvPr/>
        </p:nvSpPr>
        <p:spPr bwMode="auto">
          <a:xfrm>
            <a:off x="5329238" y="1808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5249"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1256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0" name="TextBox 19"/>
          <p:cNvSpPr txBox="1">
            <a:spLocks noChangeArrowheads="1"/>
          </p:cNvSpPr>
          <p:nvPr/>
        </p:nvSpPr>
        <p:spPr bwMode="auto">
          <a:xfrm>
            <a:off x="1335088" y="2430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5251" name="TextBox 20"/>
          <p:cNvSpPr txBox="1">
            <a:spLocks noChangeArrowheads="1"/>
          </p:cNvSpPr>
          <p:nvPr/>
        </p:nvSpPr>
        <p:spPr bwMode="auto">
          <a:xfrm>
            <a:off x="6424613" y="1116013"/>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5252" name="TextBox 21"/>
          <p:cNvSpPr txBox="1">
            <a:spLocks noChangeArrowheads="1"/>
          </p:cNvSpPr>
          <p:nvPr/>
        </p:nvSpPr>
        <p:spPr bwMode="auto">
          <a:xfrm>
            <a:off x="6434138" y="2414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5253" name="TextBox 22"/>
          <p:cNvSpPr txBox="1">
            <a:spLocks noChangeArrowheads="1"/>
          </p:cNvSpPr>
          <p:nvPr/>
        </p:nvSpPr>
        <p:spPr bwMode="auto">
          <a:xfrm>
            <a:off x="3690938" y="1347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5254" name="TextBox 23"/>
          <p:cNvSpPr txBox="1">
            <a:spLocks noChangeArrowheads="1"/>
          </p:cNvSpPr>
          <p:nvPr/>
        </p:nvSpPr>
        <p:spPr bwMode="auto">
          <a:xfrm>
            <a:off x="4754563" y="1677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5255" name="Rectangle 24"/>
          <p:cNvSpPr>
            <a:spLocks noChangeArrowheads="1"/>
          </p:cNvSpPr>
          <p:nvPr/>
        </p:nvSpPr>
        <p:spPr bwMode="auto">
          <a:xfrm>
            <a:off x="1095375" y="1266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5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323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26"/>
          <p:cNvCxnSpPr>
            <a:stCxn id="95241" idx="1"/>
            <a:endCxn id="95256" idx="3"/>
          </p:cNvCxnSpPr>
          <p:nvPr/>
        </p:nvCxnSpPr>
        <p:spPr bwMode="auto">
          <a:xfrm flipH="1">
            <a:off x="1196975" y="1546225"/>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58" name="Rectangle 27"/>
          <p:cNvSpPr>
            <a:spLocks noChangeArrowheads="1"/>
          </p:cNvSpPr>
          <p:nvPr/>
        </p:nvSpPr>
        <p:spPr bwMode="auto">
          <a:xfrm>
            <a:off x="1095375" y="2011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5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068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p:cNvCxnSpPr>
            <a:stCxn id="95243" idx="1"/>
            <a:endCxn id="95259" idx="3"/>
          </p:cNvCxnSpPr>
          <p:nvPr/>
        </p:nvCxnSpPr>
        <p:spPr bwMode="auto">
          <a:xfrm flipH="1">
            <a:off x="1196975" y="2289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61" name="Rectangle 30"/>
          <p:cNvSpPr>
            <a:spLocks noChangeArrowheads="1"/>
          </p:cNvSpPr>
          <p:nvPr/>
        </p:nvSpPr>
        <p:spPr bwMode="auto">
          <a:xfrm>
            <a:off x="7394575" y="1274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6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327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3" name="Rectangle 32"/>
          <p:cNvSpPr>
            <a:spLocks noChangeArrowheads="1"/>
          </p:cNvSpPr>
          <p:nvPr/>
        </p:nvSpPr>
        <p:spPr bwMode="auto">
          <a:xfrm>
            <a:off x="7408863" y="2014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64" name="Picture 33"/>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071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5" name="TextBox 34"/>
          <p:cNvSpPr txBox="1">
            <a:spLocks noChangeArrowheads="1"/>
          </p:cNvSpPr>
          <p:nvPr/>
        </p:nvSpPr>
        <p:spPr bwMode="auto">
          <a:xfrm>
            <a:off x="5754688" y="1482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5266" name="TextBox 35"/>
          <p:cNvSpPr txBox="1">
            <a:spLocks noChangeArrowheads="1"/>
          </p:cNvSpPr>
          <p:nvPr/>
        </p:nvSpPr>
        <p:spPr bwMode="auto">
          <a:xfrm>
            <a:off x="5761038" y="1998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5267" name="TextBox 36"/>
          <p:cNvSpPr txBox="1">
            <a:spLocks noChangeArrowheads="1"/>
          </p:cNvSpPr>
          <p:nvPr/>
        </p:nvSpPr>
        <p:spPr bwMode="auto">
          <a:xfrm>
            <a:off x="2627313" y="1941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5268" name="TextBox 37"/>
          <p:cNvSpPr txBox="1">
            <a:spLocks noChangeArrowheads="1"/>
          </p:cNvSpPr>
          <p:nvPr/>
        </p:nvSpPr>
        <p:spPr bwMode="auto">
          <a:xfrm>
            <a:off x="3665538" y="1711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5269" name="TextBox 38"/>
          <p:cNvSpPr txBox="1">
            <a:spLocks noChangeArrowheads="1"/>
          </p:cNvSpPr>
          <p:nvPr/>
        </p:nvSpPr>
        <p:spPr bwMode="auto">
          <a:xfrm>
            <a:off x="2640013" y="1277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527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633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1" name="TextBox 40"/>
          <p:cNvSpPr txBox="1">
            <a:spLocks noChangeArrowheads="1"/>
          </p:cNvSpPr>
          <p:nvPr/>
        </p:nvSpPr>
        <p:spPr bwMode="auto">
          <a:xfrm>
            <a:off x="3187700" y="1808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5272" name="Rectangle 41"/>
          <p:cNvSpPr>
            <a:spLocks noChangeArrowheads="1"/>
          </p:cNvSpPr>
          <p:nvPr/>
        </p:nvSpPr>
        <p:spPr bwMode="auto">
          <a:xfrm>
            <a:off x="323850" y="1365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5273" name="Rectangle 42"/>
          <p:cNvSpPr>
            <a:spLocks noChangeArrowheads="1"/>
          </p:cNvSpPr>
          <p:nvPr/>
        </p:nvSpPr>
        <p:spPr bwMode="auto">
          <a:xfrm>
            <a:off x="323850" y="2111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5274" name="TextBox 43"/>
          <p:cNvSpPr txBox="1">
            <a:spLocks noChangeArrowheads="1"/>
          </p:cNvSpPr>
          <p:nvPr/>
        </p:nvSpPr>
        <p:spPr bwMode="auto">
          <a:xfrm>
            <a:off x="4646613" y="2935288"/>
            <a:ext cx="3803650" cy="1166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Router&gt; </a:t>
            </a:r>
            <a:r>
              <a:rPr lang="en-CA" sz="1100" b="1">
                <a:latin typeface="Courier New" charset="0"/>
                <a:cs typeface="Courier New" charset="0"/>
              </a:rPr>
              <a:t>en</a:t>
            </a:r>
          </a:p>
          <a:p>
            <a:pPr algn="l"/>
            <a:r>
              <a:rPr lang="en-CA" sz="1100">
                <a:latin typeface="Courier New" charset="0"/>
                <a:cs typeface="Courier New" charset="0"/>
              </a:rPr>
              <a:t>Router# </a:t>
            </a:r>
            <a:r>
              <a:rPr lang="en-CA" sz="1100" b="1">
                <a:latin typeface="Courier New" charset="0"/>
                <a:cs typeface="Courier New" charset="0"/>
              </a:rPr>
              <a:t>conf t</a:t>
            </a:r>
          </a:p>
          <a:p>
            <a:pPr algn="l"/>
            <a:r>
              <a:rPr lang="en-CA" sz="1100">
                <a:latin typeface="Courier New" charset="0"/>
                <a:cs typeface="Courier New" charset="0"/>
              </a:rPr>
              <a:t>Enter configuration commands, one per line.  End with CNTL/Z.</a:t>
            </a:r>
          </a:p>
          <a:p>
            <a:pPr algn="l"/>
            <a:r>
              <a:rPr lang="en-CA" sz="1100">
                <a:latin typeface="Courier New" charset="0"/>
                <a:cs typeface="Courier New" charset="0"/>
              </a:rPr>
              <a:t>Router(config)# </a:t>
            </a:r>
            <a:r>
              <a:rPr lang="en-CA" sz="1100" b="1">
                <a:latin typeface="Courier New" charset="0"/>
                <a:cs typeface="Courier New" charset="0"/>
              </a:rPr>
              <a:t>ho R1</a:t>
            </a:r>
          </a:p>
          <a:p>
            <a:pPr algn="l"/>
            <a:r>
              <a:rPr lang="en-CA" sz="1100">
                <a:latin typeface="Courier New" charset="0"/>
                <a:cs typeface="Courier New" charset="0"/>
              </a:rPr>
              <a:t>R2(config)#</a:t>
            </a:r>
          </a:p>
        </p:txBody>
      </p:sp>
      <p:cxnSp>
        <p:nvCxnSpPr>
          <p:cNvPr id="45" name="Straight Arrow Connector 44"/>
          <p:cNvCxnSpPr/>
          <p:nvPr/>
        </p:nvCxnSpPr>
        <p:spPr>
          <a:xfrm flipV="1">
            <a:off x="3346450" y="2125663"/>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276" name="TextBox 45"/>
          <p:cNvSpPr txBox="1">
            <a:spLocks noChangeArrowheads="1"/>
          </p:cNvSpPr>
          <p:nvPr/>
        </p:nvSpPr>
        <p:spPr bwMode="auto">
          <a:xfrm>
            <a:off x="4200525" y="345440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t>OR</a:t>
            </a:r>
          </a:p>
        </p:txBody>
      </p:sp>
      <p:sp>
        <p:nvSpPr>
          <p:cNvPr id="95277" name="TextBox 132"/>
          <p:cNvSpPr txBox="1">
            <a:spLocks noChangeArrowheads="1"/>
          </p:cNvSpPr>
          <p:nvPr/>
        </p:nvSpPr>
        <p:spPr bwMode="auto">
          <a:xfrm>
            <a:off x="446088" y="4181475"/>
            <a:ext cx="3586162" cy="2419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R1(config)# </a:t>
            </a:r>
            <a:r>
              <a:rPr lang="en-CA" sz="1100" b="1">
                <a:latin typeface="Courier New" charset="0"/>
                <a:cs typeface="Courier New" charset="0"/>
              </a:rPr>
              <a:t>enable secret class</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line console 0</a:t>
            </a:r>
          </a:p>
          <a:p>
            <a:pPr algn="l"/>
            <a:r>
              <a:rPr lang="en-CA" sz="1100">
                <a:latin typeface="Courier New" charset="0"/>
                <a:cs typeface="Courier New" charset="0"/>
              </a:rPr>
              <a:t>R1(config-line)# </a:t>
            </a:r>
            <a:r>
              <a:rPr lang="en-CA" sz="1100" b="1">
                <a:latin typeface="Courier New" charset="0"/>
                <a:cs typeface="Courier New" charset="0"/>
              </a:rPr>
              <a:t>password cisco</a:t>
            </a:r>
          </a:p>
          <a:p>
            <a:pPr algn="l"/>
            <a:r>
              <a:rPr lang="en-CA" sz="1100">
                <a:latin typeface="Courier New" charset="0"/>
                <a:cs typeface="Courier New" charset="0"/>
              </a:rPr>
              <a:t>R1(config-line)# </a:t>
            </a:r>
            <a:r>
              <a:rPr lang="en-CA" sz="1100" b="1">
                <a:latin typeface="Courier New" charset="0"/>
                <a:cs typeface="Courier New" charset="0"/>
              </a:rPr>
              <a:t>login</a:t>
            </a:r>
          </a:p>
          <a:p>
            <a:pPr algn="l"/>
            <a:r>
              <a:rPr lang="en-CA" sz="1100">
                <a:latin typeface="Courier New" charset="0"/>
                <a:cs typeface="Courier New" charset="0"/>
              </a:rPr>
              <a:t>R1(config-line)# </a:t>
            </a:r>
            <a:r>
              <a:rPr lang="en-CA" sz="1100" b="1">
                <a:latin typeface="Courier New" charset="0"/>
                <a:cs typeface="Courier New" charset="0"/>
              </a:rPr>
              <a:t>exit</a:t>
            </a:r>
          </a:p>
          <a:p>
            <a:pPr algn="l"/>
            <a:r>
              <a:rPr lang="en-CA" sz="1100">
                <a:latin typeface="Courier New" charset="0"/>
                <a:cs typeface="Courier New" charset="0"/>
              </a:rPr>
              <a:t>R1(config)#</a:t>
            </a:r>
          </a:p>
          <a:p>
            <a:pPr algn="l"/>
            <a:r>
              <a:rPr lang="en-CA" sz="1100">
                <a:latin typeface="Courier New" charset="0"/>
                <a:cs typeface="Courier New" charset="0"/>
              </a:rPr>
              <a:t>R1(config)# </a:t>
            </a:r>
            <a:r>
              <a:rPr lang="en-CA" sz="1100" b="1">
                <a:latin typeface="Courier New" charset="0"/>
                <a:cs typeface="Courier New" charset="0"/>
              </a:rPr>
              <a:t>line vty 0 4</a:t>
            </a:r>
          </a:p>
          <a:p>
            <a:pPr algn="l"/>
            <a:r>
              <a:rPr lang="en-CA" sz="1100">
                <a:latin typeface="Courier New" charset="0"/>
                <a:cs typeface="Courier New" charset="0"/>
              </a:rPr>
              <a:t>R1(config-line)# </a:t>
            </a:r>
            <a:r>
              <a:rPr lang="en-CA" sz="1100" b="1">
                <a:latin typeface="Courier New" charset="0"/>
                <a:cs typeface="Courier New" charset="0"/>
              </a:rPr>
              <a:t>password cisco</a:t>
            </a:r>
          </a:p>
          <a:p>
            <a:pPr algn="l"/>
            <a:r>
              <a:rPr lang="en-CA" sz="1100">
                <a:latin typeface="Courier New" charset="0"/>
                <a:cs typeface="Courier New" charset="0"/>
              </a:rPr>
              <a:t>R1(config-line)# </a:t>
            </a:r>
            <a:r>
              <a:rPr lang="en-CA" sz="1100" b="1">
                <a:latin typeface="Courier New" charset="0"/>
                <a:cs typeface="Courier New" charset="0"/>
              </a:rPr>
              <a:t>login</a:t>
            </a:r>
          </a:p>
          <a:p>
            <a:pPr algn="l"/>
            <a:r>
              <a:rPr lang="en-CA" sz="1100">
                <a:latin typeface="Courier New" charset="0"/>
                <a:cs typeface="Courier New" charset="0"/>
              </a:rPr>
              <a:t>R1(config-line)# </a:t>
            </a:r>
            <a:r>
              <a:rPr lang="en-CA" sz="1100" b="1">
                <a:latin typeface="Courier New" charset="0"/>
                <a:cs typeface="Courier New" charset="0"/>
              </a:rPr>
              <a:t>exit</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service password-encryption</a:t>
            </a:r>
          </a:p>
          <a:p>
            <a:pPr algn="l"/>
            <a:r>
              <a:rPr lang="en-CA" sz="1100">
                <a:latin typeface="Courier New" charset="0"/>
                <a:cs typeface="Courier New" charset="0"/>
              </a:rPr>
              <a:t>R1(config)#</a:t>
            </a:r>
            <a:r>
              <a:rPr lang="en-CA" sz="1100" b="1">
                <a:latin typeface="Courier New" charset="0"/>
                <a:cs typeface="Courier New" charset="0"/>
              </a:rPr>
              <a:t> </a:t>
            </a:r>
          </a:p>
        </p:txBody>
      </p:sp>
      <p:sp>
        <p:nvSpPr>
          <p:cNvPr id="95278" name="TextBox 133"/>
          <p:cNvSpPr txBox="1">
            <a:spLocks noChangeArrowheads="1"/>
          </p:cNvSpPr>
          <p:nvPr/>
        </p:nvSpPr>
        <p:spPr bwMode="auto">
          <a:xfrm>
            <a:off x="4230688" y="4181475"/>
            <a:ext cx="4754562"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R1(config)# </a:t>
            </a:r>
            <a:r>
              <a:rPr lang="en-CA" sz="1100" b="1">
                <a:latin typeface="Courier New" charset="0"/>
                <a:cs typeface="Courier New" charset="0"/>
              </a:rPr>
              <a:t>banner motd #</a:t>
            </a:r>
          </a:p>
          <a:p>
            <a:pPr algn="l"/>
            <a:r>
              <a:rPr lang="en-CA" sz="1100">
                <a:latin typeface="Courier New" charset="0"/>
                <a:cs typeface="Courier New" charset="0"/>
              </a:rPr>
              <a:t>Enter TEXT message.  End with the character '#'.</a:t>
            </a:r>
          </a:p>
          <a:p>
            <a:pPr algn="l"/>
            <a:r>
              <a:rPr lang="en-CA" sz="1100">
                <a:latin typeface="Courier New" charset="0"/>
                <a:cs typeface="Courier New" charset="0"/>
              </a:rPr>
              <a:t>    ***********************************************</a:t>
            </a:r>
          </a:p>
          <a:p>
            <a:pPr algn="l"/>
            <a:r>
              <a:rPr lang="en-CA" sz="1100">
                <a:latin typeface="Courier New" charset="0"/>
                <a:cs typeface="Courier New" charset="0"/>
              </a:rPr>
              <a:t>      WARNING: Unauthorized access is prohibited!</a:t>
            </a:r>
          </a:p>
          <a:p>
            <a:pPr algn="l"/>
            <a:r>
              <a:rPr lang="en-CA" sz="1100">
                <a:latin typeface="Courier New" charset="0"/>
                <a:cs typeface="Courier New" charset="0"/>
              </a:rPr>
              <a:t>    ***********************************************</a:t>
            </a:r>
          </a:p>
          <a:p>
            <a:pPr algn="l"/>
            <a:r>
              <a:rPr lang="en-CA" sz="1100">
                <a:latin typeface="Courier New" charset="0"/>
                <a:cs typeface="Courier New" charset="0"/>
              </a:rPr>
              <a:t>#</a:t>
            </a:r>
          </a:p>
          <a:p>
            <a:pPr algn="l"/>
            <a:endParaRPr lang="en-CA" sz="1100">
              <a:latin typeface="Courier New" charset="0"/>
              <a:cs typeface="Courier New" charset="0"/>
            </a:endParaRPr>
          </a:p>
          <a:p>
            <a:pPr algn="l"/>
            <a:r>
              <a:rPr lang="en-CA" sz="1100">
                <a:latin typeface="Courier New" charset="0"/>
                <a:cs typeface="Courier New" charset="0"/>
              </a:rPr>
              <a:t>R1(config)#</a:t>
            </a:r>
            <a:endParaRPr lang="en-CA" sz="1100" b="1">
              <a:latin typeface="Courier New" charset="0"/>
              <a:cs typeface="Courier New" charset="0"/>
            </a:endParaRPr>
          </a:p>
        </p:txBody>
      </p:sp>
      <p:sp>
        <p:nvSpPr>
          <p:cNvPr id="95279" name="TextBox 134"/>
          <p:cNvSpPr txBox="1">
            <a:spLocks noChangeArrowheads="1"/>
          </p:cNvSpPr>
          <p:nvPr/>
        </p:nvSpPr>
        <p:spPr bwMode="auto">
          <a:xfrm>
            <a:off x="4213225" y="5816600"/>
            <a:ext cx="4770438" cy="822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copy running-config startup-config </a:t>
            </a:r>
          </a:p>
          <a:p>
            <a:pPr algn="l"/>
            <a:r>
              <a:rPr lang="en-CA" sz="1100">
                <a:latin typeface="Courier New" charset="0"/>
                <a:cs typeface="Courier New" charset="0"/>
              </a:rPr>
              <a:t>Destination filename [startup-config]? </a:t>
            </a:r>
          </a:p>
          <a:p>
            <a:pPr algn="l"/>
            <a:r>
              <a:rPr lang="en-CA" sz="1100">
                <a:latin typeface="Courier New" charset="0"/>
                <a:cs typeface="Courier New" charset="0"/>
              </a:rPr>
              <a:t>Building configuration...</a:t>
            </a:r>
          </a:p>
          <a:p>
            <a:pPr algn="l"/>
            <a:r>
              <a:rPr lang="en-CA" sz="1100">
                <a:latin typeface="Courier New" charset="0"/>
                <a:cs typeface="Courier New" charset="0"/>
              </a:rPr>
              <a:t>[OK]</a:t>
            </a:r>
          </a:p>
          <a:p>
            <a:pPr algn="l"/>
            <a:r>
              <a:rPr lang="en-CA" sz="1100">
                <a:latin typeface="Courier New" charset="0"/>
                <a:cs typeface="Courier New" charset="0"/>
              </a:rPr>
              <a:t>R1#</a:t>
            </a:r>
            <a:endParaRPr lang="en-CA" sz="1100" b="1">
              <a:latin typeface="Courier New" charset="0"/>
              <a:cs typeface="Courier New" charset="0"/>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Configure Interfaces</a:t>
            </a:r>
            <a:br>
              <a:rPr lang="en-US" sz="1800">
                <a:latin typeface="Arial" charset="0"/>
              </a:rPr>
            </a:br>
            <a:r>
              <a:rPr lang="en-US">
                <a:latin typeface="Arial" charset="0"/>
              </a:rPr>
              <a:t>Configure LAN Interfaces</a:t>
            </a:r>
          </a:p>
        </p:txBody>
      </p:sp>
      <p:cxnSp>
        <p:nvCxnSpPr>
          <p:cNvPr id="4" name="Straight Connector 3"/>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7296" idx="3"/>
            <a:endCxn id="97311" idx="1"/>
          </p:cNvCxnSpPr>
          <p:nvPr/>
        </p:nvCxnSpPr>
        <p:spPr bwMode="auto">
          <a:xfrm>
            <a:off x="7283450" y="249555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7293" idx="3"/>
            <a:endCxn id="97309" idx="3"/>
          </p:cNvCxnSpPr>
          <p:nvPr/>
        </p:nvCxnSpPr>
        <p:spPr bwMode="auto">
          <a:xfrm flipV="1">
            <a:off x="7280275" y="1762125"/>
            <a:ext cx="896938" cy="174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285" name="Freeform 9"/>
          <p:cNvSpPr>
            <a:spLocks/>
          </p:cNvSpPr>
          <p:nvPr/>
        </p:nvSpPr>
        <p:spPr bwMode="auto">
          <a:xfrm>
            <a:off x="3619500" y="19589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 name="Straight Connector 7"/>
          <p:cNvCxnSpPr>
            <a:stCxn id="97290" idx="1"/>
            <a:endCxn id="97318" idx="0"/>
          </p:cNvCxnSpPr>
          <p:nvPr/>
        </p:nvCxnSpPr>
        <p:spPr bwMode="auto">
          <a:xfrm flipV="1">
            <a:off x="1630363" y="201930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7288" idx="0"/>
            <a:endCxn id="97318" idx="0"/>
          </p:cNvCxnSpPr>
          <p:nvPr/>
        </p:nvCxnSpPr>
        <p:spPr bwMode="auto">
          <a:xfrm>
            <a:off x="1998663" y="16002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8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6002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9" name="TextBox 10"/>
          <p:cNvSpPr txBox="1">
            <a:spLocks noChangeArrowheads="1"/>
          </p:cNvSpPr>
          <p:nvPr/>
        </p:nvSpPr>
        <p:spPr bwMode="auto">
          <a:xfrm>
            <a:off x="1427163" y="1303338"/>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7290"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3431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stCxn id="97296" idx="1"/>
            <a:endCxn id="97295" idx="0"/>
          </p:cNvCxnSpPr>
          <p:nvPr/>
        </p:nvCxnSpPr>
        <p:spPr bwMode="auto">
          <a:xfrm flipH="1" flipV="1">
            <a:off x="5519738" y="2019300"/>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7293" idx="1"/>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6224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846263"/>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TextBox 16"/>
          <p:cNvSpPr txBox="1">
            <a:spLocks noChangeArrowheads="1"/>
          </p:cNvSpPr>
          <p:nvPr/>
        </p:nvSpPr>
        <p:spPr bwMode="auto">
          <a:xfrm>
            <a:off x="5329238" y="2019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7296"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3383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7" name="TextBox 18"/>
          <p:cNvSpPr txBox="1">
            <a:spLocks noChangeArrowheads="1"/>
          </p:cNvSpPr>
          <p:nvPr/>
        </p:nvSpPr>
        <p:spPr bwMode="auto">
          <a:xfrm>
            <a:off x="1335088" y="2641600"/>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7298" name="TextBox 19"/>
          <p:cNvSpPr txBox="1">
            <a:spLocks noChangeArrowheads="1"/>
          </p:cNvSpPr>
          <p:nvPr/>
        </p:nvSpPr>
        <p:spPr bwMode="auto">
          <a:xfrm>
            <a:off x="6424613" y="132873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7299" name="TextBox 20"/>
          <p:cNvSpPr txBox="1">
            <a:spLocks noChangeArrowheads="1"/>
          </p:cNvSpPr>
          <p:nvPr/>
        </p:nvSpPr>
        <p:spPr bwMode="auto">
          <a:xfrm>
            <a:off x="6434138" y="2625725"/>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7300" name="TextBox 21"/>
          <p:cNvSpPr txBox="1">
            <a:spLocks noChangeArrowheads="1"/>
          </p:cNvSpPr>
          <p:nvPr/>
        </p:nvSpPr>
        <p:spPr bwMode="auto">
          <a:xfrm>
            <a:off x="3690938" y="1560513"/>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7301" name="TextBox 22"/>
          <p:cNvSpPr txBox="1">
            <a:spLocks noChangeArrowheads="1"/>
          </p:cNvSpPr>
          <p:nvPr/>
        </p:nvSpPr>
        <p:spPr bwMode="auto">
          <a:xfrm>
            <a:off x="4754563" y="1889125"/>
            <a:ext cx="458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7302" name="Rectangle 23"/>
          <p:cNvSpPr>
            <a:spLocks noChangeArrowheads="1"/>
          </p:cNvSpPr>
          <p:nvPr/>
        </p:nvSpPr>
        <p:spPr bwMode="auto">
          <a:xfrm>
            <a:off x="1095375" y="14779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53511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a:stCxn id="97288" idx="1"/>
            <a:endCxn id="97303" idx="3"/>
          </p:cNvCxnSpPr>
          <p:nvPr/>
        </p:nvCxnSpPr>
        <p:spPr bwMode="auto">
          <a:xfrm flipH="1">
            <a:off x="1196975" y="1757363"/>
            <a:ext cx="433388"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5" name="Rectangle 26"/>
          <p:cNvSpPr>
            <a:spLocks noChangeArrowheads="1"/>
          </p:cNvSpPr>
          <p:nvPr/>
        </p:nvSpPr>
        <p:spPr bwMode="auto">
          <a:xfrm>
            <a:off x="1095375" y="22225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2796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97290" idx="1"/>
            <a:endCxn id="97306" idx="3"/>
          </p:cNvCxnSpPr>
          <p:nvPr/>
        </p:nvCxnSpPr>
        <p:spPr bwMode="auto">
          <a:xfrm flipH="1">
            <a:off x="1196975" y="250031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8" name="Rectangle 29"/>
          <p:cNvSpPr>
            <a:spLocks noChangeArrowheads="1"/>
          </p:cNvSpPr>
          <p:nvPr/>
        </p:nvSpPr>
        <p:spPr bwMode="auto">
          <a:xfrm>
            <a:off x="7394575" y="148748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5382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0" name="Rectangle 31"/>
          <p:cNvSpPr>
            <a:spLocks noChangeArrowheads="1"/>
          </p:cNvSpPr>
          <p:nvPr/>
        </p:nvSpPr>
        <p:spPr bwMode="auto">
          <a:xfrm>
            <a:off x="7408863" y="222567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1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28282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2" name="TextBox 33"/>
          <p:cNvSpPr txBox="1">
            <a:spLocks noChangeArrowheads="1"/>
          </p:cNvSpPr>
          <p:nvPr/>
        </p:nvSpPr>
        <p:spPr bwMode="auto">
          <a:xfrm>
            <a:off x="5754688" y="16938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7313" name="TextBox 34"/>
          <p:cNvSpPr txBox="1">
            <a:spLocks noChangeArrowheads="1"/>
          </p:cNvSpPr>
          <p:nvPr/>
        </p:nvSpPr>
        <p:spPr bwMode="auto">
          <a:xfrm>
            <a:off x="5761038" y="2209800"/>
            <a:ext cx="3032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7314" name="TextBox 35"/>
          <p:cNvSpPr txBox="1">
            <a:spLocks noChangeArrowheads="1"/>
          </p:cNvSpPr>
          <p:nvPr/>
        </p:nvSpPr>
        <p:spPr bwMode="auto">
          <a:xfrm>
            <a:off x="2627313" y="2152650"/>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7315" name="TextBox 36"/>
          <p:cNvSpPr txBox="1">
            <a:spLocks noChangeArrowheads="1"/>
          </p:cNvSpPr>
          <p:nvPr/>
        </p:nvSpPr>
        <p:spPr bwMode="auto">
          <a:xfrm>
            <a:off x="3665538" y="1922463"/>
            <a:ext cx="5921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7316" name="TextBox 37"/>
          <p:cNvSpPr txBox="1">
            <a:spLocks noChangeArrowheads="1"/>
          </p:cNvSpPr>
          <p:nvPr/>
        </p:nvSpPr>
        <p:spPr bwMode="auto">
          <a:xfrm>
            <a:off x="2640013" y="1490663"/>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731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846263"/>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8" name="TextBox 39"/>
          <p:cNvSpPr txBox="1">
            <a:spLocks noChangeArrowheads="1"/>
          </p:cNvSpPr>
          <p:nvPr/>
        </p:nvSpPr>
        <p:spPr bwMode="auto">
          <a:xfrm>
            <a:off x="3187700" y="2019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7319" name="Rectangle 40"/>
          <p:cNvSpPr>
            <a:spLocks noChangeArrowheads="1"/>
          </p:cNvSpPr>
          <p:nvPr/>
        </p:nvSpPr>
        <p:spPr bwMode="auto">
          <a:xfrm>
            <a:off x="323850" y="1577975"/>
            <a:ext cx="460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7320" name="Rectangle 41"/>
          <p:cNvSpPr>
            <a:spLocks noChangeArrowheads="1"/>
          </p:cNvSpPr>
          <p:nvPr/>
        </p:nvSpPr>
        <p:spPr bwMode="auto">
          <a:xfrm>
            <a:off x="323850" y="232410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7321" name="TextBox 42"/>
          <p:cNvSpPr txBox="1">
            <a:spLocks noChangeArrowheads="1"/>
          </p:cNvSpPr>
          <p:nvPr/>
        </p:nvSpPr>
        <p:spPr bwMode="auto">
          <a:xfrm>
            <a:off x="863600" y="3160713"/>
            <a:ext cx="6229350" cy="3382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conf t</a:t>
            </a:r>
          </a:p>
          <a:p>
            <a:pPr algn="l"/>
            <a:r>
              <a:rPr lang="en-CA" sz="1100">
                <a:latin typeface="Courier New" charset="0"/>
                <a:cs typeface="Courier New" charset="0"/>
              </a:rPr>
              <a:t>Enter configuration commands, one per line.  End with CNTL/Z.</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interface gigabitethernet 0/0</a:t>
            </a:r>
          </a:p>
          <a:p>
            <a:pPr algn="l"/>
            <a:r>
              <a:rPr lang="en-CA" sz="1100">
                <a:latin typeface="Courier New" charset="0"/>
                <a:cs typeface="Courier New" charset="0"/>
              </a:rPr>
              <a:t>R1(config-if)# </a:t>
            </a:r>
            <a:r>
              <a:rPr lang="en-CA" sz="1100" b="1">
                <a:latin typeface="Courier New" charset="0"/>
                <a:cs typeface="Courier New" charset="0"/>
              </a:rPr>
              <a:t>ip address 192.168.10.1 255.255.255.0</a:t>
            </a:r>
          </a:p>
          <a:p>
            <a:pPr algn="l"/>
            <a:r>
              <a:rPr lang="en-CA" sz="1100">
                <a:latin typeface="Courier New" charset="0"/>
                <a:cs typeface="Courier New" charset="0"/>
              </a:rPr>
              <a:t>R1(config-if)# description Link to LAN-10</a:t>
            </a:r>
          </a:p>
          <a:p>
            <a:pPr algn="l"/>
            <a:r>
              <a:rPr lang="en-CA" sz="1100">
                <a:latin typeface="Courier New" charset="0"/>
                <a:cs typeface="Courier New" charset="0"/>
              </a:rPr>
              <a:t>R1(config-if)# </a:t>
            </a:r>
            <a:r>
              <a:rPr lang="en-CA" sz="1100" b="1">
                <a:latin typeface="Courier New" charset="0"/>
                <a:cs typeface="Courier New" charset="0"/>
              </a:rPr>
              <a:t>no shutdown</a:t>
            </a:r>
          </a:p>
          <a:p>
            <a:pPr algn="l"/>
            <a:r>
              <a:rPr lang="en-CA" sz="1100">
                <a:latin typeface="Courier New" charset="0"/>
                <a:cs typeface="Courier New" charset="0"/>
              </a:rPr>
              <a:t>%LINK-5-CHANGED: Interface GigabitEthernet0/0, changed state to up</a:t>
            </a:r>
          </a:p>
          <a:p>
            <a:pPr algn="l"/>
            <a:r>
              <a:rPr lang="en-CA" sz="1100">
                <a:latin typeface="Courier New" charset="0"/>
                <a:cs typeface="Courier New" charset="0"/>
              </a:rPr>
              <a:t>%LINEPROTO-5-UPDOWN: Line protocol on Interface GigabitEthernet0/0, changed state to up</a:t>
            </a:r>
          </a:p>
          <a:p>
            <a:pPr algn="l"/>
            <a:r>
              <a:rPr lang="en-CA" sz="1100">
                <a:latin typeface="Courier New" charset="0"/>
                <a:cs typeface="Courier New" charset="0"/>
              </a:rPr>
              <a:t>R1(config-if)# </a:t>
            </a:r>
            <a:r>
              <a:rPr lang="en-CA" sz="1100" b="1">
                <a:latin typeface="Courier New" charset="0"/>
                <a:cs typeface="Courier New" charset="0"/>
              </a:rPr>
              <a:t>exit</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int g0/1</a:t>
            </a:r>
          </a:p>
          <a:p>
            <a:pPr algn="l"/>
            <a:r>
              <a:rPr lang="en-CA" sz="1100">
                <a:latin typeface="Courier New" charset="0"/>
                <a:cs typeface="Courier New" charset="0"/>
              </a:rPr>
              <a:t>R1(config-if)# </a:t>
            </a:r>
            <a:r>
              <a:rPr lang="en-CA" sz="1100" b="1">
                <a:latin typeface="Courier New" charset="0"/>
                <a:cs typeface="Courier New" charset="0"/>
              </a:rPr>
              <a:t>ip add 192.168.11.1 255.255.255.0</a:t>
            </a:r>
          </a:p>
          <a:p>
            <a:pPr algn="l"/>
            <a:r>
              <a:rPr lang="en-CA" sz="1100">
                <a:latin typeface="Courier New" charset="0"/>
                <a:cs typeface="Courier New" charset="0"/>
              </a:rPr>
              <a:t>R1(config-if)# des Link to LAN-11</a:t>
            </a:r>
          </a:p>
          <a:p>
            <a:pPr algn="l"/>
            <a:r>
              <a:rPr lang="en-CA" sz="1100">
                <a:latin typeface="Courier New" charset="0"/>
                <a:cs typeface="Courier New" charset="0"/>
              </a:rPr>
              <a:t>R1(config-if)# </a:t>
            </a:r>
            <a:r>
              <a:rPr lang="en-CA" sz="1100" b="1">
                <a:latin typeface="Courier New" charset="0"/>
                <a:cs typeface="Courier New" charset="0"/>
              </a:rPr>
              <a:t>no shut</a:t>
            </a:r>
          </a:p>
          <a:p>
            <a:pPr algn="l"/>
            <a:r>
              <a:rPr lang="en-CA" sz="1100">
                <a:latin typeface="Courier New" charset="0"/>
                <a:cs typeface="Courier New" charset="0"/>
              </a:rPr>
              <a:t>%LINK-5-CHANGED: Interface GigabitEthernet0/1, changed state to up</a:t>
            </a:r>
          </a:p>
          <a:p>
            <a:pPr algn="l"/>
            <a:r>
              <a:rPr lang="en-CA" sz="1100">
                <a:latin typeface="Courier New" charset="0"/>
                <a:cs typeface="Courier New" charset="0"/>
              </a:rPr>
              <a:t>%LINEPROTO-5-UPDOWN: Line protocol on Interface GigabitEthernet0/1, changed state to up</a:t>
            </a:r>
          </a:p>
          <a:p>
            <a:pPr algn="l"/>
            <a:r>
              <a:rPr lang="en-CA" sz="1100">
                <a:latin typeface="Courier New" charset="0"/>
                <a:cs typeface="Courier New" charset="0"/>
              </a:rPr>
              <a:t>R1(config-if)# </a:t>
            </a:r>
            <a:r>
              <a:rPr lang="en-CA" sz="1100" b="1">
                <a:latin typeface="Courier New" charset="0"/>
                <a:cs typeface="Courier New" charset="0"/>
              </a:rPr>
              <a:t>exit</a:t>
            </a:r>
          </a:p>
          <a:p>
            <a:pPr algn="l"/>
            <a:r>
              <a:rPr lang="en-CA" sz="1100">
                <a:latin typeface="Courier New" charset="0"/>
                <a:cs typeface="Courier New" charset="0"/>
              </a:rPr>
              <a:t>R1(config)#</a:t>
            </a:r>
            <a:endParaRPr lang="en-CA" sz="1100" b="1">
              <a:latin typeface="Courier New" charset="0"/>
              <a:cs typeface="Courier New" charset="0"/>
            </a:endParaRPr>
          </a:p>
        </p:txBody>
      </p:sp>
      <p:cxnSp>
        <p:nvCxnSpPr>
          <p:cNvPr id="44" name="Straight Arrow Connector 43"/>
          <p:cNvCxnSpPr/>
          <p:nvPr/>
        </p:nvCxnSpPr>
        <p:spPr>
          <a:xfrm flipV="1">
            <a:off x="3346450" y="2338388"/>
            <a:ext cx="0" cy="82232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Configure Interfaces</a:t>
            </a:r>
            <a:br>
              <a:rPr lang="en-US" sz="1800">
                <a:latin typeface="Arial" charset="0"/>
              </a:rPr>
            </a:br>
            <a:r>
              <a:rPr lang="en-US">
                <a:latin typeface="Arial" charset="0"/>
              </a:rPr>
              <a:t>Verify Interface Configuration</a:t>
            </a:r>
          </a:p>
        </p:txBody>
      </p:sp>
      <p:cxnSp>
        <p:nvCxnSpPr>
          <p:cNvPr id="4" name="Straight Connector 3"/>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9344" idx="3"/>
            <a:endCxn id="99359" idx="1"/>
          </p:cNvCxnSpPr>
          <p:nvPr/>
        </p:nvCxnSpPr>
        <p:spPr bwMode="auto">
          <a:xfrm>
            <a:off x="7283450" y="255270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9341" idx="3"/>
            <a:endCxn id="99357" idx="3"/>
          </p:cNvCxnSpPr>
          <p:nvPr/>
        </p:nvCxnSpPr>
        <p:spPr bwMode="auto">
          <a:xfrm flipV="1">
            <a:off x="7280275" y="1819275"/>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33" name="Freeform 9"/>
          <p:cNvSpPr>
            <a:spLocks/>
          </p:cNvSpPr>
          <p:nvPr/>
        </p:nvSpPr>
        <p:spPr bwMode="auto">
          <a:xfrm>
            <a:off x="3619500" y="2017713"/>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 name="Straight Connector 7"/>
          <p:cNvCxnSpPr>
            <a:stCxn id="99338" idx="1"/>
            <a:endCxn id="99366" idx="0"/>
          </p:cNvCxnSpPr>
          <p:nvPr/>
        </p:nvCxnSpPr>
        <p:spPr bwMode="auto">
          <a:xfrm flipV="1">
            <a:off x="1630363" y="2078038"/>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9336" idx="0"/>
            <a:endCxn id="99366" idx="0"/>
          </p:cNvCxnSpPr>
          <p:nvPr/>
        </p:nvCxnSpPr>
        <p:spPr bwMode="auto">
          <a:xfrm>
            <a:off x="1998663" y="1658938"/>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3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65893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7" name="TextBox 10"/>
          <p:cNvSpPr txBox="1">
            <a:spLocks noChangeArrowheads="1"/>
          </p:cNvSpPr>
          <p:nvPr/>
        </p:nvSpPr>
        <p:spPr bwMode="auto">
          <a:xfrm>
            <a:off x="1427163" y="1362075"/>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933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4003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stCxn id="99344" idx="1"/>
            <a:endCxn id="99343" idx="0"/>
          </p:cNvCxnSpPr>
          <p:nvPr/>
        </p:nvCxnSpPr>
        <p:spPr bwMode="auto">
          <a:xfrm flipH="1" flipV="1">
            <a:off x="5519738" y="2078038"/>
            <a:ext cx="1028700" cy="4746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9341" idx="1"/>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4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6811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4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903413"/>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3" name="TextBox 16"/>
          <p:cNvSpPr txBox="1">
            <a:spLocks noChangeArrowheads="1"/>
          </p:cNvSpPr>
          <p:nvPr/>
        </p:nvSpPr>
        <p:spPr bwMode="auto">
          <a:xfrm>
            <a:off x="5329238" y="2078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9344"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39553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5" name="TextBox 18"/>
          <p:cNvSpPr txBox="1">
            <a:spLocks noChangeArrowheads="1"/>
          </p:cNvSpPr>
          <p:nvPr/>
        </p:nvSpPr>
        <p:spPr bwMode="auto">
          <a:xfrm>
            <a:off x="1335088" y="269875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9346" name="TextBox 19"/>
          <p:cNvSpPr txBox="1">
            <a:spLocks noChangeArrowheads="1"/>
          </p:cNvSpPr>
          <p:nvPr/>
        </p:nvSpPr>
        <p:spPr bwMode="auto">
          <a:xfrm>
            <a:off x="6424613" y="13858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9347" name="TextBox 20"/>
          <p:cNvSpPr txBox="1">
            <a:spLocks noChangeArrowheads="1"/>
          </p:cNvSpPr>
          <p:nvPr/>
        </p:nvSpPr>
        <p:spPr bwMode="auto">
          <a:xfrm>
            <a:off x="6434138" y="268446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9348" name="TextBox 21"/>
          <p:cNvSpPr txBox="1">
            <a:spLocks noChangeArrowheads="1"/>
          </p:cNvSpPr>
          <p:nvPr/>
        </p:nvSpPr>
        <p:spPr bwMode="auto">
          <a:xfrm>
            <a:off x="3690938" y="1617663"/>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9349" name="TextBox 22"/>
          <p:cNvSpPr txBox="1">
            <a:spLocks noChangeArrowheads="1"/>
          </p:cNvSpPr>
          <p:nvPr/>
        </p:nvSpPr>
        <p:spPr bwMode="auto">
          <a:xfrm>
            <a:off x="4754563" y="1946275"/>
            <a:ext cx="458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9350" name="Rectangle 23"/>
          <p:cNvSpPr>
            <a:spLocks noChangeArrowheads="1"/>
          </p:cNvSpPr>
          <p:nvPr/>
        </p:nvSpPr>
        <p:spPr bwMode="auto">
          <a:xfrm>
            <a:off x="1095375" y="153670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5922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a:stCxn id="99336" idx="1"/>
            <a:endCxn id="99351" idx="3"/>
          </p:cNvCxnSpPr>
          <p:nvPr/>
        </p:nvCxnSpPr>
        <p:spPr bwMode="auto">
          <a:xfrm flipH="1">
            <a:off x="1196975" y="1816100"/>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3" name="Rectangle 26"/>
          <p:cNvSpPr>
            <a:spLocks noChangeArrowheads="1"/>
          </p:cNvSpPr>
          <p:nvPr/>
        </p:nvSpPr>
        <p:spPr bwMode="auto">
          <a:xfrm>
            <a:off x="1095375" y="2279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3368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99338" idx="1"/>
            <a:endCxn id="99354" idx="3"/>
          </p:cNvCxnSpPr>
          <p:nvPr/>
        </p:nvCxnSpPr>
        <p:spPr bwMode="auto">
          <a:xfrm flipH="1">
            <a:off x="1196975" y="255746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6" name="Rectangle 29"/>
          <p:cNvSpPr>
            <a:spLocks noChangeArrowheads="1"/>
          </p:cNvSpPr>
          <p:nvPr/>
        </p:nvSpPr>
        <p:spPr bwMode="auto">
          <a:xfrm>
            <a:off x="7394575" y="154463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5954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58" name="Rectangle 31"/>
          <p:cNvSpPr>
            <a:spLocks noChangeArrowheads="1"/>
          </p:cNvSpPr>
          <p:nvPr/>
        </p:nvSpPr>
        <p:spPr bwMode="auto">
          <a:xfrm>
            <a:off x="7408863" y="2282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339975"/>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60" name="TextBox 33"/>
          <p:cNvSpPr txBox="1">
            <a:spLocks noChangeArrowheads="1"/>
          </p:cNvSpPr>
          <p:nvPr/>
        </p:nvSpPr>
        <p:spPr bwMode="auto">
          <a:xfrm>
            <a:off x="5754688" y="175260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9361" name="TextBox 34"/>
          <p:cNvSpPr txBox="1">
            <a:spLocks noChangeArrowheads="1"/>
          </p:cNvSpPr>
          <p:nvPr/>
        </p:nvSpPr>
        <p:spPr bwMode="auto">
          <a:xfrm>
            <a:off x="5761038" y="2266950"/>
            <a:ext cx="3032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9362" name="TextBox 35"/>
          <p:cNvSpPr txBox="1">
            <a:spLocks noChangeArrowheads="1"/>
          </p:cNvSpPr>
          <p:nvPr/>
        </p:nvSpPr>
        <p:spPr bwMode="auto">
          <a:xfrm>
            <a:off x="2627313" y="2211388"/>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9363" name="TextBox 36"/>
          <p:cNvSpPr txBox="1">
            <a:spLocks noChangeArrowheads="1"/>
          </p:cNvSpPr>
          <p:nvPr/>
        </p:nvSpPr>
        <p:spPr bwMode="auto">
          <a:xfrm>
            <a:off x="3665538" y="1979613"/>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9364" name="TextBox 37"/>
          <p:cNvSpPr txBox="1">
            <a:spLocks noChangeArrowheads="1"/>
          </p:cNvSpPr>
          <p:nvPr/>
        </p:nvSpPr>
        <p:spPr bwMode="auto">
          <a:xfrm>
            <a:off x="2640013" y="15478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936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903413"/>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66" name="TextBox 39"/>
          <p:cNvSpPr txBox="1">
            <a:spLocks noChangeArrowheads="1"/>
          </p:cNvSpPr>
          <p:nvPr/>
        </p:nvSpPr>
        <p:spPr bwMode="auto">
          <a:xfrm>
            <a:off x="3187700" y="2078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9367" name="Rectangle 40"/>
          <p:cNvSpPr>
            <a:spLocks noChangeArrowheads="1"/>
          </p:cNvSpPr>
          <p:nvPr/>
        </p:nvSpPr>
        <p:spPr bwMode="auto">
          <a:xfrm>
            <a:off x="323850" y="163512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9368" name="Rectangle 41"/>
          <p:cNvSpPr>
            <a:spLocks noChangeArrowheads="1"/>
          </p:cNvSpPr>
          <p:nvPr/>
        </p:nvSpPr>
        <p:spPr bwMode="auto">
          <a:xfrm>
            <a:off x="323850" y="2381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9369" name="TextBox 42"/>
          <p:cNvSpPr txBox="1">
            <a:spLocks noChangeArrowheads="1"/>
          </p:cNvSpPr>
          <p:nvPr/>
        </p:nvSpPr>
        <p:spPr bwMode="auto">
          <a:xfrm>
            <a:off x="863600" y="3219450"/>
            <a:ext cx="7078663" cy="3095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show ip interface brief</a:t>
            </a:r>
          </a:p>
          <a:p>
            <a:pPr algn="l"/>
            <a:r>
              <a:rPr lang="en-CA" sz="1100">
                <a:latin typeface="Courier New" charset="0"/>
                <a:cs typeface="Courier New" charset="0"/>
              </a:rPr>
              <a:t>Interface              IP-Address      OK? Method Status                Protocol</a:t>
            </a:r>
          </a:p>
          <a:p>
            <a:pPr algn="l"/>
            <a:r>
              <a:rPr lang="en-CA" sz="1100">
                <a:latin typeface="Courier New" charset="0"/>
                <a:cs typeface="Courier New" charset="0"/>
              </a:rPr>
              <a:t> </a:t>
            </a:r>
          </a:p>
          <a:p>
            <a:pPr algn="l"/>
            <a:r>
              <a:rPr lang="en-CA" sz="1100">
                <a:latin typeface="Courier New" charset="0"/>
                <a:cs typeface="Courier New" charset="0"/>
              </a:rPr>
              <a:t>GigabitEthernet0/0     192.168.10.1    YES manual up                    up</a:t>
            </a:r>
          </a:p>
          <a:p>
            <a:pPr algn="l"/>
            <a:r>
              <a:rPr lang="en-CA" sz="1100">
                <a:latin typeface="Courier New" charset="0"/>
                <a:cs typeface="Courier New" charset="0"/>
              </a:rPr>
              <a:t>GigabitEthernet0/1     192.168.11.1    YES manual up                    up</a:t>
            </a:r>
          </a:p>
          <a:p>
            <a:pPr algn="l"/>
            <a:r>
              <a:rPr lang="en-CA" sz="1100">
                <a:latin typeface="Courier New" charset="0"/>
                <a:cs typeface="Courier New" charset="0"/>
              </a:rPr>
              <a:t>Serial0/0/0            209.165.200.225 YES manual up                    up</a:t>
            </a:r>
          </a:p>
          <a:p>
            <a:pPr algn="l"/>
            <a:r>
              <a:rPr lang="en-CA" sz="1100">
                <a:latin typeface="Courier New" charset="0"/>
                <a:cs typeface="Courier New" charset="0"/>
              </a:rPr>
              <a:t>Serial0/0/1            unassigned      YES NVRAM  administratively down down</a:t>
            </a:r>
          </a:p>
          <a:p>
            <a:pPr algn="l"/>
            <a:r>
              <a:rPr lang="en-CA" sz="1100">
                <a:latin typeface="Courier New" charset="0"/>
                <a:cs typeface="Courier New" charset="0"/>
              </a:rPr>
              <a:t>Vlan1                  unassigned      YES NVRAM  administratively down down</a:t>
            </a:r>
          </a:p>
          <a:p>
            <a:pPr algn="l"/>
            <a:r>
              <a:rPr lang="en-CA" sz="1100">
                <a:latin typeface="Courier New" charset="0"/>
                <a:cs typeface="Courier New" charset="0"/>
              </a:rPr>
              <a:t>R1#</a:t>
            </a:r>
          </a:p>
          <a:p>
            <a:pPr algn="l"/>
            <a:r>
              <a:rPr lang="en-CA" sz="1100">
                <a:latin typeface="Courier New" charset="0"/>
                <a:cs typeface="Courier New" charset="0"/>
              </a:rPr>
              <a:t>R1# </a:t>
            </a:r>
            <a:r>
              <a:rPr lang="en-CA" sz="1100" b="1">
                <a:latin typeface="Courier New" charset="0"/>
                <a:cs typeface="Courier New" charset="0"/>
              </a:rPr>
              <a:t>ping 209.165.200.226</a:t>
            </a:r>
          </a:p>
          <a:p>
            <a:pPr algn="l"/>
            <a:endParaRPr lang="en-CA" sz="1100">
              <a:latin typeface="Courier New" charset="0"/>
              <a:cs typeface="Courier New" charset="0"/>
            </a:endParaRPr>
          </a:p>
          <a:p>
            <a:pPr algn="l"/>
            <a:r>
              <a:rPr lang="en-CA" sz="1100">
                <a:latin typeface="Courier New" charset="0"/>
                <a:cs typeface="Courier New" charset="0"/>
              </a:rPr>
              <a:t>Type escape sequence to abort.</a:t>
            </a:r>
          </a:p>
          <a:p>
            <a:pPr algn="l"/>
            <a:r>
              <a:rPr lang="en-CA" sz="1100">
                <a:latin typeface="Courier New" charset="0"/>
                <a:cs typeface="Courier New" charset="0"/>
              </a:rPr>
              <a:t>Sending 5, 100-byte ICMP Echos to 209.165.200.226, timeout is 2 seconds:</a:t>
            </a:r>
          </a:p>
          <a:p>
            <a:pPr algn="l"/>
            <a:r>
              <a:rPr lang="en-CA" sz="1100">
                <a:latin typeface="Courier New" charset="0"/>
                <a:cs typeface="Courier New" charset="0"/>
              </a:rPr>
              <a:t>!!!!!</a:t>
            </a:r>
          </a:p>
          <a:p>
            <a:pPr algn="l"/>
            <a:r>
              <a:rPr lang="en-CA" sz="1100">
                <a:latin typeface="Courier New" charset="0"/>
                <a:cs typeface="Courier New" charset="0"/>
              </a:rPr>
              <a:t>Success rate is 100 percent (5/5), round-trip min/avg/max = 1/2/9 ms</a:t>
            </a:r>
          </a:p>
          <a:p>
            <a:pPr algn="l"/>
            <a:endParaRPr lang="en-CA" sz="1100">
              <a:latin typeface="Courier New" charset="0"/>
              <a:cs typeface="Courier New" charset="0"/>
            </a:endParaRPr>
          </a:p>
          <a:p>
            <a:pPr algn="l"/>
            <a:r>
              <a:rPr lang="en-CA" sz="1100">
                <a:latin typeface="Courier New" charset="0"/>
                <a:cs typeface="Courier New" charset="0"/>
              </a:rPr>
              <a:t>R1#</a:t>
            </a:r>
          </a:p>
          <a:p>
            <a:endParaRPr lang="en-CA" sz="1100">
              <a:latin typeface="Courier New" charset="0"/>
              <a:cs typeface="Courier New" charset="0"/>
            </a:endParaRPr>
          </a:p>
          <a:p>
            <a:endParaRPr lang="en-CA" sz="1100" b="1">
              <a:latin typeface="Courier New" charset="0"/>
              <a:cs typeface="Courier New" charset="0"/>
            </a:endParaRPr>
          </a:p>
        </p:txBody>
      </p:sp>
      <p:cxnSp>
        <p:nvCxnSpPr>
          <p:cNvPr id="44" name="Straight Arrow Connector 43"/>
          <p:cNvCxnSpPr/>
          <p:nvPr/>
        </p:nvCxnSpPr>
        <p:spPr>
          <a:xfrm flipV="1">
            <a:off x="3346450" y="2395538"/>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Configuring the Default Gateway</a:t>
            </a:r>
            <a:br>
              <a:rPr lang="en-US" sz="1800">
                <a:latin typeface="Arial" charset="0"/>
              </a:rPr>
            </a:br>
            <a:r>
              <a:rPr lang="en-US">
                <a:latin typeface="Arial" charset="0"/>
              </a:rPr>
              <a:t>Default Gateway on a Host</a:t>
            </a:r>
          </a:p>
        </p:txBody>
      </p:sp>
      <p:cxnSp>
        <p:nvCxnSpPr>
          <p:cNvPr id="4" name="Straight Connector 3"/>
          <p:cNvCxnSpPr>
            <a:stCxn id="103430" idx="0"/>
            <a:endCxn id="103436" idx="0"/>
          </p:cNvCxnSpPr>
          <p:nvPr/>
        </p:nvCxnSpPr>
        <p:spPr bwMode="auto">
          <a:xfrm flipV="1">
            <a:off x="2690813" y="3172943"/>
            <a:ext cx="1293812" cy="10747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103428" idx="3"/>
            <a:endCxn id="103436" idx="0"/>
          </p:cNvCxnSpPr>
          <p:nvPr/>
        </p:nvCxnSpPr>
        <p:spPr bwMode="auto">
          <a:xfrm>
            <a:off x="2851150" y="2741143"/>
            <a:ext cx="1133475"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16138" y="2583981"/>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TextBox 6"/>
          <p:cNvSpPr txBox="1">
            <a:spLocks noChangeArrowheads="1"/>
          </p:cNvSpPr>
          <p:nvPr/>
        </p:nvSpPr>
        <p:spPr bwMode="auto">
          <a:xfrm>
            <a:off x="1925638" y="227759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103430"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24100" y="4247681"/>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TextBox 8"/>
          <p:cNvSpPr txBox="1">
            <a:spLocks noChangeArrowheads="1"/>
          </p:cNvSpPr>
          <p:nvPr/>
        </p:nvSpPr>
        <p:spPr bwMode="auto">
          <a:xfrm>
            <a:off x="2044700" y="4573118"/>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cxnSp>
        <p:nvCxnSpPr>
          <p:cNvPr id="10" name="Straight Connector 9"/>
          <p:cNvCxnSpPr>
            <a:stCxn id="103428" idx="1"/>
          </p:cNvCxnSpPr>
          <p:nvPr/>
        </p:nvCxnSpPr>
        <p:spPr bwMode="auto">
          <a:xfrm flipH="1" flipV="1">
            <a:off x="1293813" y="2414118"/>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33" name="TextBox 10"/>
          <p:cNvSpPr txBox="1">
            <a:spLocks noChangeArrowheads="1"/>
          </p:cNvSpPr>
          <p:nvPr/>
        </p:nvSpPr>
        <p:spPr bwMode="auto">
          <a:xfrm>
            <a:off x="3305175" y="3382493"/>
            <a:ext cx="7556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G0/1</a:t>
            </a:r>
            <a:endParaRPr lang="en-CA" sz="2000"/>
          </a:p>
          <a:p>
            <a:pPr algn="r"/>
            <a:r>
              <a:rPr lang="en-CA" sz="1100"/>
              <a:t>.1</a:t>
            </a:r>
          </a:p>
        </p:txBody>
      </p:sp>
      <p:sp>
        <p:nvSpPr>
          <p:cNvPr id="103434" name="TextBox 11"/>
          <p:cNvSpPr txBox="1">
            <a:spLocks noChangeArrowheads="1"/>
          </p:cNvSpPr>
          <p:nvPr/>
        </p:nvSpPr>
        <p:spPr bwMode="auto">
          <a:xfrm>
            <a:off x="3438525" y="2591918"/>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G0/0</a:t>
            </a:r>
            <a:endParaRPr lang="en-CA" sz="2000"/>
          </a:p>
        </p:txBody>
      </p:sp>
      <p:pic>
        <p:nvPicPr>
          <p:cNvPr id="10343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27438" y="2998318"/>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6" name="TextBox 13"/>
          <p:cNvSpPr txBox="1">
            <a:spLocks noChangeArrowheads="1"/>
          </p:cNvSpPr>
          <p:nvPr/>
        </p:nvSpPr>
        <p:spPr bwMode="auto">
          <a:xfrm>
            <a:off x="3794125" y="3172943"/>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grpSp>
        <p:nvGrpSpPr>
          <p:cNvPr id="103437" name="Group 14"/>
          <p:cNvGrpSpPr>
            <a:grpSpLocks/>
          </p:cNvGrpSpPr>
          <p:nvPr/>
        </p:nvGrpSpPr>
        <p:grpSpPr bwMode="auto">
          <a:xfrm>
            <a:off x="420688" y="1980277"/>
            <a:ext cx="1150937" cy="504825"/>
            <a:chOff x="2449309" y="1455539"/>
            <a:chExt cx="1152128" cy="503842"/>
          </a:xfrm>
        </p:grpSpPr>
        <p:sp>
          <p:nvSpPr>
            <p:cNvPr id="103483" name="Rectangle 15"/>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8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24338" y="151255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85" name="Rectangle 17"/>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grpSp>
      <p:cxnSp>
        <p:nvCxnSpPr>
          <p:cNvPr id="19" name="Straight Connector 18"/>
          <p:cNvCxnSpPr>
            <a:stCxn id="103430" idx="1"/>
            <a:endCxn id="103475" idx="3"/>
          </p:cNvCxnSpPr>
          <p:nvPr/>
        </p:nvCxnSpPr>
        <p:spPr bwMode="auto">
          <a:xfrm flipH="1">
            <a:off x="1408113" y="4404843"/>
            <a:ext cx="915987"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39" name="Group 19"/>
          <p:cNvGrpSpPr>
            <a:grpSpLocks/>
          </p:cNvGrpSpPr>
          <p:nvPr/>
        </p:nvGrpSpPr>
        <p:grpSpPr bwMode="auto">
          <a:xfrm>
            <a:off x="409575" y="2761781"/>
            <a:ext cx="1150938" cy="546100"/>
            <a:chOff x="2449309" y="1455539"/>
            <a:chExt cx="1152128" cy="545870"/>
          </a:xfrm>
        </p:grpSpPr>
        <p:sp>
          <p:nvSpPr>
            <p:cNvPr id="103480" name="Rectangle 20"/>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8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76530" y="1554585"/>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82" name="Rectangle 22"/>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grpSp>
      <p:cxnSp>
        <p:nvCxnSpPr>
          <p:cNvPr id="24" name="Straight Connector 23"/>
          <p:cNvCxnSpPr>
            <a:stCxn id="103428" idx="1"/>
            <a:endCxn id="103481" idx="3"/>
          </p:cNvCxnSpPr>
          <p:nvPr/>
        </p:nvCxnSpPr>
        <p:spPr bwMode="auto">
          <a:xfrm flipH="1">
            <a:off x="1335088" y="2741143"/>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41" name="Group 24"/>
          <p:cNvGrpSpPr>
            <a:grpSpLocks/>
          </p:cNvGrpSpPr>
          <p:nvPr/>
        </p:nvGrpSpPr>
        <p:grpSpPr bwMode="auto">
          <a:xfrm>
            <a:off x="493713" y="4019081"/>
            <a:ext cx="1193800" cy="1098550"/>
            <a:chOff x="2262117" y="2565118"/>
            <a:chExt cx="1193416" cy="1098403"/>
          </a:xfrm>
        </p:grpSpPr>
        <p:sp>
          <p:nvSpPr>
            <p:cNvPr id="103474" name="Rectangle 25"/>
            <p:cNvSpPr>
              <a:spLocks noChangeArrowheads="1"/>
            </p:cNvSpPr>
            <p:nvPr/>
          </p:nvSpPr>
          <p:spPr bwMode="auto">
            <a:xfrm>
              <a:off x="3075301" y="315967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78434" y="321669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6" name="Rectangle 27"/>
            <p:cNvSpPr>
              <a:spLocks noChangeArrowheads="1"/>
            </p:cNvSpPr>
            <p:nvPr/>
          </p:nvSpPr>
          <p:spPr bwMode="auto">
            <a:xfrm>
              <a:off x="2303404" y="3261051"/>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PC4</a:t>
              </a:r>
            </a:p>
          </p:txBody>
        </p:sp>
        <p:sp>
          <p:nvSpPr>
            <p:cNvPr id="103477" name="Rectangle 28"/>
            <p:cNvSpPr>
              <a:spLocks noChangeArrowheads="1"/>
            </p:cNvSpPr>
            <p:nvPr/>
          </p:nvSpPr>
          <p:spPr bwMode="auto">
            <a:xfrm>
              <a:off x="3034014" y="2565118"/>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37147" y="2622136"/>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9" name="Rectangle 30"/>
            <p:cNvSpPr>
              <a:spLocks noChangeArrowheads="1"/>
            </p:cNvSpPr>
            <p:nvPr/>
          </p:nvSpPr>
          <p:spPr bwMode="auto">
            <a:xfrm>
              <a:off x="2262117" y="2666490"/>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PC3</a:t>
              </a:r>
            </a:p>
          </p:txBody>
        </p:sp>
      </p:grpSp>
      <p:cxnSp>
        <p:nvCxnSpPr>
          <p:cNvPr id="32" name="Straight Connector 31"/>
          <p:cNvCxnSpPr>
            <a:stCxn id="103430" idx="1"/>
            <a:endCxn id="103478" idx="3"/>
          </p:cNvCxnSpPr>
          <p:nvPr/>
        </p:nvCxnSpPr>
        <p:spPr bwMode="auto">
          <a:xfrm flipH="1" flipV="1">
            <a:off x="1366838" y="4298481"/>
            <a:ext cx="957262" cy="1063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3" name="Curved Connector 32"/>
          <p:cNvCxnSpPr>
            <a:endCxn id="103481" idx="3"/>
          </p:cNvCxnSpPr>
          <p:nvPr/>
        </p:nvCxnSpPr>
        <p:spPr>
          <a:xfrm rot="16200000" flipH="1">
            <a:off x="911226" y="2660180"/>
            <a:ext cx="806450" cy="41275"/>
          </a:xfrm>
          <a:prstGeom prst="curvedConnector4">
            <a:avLst>
              <a:gd name="adj1" fmla="val 7170"/>
              <a:gd name="adj2" fmla="val 2453244"/>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3448" idx="0"/>
            <a:endCxn id="103454" idx="0"/>
          </p:cNvCxnSpPr>
          <p:nvPr/>
        </p:nvCxnSpPr>
        <p:spPr bwMode="auto">
          <a:xfrm flipV="1">
            <a:off x="7251700" y="4364038"/>
            <a:ext cx="1292225" cy="107473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Connector 34"/>
          <p:cNvCxnSpPr>
            <a:stCxn id="103446" idx="3"/>
            <a:endCxn id="103454" idx="0"/>
          </p:cNvCxnSpPr>
          <p:nvPr/>
        </p:nvCxnSpPr>
        <p:spPr bwMode="auto">
          <a:xfrm>
            <a:off x="7410450" y="3932238"/>
            <a:ext cx="1133475"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4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75438" y="37750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7" name="TextBox 36"/>
          <p:cNvSpPr txBox="1">
            <a:spLocks noChangeArrowheads="1"/>
          </p:cNvSpPr>
          <p:nvPr/>
        </p:nvSpPr>
        <p:spPr bwMode="auto">
          <a:xfrm>
            <a:off x="6486525" y="34686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10344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83400" y="543877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9" name="TextBox 38"/>
          <p:cNvSpPr txBox="1">
            <a:spLocks noChangeArrowheads="1"/>
          </p:cNvSpPr>
          <p:nvPr/>
        </p:nvSpPr>
        <p:spPr bwMode="auto">
          <a:xfrm>
            <a:off x="6605588" y="57642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cxnSp>
        <p:nvCxnSpPr>
          <p:cNvPr id="40" name="Straight Connector 39"/>
          <p:cNvCxnSpPr>
            <a:stCxn id="103446" idx="1"/>
            <a:endCxn id="103472" idx="3"/>
          </p:cNvCxnSpPr>
          <p:nvPr/>
        </p:nvCxnSpPr>
        <p:spPr bwMode="auto">
          <a:xfrm flipH="1" flipV="1">
            <a:off x="5853113" y="3605213"/>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51" name="TextBox 40"/>
          <p:cNvSpPr txBox="1">
            <a:spLocks noChangeArrowheads="1"/>
          </p:cNvSpPr>
          <p:nvPr/>
        </p:nvSpPr>
        <p:spPr bwMode="auto">
          <a:xfrm>
            <a:off x="7864475" y="4573588"/>
            <a:ext cx="755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G0/1</a:t>
            </a:r>
            <a:endParaRPr lang="en-CA" sz="2000"/>
          </a:p>
          <a:p>
            <a:pPr algn="r"/>
            <a:r>
              <a:rPr lang="en-CA" sz="1100"/>
              <a:t>.1</a:t>
            </a:r>
          </a:p>
        </p:txBody>
      </p:sp>
      <p:sp>
        <p:nvSpPr>
          <p:cNvPr id="103452" name="TextBox 41"/>
          <p:cNvSpPr txBox="1">
            <a:spLocks noChangeArrowheads="1"/>
          </p:cNvSpPr>
          <p:nvPr/>
        </p:nvSpPr>
        <p:spPr bwMode="auto">
          <a:xfrm>
            <a:off x="7997825" y="3783013"/>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G0/0</a:t>
            </a:r>
            <a:endParaRPr lang="en-CA" sz="2000"/>
          </a:p>
        </p:txBody>
      </p:sp>
      <p:pic>
        <p:nvPicPr>
          <p:cNvPr id="103453"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88325" y="4189413"/>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54" name="TextBox 43"/>
          <p:cNvSpPr txBox="1">
            <a:spLocks noChangeArrowheads="1"/>
          </p:cNvSpPr>
          <p:nvPr/>
        </p:nvSpPr>
        <p:spPr bwMode="auto">
          <a:xfrm>
            <a:off x="8353425" y="4364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grpSp>
        <p:nvGrpSpPr>
          <p:cNvPr id="103455" name="Group 44"/>
          <p:cNvGrpSpPr>
            <a:grpSpLocks/>
          </p:cNvGrpSpPr>
          <p:nvPr/>
        </p:nvGrpSpPr>
        <p:grpSpPr bwMode="auto">
          <a:xfrm>
            <a:off x="4979988" y="3324225"/>
            <a:ext cx="1152525" cy="504825"/>
            <a:chOff x="2449309" y="1455539"/>
            <a:chExt cx="1152128" cy="503842"/>
          </a:xfrm>
        </p:grpSpPr>
        <p:sp>
          <p:nvSpPr>
            <p:cNvPr id="103471" name="Rectangle 45"/>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24338" y="151255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3" name="Rectangle 47"/>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grpSp>
      <p:cxnSp>
        <p:nvCxnSpPr>
          <p:cNvPr id="49" name="Straight Connector 48"/>
          <p:cNvCxnSpPr>
            <a:stCxn id="103448" idx="1"/>
            <a:endCxn id="103463" idx="3"/>
          </p:cNvCxnSpPr>
          <p:nvPr/>
        </p:nvCxnSpPr>
        <p:spPr bwMode="auto">
          <a:xfrm flipH="1">
            <a:off x="5969000" y="5595938"/>
            <a:ext cx="914400"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7" name="Group 49"/>
          <p:cNvGrpSpPr>
            <a:grpSpLocks/>
          </p:cNvGrpSpPr>
          <p:nvPr/>
        </p:nvGrpSpPr>
        <p:grpSpPr bwMode="auto">
          <a:xfrm>
            <a:off x="4968875" y="3952875"/>
            <a:ext cx="1152525" cy="546100"/>
            <a:chOff x="2449309" y="1455539"/>
            <a:chExt cx="1152128" cy="545870"/>
          </a:xfrm>
        </p:grpSpPr>
        <p:sp>
          <p:nvSpPr>
            <p:cNvPr id="103468" name="Rectangle 50"/>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.11</a:t>
              </a:r>
            </a:p>
          </p:txBody>
        </p:sp>
        <p:pic>
          <p:nvPicPr>
            <p:cNvPr id="10346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76530" y="1554585"/>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0" name="Rectangle 52"/>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grpSp>
      <p:cxnSp>
        <p:nvCxnSpPr>
          <p:cNvPr id="54" name="Straight Connector 53"/>
          <p:cNvCxnSpPr>
            <a:stCxn id="103446" idx="1"/>
            <a:endCxn id="103469" idx="3"/>
          </p:cNvCxnSpPr>
          <p:nvPr/>
        </p:nvCxnSpPr>
        <p:spPr bwMode="auto">
          <a:xfrm flipH="1">
            <a:off x="5894388" y="3932238"/>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9" name="Group 54"/>
          <p:cNvGrpSpPr>
            <a:grpSpLocks/>
          </p:cNvGrpSpPr>
          <p:nvPr/>
        </p:nvGrpSpPr>
        <p:grpSpPr bwMode="auto">
          <a:xfrm>
            <a:off x="5054600" y="5210175"/>
            <a:ext cx="1193800" cy="1098550"/>
            <a:chOff x="2262117" y="2565118"/>
            <a:chExt cx="1193416" cy="1098403"/>
          </a:xfrm>
        </p:grpSpPr>
        <p:sp>
          <p:nvSpPr>
            <p:cNvPr id="103462" name="Rectangle 55"/>
            <p:cNvSpPr>
              <a:spLocks noChangeArrowheads="1"/>
            </p:cNvSpPr>
            <p:nvPr/>
          </p:nvSpPr>
          <p:spPr bwMode="auto">
            <a:xfrm>
              <a:off x="3075301" y="315967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.11</a:t>
              </a:r>
            </a:p>
          </p:txBody>
        </p:sp>
        <p:pic>
          <p:nvPicPr>
            <p:cNvPr id="10346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78434" y="321669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4" name="Rectangle 57"/>
            <p:cNvSpPr>
              <a:spLocks noChangeArrowheads="1"/>
            </p:cNvSpPr>
            <p:nvPr/>
          </p:nvSpPr>
          <p:spPr bwMode="auto">
            <a:xfrm>
              <a:off x="2303404" y="3261051"/>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PC4</a:t>
              </a:r>
            </a:p>
          </p:txBody>
        </p:sp>
        <p:sp>
          <p:nvSpPr>
            <p:cNvPr id="103465" name="Rectangle 58"/>
            <p:cNvSpPr>
              <a:spLocks noChangeArrowheads="1"/>
            </p:cNvSpPr>
            <p:nvPr/>
          </p:nvSpPr>
          <p:spPr bwMode="auto">
            <a:xfrm>
              <a:off x="3034014" y="2565118"/>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6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37147" y="2622136"/>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7" name="Rectangle 60"/>
            <p:cNvSpPr>
              <a:spLocks noChangeArrowheads="1"/>
            </p:cNvSpPr>
            <p:nvPr/>
          </p:nvSpPr>
          <p:spPr bwMode="auto">
            <a:xfrm>
              <a:off x="2262117" y="2666490"/>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PC3</a:t>
              </a:r>
            </a:p>
          </p:txBody>
        </p:sp>
      </p:grpSp>
      <p:cxnSp>
        <p:nvCxnSpPr>
          <p:cNvPr id="62" name="Straight Connector 61"/>
          <p:cNvCxnSpPr>
            <a:stCxn id="103448" idx="1"/>
            <a:endCxn id="103466" idx="3"/>
          </p:cNvCxnSpPr>
          <p:nvPr/>
        </p:nvCxnSpPr>
        <p:spPr bwMode="auto">
          <a:xfrm flipH="1" flipV="1">
            <a:off x="5927725" y="5489575"/>
            <a:ext cx="955675" cy="1063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3" name="Curved Connector 62"/>
          <p:cNvCxnSpPr>
            <a:stCxn id="103472" idx="3"/>
            <a:endCxn id="103466" idx="3"/>
          </p:cNvCxnSpPr>
          <p:nvPr/>
        </p:nvCxnSpPr>
        <p:spPr>
          <a:xfrm>
            <a:off x="5853113" y="3605213"/>
            <a:ext cx="74612" cy="1884362"/>
          </a:xfrm>
          <a:prstGeom prst="curvedConnector3">
            <a:avLst>
              <a:gd name="adj1" fmla="val 3294227"/>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55966" y="1328685"/>
            <a:ext cx="2082621" cy="651460"/>
          </a:xfrm>
          <a:prstGeom prst="rect">
            <a:avLst/>
          </a:prstGeom>
          <a:noFill/>
        </p:spPr>
        <p:txBody>
          <a:bodyPr wrap="none" rtlCol="0">
            <a:spAutoFit/>
          </a:bodyPr>
          <a:lstStyle/>
          <a:p>
            <a:r>
              <a:rPr lang="en-US" sz="2000" dirty="0" smtClean="0"/>
              <a:t>Default Gateway</a:t>
            </a:r>
            <a:br>
              <a:rPr lang="en-US" sz="2000" dirty="0" smtClean="0"/>
            </a:br>
            <a:r>
              <a:rPr lang="en-US" sz="2000" dirty="0" smtClean="0"/>
              <a:t>not needed</a:t>
            </a:r>
            <a:endParaRPr lang="en-US" sz="2000" dirty="0"/>
          </a:p>
        </p:txBody>
      </p:sp>
      <p:sp>
        <p:nvSpPr>
          <p:cNvPr id="65" name="TextBox 64"/>
          <p:cNvSpPr txBox="1"/>
          <p:nvPr/>
        </p:nvSpPr>
        <p:spPr>
          <a:xfrm>
            <a:off x="5553216" y="2668664"/>
            <a:ext cx="2082621" cy="651460"/>
          </a:xfrm>
          <a:prstGeom prst="rect">
            <a:avLst/>
          </a:prstGeom>
          <a:noFill/>
        </p:spPr>
        <p:txBody>
          <a:bodyPr wrap="none" rtlCol="0">
            <a:spAutoFit/>
          </a:bodyPr>
          <a:lstStyle/>
          <a:p>
            <a:r>
              <a:rPr lang="en-US" sz="2000" dirty="0" smtClean="0"/>
              <a:t>Default Gateway</a:t>
            </a:r>
            <a:br>
              <a:rPr lang="en-US" sz="2000" dirty="0" smtClean="0"/>
            </a:br>
            <a:r>
              <a:rPr lang="en-US" sz="2000" dirty="0" smtClean="0"/>
              <a:t>needed</a:t>
            </a:r>
            <a:endParaRPr lang="en-US" sz="2000" dirty="0"/>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Configuring the Default Gateway</a:t>
            </a:r>
            <a:br>
              <a:rPr lang="en-US" sz="1800">
                <a:latin typeface="Arial" charset="0"/>
              </a:rPr>
            </a:br>
            <a:r>
              <a:rPr lang="en-US">
                <a:latin typeface="Arial" charset="0"/>
              </a:rPr>
              <a:t>Default Gateway on a Switch</a:t>
            </a:r>
          </a:p>
        </p:txBody>
      </p:sp>
      <p:pic>
        <p:nvPicPr>
          <p:cNvPr id="3" name="Picture 2"/>
          <p:cNvPicPr>
            <a:picLocks noChangeAspect="1"/>
          </p:cNvPicPr>
          <p:nvPr/>
        </p:nvPicPr>
        <p:blipFill>
          <a:blip r:embed="rId3"/>
          <a:stretch>
            <a:fillRect/>
          </a:stretch>
        </p:blipFill>
        <p:spPr>
          <a:xfrm>
            <a:off x="1501404" y="1219258"/>
            <a:ext cx="5765586" cy="5391817"/>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dirty="0" smtClean="0"/>
              <a:t>In this chapter, you learned:</a:t>
            </a:r>
          </a:p>
          <a:p>
            <a:r>
              <a:rPr lang="en-US" sz="2000" dirty="0" smtClean="0"/>
              <a:t>The network layer, or OSI Layer 3, provides services to allow end devices to exchange data across the network. </a:t>
            </a:r>
          </a:p>
          <a:p>
            <a:r>
              <a:rPr lang="en-US" sz="2000" dirty="0" smtClean="0"/>
              <a:t>The network layer uses four basic processes: IP addressing for end devices, encapsulation, routing, and de-encapsulation.</a:t>
            </a:r>
          </a:p>
          <a:p>
            <a:r>
              <a:rPr lang="en-US" sz="2000" dirty="0" smtClean="0"/>
              <a:t>The Internet is largely based on IPv4, which is still the most widely-used network layer protocol. </a:t>
            </a:r>
          </a:p>
          <a:p>
            <a:r>
              <a:rPr lang="en-US" sz="2000" dirty="0" smtClean="0"/>
              <a:t>An IPv4 packet contains the IP header and the payload. </a:t>
            </a:r>
          </a:p>
          <a:p>
            <a:r>
              <a:rPr lang="en-US" sz="2000" dirty="0" smtClean="0"/>
              <a:t>The IPv6 simplified header offers several advantages over IPv4, including better routing efficiency, simplified extension headers, and capability for per-flow processing.</a:t>
            </a:r>
          </a:p>
        </p:txBody>
      </p:sp>
    </p:spTree>
    <p:extLst>
      <p:ext uri="{BB962C8B-B14F-4D97-AF65-F5344CB8AC3E}">
        <p14:creationId xmlns:p14="http://schemas.microsoft.com/office/powerpoint/2010/main" val="3629079229"/>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a:latin typeface="Arial" charset="0"/>
              </a:rPr>
              <a:t>Network Layer in Communication</a:t>
            </a:r>
            <a:br>
              <a:rPr lang="en-US" sz="1800">
                <a:latin typeface="Arial" charset="0"/>
              </a:rPr>
            </a:br>
            <a:r>
              <a:rPr lang="en-US">
                <a:latin typeface="Arial" charset="0"/>
              </a:rPr>
              <a:t>The Network Layer</a:t>
            </a:r>
          </a:p>
        </p:txBody>
      </p:sp>
      <p:sp>
        <p:nvSpPr>
          <p:cNvPr id="17410" name="Content Placeholder 1"/>
          <p:cNvSpPr>
            <a:spLocks noGrp="1"/>
          </p:cNvSpPr>
          <p:nvPr>
            <p:ph idx="1"/>
          </p:nvPr>
        </p:nvSpPr>
        <p:spPr/>
        <p:txBody>
          <a:bodyPr/>
          <a:lstStyle/>
          <a:p>
            <a:pPr marL="0" indent="0">
              <a:buNone/>
              <a:defRPr/>
            </a:pPr>
            <a:r>
              <a:rPr lang="en-US" sz="2000" dirty="0"/>
              <a:t>The network layer, or OSI Layer 3, provides services to allow end devices to exchange data across the network. To accomplish this end-to-end transport, the network layer uses four basic </a:t>
            </a:r>
            <a:r>
              <a:rPr lang="en-US" sz="2000" dirty="0" smtClean="0"/>
              <a:t>processes</a:t>
            </a:r>
            <a:r>
              <a:rPr lang="en-US" sz="2000" dirty="0" smtClean="0">
                <a:latin typeface="Arial" charset="0"/>
              </a:rPr>
              <a:t>:</a:t>
            </a:r>
          </a:p>
          <a:p>
            <a:pPr>
              <a:defRPr/>
            </a:pPr>
            <a:r>
              <a:rPr lang="en-US" sz="2000" dirty="0" smtClean="0">
                <a:latin typeface="Arial" charset="0"/>
              </a:rPr>
              <a:t>Addressing end devices</a:t>
            </a:r>
          </a:p>
          <a:p>
            <a:pPr>
              <a:defRPr/>
            </a:pPr>
            <a:r>
              <a:rPr lang="en-US" sz="2000" dirty="0" smtClean="0">
                <a:latin typeface="Arial" charset="0"/>
              </a:rPr>
              <a:t>Encapsulation</a:t>
            </a:r>
          </a:p>
          <a:p>
            <a:pPr>
              <a:defRPr/>
            </a:pPr>
            <a:r>
              <a:rPr lang="en-US" sz="2000" dirty="0" smtClean="0">
                <a:latin typeface="Arial" charset="0"/>
              </a:rPr>
              <a:t>Routing</a:t>
            </a:r>
          </a:p>
          <a:p>
            <a:pPr>
              <a:defRPr/>
            </a:pPr>
            <a:r>
              <a:rPr lang="en-US" sz="2000" dirty="0" smtClean="0">
                <a:latin typeface="Arial" charset="0"/>
              </a:rPr>
              <a:t>De-encapsulating</a:t>
            </a:r>
            <a:endParaRPr lang="en-US" sz="2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p:txBody>
          <a:bodyPr/>
          <a:lstStyle/>
          <a:p>
            <a:r>
              <a:rPr lang="en-US" sz="2000" dirty="0" smtClean="0"/>
              <a:t>In addition to hierarchical addressing, the network layer is also responsible for routing.</a:t>
            </a:r>
          </a:p>
          <a:p>
            <a:r>
              <a:rPr lang="en-US" sz="2000" dirty="0" smtClean="0"/>
              <a:t>Hosts require a local routing table to ensure that packets are directed to the correct destination network. </a:t>
            </a:r>
            <a:endParaRPr lang="en-US" sz="2000" dirty="0"/>
          </a:p>
          <a:p>
            <a:r>
              <a:rPr lang="en-US" sz="2000" dirty="0" smtClean="0"/>
              <a:t>The local default route is the route to the default gateway.</a:t>
            </a:r>
          </a:p>
          <a:p>
            <a:r>
              <a:rPr lang="en-US" sz="2000" dirty="0" smtClean="0"/>
              <a:t>The default gateway is the IP address of a router interface connected to the local network. </a:t>
            </a:r>
          </a:p>
          <a:p>
            <a:r>
              <a:rPr lang="en-US" sz="2000" dirty="0" smtClean="0"/>
              <a:t>When a router, such as the default gateway, receives a packet, it examines the destination IP address to determine the destination network. </a:t>
            </a:r>
          </a:p>
        </p:txBody>
      </p:sp>
    </p:spTree>
    <p:extLst>
      <p:ext uri="{BB962C8B-B14F-4D97-AF65-F5344CB8AC3E}">
        <p14:creationId xmlns:p14="http://schemas.microsoft.com/office/powerpoint/2010/main" val="879975690"/>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p:txBody>
          <a:bodyPr/>
          <a:lstStyle/>
          <a:p>
            <a:r>
              <a:rPr lang="en-US" sz="2000" dirty="0" smtClean="0"/>
              <a:t>The routing table of a router stores information about directly-connected routes and remote routes to IP networks. If the router has an entry in its routing table for the destination network, the router forwards the packet. If no routing entry exists, the router may forward the packet to its own default route, if one is configured or it will drop the packet.</a:t>
            </a:r>
          </a:p>
          <a:p>
            <a:r>
              <a:rPr lang="en-US" sz="2000" dirty="0" smtClean="0"/>
              <a:t>Routing table entries can be configured manually on each router to provide static routing or the routers may communicate route information dynamically between each other using a routing protocol.</a:t>
            </a:r>
          </a:p>
          <a:p>
            <a:r>
              <a:rPr lang="en-US" sz="2000" dirty="0" smtClean="0"/>
              <a:t>For routers to be reachable, the router interface must be configured.</a:t>
            </a:r>
            <a:endParaRPr lang="en-US" sz="2000" dirty="0"/>
          </a:p>
        </p:txBody>
      </p:sp>
    </p:spTree>
    <p:extLst>
      <p:ext uri="{BB962C8B-B14F-4D97-AF65-F5344CB8AC3E}">
        <p14:creationId xmlns:p14="http://schemas.microsoft.com/office/powerpoint/2010/main" val="648138210"/>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09570"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a:latin typeface="Arial" charset="0"/>
              </a:rPr>
              <a:t>Network Layer in Communication</a:t>
            </a:r>
            <a:br>
              <a:rPr lang="en-US" sz="1800">
                <a:latin typeface="Arial" charset="0"/>
              </a:rPr>
            </a:br>
            <a:r>
              <a:rPr lang="en-US">
                <a:latin typeface="Arial" charset="0"/>
              </a:rPr>
              <a:t>Network Layer Protocols</a:t>
            </a:r>
          </a:p>
        </p:txBody>
      </p:sp>
      <p:sp>
        <p:nvSpPr>
          <p:cNvPr id="17410" name="Content Placeholder 1"/>
          <p:cNvSpPr>
            <a:spLocks noGrp="1"/>
          </p:cNvSpPr>
          <p:nvPr>
            <p:ph idx="1"/>
          </p:nvPr>
        </p:nvSpPr>
        <p:spPr/>
        <p:txBody>
          <a:bodyPr/>
          <a:lstStyle/>
          <a:p>
            <a:pPr marL="0" indent="0">
              <a:buFont typeface="Wingdings" charset="0"/>
              <a:buNone/>
              <a:defRPr/>
            </a:pPr>
            <a:r>
              <a:rPr lang="en-US" sz="2000" b="1" dirty="0" smtClean="0">
                <a:latin typeface="Arial" charset="0"/>
              </a:rPr>
              <a:t>Common network layer protocols include:</a:t>
            </a:r>
          </a:p>
          <a:p>
            <a:pPr>
              <a:defRPr/>
            </a:pPr>
            <a:r>
              <a:rPr lang="en-US" sz="2000" dirty="0">
                <a:latin typeface="Arial" charset="0"/>
              </a:rPr>
              <a:t>IP version 4 (IPv4)</a:t>
            </a:r>
          </a:p>
          <a:p>
            <a:pPr>
              <a:defRPr/>
            </a:pPr>
            <a:r>
              <a:rPr lang="en-US" sz="2000" dirty="0">
                <a:latin typeface="Arial" charset="0"/>
              </a:rPr>
              <a:t>IP version 6 (IPv6)</a:t>
            </a:r>
          </a:p>
          <a:p>
            <a:pPr marL="0" indent="0">
              <a:buFont typeface="Wingdings" charset="0"/>
              <a:buNone/>
              <a:defRPr/>
            </a:pPr>
            <a:r>
              <a:rPr lang="en-US" sz="2000" b="1" dirty="0" smtClean="0">
                <a:latin typeface="Arial" charset="0"/>
              </a:rPr>
              <a:t>Legacy network layer protocols include:</a:t>
            </a:r>
          </a:p>
          <a:p>
            <a:pPr>
              <a:defRPr/>
            </a:pPr>
            <a:r>
              <a:rPr lang="en-US" sz="2000" dirty="0" smtClean="0">
                <a:latin typeface="Arial" charset="0"/>
              </a:rPr>
              <a:t>Novell Internetwork Packet Exchange (IPX)</a:t>
            </a:r>
          </a:p>
          <a:p>
            <a:pPr>
              <a:defRPr/>
            </a:pPr>
            <a:r>
              <a:rPr lang="en-US" sz="2000" dirty="0" smtClean="0">
                <a:latin typeface="Arial" charset="0"/>
              </a:rPr>
              <a:t>AppleTalk</a:t>
            </a:r>
          </a:p>
          <a:p>
            <a:pPr>
              <a:defRPr/>
            </a:pPr>
            <a:r>
              <a:rPr lang="en-US" sz="2000" dirty="0" smtClean="0">
                <a:latin typeface="Arial" charset="0"/>
              </a:rPr>
              <a:t>Connectionless Network Service (CLNS/</a:t>
            </a:r>
            <a:r>
              <a:rPr lang="en-US" sz="2000" dirty="0" err="1" smtClean="0">
                <a:latin typeface="Arial" charset="0"/>
              </a:rPr>
              <a:t>DECNet</a:t>
            </a:r>
            <a:r>
              <a:rPr lang="en-US" sz="2000" dirty="0" smtClean="0">
                <a:latin typeface="Arial" charset="0"/>
              </a:rPr>
              <a:t>)</a:t>
            </a:r>
            <a:endParaRPr lang="en-US" sz="2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84300"/>
            <a:ext cx="8164756" cy="5191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bwMode="auto">
          <a:xfrm>
            <a:off x="346075" y="54610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smtClean="0">
                <a:latin typeface="Arial" charset="0"/>
              </a:rPr>
              <a:t>IP Characteristics</a:t>
            </a:r>
            <a:r>
              <a:rPr lang="en-US" smtClean="0">
                <a:latin typeface="Arial" charset="0"/>
              </a:rPr>
              <a:t/>
            </a:r>
            <a:br>
              <a:rPr lang="en-US" smtClean="0">
                <a:latin typeface="Arial" charset="0"/>
              </a:rPr>
            </a:br>
            <a:r>
              <a:rPr lang="en-US" smtClean="0">
                <a:latin typeface="Arial" charset="0"/>
              </a:rPr>
              <a:t>IP Components</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a:latin typeface="Arial" charset="0"/>
              </a:rPr>
              <a:t>Characteristics of the IP protocol</a:t>
            </a:r>
            <a:br>
              <a:rPr lang="en-US" sz="1800">
                <a:latin typeface="Arial" charset="0"/>
              </a:rPr>
            </a:br>
            <a:r>
              <a:rPr lang="en-US">
                <a:latin typeface="Arial" charset="0"/>
              </a:rPr>
              <a:t>IP - Connectionless</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10" y="1870074"/>
            <a:ext cx="8587565" cy="4283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Characteristics of the IP protocol</a:t>
            </a:r>
            <a:br>
              <a:rPr lang="en-US" sz="1800" dirty="0">
                <a:latin typeface="Arial" charset="0"/>
              </a:rPr>
            </a:br>
            <a:r>
              <a:rPr lang="en-US" dirty="0" smtClean="0">
                <a:latin typeface="Arial" charset="0"/>
              </a:rPr>
              <a:t>Best </a:t>
            </a:r>
            <a:r>
              <a:rPr lang="en-US" dirty="0">
                <a:latin typeface="Arial" charset="0"/>
              </a:rPr>
              <a:t>Effort Delivery</a:t>
            </a:r>
          </a:p>
        </p:txBody>
      </p:sp>
      <p:pic>
        <p:nvPicPr>
          <p:cNvPr id="2" name="Picture 1"/>
          <p:cNvPicPr>
            <a:picLocks noChangeAspect="1"/>
          </p:cNvPicPr>
          <p:nvPr/>
        </p:nvPicPr>
        <p:blipFill>
          <a:blip r:embed="rId3"/>
          <a:stretch>
            <a:fillRect/>
          </a:stretch>
        </p:blipFill>
        <p:spPr>
          <a:xfrm>
            <a:off x="1264669" y="1188023"/>
            <a:ext cx="6789602" cy="5303836"/>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17103</TotalTime>
  <Pages>28</Pages>
  <Words>2598</Words>
  <Application>Microsoft Office PowerPoint</Application>
  <PresentationFormat>On-screen Show (4:3)</PresentationFormat>
  <Paragraphs>679</Paragraphs>
  <Slides>52</Slides>
  <Notes>51</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PPT-TMPLT-WHT_C</vt:lpstr>
      <vt:lpstr>NetAcad-4F_PPT-WHT_060408</vt:lpstr>
      <vt:lpstr>Chapter 6: Network Layer</vt:lpstr>
      <vt:lpstr>Chapter 6: Objectives</vt:lpstr>
      <vt:lpstr>Chapter 6</vt:lpstr>
      <vt:lpstr>6.1  Network Layer Protocols</vt:lpstr>
      <vt:lpstr>Network Layer in Communication The Network Layer</vt:lpstr>
      <vt:lpstr>Network Layer in Communication Network Layer Protocols</vt:lpstr>
      <vt:lpstr>PowerPoint Presentation</vt:lpstr>
      <vt:lpstr>Characteristics of the IP protocol IP - Connectionless</vt:lpstr>
      <vt:lpstr>Characteristics of the IP protocol Best Effort Delivery</vt:lpstr>
      <vt:lpstr>Characteristics of the IP protocol IP – Media Independent</vt:lpstr>
      <vt:lpstr>IPv4 Packet Encapsulating IP</vt:lpstr>
      <vt:lpstr>IPv4 Packet IPv4 Packet Header</vt:lpstr>
      <vt:lpstr>IPv4 Packet IPv4 Header Fields</vt:lpstr>
      <vt:lpstr>IPv4 Packet Sample IPv4 Headers</vt:lpstr>
      <vt:lpstr>Network Layer in Communication Limitations of IPv4</vt:lpstr>
      <vt:lpstr>Network Layer in Communication Introducing IPv6</vt:lpstr>
      <vt:lpstr>IPv6 Packet Encapsulating IPv6</vt:lpstr>
      <vt:lpstr>IPv6 Packet IPv6 Packet Header</vt:lpstr>
      <vt:lpstr>IPv6 Packet Sample IPv6 Header</vt:lpstr>
      <vt:lpstr>6.2  Routing</vt:lpstr>
      <vt:lpstr>Host Routing Tables Host Packet Forwarding Decision</vt:lpstr>
      <vt:lpstr>Host Routing Tables Default Gateway</vt:lpstr>
      <vt:lpstr>Host Routing Tables IPv4 Host Routing Table</vt:lpstr>
      <vt:lpstr>Host Routing Tables Sample IPv4 Host Routing Table</vt:lpstr>
      <vt:lpstr>Host Routing Tables Sample IPv6 Host Routing Table</vt:lpstr>
      <vt:lpstr>Router Routing Tables Router Packet Forwarding Decision</vt:lpstr>
      <vt:lpstr>Router Routing Tables IPv4 Router Routing Table</vt:lpstr>
      <vt:lpstr>Router Routing Tables Directly Connected Routing Table Entries</vt:lpstr>
      <vt:lpstr>Router Routing Tables Remote Network Routing Table Entries</vt:lpstr>
      <vt:lpstr>Router Routing Tables Next-Hop Address</vt:lpstr>
      <vt:lpstr>6.3  Routers</vt:lpstr>
      <vt:lpstr>Anatomy of a Router A Router is a Computer</vt:lpstr>
      <vt:lpstr>Anatomy of a Router Router CPU and OS</vt:lpstr>
      <vt:lpstr>Anatomy of a Router Router Memory</vt:lpstr>
      <vt:lpstr>Anatomy of a Router Inside a Router</vt:lpstr>
      <vt:lpstr>Anatomy of a Router Router Backplane</vt:lpstr>
      <vt:lpstr>Anatomy of a Router Connecting to a Router</vt:lpstr>
      <vt:lpstr>Anatomy of a Router LAN and WAN Interfaces</vt:lpstr>
      <vt:lpstr>Router Boot-up Cisco IOS</vt:lpstr>
      <vt:lpstr>Router Boot-up Bootset Files</vt:lpstr>
      <vt:lpstr>Router Boot-up Router Bootup Process</vt:lpstr>
      <vt:lpstr>Router Boot-up Show Versions Output</vt:lpstr>
      <vt:lpstr>6.4  Configuring a Cisco Router</vt:lpstr>
      <vt:lpstr> Configure Initial Settings Router Configuration Steps</vt:lpstr>
      <vt:lpstr> Configure Interfaces Configure LAN Interfaces</vt:lpstr>
      <vt:lpstr> Configure Interfaces Verify Interface Configuration</vt:lpstr>
      <vt:lpstr> Configuring the Default Gateway Default Gateway on a Host</vt:lpstr>
      <vt:lpstr> Configuring the Default Gateway Default Gateway on a Switch</vt:lpstr>
      <vt:lpstr>Network Layer Summary</vt:lpstr>
      <vt:lpstr>Network Layer Summary (cont.)</vt:lpstr>
      <vt:lpstr>Network Layer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719</cp:revision>
  <cp:lastPrinted>1999-01-27T00:54:54Z</cp:lastPrinted>
  <dcterms:created xsi:type="dcterms:W3CDTF">2006-10-23T15:07:30Z</dcterms:created>
  <dcterms:modified xsi:type="dcterms:W3CDTF">2013-10-23T16:41:51Z</dcterms:modified>
</cp:coreProperties>
</file>