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essoa" userId="490a9437eb683df5" providerId="LiveId" clId="{CAAFA570-7F76-4D7D-80DC-A930830BDC35}"/>
    <pc:docChg chg="modSld">
      <pc:chgData name="Rodrigo Pessoa" userId="490a9437eb683df5" providerId="LiveId" clId="{CAAFA570-7F76-4D7D-80DC-A930830BDC35}" dt="2023-12-18T17:37:52.185" v="11" actId="20577"/>
      <pc:docMkLst>
        <pc:docMk/>
      </pc:docMkLst>
      <pc:sldChg chg="modSp mod">
        <pc:chgData name="Rodrigo Pessoa" userId="490a9437eb683df5" providerId="LiveId" clId="{CAAFA570-7F76-4D7D-80DC-A930830BDC35}" dt="2023-12-18T17:37:52.185" v="11" actId="20577"/>
        <pc:sldMkLst>
          <pc:docMk/>
          <pc:sldMk cId="660570015" sldId="274"/>
        </pc:sldMkLst>
        <pc:spChg chg="mod">
          <ac:chgData name="Rodrigo Pessoa" userId="490a9437eb683df5" providerId="LiveId" clId="{CAAFA570-7F76-4D7D-80DC-A930830BDC35}" dt="2023-12-18T17:37:52.185" v="11" actId="20577"/>
          <ac:spMkLst>
            <pc:docMk/>
            <pc:sldMk cId="660570015" sldId="274"/>
            <ac:spMk id="3" creationId="{A027DD29-285E-11A9-9330-FFEBD8A459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1F2B8-2E9A-4857-B00A-1D79CE5243A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E9C50-9FC8-45C6-856C-E5C5D96785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889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5B2D39-F889-47E2-AE79-0342B2DB66AA}" type="datetime1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8434-E64B-4F81-9DB5-BDCEF1180AAF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820-F9E5-4C21-AB75-BBC5BD4C4F0F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1F97-06A2-422E-9944-61D30E7195E7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748E-5691-4C62-B6A0-A0AAAEAF52A6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1561-FE5F-401E-989E-AA43AFCBCAFD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A6D-D93F-40B9-95C1-7C6AF5EA982F}" type="datetime1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4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326C-8BD4-483D-BF91-10B832B86BC5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BEC7-1A3A-4CE7-9DD0-DF4E26F26059}" type="datetime1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0ABD-DBF8-449D-9335-B8969538C52A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D5F-0E69-457A-9D21-82EC0887BD2C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7FE1-F4F1-4E87-9F48-1AE5F58FDB5D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3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undo de tecnologia de rede">
            <a:extLst>
              <a:ext uri="{FF2B5EF4-FFF2-40B4-BE49-F238E27FC236}">
                <a16:creationId xmlns:a16="http://schemas.microsoft.com/office/drawing/2014/main" id="{E5EAED69-D893-6C41-AF53-5DE94BD1D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5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6B873-02E9-178F-590D-D7E41765B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pt-PT" sz="3700" dirty="0"/>
              <a:t>Aprendizagem por transferência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B9950-FA7C-4E62-C142-64DB0267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Fase 3 IC 23/24</a:t>
            </a:r>
          </a:p>
          <a:p>
            <a:r>
              <a:rPr lang="pt-PT" dirty="0"/>
              <a:t>Rodrigo Bernarda 2021136740</a:t>
            </a:r>
          </a:p>
          <a:p>
            <a:r>
              <a:rPr lang="pt-PT" dirty="0"/>
              <a:t>Miguel Agostinho 2018016224 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313B9D-E9A1-56D9-25E7-FACE1B50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64DEE-BFBE-450F-B0E3-D6FFCCCF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da Arquitetura do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C65776-B274-83AE-FE1B-711CF66C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Swarm.ipynb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 descr="Uma imagem com texto, recibo, captura de ecrã, Tipo de letra&#10;&#10;Descrição gerada automaticamente">
            <a:extLst>
              <a:ext uri="{FF2B5EF4-FFF2-40B4-BE49-F238E27FC236}">
                <a16:creationId xmlns:a16="http://schemas.microsoft.com/office/drawing/2014/main" id="{66039E8E-4BFB-CD98-2E0F-3BBCEB0C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58" y="3429000"/>
            <a:ext cx="6538283" cy="12493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721780-3D82-23DB-299D-B4B6538EEF73}"/>
              </a:ext>
            </a:extLst>
          </p:cNvPr>
          <p:cNvSpPr txBox="1"/>
          <p:nvPr/>
        </p:nvSpPr>
        <p:spPr>
          <a:xfrm>
            <a:off x="4083266" y="4832613"/>
            <a:ext cx="476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Desenho da arquitetura do </a:t>
            </a:r>
            <a:r>
              <a:rPr lang="pt-PT" sz="1400" dirty="0" err="1"/>
              <a:t>swarm.ipynb</a:t>
            </a:r>
            <a:endParaRPr lang="pt-PT" sz="14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0EB69F-5485-7C3F-00E0-F526ACA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FB3E-B0EF-B32E-F839-0BD6D0EB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Implementação dos algoritmos – </a:t>
            </a:r>
            <a:r>
              <a:rPr lang="pt-PT" dirty="0" err="1"/>
              <a:t>projeto.ipynb</a:t>
            </a:r>
            <a:endParaRPr lang="pt-PT" dirty="0"/>
          </a:p>
        </p:txBody>
      </p:sp>
      <p:pic>
        <p:nvPicPr>
          <p:cNvPr id="13" name="Marcador de Posição de Conteúdo 12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C6E6A5F1-B23E-61DE-D457-E4DF5487F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8" t="63122" r="35761" b="26446"/>
          <a:stretch/>
        </p:blipFill>
        <p:spPr>
          <a:xfrm>
            <a:off x="5718385" y="2005781"/>
            <a:ext cx="5476875" cy="847725"/>
          </a:xfrm>
        </p:spPr>
      </p:pic>
      <p:pic>
        <p:nvPicPr>
          <p:cNvPr id="15" name="Imagem 14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0A827955-8A7E-5A5B-091C-AFB972589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7" t="19168" r="40547" b="4583"/>
          <a:stretch/>
        </p:blipFill>
        <p:spPr>
          <a:xfrm>
            <a:off x="1228725" y="2005782"/>
            <a:ext cx="3895725" cy="4199710"/>
          </a:xfrm>
          <a:prstGeom prst="rect">
            <a:avLst/>
          </a:prstGeom>
        </p:spPr>
      </p:pic>
      <p:pic>
        <p:nvPicPr>
          <p:cNvPr id="23" name="Imagem 22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152BE151-C203-CE92-DBA3-BDFE96ED4D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1" t="35555" r="18828" b="16667"/>
          <a:stretch/>
        </p:blipFill>
        <p:spPr>
          <a:xfrm>
            <a:off x="5504293" y="3266261"/>
            <a:ext cx="6374030" cy="293923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E49B1A5-2E19-1844-6C09-39C807690BFC}"/>
              </a:ext>
            </a:extLst>
          </p:cNvPr>
          <p:cNvSpPr txBox="1"/>
          <p:nvPr/>
        </p:nvSpPr>
        <p:spPr>
          <a:xfrm>
            <a:off x="1491448" y="6248749"/>
            <a:ext cx="348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Carregar e normalizar </a:t>
            </a:r>
            <a:r>
              <a:rPr lang="pt-PT" sz="1400" dirty="0" err="1"/>
              <a:t>dataset</a:t>
            </a:r>
            <a:endParaRPr lang="pt-PT" sz="1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B80C46-5E5E-27A8-539F-2D12D069B373}"/>
              </a:ext>
            </a:extLst>
          </p:cNvPr>
          <p:cNvSpPr txBox="1"/>
          <p:nvPr/>
        </p:nvSpPr>
        <p:spPr>
          <a:xfrm>
            <a:off x="6931426" y="2849473"/>
            <a:ext cx="5046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Dividir e baralhar </a:t>
            </a:r>
            <a:r>
              <a:rPr lang="pt-PT" sz="1400" dirty="0" err="1"/>
              <a:t>dataset</a:t>
            </a:r>
            <a:endParaRPr lang="pt-PT" sz="1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81F642B-260C-8FA9-2568-6C5C55633A2D}"/>
              </a:ext>
            </a:extLst>
          </p:cNvPr>
          <p:cNvSpPr txBox="1"/>
          <p:nvPr/>
        </p:nvSpPr>
        <p:spPr>
          <a:xfrm>
            <a:off x="7031183" y="6248749"/>
            <a:ext cx="332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Rede Neuronal a utilizar</a:t>
            </a:r>
          </a:p>
        </p:txBody>
      </p:sp>
      <p:sp>
        <p:nvSpPr>
          <p:cNvPr id="27" name="Marcador de Posição do Número do Diapositivo 26">
            <a:extLst>
              <a:ext uri="{FF2B5EF4-FFF2-40B4-BE49-F238E27FC236}">
                <a16:creationId xmlns:a16="http://schemas.microsoft.com/office/drawing/2014/main" id="{9BFC9C43-EAD4-B759-0E3F-47F7095D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080E2-F5A7-5165-D104-0B0013AE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Implementação dos algoritmos – </a:t>
            </a:r>
            <a:r>
              <a:rPr lang="pt-PT" dirty="0" err="1"/>
              <a:t>projeto.ipynb</a:t>
            </a:r>
            <a:endParaRPr lang="pt-PT" dirty="0"/>
          </a:p>
        </p:txBody>
      </p:sp>
      <p:pic>
        <p:nvPicPr>
          <p:cNvPr id="5" name="Marcador de Posição de Conteúdo 4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76C0A84E-64ED-61D2-7744-4C9C6CEB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22605" r="48863" b="47553"/>
          <a:stretch/>
        </p:blipFill>
        <p:spPr>
          <a:xfrm>
            <a:off x="5563340" y="2305050"/>
            <a:ext cx="3819602" cy="2247900"/>
          </a:xfrm>
        </p:spPr>
      </p:pic>
      <p:pic>
        <p:nvPicPr>
          <p:cNvPr id="7" name="Imagem 6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10E06004-13C2-2D17-0B12-BD7B62788D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9" t="44861" r="37579" b="28194"/>
          <a:stretch/>
        </p:blipFill>
        <p:spPr>
          <a:xfrm>
            <a:off x="5484611" y="4852219"/>
            <a:ext cx="4681491" cy="1847851"/>
          </a:xfrm>
          <a:prstGeom prst="rect">
            <a:avLst/>
          </a:prstGeom>
        </p:spPr>
      </p:pic>
      <p:pic>
        <p:nvPicPr>
          <p:cNvPr id="8" name="Imagem 7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5C3B5A20-6D04-6848-8083-541043B0C9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1" t="30556" r="46875" b="32361"/>
          <a:stretch/>
        </p:blipFill>
        <p:spPr>
          <a:xfrm>
            <a:off x="1464294" y="2810060"/>
            <a:ext cx="3686176" cy="25431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BF6F99-3D17-E0CE-232A-78F3DD5C3E80}"/>
              </a:ext>
            </a:extLst>
          </p:cNvPr>
          <p:cNvSpPr txBox="1"/>
          <p:nvPr/>
        </p:nvSpPr>
        <p:spPr>
          <a:xfrm>
            <a:off x="1464294" y="5514535"/>
            <a:ext cx="368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Salvar modelo e </a:t>
            </a:r>
            <a:r>
              <a:rPr lang="pt-PT" sz="1400" dirty="0" err="1"/>
              <a:t>fit</a:t>
            </a:r>
            <a:r>
              <a:rPr lang="pt-PT" sz="1400" dirty="0"/>
              <a:t>, e mostrar gráfico accuracy de treino e validação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B42D44-1ABB-15FF-69D2-3E0779C27006}"/>
              </a:ext>
            </a:extLst>
          </p:cNvPr>
          <p:cNvSpPr txBox="1"/>
          <p:nvPr/>
        </p:nvSpPr>
        <p:spPr>
          <a:xfrm>
            <a:off x="9467542" y="3058914"/>
            <a:ext cx="103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Matriz Confusão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C62C5E-E238-29B8-F0BF-833A9897D61D}"/>
              </a:ext>
            </a:extLst>
          </p:cNvPr>
          <p:cNvSpPr txBox="1"/>
          <p:nvPr/>
        </p:nvSpPr>
        <p:spPr>
          <a:xfrm>
            <a:off x="10354288" y="5496780"/>
            <a:ext cx="144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Métricas de performance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02D5325D-76B3-C50A-AB60-FCCE77CE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4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15313-CCB7-F8C1-EB62-EFC29993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Implementação dos algoritmos – </a:t>
            </a:r>
            <a:r>
              <a:rPr lang="pt-PT" dirty="0" err="1"/>
              <a:t>otimizacao.ipynb</a:t>
            </a:r>
            <a:endParaRPr lang="pt-PT" dirty="0"/>
          </a:p>
        </p:txBody>
      </p:sp>
      <p:pic>
        <p:nvPicPr>
          <p:cNvPr id="5" name="Marcador de Posição de Conteúdo 4" descr="Uma imagem com texto, captura de ecrã, software, Página web&#10;&#10;Descrição gerada automaticamente">
            <a:extLst>
              <a:ext uri="{FF2B5EF4-FFF2-40B4-BE49-F238E27FC236}">
                <a16:creationId xmlns:a16="http://schemas.microsoft.com/office/drawing/2014/main" id="{76621AA5-A14C-CB6F-6BA4-ADECA26B5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5"/>
          <a:stretch/>
        </p:blipFill>
        <p:spPr>
          <a:xfrm>
            <a:off x="1587710" y="2143942"/>
            <a:ext cx="4508290" cy="3925887"/>
          </a:xfrm>
        </p:spPr>
      </p:pic>
      <p:pic>
        <p:nvPicPr>
          <p:cNvPr id="7" name="Imagem 6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5D16A383-A380-03E2-AA66-A23EC5EB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6" r="23915"/>
          <a:stretch/>
        </p:blipFill>
        <p:spPr>
          <a:xfrm>
            <a:off x="6772275" y="2143942"/>
            <a:ext cx="3832015" cy="1653683"/>
          </a:xfrm>
          <a:prstGeom prst="rect">
            <a:avLst/>
          </a:prstGeom>
        </p:spPr>
      </p:pic>
      <p:pic>
        <p:nvPicPr>
          <p:cNvPr id="9" name="Imagem 8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A224CC6C-6A5E-70D1-DE4B-177581BE30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r="18028"/>
          <a:stretch/>
        </p:blipFill>
        <p:spPr>
          <a:xfrm>
            <a:off x="6772274" y="4416146"/>
            <a:ext cx="3832016" cy="165368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AEAC87-798D-DC0A-5E0D-0963A257F679}"/>
              </a:ext>
            </a:extLst>
          </p:cNvPr>
          <p:cNvSpPr txBox="1"/>
          <p:nvPr/>
        </p:nvSpPr>
        <p:spPr>
          <a:xfrm>
            <a:off x="1587710" y="6207990"/>
            <a:ext cx="458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Keras_model</a:t>
            </a:r>
            <a:r>
              <a:rPr lang="pt-PT" sz="1400" dirty="0"/>
              <a:t>, </a:t>
            </a:r>
            <a:r>
              <a:rPr lang="pt-PT" sz="1400" dirty="0" err="1"/>
              <a:t>KerasClassifier</a:t>
            </a:r>
            <a:r>
              <a:rPr lang="pt-PT" sz="1400" dirty="0"/>
              <a:t> e dicionário de </a:t>
            </a:r>
            <a:r>
              <a:rPr lang="pt-PT" sz="1400" dirty="0" err="1"/>
              <a:t>hiper-parâmetros</a:t>
            </a:r>
            <a:endParaRPr lang="pt-PT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FBB02F-BFC1-12CC-BF1A-EB81CFA273E1}"/>
              </a:ext>
            </a:extLst>
          </p:cNvPr>
          <p:cNvSpPr txBox="1"/>
          <p:nvPr/>
        </p:nvSpPr>
        <p:spPr>
          <a:xfrm>
            <a:off x="6772275" y="3935786"/>
            <a:ext cx="383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Grid</a:t>
            </a:r>
            <a:r>
              <a:rPr lang="pt-PT" sz="1400" dirty="0"/>
              <a:t> </a:t>
            </a:r>
            <a:r>
              <a:rPr lang="pt-PT" sz="1400" dirty="0" err="1"/>
              <a:t>Search</a:t>
            </a:r>
            <a:endParaRPr lang="pt-PT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7832A3-9DB0-4684-1E15-1B2660D83127}"/>
              </a:ext>
            </a:extLst>
          </p:cNvPr>
          <p:cNvSpPr txBox="1"/>
          <p:nvPr/>
        </p:nvSpPr>
        <p:spPr>
          <a:xfrm>
            <a:off x="6772274" y="6207990"/>
            <a:ext cx="35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Randomized</a:t>
            </a:r>
            <a:r>
              <a:rPr lang="pt-PT" sz="1400" dirty="0"/>
              <a:t> </a:t>
            </a:r>
            <a:r>
              <a:rPr lang="pt-PT" sz="1400" dirty="0" err="1"/>
              <a:t>Search</a:t>
            </a:r>
            <a:endParaRPr lang="pt-PT" sz="1400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C13FF89E-6A0B-0724-1321-D3C98E24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AFC1B-198B-9804-AA85-249A541F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Implementação dos algoritmos – </a:t>
            </a:r>
            <a:r>
              <a:rPr lang="pt-PT" dirty="0" err="1"/>
              <a:t>swarm.ipynb</a:t>
            </a:r>
            <a:endParaRPr lang="pt-PT" dirty="0"/>
          </a:p>
        </p:txBody>
      </p:sp>
      <p:pic>
        <p:nvPicPr>
          <p:cNvPr id="5" name="Marcador de Posição de Conteúdo 4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E6CF2DBB-E0AE-C917-1798-CC6F7AAA8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1" t="32309" r="35625" b="23292"/>
          <a:stretch/>
        </p:blipFill>
        <p:spPr>
          <a:xfrm>
            <a:off x="2085975" y="2417402"/>
            <a:ext cx="4010025" cy="2889111"/>
          </a:xfrm>
        </p:spPr>
      </p:pic>
      <p:pic>
        <p:nvPicPr>
          <p:cNvPr id="7" name="Imagem 6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B67273B2-4A3C-D607-245B-477FCA46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t="78611" r="45704" b="7916"/>
          <a:stretch/>
        </p:blipFill>
        <p:spPr>
          <a:xfrm>
            <a:off x="6751163" y="3067050"/>
            <a:ext cx="4241473" cy="13144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4D4617-232B-D512-9CBD-BB5983781FE4}"/>
              </a:ext>
            </a:extLst>
          </p:cNvPr>
          <p:cNvSpPr txBox="1"/>
          <p:nvPr/>
        </p:nvSpPr>
        <p:spPr>
          <a:xfrm>
            <a:off x="2940155" y="544830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Fitness_function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469C89-CA66-1B43-3EB6-971D79EFF566}"/>
              </a:ext>
            </a:extLst>
          </p:cNvPr>
          <p:cNvSpPr txBox="1"/>
          <p:nvPr/>
        </p:nvSpPr>
        <p:spPr>
          <a:xfrm>
            <a:off x="7778750" y="4552950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Algoritmo PSO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DF84C343-B572-0C95-A18E-D8BDEE65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41EEC-304F-E84F-721E-CDE17DBD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Resultados – </a:t>
            </a:r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Search</a:t>
            </a:r>
            <a:endParaRPr lang="pt-PT" dirty="0"/>
          </a:p>
        </p:txBody>
      </p:sp>
      <p:pic>
        <p:nvPicPr>
          <p:cNvPr id="4" name="Marcador de Posição de Conteúdo 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8D9BD894-8DF9-3298-BFC5-4700DD7FA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6" y="2373538"/>
            <a:ext cx="4509144" cy="2110923"/>
          </a:xfrm>
          <a:prstGeom prst="rect">
            <a:avLst/>
          </a:prstGeom>
        </p:spPr>
      </p:pic>
      <p:pic>
        <p:nvPicPr>
          <p:cNvPr id="5" name="Imagem 4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1500A3D2-0A68-3F77-8B50-E156AD7A1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55" y="1859997"/>
            <a:ext cx="3026289" cy="2204731"/>
          </a:xfrm>
          <a:prstGeom prst="rect">
            <a:avLst/>
          </a:prstGeom>
        </p:spPr>
      </p:pic>
      <p:pic>
        <p:nvPicPr>
          <p:cNvPr id="6" name="Imagem 5" descr="Uma imagem com captura de ecrã, texto, quadrado, diagrama&#10;&#10;Descrição gerada automaticamente">
            <a:extLst>
              <a:ext uri="{FF2B5EF4-FFF2-40B4-BE49-F238E27FC236}">
                <a16:creationId xmlns:a16="http://schemas.microsoft.com/office/drawing/2014/main" id="{B2023202-A9E8-415D-E857-F7E7E01FA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55" y="4225771"/>
            <a:ext cx="3054739" cy="229069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30C209-928C-E223-165F-131AA4A14E67}"/>
              </a:ext>
            </a:extLst>
          </p:cNvPr>
          <p:cNvSpPr txBox="1"/>
          <p:nvPr/>
        </p:nvSpPr>
        <p:spPr>
          <a:xfrm>
            <a:off x="2136135" y="4544441"/>
            <a:ext cx="487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Tabela de resultados do </a:t>
            </a:r>
            <a:r>
              <a:rPr lang="pt-PT" sz="1400" dirty="0" err="1"/>
              <a:t>Grid</a:t>
            </a:r>
            <a:r>
              <a:rPr lang="pt-PT" sz="1400" dirty="0"/>
              <a:t> </a:t>
            </a:r>
            <a:r>
              <a:rPr lang="pt-PT" sz="1400" dirty="0" err="1"/>
              <a:t>Search</a:t>
            </a:r>
            <a:endParaRPr lang="pt-PT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32D0F7-9651-CAC8-1EAE-FB5CE5EAE156}"/>
              </a:ext>
            </a:extLst>
          </p:cNvPr>
          <p:cNvSpPr txBox="1"/>
          <p:nvPr/>
        </p:nvSpPr>
        <p:spPr>
          <a:xfrm>
            <a:off x="9869366" y="2397604"/>
            <a:ext cx="1970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effectLst/>
                <a:ea typeface="Calibri" panose="020F0502020204030204" pitchFamily="34" charset="0"/>
              </a:rPr>
              <a:t>Gráfico de accuracy de treino e validação do modelo de </a:t>
            </a:r>
            <a:r>
              <a:rPr lang="pt-PT" sz="1400" dirty="0" err="1">
                <a:effectLst/>
                <a:ea typeface="Calibri" panose="020F0502020204030204" pitchFamily="34" charset="0"/>
              </a:rPr>
              <a:t>Grid</a:t>
            </a:r>
            <a:r>
              <a:rPr lang="pt-PT" sz="1400" dirty="0">
                <a:effectLst/>
                <a:ea typeface="Calibri" panose="020F0502020204030204" pitchFamily="34" charset="0"/>
              </a:rPr>
              <a:t> </a:t>
            </a:r>
            <a:r>
              <a:rPr lang="pt-PT" sz="1400" dirty="0" err="1">
                <a:effectLst/>
                <a:ea typeface="Calibri" panose="020F0502020204030204" pitchFamily="34" charset="0"/>
              </a:rPr>
              <a:t>Search</a:t>
            </a:r>
            <a:endParaRPr lang="pt-PT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CDA0A8-7FD8-255C-1D9E-852616C5D39C}"/>
              </a:ext>
            </a:extLst>
          </p:cNvPr>
          <p:cNvSpPr txBox="1"/>
          <p:nvPr/>
        </p:nvSpPr>
        <p:spPr>
          <a:xfrm>
            <a:off x="9818123" y="5562354"/>
            <a:ext cx="1340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Matriz Confusão do modelo de </a:t>
            </a:r>
            <a:r>
              <a:rPr lang="pt-PT" sz="1400" dirty="0" err="1"/>
              <a:t>Grid</a:t>
            </a:r>
            <a:r>
              <a:rPr lang="pt-PT" sz="1400" dirty="0"/>
              <a:t> </a:t>
            </a:r>
            <a:r>
              <a:rPr lang="pt-PT" sz="1400" dirty="0" err="1"/>
              <a:t>Search</a:t>
            </a:r>
            <a:endParaRPr lang="pt-PT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94F6DC-C17C-0647-14A5-6154CAE4A2C7}"/>
              </a:ext>
            </a:extLst>
          </p:cNvPr>
          <p:cNvSpPr txBox="1"/>
          <p:nvPr/>
        </p:nvSpPr>
        <p:spPr>
          <a:xfrm>
            <a:off x="1586857" y="5894773"/>
            <a:ext cx="487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Accuracy = 0.86, Precision = 0.859 e</a:t>
            </a:r>
          </a:p>
          <a:p>
            <a:r>
              <a:rPr lang="it-IT" dirty="0"/>
              <a:t>AUC = 0.9815</a:t>
            </a:r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8EB7E3CE-1C1B-84C9-B74B-B97A04E2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03394-B00C-4857-4932-6C7ED276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Resultados – </a:t>
            </a:r>
            <a:r>
              <a:rPr lang="pt-PT" dirty="0" err="1"/>
              <a:t>Randomized</a:t>
            </a:r>
            <a:r>
              <a:rPr lang="pt-PT" dirty="0"/>
              <a:t> </a:t>
            </a:r>
            <a:r>
              <a:rPr lang="pt-PT" dirty="0" err="1"/>
              <a:t>Search</a:t>
            </a:r>
            <a:endParaRPr lang="pt-PT" dirty="0"/>
          </a:p>
        </p:txBody>
      </p:sp>
      <p:pic>
        <p:nvPicPr>
          <p:cNvPr id="4" name="Marcador de Posição de Conteúdo 3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D83432C2-719F-6D8A-1C88-B380FFC89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1" y="2343056"/>
            <a:ext cx="4222540" cy="2171888"/>
          </a:xfrm>
          <a:prstGeom prst="rect">
            <a:avLst/>
          </a:prstGeom>
        </p:spPr>
      </p:pic>
      <p:pic>
        <p:nvPicPr>
          <p:cNvPr id="5" name="Imagem 4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6C6FBAC1-E533-7ED7-AA40-84CC7B11A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4" y="2031027"/>
            <a:ext cx="3036416" cy="2070717"/>
          </a:xfrm>
          <a:prstGeom prst="rect">
            <a:avLst/>
          </a:prstGeom>
        </p:spPr>
      </p:pic>
      <p:pic>
        <p:nvPicPr>
          <p:cNvPr id="6" name="Imagem 5" descr="Uma imagem com captura de ecrã, texto, quadrado, Retângulo&#10;&#10;Descrição gerada automaticamente">
            <a:extLst>
              <a:ext uri="{FF2B5EF4-FFF2-40B4-BE49-F238E27FC236}">
                <a16:creationId xmlns:a16="http://schemas.microsoft.com/office/drawing/2014/main" id="{200F4BDF-DA15-10BF-6F12-7A73E55B97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4" y="4276050"/>
            <a:ext cx="3036417" cy="22775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9182A75-937F-AD41-646B-3F8851EE27CA}"/>
              </a:ext>
            </a:extLst>
          </p:cNvPr>
          <p:cNvSpPr txBox="1"/>
          <p:nvPr/>
        </p:nvSpPr>
        <p:spPr>
          <a:xfrm>
            <a:off x="9648094" y="2450832"/>
            <a:ext cx="19123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effectLst/>
                <a:ea typeface="Calibri" panose="020F0502020204030204" pitchFamily="34" charset="0"/>
              </a:rPr>
              <a:t>Gráfico de accuracy de treino e validação do modelo de </a:t>
            </a:r>
            <a:r>
              <a:rPr lang="pt-PT" sz="1400" dirty="0" err="1">
                <a:effectLst/>
                <a:ea typeface="Calibri" panose="020F0502020204030204" pitchFamily="34" charset="0"/>
              </a:rPr>
              <a:t>Randomized</a:t>
            </a:r>
            <a:r>
              <a:rPr lang="pt-PT" sz="1400" dirty="0">
                <a:effectLst/>
                <a:ea typeface="Calibri" panose="020F0502020204030204" pitchFamily="34" charset="0"/>
              </a:rPr>
              <a:t> </a:t>
            </a:r>
            <a:r>
              <a:rPr lang="pt-PT" sz="1400" dirty="0" err="1">
                <a:effectLst/>
                <a:ea typeface="Calibri" panose="020F0502020204030204" pitchFamily="34" charset="0"/>
              </a:rPr>
              <a:t>Search</a:t>
            </a:r>
            <a:endParaRPr lang="pt-PT" sz="1400" dirty="0"/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9B0360-B278-7A71-78C3-21DE32BB82C8}"/>
              </a:ext>
            </a:extLst>
          </p:cNvPr>
          <p:cNvSpPr txBox="1"/>
          <p:nvPr/>
        </p:nvSpPr>
        <p:spPr>
          <a:xfrm>
            <a:off x="9746627" y="5045472"/>
            <a:ext cx="1715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Matriz Confusão do modelo de </a:t>
            </a:r>
            <a:r>
              <a:rPr lang="pt-PT" sz="1400" dirty="0" err="1"/>
              <a:t>Randomized</a:t>
            </a:r>
            <a:r>
              <a:rPr lang="pt-PT" sz="1400" dirty="0"/>
              <a:t> </a:t>
            </a:r>
            <a:r>
              <a:rPr lang="pt-PT" sz="1400" dirty="0" err="1"/>
              <a:t>Search</a:t>
            </a:r>
            <a:endParaRPr lang="pt-PT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788A79-BFC4-47CD-2064-F9EE53730B43}"/>
              </a:ext>
            </a:extLst>
          </p:cNvPr>
          <p:cNvSpPr txBox="1"/>
          <p:nvPr/>
        </p:nvSpPr>
        <p:spPr>
          <a:xfrm>
            <a:off x="1754395" y="4544442"/>
            <a:ext cx="487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Tabela de resultados do </a:t>
            </a:r>
            <a:r>
              <a:rPr lang="pt-PT" sz="1400" dirty="0" err="1"/>
              <a:t>Randomized</a:t>
            </a:r>
            <a:r>
              <a:rPr lang="pt-PT" sz="1400" dirty="0"/>
              <a:t> </a:t>
            </a:r>
            <a:r>
              <a:rPr lang="pt-PT" sz="1400" dirty="0" err="1"/>
              <a:t>Search</a:t>
            </a:r>
            <a:endParaRPr lang="pt-PT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420C88-6E9D-6683-535F-C2F50AE34BB8}"/>
              </a:ext>
            </a:extLst>
          </p:cNvPr>
          <p:cNvSpPr txBox="1"/>
          <p:nvPr/>
        </p:nvSpPr>
        <p:spPr>
          <a:xfrm>
            <a:off x="1686757" y="5637320"/>
            <a:ext cx="440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ea typeface="Calibri" panose="020F0502020204030204" pitchFamily="34" charset="0"/>
              </a:rPr>
              <a:t>Accuracy = 0.86, </a:t>
            </a:r>
            <a:r>
              <a:rPr lang="pt-PT" sz="1800" dirty="0" err="1">
                <a:effectLst/>
                <a:ea typeface="Calibri" panose="020F0502020204030204" pitchFamily="34" charset="0"/>
              </a:rPr>
              <a:t>Precision</a:t>
            </a:r>
            <a:r>
              <a:rPr lang="pt-PT" sz="1800" dirty="0">
                <a:effectLst/>
                <a:ea typeface="Calibri" panose="020F0502020204030204" pitchFamily="34" charset="0"/>
              </a:rPr>
              <a:t> = 0.865 e </a:t>
            </a:r>
          </a:p>
          <a:p>
            <a:r>
              <a:rPr lang="pt-PT" sz="1800" dirty="0">
                <a:effectLst/>
                <a:ea typeface="Calibri" panose="020F0502020204030204" pitchFamily="34" charset="0"/>
              </a:rPr>
              <a:t>AUC = 0.97475</a:t>
            </a:r>
            <a:endParaRPr lang="pt-PT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753A1BE8-6DB5-D636-2862-B23CA4CA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0EB76-4478-9884-973A-3C4931C5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Resultados – PSO</a:t>
            </a:r>
          </a:p>
        </p:txBody>
      </p:sp>
      <p:pic>
        <p:nvPicPr>
          <p:cNvPr id="4" name="Marcador de Posição de Conteúdo 3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CBCDADCA-DE30-42D1-8137-D3A7C6CC9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1744107"/>
            <a:ext cx="5082980" cy="2446894"/>
          </a:xfrm>
          <a:prstGeom prst="rect">
            <a:avLst/>
          </a:prstGeom>
        </p:spPr>
      </p:pic>
      <p:pic>
        <p:nvPicPr>
          <p:cNvPr id="5" name="Imagem 4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3A5C9A83-8665-B8F2-E96E-E20D766151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10" y="1744107"/>
            <a:ext cx="2865965" cy="2149646"/>
          </a:xfrm>
          <a:prstGeom prst="rect">
            <a:avLst/>
          </a:prstGeom>
        </p:spPr>
      </p:pic>
      <p:pic>
        <p:nvPicPr>
          <p:cNvPr id="6" name="Imagem 5" descr="Uma imagem com captura de ecrã, texto, quadrado, diagrama&#10;&#10;Descrição gerada automaticamente">
            <a:extLst>
              <a:ext uri="{FF2B5EF4-FFF2-40B4-BE49-F238E27FC236}">
                <a16:creationId xmlns:a16="http://schemas.microsoft.com/office/drawing/2014/main" id="{33C4DAE2-2AB1-374A-AB87-EE4A1EF0F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09" y="4191001"/>
            <a:ext cx="3047999" cy="22859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D89DC75-7D11-AF1F-3DA8-ED897810CFB2}"/>
              </a:ext>
            </a:extLst>
          </p:cNvPr>
          <p:cNvSpPr txBox="1"/>
          <p:nvPr/>
        </p:nvSpPr>
        <p:spPr>
          <a:xfrm>
            <a:off x="10048875" y="2195718"/>
            <a:ext cx="1912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effectLst/>
                <a:ea typeface="Calibri" panose="020F0502020204030204" pitchFamily="34" charset="0"/>
              </a:rPr>
              <a:t>Gráfico de accuracy de treino e validação do modelo de PSO</a:t>
            </a:r>
            <a:endParaRPr lang="pt-PT" sz="1400" dirty="0"/>
          </a:p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60C66D-CDDC-3571-C88F-1675B73103CD}"/>
              </a:ext>
            </a:extLst>
          </p:cNvPr>
          <p:cNvSpPr txBox="1"/>
          <p:nvPr/>
        </p:nvSpPr>
        <p:spPr>
          <a:xfrm>
            <a:off x="10245942" y="4856946"/>
            <a:ext cx="1715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Matriz Confusão do modelo de PSO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000D54-1C25-D3DE-0C0A-E99C0686AC8D}"/>
              </a:ext>
            </a:extLst>
          </p:cNvPr>
          <p:cNvSpPr txBox="1"/>
          <p:nvPr/>
        </p:nvSpPr>
        <p:spPr>
          <a:xfrm>
            <a:off x="2697370" y="4185737"/>
            <a:ext cx="487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Tabela de resultados do PSO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2C9870-96B6-BCBB-CF18-BF207719C619}"/>
              </a:ext>
            </a:extLst>
          </p:cNvPr>
          <p:cNvSpPr txBox="1"/>
          <p:nvPr/>
        </p:nvSpPr>
        <p:spPr>
          <a:xfrm>
            <a:off x="1485900" y="5781675"/>
            <a:ext cx="518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Accuracy = 0.9, Precision = 0.898 e </a:t>
            </a:r>
          </a:p>
          <a:p>
            <a:r>
              <a:rPr lang="it-IT" dirty="0"/>
              <a:t>AUC = 0.9801</a:t>
            </a:r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8B1A90A7-2FC1-4DC7-5D1E-05DDBEAD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2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F3D30-27DA-6C21-BB81-BD5F4DFD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Resultados – Variação do </a:t>
            </a:r>
            <a:r>
              <a:rPr lang="pt-PT" dirty="0" err="1"/>
              <a:t>Dataset</a:t>
            </a:r>
            <a:endParaRPr lang="pt-PT" dirty="0"/>
          </a:p>
        </p:txBody>
      </p:sp>
      <p:pic>
        <p:nvPicPr>
          <p:cNvPr id="4" name="Marcador de Posição de Conteúdo 3" descr="Uma imagem com texto, file, diagrama, Gráfico&#10;&#10;Descrição gerada automaticamente">
            <a:extLst>
              <a:ext uri="{FF2B5EF4-FFF2-40B4-BE49-F238E27FC236}">
                <a16:creationId xmlns:a16="http://schemas.microsoft.com/office/drawing/2014/main" id="{8ED80882-805A-95C2-C9EA-B790A7A0D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2274889"/>
            <a:ext cx="3117455" cy="2338092"/>
          </a:xfrm>
          <a:prstGeom prst="rect">
            <a:avLst/>
          </a:prstGeom>
        </p:spPr>
      </p:pic>
      <p:pic>
        <p:nvPicPr>
          <p:cNvPr id="5" name="Imagem 4" descr="Uma imagem com texto, captura de ecrã, quadrado, diagrama&#10;&#10;Descrição gerada automaticamente">
            <a:extLst>
              <a:ext uri="{FF2B5EF4-FFF2-40B4-BE49-F238E27FC236}">
                <a16:creationId xmlns:a16="http://schemas.microsoft.com/office/drawing/2014/main" id="{B1D3439F-8C68-AE82-8453-5AC02AA98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0" y="2274889"/>
            <a:ext cx="3117455" cy="23378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C0ADD4B-4433-3632-F006-5D612E2966BB}"/>
              </a:ext>
            </a:extLst>
          </p:cNvPr>
          <p:cNvSpPr txBox="1"/>
          <p:nvPr/>
        </p:nvSpPr>
        <p:spPr>
          <a:xfrm>
            <a:off x="1587709" y="4612788"/>
            <a:ext cx="3117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Gráfico de accuracy de treino e validação do melhor modelo usando o </a:t>
            </a:r>
            <a:r>
              <a:rPr lang="pt-PT" sz="1400" dirty="0" err="1"/>
              <a:t>dataset</a:t>
            </a:r>
            <a:r>
              <a:rPr lang="pt-PT" sz="1400" dirty="0"/>
              <a:t> completo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4BB608-85D7-1629-1C28-C79E8605335B}"/>
              </a:ext>
            </a:extLst>
          </p:cNvPr>
          <p:cNvSpPr txBox="1"/>
          <p:nvPr/>
        </p:nvSpPr>
        <p:spPr>
          <a:xfrm>
            <a:off x="5939161" y="4725320"/>
            <a:ext cx="3050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Matriz Confusão do melhor modelo utilizando o </a:t>
            </a:r>
            <a:r>
              <a:rPr lang="pt-PT" sz="1400" dirty="0" err="1"/>
              <a:t>dataset</a:t>
            </a:r>
            <a:r>
              <a:rPr lang="pt-PT" sz="1400" dirty="0"/>
              <a:t> completo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04AC70-4ACD-B9AE-4C26-0BC79D521271}"/>
              </a:ext>
            </a:extLst>
          </p:cNvPr>
          <p:cNvSpPr txBox="1"/>
          <p:nvPr/>
        </p:nvSpPr>
        <p:spPr>
          <a:xfrm>
            <a:off x="2689932" y="5900141"/>
            <a:ext cx="594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ea typeface="Calibri" panose="020F0502020204030204" pitchFamily="34" charset="0"/>
              </a:rPr>
              <a:t>Accuracy = 0.9075, </a:t>
            </a:r>
            <a:r>
              <a:rPr lang="pt-PT" sz="1800" dirty="0" err="1">
                <a:effectLst/>
                <a:ea typeface="Calibri" panose="020F0502020204030204" pitchFamily="34" charset="0"/>
              </a:rPr>
              <a:t>Precision</a:t>
            </a:r>
            <a:r>
              <a:rPr lang="pt-PT" sz="1800" dirty="0">
                <a:effectLst/>
                <a:ea typeface="Calibri" panose="020F0502020204030204" pitchFamily="34" charset="0"/>
              </a:rPr>
              <a:t> = 0.907 e AUC = 0.9857</a:t>
            </a:r>
            <a:endParaRPr lang="pt-PT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BAD3B843-C231-1E4C-821C-A7CCDB52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FDC37-074D-9109-5186-CD5821DF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Análise de Resultados – Comparação com fases anteriores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FD221E0-21ED-56E9-1D41-E90458208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2559333"/>
            <a:ext cx="5155990" cy="6248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AB20092-C568-988E-298C-E6069760D6E2}"/>
              </a:ext>
            </a:extLst>
          </p:cNvPr>
          <p:cNvSpPr txBox="1"/>
          <p:nvPr/>
        </p:nvSpPr>
        <p:spPr>
          <a:xfrm>
            <a:off x="1960855" y="3275111"/>
            <a:ext cx="6462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Rede MLP básica utilizada para as comparações</a:t>
            </a:r>
          </a:p>
        </p:txBody>
      </p:sp>
      <p:pic>
        <p:nvPicPr>
          <p:cNvPr id="6" name="Imagem 5" descr="Uma imagem com texto, captura de ecrã, quadrado, Retângulo&#10;&#10;Descrição gerada automaticamente">
            <a:extLst>
              <a:ext uri="{FF2B5EF4-FFF2-40B4-BE49-F238E27FC236}">
                <a16:creationId xmlns:a16="http://schemas.microsoft.com/office/drawing/2014/main" id="{D9C5FDF6-9EEC-2483-6294-57502F3C2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559332"/>
            <a:ext cx="3133725" cy="33574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D47145-3741-FAE8-A666-6EE6DDE27582}"/>
              </a:ext>
            </a:extLst>
          </p:cNvPr>
          <p:cNvSpPr txBox="1"/>
          <p:nvPr/>
        </p:nvSpPr>
        <p:spPr>
          <a:xfrm>
            <a:off x="10336752" y="3582888"/>
            <a:ext cx="1238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effectLst/>
                <a:ea typeface="Calibri" panose="020F0502020204030204" pitchFamily="34" charset="0"/>
              </a:rPr>
              <a:t>Matriz Confusão da Rede MLP</a:t>
            </a:r>
            <a:endParaRPr lang="pt-PT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6E87EF-554D-5314-1F9C-180E269C539B}"/>
              </a:ext>
            </a:extLst>
          </p:cNvPr>
          <p:cNvSpPr txBox="1"/>
          <p:nvPr/>
        </p:nvSpPr>
        <p:spPr>
          <a:xfrm>
            <a:off x="1777847" y="5270486"/>
            <a:ext cx="507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ea typeface="Calibri" panose="020F0502020204030204" pitchFamily="34" charset="0"/>
              </a:rPr>
              <a:t>Accuracy = 0.72375, </a:t>
            </a:r>
            <a:r>
              <a:rPr lang="pt-PT" sz="1800" dirty="0" err="1">
                <a:effectLst/>
                <a:ea typeface="Calibri" panose="020F0502020204030204" pitchFamily="34" charset="0"/>
              </a:rPr>
              <a:t>Precision</a:t>
            </a:r>
            <a:r>
              <a:rPr lang="pt-PT" sz="1800" dirty="0">
                <a:effectLst/>
                <a:ea typeface="Calibri" panose="020F0502020204030204" pitchFamily="34" charset="0"/>
              </a:rPr>
              <a:t> = 0.73119 e </a:t>
            </a:r>
          </a:p>
          <a:p>
            <a:r>
              <a:rPr lang="pt-PT" sz="1800" dirty="0">
                <a:effectLst/>
                <a:ea typeface="Calibri" panose="020F0502020204030204" pitchFamily="34" charset="0"/>
              </a:rPr>
              <a:t>AUC = 0.904</a:t>
            </a:r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5D214A7-7396-0023-C2A6-704E9966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459E-91A7-0D1E-481A-38548A90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FE3DBD-13A7-BE79-C276-6F4D2EED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Descrição do Problema						</a:t>
            </a:r>
          </a:p>
          <a:p>
            <a:r>
              <a:rPr lang="pt-PT" dirty="0"/>
              <a:t>Descrição das Metodologias utilizadas				</a:t>
            </a:r>
          </a:p>
          <a:p>
            <a:r>
              <a:rPr lang="pt-PT" dirty="0"/>
              <a:t>Apresentação da Arquitetura do Código				</a:t>
            </a:r>
          </a:p>
          <a:p>
            <a:r>
              <a:rPr lang="pt-PT" dirty="0"/>
              <a:t>Descrição da Implementação dos algoritmos			</a:t>
            </a:r>
          </a:p>
          <a:p>
            <a:r>
              <a:rPr lang="pt-PT" dirty="0"/>
              <a:t>Análise dos Resultados							</a:t>
            </a:r>
          </a:p>
          <a:p>
            <a:r>
              <a:rPr lang="pt-PT" dirty="0"/>
              <a:t>Conclusões																	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17B873-EB17-5E06-BD73-6A526687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3E82-9C5C-0ACA-6E02-B37D836F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27DD29-285E-11A9-9330-FFEBD8A4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As principais conclusões que retiramos são:</a:t>
            </a:r>
          </a:p>
          <a:p>
            <a:pPr lvl="1"/>
            <a:r>
              <a:rPr lang="pt-PT" dirty="0"/>
              <a:t>Modelos de aprendizagem por transferência são superiores em todos os aspetos em relação às simples redes MLP, tanto a nível de desempenho, como de custo computacional.</a:t>
            </a:r>
          </a:p>
          <a:p>
            <a:pPr lvl="1"/>
            <a:r>
              <a:rPr lang="pt-PT" dirty="0"/>
              <a:t>A camada de </a:t>
            </a:r>
            <a:r>
              <a:rPr lang="pt-PT" dirty="0" err="1"/>
              <a:t>dropout</a:t>
            </a:r>
            <a:r>
              <a:rPr lang="pt-PT" dirty="0"/>
              <a:t> é essencial para evitar situações de </a:t>
            </a:r>
            <a:r>
              <a:rPr lang="pt-PT" dirty="0" err="1"/>
              <a:t>overfitting</a:t>
            </a:r>
            <a:r>
              <a:rPr lang="pt-PT" dirty="0"/>
              <a:t> neste tipo de modelos.</a:t>
            </a:r>
          </a:p>
          <a:p>
            <a:pPr lvl="1"/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e </a:t>
            </a:r>
            <a:r>
              <a:rPr lang="pt-PT" dirty="0" err="1"/>
              <a:t>Randomized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são ambas boas técnicas de otimização de </a:t>
            </a:r>
            <a:r>
              <a:rPr lang="pt-PT" dirty="0" err="1"/>
              <a:t>hiper-parâmetros</a:t>
            </a:r>
            <a:r>
              <a:rPr lang="pt-PT" dirty="0"/>
              <a:t>, tendo o </a:t>
            </a:r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 </a:t>
            </a:r>
            <a:r>
              <a:rPr lang="pt-PT"/>
              <a:t>uma pequena vantagem </a:t>
            </a:r>
            <a:r>
              <a:rPr lang="pt-PT" dirty="0"/>
              <a:t>na procura pela melhor configuração de </a:t>
            </a:r>
            <a:r>
              <a:rPr lang="pt-PT" dirty="0" err="1"/>
              <a:t>hiper-parâmetros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O algoritmo PSO é capaz de encontrar boas soluções para este tipo de problemas, sendo que foi o algoritmo de otimização que encontrou a melhor configuração de </a:t>
            </a:r>
            <a:r>
              <a:rPr lang="pt-PT" dirty="0" err="1"/>
              <a:t>hiper-parâmetros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92BC83-947E-DFF5-61FF-70C9EE7A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750FE-857C-497B-6BE1-86816AFF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85977B-7919-64B8-641F-1C2D68E2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000" dirty="0"/>
              <a:t>Algo que nos é ensinado desde cedo é a importância da reciclagem e o nosso dever sobre ela. Esta responsabilidade desempenha um papel essencial no desenvolvimento sustentável de uma cidade que se preocupa em preservar os seus recursos naturais e enfrentar os desafios ambientais que estão diante de nós.</a:t>
            </a:r>
          </a:p>
          <a:p>
            <a:r>
              <a:rPr lang="pt-PT" sz="2000" dirty="0"/>
              <a:t>Perante esta responsabilidade, temos como objetivo contruir uma rede neuronal capaz de identificar através de imagens RGB diversos tipos de lixo: plástico, metal, cartão, vidro e papel. Para esta fase utilizaremos aprendizagem por transferência de forma a melhorar a eficácia da nossa rede neuronal.</a:t>
            </a:r>
          </a:p>
          <a:p>
            <a:r>
              <a:rPr lang="pt-PT" sz="2000" dirty="0"/>
              <a:t>O </a:t>
            </a:r>
            <a:r>
              <a:rPr lang="pt-PT" sz="2000" dirty="0" err="1"/>
              <a:t>dataset</a:t>
            </a:r>
            <a:r>
              <a:rPr lang="pt-PT" sz="2000" dirty="0"/>
              <a:t> a utilizar é o </a:t>
            </a:r>
            <a:r>
              <a:rPr lang="pt-PT" sz="2000" i="1" dirty="0" err="1"/>
              <a:t>Garbage</a:t>
            </a:r>
            <a:r>
              <a:rPr lang="pt-PT" sz="2000" i="1" dirty="0"/>
              <a:t> </a:t>
            </a:r>
            <a:r>
              <a:rPr lang="pt-PT" sz="2000" i="1" dirty="0" err="1"/>
              <a:t>Classification</a:t>
            </a:r>
            <a:r>
              <a:rPr lang="pt-PT" sz="2000" i="1" dirty="0"/>
              <a:t> usado nas fases anteriores.</a:t>
            </a:r>
            <a:endParaRPr lang="pt-PT" sz="20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9FE233-9C27-BB72-8B28-504CFDA2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C2862-B3D6-4828-D53D-3F29D2DE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400" dirty="0"/>
              <a:t>Descrição das Metodologias utilizadas – Modelo de aprendizagem por transferência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3AA4A5-B991-C91E-0901-17633502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Aprendizagem por transferência é uma técnica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que </a:t>
            </a:r>
            <a:r>
              <a:rPr lang="pt-PT" dirty="0" err="1"/>
              <a:t>re-utiliza</a:t>
            </a:r>
            <a:r>
              <a:rPr lang="pt-PT" dirty="0"/>
              <a:t> conhecimento prévio de um modelo já treinado numa tarefa para melhorar o desempenho de uma outra tarefa relacionada.</a:t>
            </a:r>
          </a:p>
          <a:p>
            <a:r>
              <a:rPr lang="pt-PT" dirty="0"/>
              <a:t>Existem diversos modelos de aprendizagem por transferência, como o </a:t>
            </a:r>
            <a:r>
              <a:rPr lang="pt-PT" dirty="0" err="1"/>
              <a:t>Xception</a:t>
            </a:r>
            <a:r>
              <a:rPr lang="pt-PT" dirty="0"/>
              <a:t>, o VGG16 e o InceptionV3.</a:t>
            </a:r>
          </a:p>
          <a:p>
            <a:endParaRPr lang="pt-PT" dirty="0"/>
          </a:p>
        </p:txBody>
      </p:sp>
      <p:pic>
        <p:nvPicPr>
          <p:cNvPr id="4" name="Imagem 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CC12F91-9FEB-76D2-6530-DFFE95FA9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5" y="2449039"/>
            <a:ext cx="5199575" cy="2525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13BEAE-0633-5917-7DBA-654013031CBA}"/>
              </a:ext>
            </a:extLst>
          </p:cNvPr>
          <p:cNvSpPr txBox="1"/>
          <p:nvPr/>
        </p:nvSpPr>
        <p:spPr>
          <a:xfrm>
            <a:off x="7607619" y="5075058"/>
            <a:ext cx="4067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Rede neuronal a utilizar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0F1A6F-AB1C-FED1-6988-3442A522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CC91-5DB1-9F00-78F7-12A8309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/>
              <a:t>Descrição das Metodologias utilizadas – Modelo de aprendizagem por transferência</a:t>
            </a:r>
          </a:p>
        </p:txBody>
      </p:sp>
      <p:pic>
        <p:nvPicPr>
          <p:cNvPr id="4" name="Marcador de Posição de Conteúdo 3" descr="Uma imagem com texto, diagrama, file, Gráfico&#10;&#10;Descrição gerada automaticamente">
            <a:extLst>
              <a:ext uri="{FF2B5EF4-FFF2-40B4-BE49-F238E27FC236}">
                <a16:creationId xmlns:a16="http://schemas.microsoft.com/office/drawing/2014/main" id="{F267B481-7255-5E25-90A6-0D8D2E756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2179639"/>
            <a:ext cx="3108115" cy="2331086"/>
          </a:xfrm>
          <a:prstGeom prst="rect">
            <a:avLst/>
          </a:prstGeom>
        </p:spPr>
      </p:pic>
      <p:pic>
        <p:nvPicPr>
          <p:cNvPr id="5" name="Imagem 4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516709D7-9E0C-0CF3-2EC6-A92CC20D20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82" y="2179639"/>
            <a:ext cx="3319596" cy="2331086"/>
          </a:xfrm>
          <a:prstGeom prst="rect">
            <a:avLst/>
          </a:prstGeom>
        </p:spPr>
      </p:pic>
      <p:pic>
        <p:nvPicPr>
          <p:cNvPr id="6" name="Imagem 5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FAB8BDD4-3885-7A3C-E2CC-06E61CE10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97" y="2179638"/>
            <a:ext cx="3494755" cy="23310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6AC3C5-86E7-FB8D-2EDE-AF5B1850879D}"/>
              </a:ext>
            </a:extLst>
          </p:cNvPr>
          <p:cNvSpPr txBox="1"/>
          <p:nvPr/>
        </p:nvSpPr>
        <p:spPr>
          <a:xfrm>
            <a:off x="1587710" y="4740676"/>
            <a:ext cx="3108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Fig.1 – Gráfico de accuracy de treino e validação usando </a:t>
            </a:r>
            <a:r>
              <a:rPr lang="pt-PT" dirty="0" err="1"/>
              <a:t>Xception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F51F1A-0243-276C-AD5B-F01036441751}"/>
              </a:ext>
            </a:extLst>
          </p:cNvPr>
          <p:cNvSpPr txBox="1"/>
          <p:nvPr/>
        </p:nvSpPr>
        <p:spPr>
          <a:xfrm>
            <a:off x="4787582" y="4740676"/>
            <a:ext cx="331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Fig.2 – Gráfico de accuracy de treino e validação usando VGG16</a:t>
            </a:r>
          </a:p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13CAE7-098A-00CF-79B5-34090AE8ADCB}"/>
              </a:ext>
            </a:extLst>
          </p:cNvPr>
          <p:cNvSpPr txBox="1"/>
          <p:nvPr/>
        </p:nvSpPr>
        <p:spPr>
          <a:xfrm>
            <a:off x="8425497" y="4838330"/>
            <a:ext cx="349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Fig.3 – Gráfico de accuracy de treino e validação usando InceptionV3</a:t>
            </a:r>
          </a:p>
          <a:p>
            <a:endParaRPr lang="pt-PT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1ABE85AB-5E0B-48BE-1369-4D00BAA8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02EA0-BF7D-47AA-5627-E61261DB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Descrição das Metodologias utilizadas – Camada de </a:t>
            </a:r>
            <a:r>
              <a:rPr lang="pt-PT" sz="4400" dirty="0" err="1"/>
              <a:t>Dropout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EB1905-3EF0-6119-CAAF-D8474E4B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Dropout</a:t>
            </a:r>
            <a:r>
              <a:rPr lang="pt-PT" dirty="0"/>
              <a:t> é uma técnica de regularização de redes profundas direcionada a prever </a:t>
            </a:r>
            <a:r>
              <a:rPr lang="pt-PT" dirty="0" err="1"/>
              <a:t>overfitting</a:t>
            </a:r>
            <a:r>
              <a:rPr lang="pt-PT" dirty="0"/>
              <a:t>, em que, em cada etapa, os neurónios das camadas de entradas serão temporariamente ‘descartados’, a partir de uma probabilidade habitualmente entre 0.1 a 0.5.</a:t>
            </a:r>
          </a:p>
          <a:p>
            <a:endParaRPr lang="pt-PT" dirty="0"/>
          </a:p>
        </p:txBody>
      </p:sp>
      <p:pic>
        <p:nvPicPr>
          <p:cNvPr id="4" name="Imagem 3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A1CABA8A-F0AE-0590-AE5B-00668DF1BF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54" y="4123092"/>
            <a:ext cx="2573655" cy="1930400"/>
          </a:xfrm>
          <a:prstGeom prst="rect">
            <a:avLst/>
          </a:prstGeom>
        </p:spPr>
      </p:pic>
      <p:pic>
        <p:nvPicPr>
          <p:cNvPr id="5" name="Imagem 4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E999E787-A535-30D2-31E8-353177619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05" y="4110392"/>
            <a:ext cx="2607310" cy="1955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40B77C-55EA-EB1E-6A2B-05FF643B2AD6}"/>
              </a:ext>
            </a:extLst>
          </p:cNvPr>
          <p:cNvSpPr txBox="1"/>
          <p:nvPr/>
        </p:nvSpPr>
        <p:spPr>
          <a:xfrm>
            <a:off x="4464155" y="4211129"/>
            <a:ext cx="186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Fig.4 – Gráfico da accuracy de treino e validação utilizando </a:t>
            </a:r>
            <a:r>
              <a:rPr lang="pt-PT" dirty="0" err="1"/>
              <a:t>dropout</a:t>
            </a:r>
            <a:r>
              <a:rPr lang="pt-PT" dirty="0"/>
              <a:t> de 0.2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A77E03-C545-4CE9-C664-24C88ED07AA4}"/>
              </a:ext>
            </a:extLst>
          </p:cNvPr>
          <p:cNvSpPr txBox="1"/>
          <p:nvPr/>
        </p:nvSpPr>
        <p:spPr>
          <a:xfrm>
            <a:off x="9565604" y="4092637"/>
            <a:ext cx="1786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Fig.5 – Gráfico da accuracy de treino e validação utilizando </a:t>
            </a:r>
            <a:r>
              <a:rPr lang="pt-P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0.5</a:t>
            </a:r>
          </a:p>
          <a:p>
            <a:endParaRPr lang="pt-PT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A49AF8D-A16B-C53F-6E10-190BC937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860D6-8E0B-5EF2-94D4-1DF88989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/>
              <a:t>Descrição das Metodologias utilizadas – Otimização de </a:t>
            </a:r>
            <a:r>
              <a:rPr lang="pt-PT" sz="3600" dirty="0" err="1"/>
              <a:t>hiper-parâmetros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26809-33DA-CA9A-31B4-6FD6E9C4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Decidimos escolher o número de neurónios nas duas camadas densas de entrada e a taxa de aprendizagem como os 2 </a:t>
            </a:r>
            <a:r>
              <a:rPr lang="pt-PT" dirty="0" err="1"/>
              <a:t>hiper-parâmetros</a:t>
            </a:r>
            <a:r>
              <a:rPr lang="pt-PT" dirty="0"/>
              <a:t> a otimizar. </a:t>
            </a:r>
          </a:p>
          <a:p>
            <a:r>
              <a:rPr lang="pt-PT" dirty="0"/>
              <a:t>O objetivo desta otimização passa por maximizar o valor da accuracy do modelo.</a:t>
            </a:r>
          </a:p>
          <a:p>
            <a:r>
              <a:rPr lang="pt-PT" dirty="0"/>
              <a:t> Para ajudar este processo, utilizaremos 3 diferentes técnicas de otimização:</a:t>
            </a:r>
          </a:p>
          <a:p>
            <a:pPr lvl="2"/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;</a:t>
            </a:r>
          </a:p>
          <a:p>
            <a:pPr lvl="2"/>
            <a:r>
              <a:rPr lang="pt-PT" dirty="0" err="1"/>
              <a:t>Randomized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;</a:t>
            </a:r>
          </a:p>
          <a:p>
            <a:pPr lvl="2"/>
            <a:r>
              <a:rPr lang="pt-PT" dirty="0" err="1"/>
              <a:t>Particle</a:t>
            </a:r>
            <a:r>
              <a:rPr lang="pt-PT" dirty="0"/>
              <a:t> </a:t>
            </a:r>
            <a:r>
              <a:rPr lang="pt-PT" dirty="0" err="1"/>
              <a:t>Swarm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(PSO)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0A9056B-05EF-7425-C355-41D13CA2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0244F-F82C-0EDF-F402-B6D16C78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da Arquitetura do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B5453D-44FB-05CB-5E35-2476D10A6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Projeto.ipynb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9C1E18C5-C794-4BBD-71C2-7828E96CE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97" y="2615467"/>
            <a:ext cx="5400040" cy="331978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5138F2A-32BB-168F-CCAE-C20E1A469496}"/>
              </a:ext>
            </a:extLst>
          </p:cNvPr>
          <p:cNvSpPr txBox="1"/>
          <p:nvPr/>
        </p:nvSpPr>
        <p:spPr>
          <a:xfrm>
            <a:off x="4102731" y="6007740"/>
            <a:ext cx="476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Desenho da arquitetura do </a:t>
            </a:r>
            <a:r>
              <a:rPr lang="pt-PT" sz="1400" dirty="0" err="1"/>
              <a:t>projeto.ipynb</a:t>
            </a:r>
            <a:endParaRPr lang="pt-PT" sz="14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5A50A0-C347-D128-433B-44ECFF26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CD2B0-D30B-612C-0E79-E26939E5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da Arquitetura do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1D8B89-9B62-D04E-C16C-31031E62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Otimizacao.ipynb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4D1BA21-A7C6-7894-4DD2-BE93C9E8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895600"/>
            <a:ext cx="4837899" cy="25929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96945C-CCDB-0826-AD80-A2C65D0721CA}"/>
              </a:ext>
            </a:extLst>
          </p:cNvPr>
          <p:cNvSpPr txBox="1"/>
          <p:nvPr/>
        </p:nvSpPr>
        <p:spPr>
          <a:xfrm>
            <a:off x="3781425" y="5708342"/>
            <a:ext cx="476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Desenho da arquitetura do </a:t>
            </a:r>
            <a:r>
              <a:rPr lang="pt-PT" sz="1400" dirty="0" err="1"/>
              <a:t>otimizacao.ipynb</a:t>
            </a:r>
            <a:endParaRPr lang="pt-PT" sz="14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7A47BC-C34B-F68E-0015-047CD2FB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8197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912</Words>
  <Application>Microsoft Office PowerPoint</Application>
  <PresentationFormat>Ecrã Panorâmico</PresentationFormat>
  <Paragraphs>111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Arial</vt:lpstr>
      <vt:lpstr>Calibri</vt:lpstr>
      <vt:lpstr>Neue Haas Grotesk Text Pro</vt:lpstr>
      <vt:lpstr>InterweaveVTI</vt:lpstr>
      <vt:lpstr>Aprendizagem por transferência</vt:lpstr>
      <vt:lpstr>Índice</vt:lpstr>
      <vt:lpstr>Descrição do problema</vt:lpstr>
      <vt:lpstr>Descrição das Metodologias utilizadas – Modelo de aprendizagem por transferência</vt:lpstr>
      <vt:lpstr>Descrição das Metodologias utilizadas – Modelo de aprendizagem por transferência</vt:lpstr>
      <vt:lpstr>Descrição das Metodologias utilizadas – Camada de Dropout</vt:lpstr>
      <vt:lpstr>Descrição das Metodologias utilizadas – Otimização de hiper-parâmetros</vt:lpstr>
      <vt:lpstr>Apresentação da Arquitetura do Código</vt:lpstr>
      <vt:lpstr>Apresentação da Arquitetura do Código</vt:lpstr>
      <vt:lpstr>Apresentação da Arquitetura do Código</vt:lpstr>
      <vt:lpstr>Descrição da Implementação dos algoritmos – projeto.ipynb</vt:lpstr>
      <vt:lpstr>Descrição da Implementação dos algoritmos – projeto.ipynb</vt:lpstr>
      <vt:lpstr>Descrição da Implementação dos algoritmos – otimizacao.ipynb</vt:lpstr>
      <vt:lpstr>Descrição da Implementação dos algoritmos – swarm.ipynb</vt:lpstr>
      <vt:lpstr>Análise de Resultados – Grid Search</vt:lpstr>
      <vt:lpstr>Análise de Resultados – Randomized Search</vt:lpstr>
      <vt:lpstr>Análise de Resultados – PSO</vt:lpstr>
      <vt:lpstr>Análise de Resultados – Variação do Dataset</vt:lpstr>
      <vt:lpstr>Análise de Resultados – Comparação com fases anteriores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Aprendizagem por transferência</dc:title>
  <dc:creator>Rodrigo Pessoa</dc:creator>
  <cp:lastModifiedBy>Rodrigo Pessoa</cp:lastModifiedBy>
  <cp:revision>1</cp:revision>
  <dcterms:created xsi:type="dcterms:W3CDTF">2023-12-18T05:29:21Z</dcterms:created>
  <dcterms:modified xsi:type="dcterms:W3CDTF">2023-12-18T17:37:58Z</dcterms:modified>
</cp:coreProperties>
</file>