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A6641-DE2D-4AEC-A47D-8B7718D4658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A12F3-3865-476C-8F3D-6AAD766099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673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09E-B6D9-42FD-B2FB-27055D237A7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858-7B5F-48A0-98A3-A9B17F307A00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5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DDB-E8E0-4FAC-8DC8-378BB72E7D3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6342-700C-4BCB-A278-0911DF198727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D22-921B-44F8-AC9A-18FE895F481B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6A9-534C-4DD8-A550-B6AEBDA8F09C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1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FAAC-A793-44C5-941C-467B72B6BED5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5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B720-5EBF-44D8-95DC-F90CC5EDC01C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2B13-4129-46EB-9851-746BF971A77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54C368A0-F613-45F4-B0D6-0B4F074484D9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FB7F-CC95-4A64-AA95-3406175FDBC9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7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BC8D8A-0F3D-45DD-9E3D-2720FAAF748D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moeda, pilha&#10;&#10;Descrição gerada automaticamente">
            <a:extLst>
              <a:ext uri="{FF2B5EF4-FFF2-40B4-BE49-F238E27FC236}">
                <a16:creationId xmlns:a16="http://schemas.microsoft.com/office/drawing/2014/main" id="{A199EAB1-77A4-724A-6CB7-6F970DF4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CDA35-9A34-2AD8-3E72-39A311AC9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Trabalho Prático nº2</a:t>
            </a:r>
            <a:br>
              <a:rPr lang="pt-PT" sz="4000" dirty="0">
                <a:solidFill>
                  <a:srgbClr val="FFFFFF"/>
                </a:solidFill>
              </a:rPr>
            </a:br>
            <a:r>
              <a:rPr lang="pt-PT" sz="4000" i="1" dirty="0" err="1">
                <a:solidFill>
                  <a:srgbClr val="FFFFFF"/>
                </a:solidFill>
              </a:rPr>
              <a:t>Coin</a:t>
            </a:r>
            <a:r>
              <a:rPr lang="pt-PT" sz="4000" i="1" dirty="0">
                <a:solidFill>
                  <a:srgbClr val="FFFFFF"/>
                </a:solidFill>
              </a:rPr>
              <a:t> </a:t>
            </a:r>
            <a:r>
              <a:rPr lang="pt-PT" sz="4000" i="1" dirty="0" err="1">
                <a:solidFill>
                  <a:srgbClr val="FFFFFF"/>
                </a:solidFill>
              </a:rPr>
              <a:t>change</a:t>
            </a:r>
            <a:r>
              <a:rPr lang="pt-PT" sz="4000" i="1" dirty="0">
                <a:solidFill>
                  <a:srgbClr val="FFFFFF"/>
                </a:solidFill>
              </a:rPr>
              <a:t> </a:t>
            </a:r>
            <a:r>
              <a:rPr lang="pt-PT" sz="4000" i="1" dirty="0" err="1">
                <a:solidFill>
                  <a:srgbClr val="FFFFFF"/>
                </a:solidFill>
              </a:rPr>
              <a:t>problem</a:t>
            </a:r>
            <a:endParaRPr lang="pt-PT" sz="4000" i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0AC25-FEDC-D232-3D53-D71FB64DE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rgbClr val="FFFFFF">
                    <a:alpha val="75000"/>
                  </a:srgbClr>
                </a:solidFill>
              </a:rPr>
              <a:t>Introdução à inteligência artificial</a:t>
            </a:r>
          </a:p>
          <a:p>
            <a:r>
              <a:rPr lang="pt-PT" sz="1800" dirty="0">
                <a:solidFill>
                  <a:srgbClr val="FFFFFF">
                    <a:alpha val="75000"/>
                  </a:srgbClr>
                </a:solidFill>
              </a:rPr>
              <a:t>Rodrigo Bernarda 2021136740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67FA34-33AB-8510-39F7-C7DC1D82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6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C29DF-E29F-AD77-251F-8368F125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PT" sz="2500" dirty="0"/>
              <a:t>Testes realizados e devidas análises</a:t>
            </a:r>
            <a:br>
              <a:rPr lang="pt-PT" sz="2500" dirty="0"/>
            </a:br>
            <a:r>
              <a:rPr lang="pt-PT" sz="2500" dirty="0"/>
              <a:t>Teste nº6: Estratégias e populações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522BD7-A1D0-BC41-E27E-E3071EF3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 err="1"/>
              <a:t>Estratégia</a:t>
            </a:r>
            <a:r>
              <a:rPr lang="en-US" dirty="0"/>
              <a:t> para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a de </a:t>
            </a:r>
            <a:r>
              <a:rPr lang="en-US" dirty="0" err="1"/>
              <a:t>reparação</a:t>
            </a:r>
            <a:r>
              <a:rPr lang="en-US" dirty="0"/>
              <a:t> e a de </a:t>
            </a:r>
            <a:r>
              <a:rPr lang="en-US" dirty="0" err="1"/>
              <a:t>penalização</a:t>
            </a:r>
            <a:r>
              <a:rPr lang="en-US" dirty="0"/>
              <a:t>;</a:t>
            </a:r>
          </a:p>
          <a:p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10, 50 e 150;</a:t>
            </a:r>
          </a:p>
          <a:p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troca</a:t>
            </a:r>
            <a:r>
              <a:rPr lang="en-US" dirty="0"/>
              <a:t>;</a:t>
            </a:r>
          </a:p>
          <a:p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0.1.</a:t>
            </a:r>
          </a:p>
        </p:txBody>
      </p:sp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9B80B34-9AA4-05B0-FC51-94743F56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3853219"/>
            <a:ext cx="11297469" cy="1864084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6A4DD0-4319-9B25-87B4-F2AFDC4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2A0F7C-9688-C36E-17BD-5A243DFB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2" cy="2256390"/>
          </a:xfrm>
        </p:spPr>
        <p:txBody>
          <a:bodyPr anchor="ctr">
            <a:normAutofit/>
          </a:bodyPr>
          <a:lstStyle/>
          <a:p>
            <a:r>
              <a:rPr lang="pt-PT" sz="2500" dirty="0"/>
              <a:t>Testes realizados e devidas análises</a:t>
            </a:r>
            <a:br>
              <a:rPr lang="pt-PT" sz="2500" dirty="0"/>
            </a:br>
            <a:r>
              <a:rPr lang="pt-PT" sz="2500" dirty="0"/>
              <a:t>Teste nº7: Algoritmo híbrido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B279D2-64F8-44FC-ED01-DDF1EB0EE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082" y="800930"/>
            <a:ext cx="7426386" cy="262807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algortimo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local: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vizinhança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Aceitar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10000 </a:t>
            </a:r>
            <a:r>
              <a:rPr lang="en-US" dirty="0" err="1"/>
              <a:t>iterações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;</a:t>
            </a:r>
          </a:p>
          <a:p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algortimo</a:t>
            </a:r>
            <a:r>
              <a:rPr lang="en-US" dirty="0"/>
              <a:t> </a:t>
            </a:r>
            <a:r>
              <a:rPr lang="en-US" dirty="0" err="1"/>
              <a:t>evolutivo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seleção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torneio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recombinação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de corte e 0.5 de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recombinação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troca</a:t>
            </a:r>
            <a:r>
              <a:rPr lang="en-US" dirty="0"/>
              <a:t> e 0.1 de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.</a:t>
            </a:r>
          </a:p>
          <a:p>
            <a:r>
              <a:rPr lang="en-US" dirty="0" err="1"/>
              <a:t>Estratégia</a:t>
            </a:r>
            <a:r>
              <a:rPr lang="en-US" dirty="0"/>
              <a:t> de </a:t>
            </a:r>
            <a:r>
              <a:rPr lang="en-US" dirty="0" err="1"/>
              <a:t>reparação</a:t>
            </a:r>
            <a:r>
              <a:rPr lang="en-US" dirty="0"/>
              <a:t> de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e </a:t>
            </a:r>
            <a:r>
              <a:rPr lang="en-US" dirty="0" err="1"/>
              <a:t>população</a:t>
            </a:r>
            <a:r>
              <a:rPr lang="en-US" dirty="0"/>
              <a:t> com </a:t>
            </a:r>
            <a:r>
              <a:rPr lang="en-US" dirty="0" err="1"/>
              <a:t>tamanho</a:t>
            </a:r>
            <a:r>
              <a:rPr lang="en-US" dirty="0"/>
              <a:t> de 100 </a:t>
            </a:r>
            <a:r>
              <a:rPr lang="en-US" dirty="0" err="1"/>
              <a:t>soluções</a:t>
            </a:r>
            <a:r>
              <a:rPr lang="en-US" dirty="0"/>
              <a:t>.</a:t>
            </a:r>
          </a:p>
        </p:txBody>
      </p:sp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493B42A-975F-7ADE-E6B5-36F6E02F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4022681"/>
            <a:ext cx="11297469" cy="152515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85F121-EBB8-9CE8-AC12-420CF978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1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B6C2FB-5AF2-4953-30A1-15ABD779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PT" sz="2500"/>
              <a:t>Testes realizados e devidas análises</a:t>
            </a:r>
            <a:br>
              <a:rPr lang="pt-PT" sz="2500"/>
            </a:br>
            <a:r>
              <a:rPr lang="pt-PT" sz="2500"/>
              <a:t>Teste nº8: Algoritmo híbrido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C2F12D-1E85-B52C-4638-1B11A9B0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local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população</a:t>
            </a:r>
            <a:r>
              <a:rPr lang="en-US" dirty="0"/>
              <a:t> final.</a:t>
            </a:r>
          </a:p>
        </p:txBody>
      </p:sp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0C696786-7D3C-1AFA-390A-75E0E1DF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4020771"/>
            <a:ext cx="11297469" cy="152898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065350-CD5A-E4EA-5064-DFC07BD8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310F-CAFF-AEBB-887F-6C0C42DA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de pesquisa local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B3BC48-6149-1A4F-0378-9013AB91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Utilizado Trepa-Colinas;</a:t>
            </a:r>
          </a:p>
          <a:p>
            <a:r>
              <a:rPr lang="pt-PT" dirty="0"/>
              <a:t>Solução inicial gerada aleatoriamente;</a:t>
            </a:r>
          </a:p>
          <a:p>
            <a:r>
              <a:rPr lang="pt-PT" dirty="0"/>
              <a:t>Solução representada por um</a:t>
            </a:r>
            <a:r>
              <a:rPr lang="pt-PT" i="1" dirty="0"/>
              <a:t>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de inteiros, onde cada posição indica a quantidade de moedas de um determinado tipo a ser utilizada;</a:t>
            </a:r>
          </a:p>
          <a:p>
            <a:r>
              <a:rPr lang="pt-PT" dirty="0"/>
              <a:t>Solução vizinha consiste em trocar o nº de moedas utilizadas entre dois tipos;</a:t>
            </a:r>
          </a:p>
          <a:p>
            <a:r>
              <a:rPr lang="pt-PT" dirty="0"/>
              <a:t>Melhor solução é a que utilizar menos moedas no total;</a:t>
            </a:r>
          </a:p>
          <a:p>
            <a:r>
              <a:rPr lang="pt-PT" dirty="0"/>
              <a:t>Estratégia de reparação de soluções inválidas:</a:t>
            </a:r>
          </a:p>
          <a:p>
            <a:pPr lvl="1"/>
            <a:r>
              <a:rPr lang="pt-PT" dirty="0"/>
              <a:t>Percorrer o </a:t>
            </a:r>
            <a:r>
              <a:rPr lang="pt-PT" dirty="0" err="1"/>
              <a:t>array</a:t>
            </a:r>
            <a:r>
              <a:rPr lang="pt-PT" dirty="0"/>
              <a:t> da solução numa ordem aleatória e remover o excesso de moedas;</a:t>
            </a:r>
          </a:p>
          <a:p>
            <a:pPr lvl="1"/>
            <a:r>
              <a:rPr lang="pt-PT" dirty="0"/>
              <a:t>Percorrer o </a:t>
            </a:r>
            <a:r>
              <a:rPr lang="pt-PT" dirty="0" err="1"/>
              <a:t>array</a:t>
            </a:r>
            <a:r>
              <a:rPr lang="pt-PT" dirty="0"/>
              <a:t> de novo para adicionar moedas conforme necessário;</a:t>
            </a:r>
          </a:p>
          <a:p>
            <a:r>
              <a:rPr lang="pt-PT" dirty="0"/>
              <a:t>Custo Penalizado = custo atual + |valor alcançado – valor desejado| * 1000;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84AF9B-3881-197C-4C8F-90390518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3E8ED-F05E-2F4C-493E-2E797B9E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B84DA5-9B5B-E6BD-A21C-C2AC15B7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População inicial de soluções, </a:t>
            </a:r>
          </a:p>
          <a:p>
            <a:r>
              <a:rPr lang="pt-PT" dirty="0"/>
              <a:t>Método de Seleção:</a:t>
            </a:r>
          </a:p>
          <a:p>
            <a:pPr lvl="1"/>
            <a:r>
              <a:rPr lang="pt-PT" dirty="0"/>
              <a:t>Torneio;</a:t>
            </a:r>
          </a:p>
          <a:p>
            <a:pPr lvl="1"/>
            <a:r>
              <a:rPr lang="pt-PT" dirty="0"/>
              <a:t>Roleta;</a:t>
            </a:r>
          </a:p>
          <a:p>
            <a:r>
              <a:rPr lang="pt-PT" dirty="0"/>
              <a:t>Operadores de Recombinação (</a:t>
            </a:r>
            <a:r>
              <a:rPr lang="pt-PT" i="1" dirty="0"/>
              <a:t>crossover</a:t>
            </a:r>
            <a:r>
              <a:rPr lang="pt-PT" dirty="0"/>
              <a:t>):</a:t>
            </a:r>
          </a:p>
          <a:p>
            <a:pPr lvl="1"/>
            <a:r>
              <a:rPr lang="pt-PT" dirty="0"/>
              <a:t>Uniforme;</a:t>
            </a:r>
          </a:p>
          <a:p>
            <a:pPr lvl="1"/>
            <a:r>
              <a:rPr lang="pt-PT" dirty="0"/>
              <a:t>Dois Pontos de Corte;</a:t>
            </a:r>
          </a:p>
          <a:p>
            <a:r>
              <a:rPr lang="pt-PT" dirty="0"/>
              <a:t>Operadores de Mutação:</a:t>
            </a:r>
          </a:p>
          <a:p>
            <a:pPr lvl="1"/>
            <a:r>
              <a:rPr lang="pt-PT" dirty="0"/>
              <a:t>Incremento/Decremento;</a:t>
            </a:r>
          </a:p>
          <a:p>
            <a:pPr lvl="1"/>
            <a:r>
              <a:rPr lang="pt-PT" dirty="0"/>
              <a:t>Troca;</a:t>
            </a:r>
          </a:p>
          <a:p>
            <a:r>
              <a:rPr lang="pt-PT" dirty="0"/>
              <a:t>Mesma forma de gerar e avaliar soluções aleatórios utilizadas no algoritmo de pesquisa local.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D4EB83B-3082-6A7E-58F8-635EF9A1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5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85D6F-AC72-6946-C015-33CA03C9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Híbrido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5A7C7E-AD7C-9E3B-D521-4631DC5E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Combinação dos melhores algoritmos de pesquisa local e evolutivo encontrados;</a:t>
            </a:r>
          </a:p>
          <a:p>
            <a:r>
              <a:rPr lang="pt-PT" dirty="0"/>
              <a:t>Utilizado de duas maneiras diferentes:</a:t>
            </a:r>
          </a:p>
          <a:p>
            <a:pPr lvl="1"/>
            <a:r>
              <a:rPr lang="pt-PT" dirty="0"/>
              <a:t>Primeira maneira utiliza o algoritmo de pesquisa local para melhorar a população inicial utilizada pelo algoritmo evolutivo;</a:t>
            </a:r>
          </a:p>
          <a:p>
            <a:pPr lvl="1"/>
            <a:r>
              <a:rPr lang="pt-PT" dirty="0"/>
              <a:t>Segunda maneira utiliza novamente o algoritmo de pesquisa local para melhorar a população final gerada pelo algoritmo evolutivo;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8E763F-3ED0-C69C-6F1C-63E7DC29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7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B278D-0B47-0205-B1E5-3C913A13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PT" sz="2500"/>
              <a:t>Testes Realizados e devidas análises</a:t>
            </a:r>
            <a:br>
              <a:rPr lang="pt-PT" sz="2500"/>
            </a:br>
            <a:r>
              <a:rPr lang="pt-PT" sz="2500"/>
              <a:t>Teste nº1 – Melhor tipo de vizinhança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58E8C4-09C0-5C3E-FC22-DD949B43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/>
              <a:t>Tipo de </a:t>
            </a:r>
            <a:r>
              <a:rPr lang="pt-PT" dirty="0"/>
              <a:t>Vizinhança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1 e 2 </a:t>
            </a:r>
            <a:r>
              <a:rPr lang="en-US" dirty="0" err="1"/>
              <a:t>vizinhos</a:t>
            </a:r>
            <a:r>
              <a:rPr lang="en-US" dirty="0"/>
              <a:t>.</a:t>
            </a:r>
          </a:p>
          <a:p>
            <a:r>
              <a:rPr lang="pt-PT" dirty="0"/>
              <a:t>Nº de iterações variará entre 100, 1000 e 10000 iterações.</a:t>
            </a:r>
          </a:p>
        </p:txBody>
      </p:sp>
      <p:pic>
        <p:nvPicPr>
          <p:cNvPr id="5" name="Marcador de Posição de Conteúdo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D5249F4B-0C21-29CE-8CE3-F4FA25926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3726122"/>
            <a:ext cx="11297469" cy="2118277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3D87AEB-CE08-546A-8189-C9DF96B8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6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3D862-B3E3-E440-1C55-140674F4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PT" dirty="0"/>
              <a:t>Testes realizados e devidas análises</a:t>
            </a:r>
            <a:br>
              <a:rPr lang="pt-PT" dirty="0"/>
            </a:br>
            <a:r>
              <a:rPr lang="pt-PT" dirty="0"/>
              <a:t>Teste nº2: Aceitar soluções iguais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065399-C864-F23C-AA90-BA902904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no teste anterior;</a:t>
            </a:r>
          </a:p>
          <a:p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, </a:t>
            </a:r>
            <a:r>
              <a:rPr lang="en-US" dirty="0" err="1"/>
              <a:t>soluções</a:t>
            </a:r>
            <a:r>
              <a:rPr lang="en-US" dirty="0"/>
              <a:t> com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à da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.</a:t>
            </a:r>
          </a:p>
        </p:txBody>
      </p:sp>
      <p:pic>
        <p:nvPicPr>
          <p:cNvPr id="5" name="Marcador de Posição de Conteúdo 4" descr="Uma imagem com captura de ecrã, texto, número, Tipo de letra&#10;&#10;Descrição gerada automaticamente">
            <a:extLst>
              <a:ext uri="{FF2B5EF4-FFF2-40B4-BE49-F238E27FC236}">
                <a16:creationId xmlns:a16="http://schemas.microsoft.com/office/drawing/2014/main" id="{19D17E81-D6BB-673E-74C5-4F38621B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3726122"/>
            <a:ext cx="11297469" cy="2118277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147557-2902-8554-52F8-1C73E898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3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7ACB3A-1BA2-3FA9-64DE-330DB425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PT" dirty="0"/>
              <a:t>Testes realizados e devidas análises</a:t>
            </a:r>
            <a:br>
              <a:rPr lang="pt-PT" dirty="0"/>
            </a:br>
            <a:r>
              <a:rPr lang="pt-PT" dirty="0"/>
              <a:t>Teste nº3: Método de seleção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7834F-7BA8-39AD-FF97-6FF92254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Seleção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o de </a:t>
            </a:r>
            <a:r>
              <a:rPr lang="en-US" dirty="0" err="1"/>
              <a:t>torneio</a:t>
            </a:r>
            <a:r>
              <a:rPr lang="en-US" dirty="0"/>
              <a:t> e o da </a:t>
            </a:r>
            <a:r>
              <a:rPr lang="en-US" dirty="0" err="1"/>
              <a:t>roleta</a:t>
            </a:r>
            <a:r>
              <a:rPr lang="en-US" dirty="0"/>
              <a:t>;</a:t>
            </a:r>
          </a:p>
          <a:p>
            <a:r>
              <a:rPr lang="en-US" dirty="0"/>
              <a:t>Nº de </a:t>
            </a:r>
            <a:r>
              <a:rPr lang="en-US" dirty="0" err="1"/>
              <a:t>Gerações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100, 1000 e 10000;</a:t>
            </a:r>
          </a:p>
          <a:p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 e </a:t>
            </a:r>
            <a:r>
              <a:rPr lang="en-US" dirty="0" err="1"/>
              <a:t>recombinação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0.1;</a:t>
            </a:r>
          </a:p>
          <a:p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recombinação</a:t>
            </a:r>
            <a:r>
              <a:rPr lang="en-US" dirty="0"/>
              <a:t> </a:t>
            </a:r>
            <a:r>
              <a:rPr lang="en-US" dirty="0" err="1"/>
              <a:t>uniforme</a:t>
            </a:r>
            <a:r>
              <a:rPr lang="en-US" dirty="0"/>
              <a:t> e </a:t>
            </a:r>
            <a:r>
              <a:rPr lang="en-US" dirty="0" err="1"/>
              <a:t>mutação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/</a:t>
            </a:r>
            <a:r>
              <a:rPr lang="en-US" dirty="0" err="1"/>
              <a:t>decremento</a:t>
            </a:r>
            <a:r>
              <a:rPr lang="en-US" dirty="0"/>
              <a:t>.</a:t>
            </a:r>
          </a:p>
        </p:txBody>
      </p:sp>
      <p:pic>
        <p:nvPicPr>
          <p:cNvPr id="5" name="Marcador de Posição de Conteúdo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8AD4DEEC-D8AF-4C18-CC54-5409434F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3839098"/>
            <a:ext cx="11297469" cy="1892325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280CF6-68CB-0E09-28B0-90FB58E2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5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9CDD04-D57A-D1D0-33AF-F232B99B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PT" sz="2500" dirty="0"/>
              <a:t>Testes realizados e devidas análises</a:t>
            </a:r>
            <a:br>
              <a:rPr lang="pt-PT" sz="2500" dirty="0"/>
            </a:br>
            <a:r>
              <a:rPr lang="pt-PT" sz="2500" dirty="0"/>
              <a:t>Teste nº4: Operador de recombinação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5FD069-FD04-48BA-E1F1-7DFC05E0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Recombinação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o </a:t>
            </a:r>
            <a:r>
              <a:rPr lang="en-US" dirty="0" err="1"/>
              <a:t>uniforme</a:t>
            </a:r>
            <a:r>
              <a:rPr lang="en-US" dirty="0"/>
              <a:t> e o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de corte;</a:t>
            </a:r>
          </a:p>
          <a:p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Recombinação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0.3, 0.5 e 0.7;</a:t>
            </a:r>
          </a:p>
          <a:p>
            <a:r>
              <a:rPr lang="en-US" dirty="0"/>
              <a:t>1000 </a:t>
            </a:r>
            <a:r>
              <a:rPr lang="en-US" dirty="0" err="1"/>
              <a:t>gerações</a:t>
            </a:r>
            <a:r>
              <a:rPr lang="en-US" dirty="0"/>
              <a:t>;</a:t>
            </a:r>
          </a:p>
          <a:p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0.001.</a:t>
            </a:r>
          </a:p>
        </p:txBody>
      </p:sp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96544FE-AF43-23EA-1B9B-A7EB4016F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3853219"/>
            <a:ext cx="11297469" cy="1864084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CF80A9-E248-97DB-9775-DC555E26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4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D80426-4FEB-F36E-389F-6A832A92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PT" sz="2500" dirty="0"/>
              <a:t>Testes realizados e devidas análises</a:t>
            </a:r>
            <a:br>
              <a:rPr lang="pt-PT" sz="2500" dirty="0"/>
            </a:br>
            <a:r>
              <a:rPr lang="pt-PT" sz="2500" dirty="0"/>
              <a:t>Teste nº5: Operador de Mutação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CC409-C76D-5AE4-8412-37A95A41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o de </a:t>
            </a:r>
            <a:r>
              <a:rPr lang="en-US" dirty="0" err="1"/>
              <a:t>incremento</a:t>
            </a:r>
            <a:r>
              <a:rPr lang="en-US" dirty="0"/>
              <a:t>/</a:t>
            </a:r>
            <a:r>
              <a:rPr lang="en-US" dirty="0" err="1"/>
              <a:t>decremento</a:t>
            </a:r>
            <a:r>
              <a:rPr lang="en-US" dirty="0"/>
              <a:t> e 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troca</a:t>
            </a:r>
            <a:r>
              <a:rPr lang="en-US" dirty="0"/>
              <a:t>;</a:t>
            </a:r>
          </a:p>
          <a:p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 </a:t>
            </a:r>
            <a:r>
              <a:rPr lang="en-US" dirty="0" err="1"/>
              <a:t>variará</a:t>
            </a:r>
            <a:r>
              <a:rPr lang="en-US" dirty="0"/>
              <a:t> entre 0.005, 0.01 e 0.1;</a:t>
            </a:r>
          </a:p>
          <a:p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recombinação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de corte;</a:t>
            </a:r>
          </a:p>
          <a:p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recombinação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0.5.</a:t>
            </a:r>
          </a:p>
        </p:txBody>
      </p:sp>
      <p:pic>
        <p:nvPicPr>
          <p:cNvPr id="5" name="Marcador de Posição de Conteúdo 4" descr="Uma imagem com texto, número, Tipo de letra, file&#10;&#10;Descrição gerada automaticamente">
            <a:extLst>
              <a:ext uri="{FF2B5EF4-FFF2-40B4-BE49-F238E27FC236}">
                <a16:creationId xmlns:a16="http://schemas.microsoft.com/office/drawing/2014/main" id="{2A83E602-333F-92CA-B0E3-C2120CAC1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" y="3824976"/>
            <a:ext cx="11297469" cy="192057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75605F-36BA-31A2-2680-732D1881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48B66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48B6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171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7"/>
      </a:lt2>
      <a:accent1>
        <a:srgbClr val="48B661"/>
      </a:accent1>
      <a:accent2>
        <a:srgbClr val="51B13B"/>
      </a:accent2>
      <a:accent3>
        <a:srgbClr val="84AE44"/>
      </a:accent3>
      <a:accent4>
        <a:srgbClr val="A7A537"/>
      </a:accent4>
      <a:accent5>
        <a:srgbClr val="C38F4D"/>
      </a:accent5>
      <a:accent6>
        <a:srgbClr val="B14C3B"/>
      </a:accent6>
      <a:hlink>
        <a:srgbClr val="9A7E33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627</Words>
  <Application>Microsoft Office PowerPoint</Application>
  <PresentationFormat>Ecrã Panorâmico</PresentationFormat>
  <Paragraphs>81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Aptos</vt:lpstr>
      <vt:lpstr>Avenir Next LT Pro</vt:lpstr>
      <vt:lpstr>Wingdings 2</vt:lpstr>
      <vt:lpstr>DividendVTI</vt:lpstr>
      <vt:lpstr>Trabalho Prático nº2 Coin change problem</vt:lpstr>
      <vt:lpstr>Algoritmo de pesquisa local</vt:lpstr>
      <vt:lpstr>Algoritmo evolutivo</vt:lpstr>
      <vt:lpstr>Algoritmo Híbrido</vt:lpstr>
      <vt:lpstr>Testes Realizados e devidas análises Teste nº1 – Melhor tipo de vizinhança</vt:lpstr>
      <vt:lpstr>Testes realizados e devidas análises Teste nº2: Aceitar soluções iguais</vt:lpstr>
      <vt:lpstr>Testes realizados e devidas análises Teste nº3: Método de seleção</vt:lpstr>
      <vt:lpstr>Testes realizados e devidas análises Teste nº4: Operador de recombinação</vt:lpstr>
      <vt:lpstr>Testes realizados e devidas análises Teste nº5: Operador de Mutação</vt:lpstr>
      <vt:lpstr>Testes realizados e devidas análises Teste nº6: Estratégias e populações</vt:lpstr>
      <vt:lpstr>Testes realizados e devidas análises Teste nº7: Algoritmo híbrido 1</vt:lpstr>
      <vt:lpstr>Testes realizados e devidas análises Teste nº8: Algoritmo híbrido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Pessoa</dc:creator>
  <cp:lastModifiedBy>Rodrigo Pessoa</cp:lastModifiedBy>
  <cp:revision>1</cp:revision>
  <dcterms:created xsi:type="dcterms:W3CDTF">2024-12-15T14:52:08Z</dcterms:created>
  <dcterms:modified xsi:type="dcterms:W3CDTF">2024-12-15T15:27:33Z</dcterms:modified>
</cp:coreProperties>
</file>