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321" r:id="rId2"/>
    <p:sldId id="326" r:id="rId3"/>
    <p:sldId id="323" r:id="rId4"/>
    <p:sldId id="330" r:id="rId5"/>
    <p:sldId id="332" r:id="rId6"/>
    <p:sldId id="329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Raleway Thin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73042"/>
    <a:srgbClr val="FFFFFF"/>
    <a:srgbClr val="0468D7"/>
    <a:srgbClr val="F2F2F2"/>
    <a:srgbClr val="504B3A"/>
    <a:srgbClr val="F86734"/>
    <a:srgbClr val="EFF7CF"/>
    <a:srgbClr val="3A5040"/>
    <a:srgbClr val="32D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55" autoAdjust="0"/>
  </p:normalViewPr>
  <p:slideViewPr>
    <p:cSldViewPr snapToGrid="0">
      <p:cViewPr varScale="1">
        <p:scale>
          <a:sx n="63" d="100"/>
          <a:sy n="63" d="100"/>
        </p:scale>
        <p:origin x="1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89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40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69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31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69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30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814194-A575-D08D-B96E-C40FDDC76E5D}"/>
              </a:ext>
            </a:extLst>
          </p:cNvPr>
          <p:cNvSpPr/>
          <p:nvPr userDrawn="1"/>
        </p:nvSpPr>
        <p:spPr>
          <a:xfrm rot="16200000">
            <a:off x="8698460" y="4700963"/>
            <a:ext cx="358029" cy="498219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4358" y="4614716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" name="Flowchart: Extract 1">
            <a:extLst>
              <a:ext uri="{FF2B5EF4-FFF2-40B4-BE49-F238E27FC236}">
                <a16:creationId xmlns:a16="http://schemas.microsoft.com/office/drawing/2014/main" id="{2FF2F4CA-B323-D1D3-81E9-FD09ED080207}"/>
              </a:ext>
            </a:extLst>
          </p:cNvPr>
          <p:cNvSpPr/>
          <p:nvPr userDrawn="1"/>
        </p:nvSpPr>
        <p:spPr>
          <a:xfrm rot="5400000">
            <a:off x="-100352" y="730185"/>
            <a:ext cx="468601" cy="246130"/>
          </a:xfrm>
          <a:prstGeom prst="flowChartExtract">
            <a:avLst/>
          </a:prstGeom>
          <a:solidFill>
            <a:srgbClr val="073042"/>
          </a:solidFill>
          <a:ln>
            <a:solidFill>
              <a:srgbClr val="073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>
                <a:solidFill>
                  <a:schemeClr val="tx1"/>
                </a:solidFill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7304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widgets-libra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david20/Flutter2023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arlow" panose="00000500000000000000" pitchFamily="2" charset="0"/>
              </a:rPr>
              <a:t>1</a:t>
            </a:fld>
            <a:endParaRPr lang="en" dirty="0">
              <a:latin typeface="Barlow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1725"/>
            <a:ext cx="7040880" cy="1082700"/>
          </a:xfrm>
        </p:spPr>
        <p:txBody>
          <a:bodyPr/>
          <a:lstStyle/>
          <a:p>
            <a:r>
              <a:rPr lang="en-IN" dirty="0">
                <a:latin typeface="Raleway Thin" pitchFamily="2" charset="0"/>
              </a:rPr>
              <a:t>Flutter Folder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8D5E1-7242-0F3A-B1D5-AA0A9341F1D9}"/>
              </a:ext>
            </a:extLst>
          </p:cNvPr>
          <p:cNvSpPr txBox="1"/>
          <p:nvPr/>
        </p:nvSpPr>
        <p:spPr>
          <a:xfrm>
            <a:off x="457200" y="1209755"/>
            <a:ext cx="5151120" cy="406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• </a:t>
            </a:r>
            <a:r>
              <a:rPr lang="en-US" sz="1600" b="1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android/ and </a:t>
            </a:r>
            <a:r>
              <a:rPr lang="en-US" sz="1600" b="1" dirty="0" err="1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ios</a:t>
            </a:r>
            <a:r>
              <a:rPr lang="en-US" sz="1600" b="1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/: </a:t>
            </a: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platform-specific code for each OS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• </a:t>
            </a:r>
            <a:r>
              <a:rPr lang="en-US" sz="1600" b="1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lib/:</a:t>
            </a: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 Contains the Dart source code of your Flutter app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• </a:t>
            </a:r>
            <a:r>
              <a:rPr lang="en-US" sz="1600" b="1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test/:</a:t>
            </a: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 Unit tests, widget tests, and integration tests all go in this folder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•</a:t>
            </a:r>
            <a:r>
              <a:rPr lang="en-US" sz="1600" b="1" dirty="0" err="1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pubspec.yaml</a:t>
            </a:r>
            <a:r>
              <a:rPr lang="en-US" sz="1600" b="1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:</a:t>
            </a: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 Defines a Dart package and lists dependencies of your Flutter app.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•</a:t>
            </a:r>
            <a:r>
              <a:rPr lang="en-US" sz="1600" b="1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README.md:</a:t>
            </a:r>
            <a:r>
              <a:rPr lang="en-US" sz="1600" dirty="0">
                <a:solidFill>
                  <a:srgbClr val="3A5040"/>
                </a:solidFill>
                <a:latin typeface="Barlow" panose="00000500000000000000" pitchFamily="2" charset="0"/>
                <a:sym typeface="Barlow Light"/>
              </a:rPr>
              <a:t> Markdown file used for your git repository and at the same time as a "home page" at https://pub.dev in case you wanted to publish a package.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  <a:sym typeface="Barlow Light"/>
            </a:endParaRPr>
          </a:p>
          <a:p>
            <a:pPr algn="just" fontAlgn="base">
              <a:lnSpc>
                <a:spcPct val="150000"/>
              </a:lnSpc>
            </a:pPr>
            <a:endParaRPr lang="en-US" b="0" i="0" dirty="0">
              <a:solidFill>
                <a:srgbClr val="1F1F1F"/>
              </a:solidFill>
              <a:effectLst/>
              <a:latin typeface="Barlow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194C1-D35E-A45C-AE9D-BE83F44C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49" y="1385887"/>
            <a:ext cx="3181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arlow" panose="00000500000000000000" pitchFamily="2" charset="0"/>
              </a:rPr>
              <a:t>2</a:t>
            </a:fld>
            <a:endParaRPr lang="en" dirty="0">
              <a:latin typeface="Barlow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1725"/>
            <a:ext cx="8686800" cy="1082700"/>
          </a:xfrm>
        </p:spPr>
        <p:txBody>
          <a:bodyPr/>
          <a:lstStyle/>
          <a:p>
            <a:r>
              <a:rPr lang="en-IN" dirty="0">
                <a:latin typeface="Raleway Thin" pitchFamily="2" charset="0"/>
              </a:rPr>
              <a:t>Suggested Lib Folder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8D5E1-7242-0F3A-B1D5-AA0A9341F1D9}"/>
              </a:ext>
            </a:extLst>
          </p:cNvPr>
          <p:cNvSpPr txBox="1"/>
          <p:nvPr/>
        </p:nvSpPr>
        <p:spPr>
          <a:xfrm>
            <a:off x="457200" y="1209755"/>
            <a:ext cx="5151120" cy="3259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0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The official Flutter documentation doesn't give any guidelines about this since you're free to do what you prefer: 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374151"/>
                </a:solidFill>
                <a:latin typeface="Barlow" panose="00000500000000000000" pitchFamily="2" charset="0"/>
              </a:rPr>
              <a:t>Suggestion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routes/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 App's pages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models/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  business logic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widgets/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Reusable UI widgets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Barlow" panose="00000500000000000000" pitchFamily="2" charset="0"/>
              </a:rPr>
              <a:t>localizations/</a:t>
            </a:r>
            <a:r>
              <a:rPr lang="en-US" sz="2000" dirty="0">
                <a:solidFill>
                  <a:srgbClr val="374151"/>
                </a:solidFill>
                <a:latin typeface="Barlow" panose="00000500000000000000" pitchFamily="2" charset="0"/>
              </a:rPr>
              <a:t> Localization logic</a:t>
            </a:r>
            <a:endParaRPr lang="en-US" sz="2000" b="0" i="0" dirty="0">
              <a:solidFill>
                <a:srgbClr val="374151"/>
              </a:solidFill>
              <a:effectLst/>
              <a:latin typeface="Barlow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2C131-9452-1182-3A59-AB5D5E0C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64" y="1376362"/>
            <a:ext cx="1428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0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236208" cy="1082700"/>
          </a:xfrm>
        </p:spPr>
        <p:txBody>
          <a:bodyPr/>
          <a:lstStyle/>
          <a:p>
            <a:r>
              <a:rPr lang="en-IN" dirty="0" err="1"/>
              <a:t>Pubspec.yaml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0D0492-8A92-CF2C-405A-2BACDAED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2250"/>
            <a:ext cx="8229600" cy="2679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>
                <a:solidFill>
                  <a:srgbClr val="247777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endParaRPr lang="en-IN" sz="1800" dirty="0">
              <a:effectLst/>
              <a:latin typeface="Barlow" panose="00000500000000000000" pitchFamily="2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4A4A4A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Required for packages that are hosted on the </a:t>
            </a:r>
            <a:r>
              <a:rPr lang="en-IN" sz="1800" dirty="0" err="1">
                <a:solidFill>
                  <a:srgbClr val="4A4A4A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pub.dev</a:t>
            </a:r>
            <a:r>
              <a:rPr lang="en-IN" sz="1800" dirty="0">
                <a:solidFill>
                  <a:srgbClr val="4A4A4A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  <a:endParaRPr lang="en-IN" sz="1800" dirty="0">
              <a:effectLst/>
              <a:latin typeface="Barlow" panose="00000500000000000000" pitchFamily="2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>
                <a:solidFill>
                  <a:srgbClr val="247777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endParaRPr lang="en-IN" sz="1800" dirty="0">
              <a:effectLst/>
              <a:latin typeface="Barlow" panose="00000500000000000000" pitchFamily="2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4A4A4A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Required for packages that are hosted on the </a:t>
            </a:r>
            <a:r>
              <a:rPr lang="en-IN" sz="1800" dirty="0" err="1">
                <a:solidFill>
                  <a:srgbClr val="4A4A4A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pub.dev</a:t>
            </a:r>
            <a:r>
              <a:rPr lang="en-IN" sz="1800" dirty="0">
                <a:solidFill>
                  <a:srgbClr val="4A4A4A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solidFill>
                  <a:srgbClr val="247777"/>
                </a:solidFill>
                <a:latin typeface="Barlow" panose="00000500000000000000" pitchFamily="2" charset="0"/>
                <a:cs typeface="Courier New" panose="02070309020205020404" pitchFamily="49" charset="0"/>
              </a:rPr>
              <a:t>environment</a:t>
            </a:r>
          </a:p>
          <a:p>
            <a:pPr marL="5715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A4A4A"/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	Specifying Flutter SDK constraints</a:t>
            </a:r>
            <a:endParaRPr lang="en-IN" sz="1800" dirty="0">
              <a:effectLst/>
              <a:latin typeface="Barlow" panose="00000500000000000000" pitchFamily="2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>
                <a:solidFill>
                  <a:srgbClr val="247777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repository</a:t>
            </a:r>
            <a:endParaRPr lang="en-IN" sz="1800" dirty="0">
              <a:effectLst/>
              <a:latin typeface="Barlow" panose="00000500000000000000" pitchFamily="2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4A4A4A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Optional. URL pointing to the package’s source code repository. </a:t>
            </a:r>
            <a:endParaRPr lang="en-IN" sz="1800" dirty="0">
              <a:effectLst/>
              <a:latin typeface="Barlow" panose="00000500000000000000" pitchFamily="2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dirty="0">
                <a:solidFill>
                  <a:srgbClr val="247777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dependencies</a:t>
            </a:r>
            <a:endParaRPr lang="en-IN" sz="1800" dirty="0">
              <a:effectLst/>
              <a:latin typeface="Barlow" panose="00000500000000000000" pitchFamily="2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4A4A4A"/>
                </a:solidFill>
                <a:effectLst/>
                <a:latin typeface="Barlow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Can be omitted if your package has no dependencies.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solidFill>
                  <a:srgbClr val="247777"/>
                </a:solidFill>
                <a:latin typeface="Barlow" panose="00000500000000000000" pitchFamily="2" charset="0"/>
                <a:cs typeface="Courier New" panose="02070309020205020404" pitchFamily="49" charset="0"/>
              </a:rPr>
              <a:t>assets</a:t>
            </a:r>
            <a:endParaRPr lang="en-IN" dirty="0">
              <a:solidFill>
                <a:srgbClr val="374151"/>
              </a:solidFill>
              <a:latin typeface="Barlow" panose="00000500000000000000" pitchFamily="2" charset="0"/>
              <a:cs typeface="Tunga" panose="020B0502040204020203" pitchFamily="34" charset="0"/>
            </a:endParaRPr>
          </a:p>
          <a:p>
            <a:pPr marL="5715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374151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unga" panose="020B0502040204020203" pitchFamily="34" charset="0"/>
              </a:rPr>
              <a:t>	Specifies the paths to static resources your app will use, such as images, 	SVG vectors, audio/video files, or simple text.</a:t>
            </a:r>
            <a:endParaRPr lang="en-IN" dirty="0">
              <a:effectLst/>
              <a:latin typeface="Barlow" panose="00000500000000000000" pitchFamily="2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>
              <a:solidFill>
                <a:srgbClr val="4A4A4A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86734"/>
              </a:buClr>
            </a:pPr>
            <a:endParaRPr lang="en-IN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8031480" cy="1082700"/>
          </a:xfrm>
        </p:spPr>
        <p:txBody>
          <a:bodyPr/>
          <a:lstStyle/>
          <a:p>
            <a:r>
              <a:rPr lang="en-IN" dirty="0"/>
              <a:t>Rock Paper Scissors Game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97AAE60-49D5-F1DA-0398-534AD6E2B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83" y="1441542"/>
            <a:ext cx="3679825" cy="351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ck, Paper, Scissors ✊✋✌️ by Fishfinger Creative Agency on Dribbble">
            <a:extLst>
              <a:ext uri="{FF2B5EF4-FFF2-40B4-BE49-F238E27FC236}">
                <a16:creationId xmlns:a16="http://schemas.microsoft.com/office/drawing/2014/main" id="{FDB37655-B1D1-C697-A06F-79FA7B4D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1542"/>
            <a:ext cx="4438103" cy="332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Play Rock, Paper, Scissors: Official Rules, Tips, &amp; More">
            <a:extLst>
              <a:ext uri="{FF2B5EF4-FFF2-40B4-BE49-F238E27FC236}">
                <a16:creationId xmlns:a16="http://schemas.microsoft.com/office/drawing/2014/main" id="{290C01E3-DE8F-CD48-E58A-0A347AE1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441542"/>
            <a:ext cx="4438104" cy="332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6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236208" cy="1082700"/>
          </a:xfrm>
        </p:spPr>
        <p:txBody>
          <a:bodyPr/>
          <a:lstStyle/>
          <a:p>
            <a:r>
              <a:rPr lang="en-IN" dirty="0"/>
              <a:t>Flutter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0D0492-8A92-CF2C-405A-2BACDAED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1870"/>
            <a:ext cx="4526280" cy="2679000"/>
          </a:xfrm>
        </p:spPr>
        <p:txBody>
          <a:bodyPr/>
          <a:lstStyle/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Stateful Widget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initState</a:t>
            </a: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()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onPressed</a:t>
            </a: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()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setState</a:t>
            </a: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()</a:t>
            </a: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Random().</a:t>
            </a: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nextInt</a:t>
            </a: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(3)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Image.asset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TextStyle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 marL="114300" indent="0">
              <a:buClr>
                <a:srgbClr val="F86734"/>
              </a:buClr>
              <a:buNone/>
            </a:pPr>
            <a:r>
              <a:rPr lang="en-IN" i="0" dirty="0">
                <a:solidFill>
                  <a:srgbClr val="202124"/>
                </a:solidFill>
                <a:effectLst/>
                <a:latin typeface="Barlow" panose="00000500000000000000" pitchFamily="2" charset="0"/>
              </a:rPr>
              <a:t>	</a:t>
            </a:r>
          </a:p>
          <a:p>
            <a:pPr>
              <a:buClr>
                <a:srgbClr val="F86734"/>
              </a:buClr>
            </a:pPr>
            <a:endParaRPr lang="en-IN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28F8-5E4D-DEB4-6CD0-5CD2C0B1F4E6}"/>
              </a:ext>
            </a:extLst>
          </p:cNvPr>
          <p:cNvSpPr txBox="1"/>
          <p:nvPr/>
        </p:nvSpPr>
        <p:spPr>
          <a:xfrm>
            <a:off x="588264" y="4537900"/>
            <a:ext cx="5974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rlow" panose="00000500000000000000" pitchFamily="2" charset="0"/>
                <a:hlinkClick r:id="rId3"/>
              </a:rPr>
              <a:t>https://docs.flutter.dev/ui/widgets</a:t>
            </a:r>
          </a:p>
          <a:p>
            <a:r>
              <a:rPr lang="en-IN" dirty="0">
                <a:latin typeface="Barlow" panose="00000500000000000000" pitchFamily="2" charset="0"/>
                <a:hlinkClick r:id="rId3"/>
              </a:rPr>
              <a:t>https://api.flutter.dev/flutter/widgets/widgets-library.html</a:t>
            </a:r>
            <a:r>
              <a:rPr lang="en-IN" dirty="0">
                <a:latin typeface="Barlow" panose="00000500000000000000" pitchFamily="2" charset="0"/>
              </a:rPr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9887949-3603-B6E6-81C7-DD333995B464}"/>
              </a:ext>
            </a:extLst>
          </p:cNvPr>
          <p:cNvSpPr txBox="1">
            <a:spLocks/>
          </p:cNvSpPr>
          <p:nvPr/>
        </p:nvSpPr>
        <p:spPr>
          <a:xfrm>
            <a:off x="3276600" y="1431870"/>
            <a:ext cx="452628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Expanded</a:t>
            </a: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Padding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TextButton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ElevatedButton</a:t>
            </a:r>
            <a:endParaRPr lang="en-US" dirty="0">
              <a:solidFill>
                <a:srgbClr val="3A5040"/>
              </a:solidFill>
              <a:latin typeface="Barlow" panose="00000500000000000000" pitchFamily="2" charset="0"/>
            </a:endParaRPr>
          </a:p>
          <a:p>
            <a:pPr>
              <a:buClr>
                <a:srgbClr val="3A5040"/>
              </a:buClr>
            </a:pPr>
            <a:r>
              <a:rPr lang="en-US" dirty="0">
                <a:solidFill>
                  <a:srgbClr val="3A5040"/>
                </a:solidFill>
                <a:latin typeface="Barlow" panose="00000500000000000000" pitchFamily="2" charset="0"/>
              </a:rPr>
              <a:t>Card</a:t>
            </a:r>
          </a:p>
          <a:p>
            <a:pPr>
              <a:buClr>
                <a:srgbClr val="3A5040"/>
              </a:buClr>
            </a:pPr>
            <a:r>
              <a:rPr lang="en-US" dirty="0" err="1">
                <a:solidFill>
                  <a:srgbClr val="3A5040"/>
                </a:solidFill>
                <a:latin typeface="Barlow" panose="00000500000000000000" pitchFamily="2" charset="0"/>
              </a:rPr>
              <a:t>ListTile</a:t>
            </a:r>
            <a:r>
              <a:rPr lang="en-IN" dirty="0">
                <a:solidFill>
                  <a:srgbClr val="202124"/>
                </a:solidFill>
                <a:latin typeface="Barlow" panose="00000500000000000000" pitchFamily="2" charset="0"/>
              </a:rPr>
              <a:t>	</a:t>
            </a:r>
          </a:p>
          <a:p>
            <a:pPr>
              <a:buClr>
                <a:srgbClr val="F86734"/>
              </a:buClr>
            </a:pPr>
            <a:endParaRPr lang="en-IN" dirty="0">
              <a:latin typeface="Barlow" panose="00000500000000000000" pitchFamily="2" charset="0"/>
            </a:endParaRPr>
          </a:p>
        </p:txBody>
      </p:sp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8C514756-E6A1-1D60-D983-3F6DF4D6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5" y="277410"/>
            <a:ext cx="2117852" cy="458868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382F1220-CFF2-9779-4E10-E34D7037E682}"/>
              </a:ext>
            </a:extLst>
          </p:cNvPr>
          <p:cNvSpPr txBox="1"/>
          <p:nvPr/>
        </p:nvSpPr>
        <p:spPr>
          <a:xfrm>
            <a:off x="588264" y="4306939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hlinkClick r:id="rId5"/>
              </a:rPr>
              <a:t>https://github.com/rodavid20/Flutter2023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66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A6C49-942B-7818-0FDE-78E4195B9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F9A5A-C1D0-565A-DE8B-22F69F8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528560" cy="1082700"/>
          </a:xfrm>
        </p:spPr>
        <p:txBody>
          <a:bodyPr/>
          <a:lstStyle/>
          <a:p>
            <a:r>
              <a:rPr lang="en-IN" dirty="0"/>
              <a:t>Rock Paper Scissors Lizard Spock Game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710779E-2DB3-9CDE-51A2-3C7979B57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667" y="1734020"/>
            <a:ext cx="3950665" cy="338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661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314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Barlow</vt:lpstr>
      <vt:lpstr>Barlow Light</vt:lpstr>
      <vt:lpstr>Roboto</vt:lpstr>
      <vt:lpstr>Raleway Thin</vt:lpstr>
      <vt:lpstr>Arial</vt:lpstr>
      <vt:lpstr>Gaoler template</vt:lpstr>
      <vt:lpstr>Flutter Folder Structure</vt:lpstr>
      <vt:lpstr>Suggested Lib Folder Structure</vt:lpstr>
      <vt:lpstr>Pubspec.yaml </vt:lpstr>
      <vt:lpstr>Rock Paper Scissors Game </vt:lpstr>
      <vt:lpstr>Flutter </vt:lpstr>
      <vt:lpstr>Rock Paper Scissors Lizard Spock Game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Installation</dc:title>
  <cp:lastModifiedBy>Roshan David Jathanna [MAHE-MIT]</cp:lastModifiedBy>
  <cp:revision>182</cp:revision>
  <dcterms:modified xsi:type="dcterms:W3CDTF">2023-10-03T06:31:17Z</dcterms:modified>
</cp:coreProperties>
</file>