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333" r:id="rId2"/>
    <p:sldId id="335" r:id="rId3"/>
    <p:sldId id="336" r:id="rId4"/>
    <p:sldId id="334" r:id="rId5"/>
    <p:sldId id="328" r:id="rId6"/>
    <p:sldId id="320" r:id="rId7"/>
    <p:sldId id="327" r:id="rId8"/>
    <p:sldId id="262" r:id="rId9"/>
    <p:sldId id="309" r:id="rId10"/>
    <p:sldId id="305" r:id="rId11"/>
    <p:sldId id="301" r:id="rId12"/>
    <p:sldId id="302" r:id="rId1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5"/>
      <p:bold r:id="rId16"/>
      <p:italic r:id="rId17"/>
      <p:boldItalic r:id="rId18"/>
    </p:embeddedFont>
    <p:embeddedFont>
      <p:font typeface="Barlow Light" panose="00000400000000000000" pitchFamily="2" charset="0"/>
      <p:regular r:id="rId19"/>
      <p:bold r:id="rId20"/>
      <p:italic r:id="rId21"/>
      <p:boldItalic r:id="rId22"/>
    </p:embeddedFont>
    <p:embeddedFont>
      <p:font typeface="Raleway Thin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73042"/>
    <a:srgbClr val="FFFFFF"/>
    <a:srgbClr val="0468D7"/>
    <a:srgbClr val="F2F2F2"/>
    <a:srgbClr val="504B3A"/>
    <a:srgbClr val="F86734"/>
    <a:srgbClr val="EFF7CF"/>
    <a:srgbClr val="3A5040"/>
    <a:srgbClr val="32DE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55" autoAdjust="0"/>
  </p:normalViewPr>
  <p:slideViewPr>
    <p:cSldViewPr snapToGrid="0">
      <p:cViewPr varScale="1">
        <p:scale>
          <a:sx n="61" d="100"/>
          <a:sy n="61" d="100"/>
        </p:scale>
        <p:origin x="15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71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66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88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5864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268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3:4:6:8:12:16 scaling ratio between the six primary densities. For example, if you have a bitmap drawable that's 48x48 pixels for medium-density screens, all the different sizes should be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96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B7814194-A575-D08D-B96E-C40FDDC76E5D}"/>
              </a:ext>
            </a:extLst>
          </p:cNvPr>
          <p:cNvSpPr/>
          <p:nvPr userDrawn="1"/>
        </p:nvSpPr>
        <p:spPr>
          <a:xfrm rot="16200000">
            <a:off x="8698460" y="4700963"/>
            <a:ext cx="358029" cy="498219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4358" y="4614716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" name="Flowchart: Extract 1">
            <a:extLst>
              <a:ext uri="{FF2B5EF4-FFF2-40B4-BE49-F238E27FC236}">
                <a16:creationId xmlns:a16="http://schemas.microsoft.com/office/drawing/2014/main" id="{2FF2F4CA-B323-D1D3-81E9-FD09ED080207}"/>
              </a:ext>
            </a:extLst>
          </p:cNvPr>
          <p:cNvSpPr/>
          <p:nvPr userDrawn="1"/>
        </p:nvSpPr>
        <p:spPr>
          <a:xfrm rot="5400000">
            <a:off x="-100352" y="730185"/>
            <a:ext cx="468601" cy="246130"/>
          </a:xfrm>
          <a:prstGeom prst="flowChartExtract">
            <a:avLst/>
          </a:prstGeom>
          <a:solidFill>
            <a:srgbClr val="073042"/>
          </a:solidFill>
          <a:ln>
            <a:solidFill>
              <a:srgbClr val="073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tx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>
                <a:solidFill>
                  <a:schemeClr val="tx1"/>
                </a:solidFill>
              </a:defRPr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 dirty="0"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56F-767C-44C4-A314-5D50E9D266E5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3F06-8AA3-4286-9911-2ED01692F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77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73042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tive.io/answers/how-to-change-app-launch-icon-in-flut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desig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codelabs/async-awa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icon.c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icon.kitchen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7A6C49-942B-7818-0FDE-78E4195B9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3F9A5A-C1D0-565A-DE8B-22F69F88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528560" cy="1082700"/>
          </a:xfrm>
        </p:spPr>
        <p:txBody>
          <a:bodyPr/>
          <a:lstStyle/>
          <a:p>
            <a:r>
              <a:rPr lang="en-IN" dirty="0"/>
              <a:t>Change app launch icon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EE505-15C8-11E2-6C42-D5C2F8C143D1}"/>
              </a:ext>
            </a:extLst>
          </p:cNvPr>
          <p:cNvSpPr txBox="1"/>
          <p:nvPr/>
        </p:nvSpPr>
        <p:spPr>
          <a:xfrm>
            <a:off x="579120" y="1380523"/>
            <a:ext cx="6568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rlow" panose="00000500000000000000" pitchFamily="2" charset="0"/>
                <a:hlinkClick r:id="rId3"/>
              </a:rPr>
              <a:t>https://www.educative.io/answers/how-to-change-app-launch-icon-in-flutter</a:t>
            </a:r>
            <a:r>
              <a:rPr lang="en-IN" dirty="0">
                <a:latin typeface="Barlow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330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973B53-EB94-500F-52D4-1F3B66B39D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C160F1-63FE-7FC9-889D-2F299663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Tutorial</a:t>
            </a:r>
          </a:p>
        </p:txBody>
      </p:sp>
      <p:pic>
        <p:nvPicPr>
          <p:cNvPr id="3074" name="Picture 2" descr="android - Relative Layout Vs Linear Layout or a mix of Both - Stack Overflow">
            <a:extLst>
              <a:ext uri="{FF2B5EF4-FFF2-40B4-BE49-F238E27FC236}">
                <a16:creationId xmlns:a16="http://schemas.microsoft.com/office/drawing/2014/main" id="{1F98B7A2-DAB4-9305-3D75-647728AC96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0" t="3418" r="24511" b="4046"/>
          <a:stretch/>
        </p:blipFill>
        <p:spPr bwMode="auto">
          <a:xfrm>
            <a:off x="3638277" y="1688300"/>
            <a:ext cx="1867445" cy="335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99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7A6C49-942B-7818-0FDE-78E4195B9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3F9A5A-C1D0-565A-DE8B-22F69F88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339AC73-2B33-1ACA-5EF3-98D4E802B7A9}"/>
              </a:ext>
            </a:extLst>
          </p:cNvPr>
          <p:cNvSpPr txBox="1">
            <a:spLocks/>
          </p:cNvSpPr>
          <p:nvPr/>
        </p:nvSpPr>
        <p:spPr>
          <a:xfrm>
            <a:off x="457200" y="1397873"/>
            <a:ext cx="6811108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algn="just">
              <a:buClr>
                <a:srgbClr val="3A5040"/>
              </a:buClr>
            </a:pPr>
            <a:r>
              <a:rPr lang="en-US" dirty="0">
                <a:solidFill>
                  <a:srgbClr val="3A5040"/>
                </a:solidFill>
              </a:rPr>
              <a:t>XML documents must start with an XML declaration like </a:t>
            </a:r>
          </a:p>
          <a:p>
            <a:pPr marL="114300" indent="0" algn="just">
              <a:buClr>
                <a:srgbClr val="3A5040"/>
              </a:buClr>
              <a:buNone/>
            </a:pPr>
            <a:r>
              <a:rPr lang="en-US" dirty="0">
                <a:solidFill>
                  <a:srgbClr val="3A5040"/>
                </a:solidFill>
              </a:rPr>
              <a:t>	&lt;?xml version="1.0"?&gt;</a:t>
            </a:r>
          </a:p>
          <a:p>
            <a:pPr algn="just">
              <a:buClr>
                <a:srgbClr val="3A5040"/>
              </a:buClr>
            </a:pPr>
            <a:r>
              <a:rPr lang="en-US" dirty="0">
                <a:solidFill>
                  <a:srgbClr val="3A5040"/>
                </a:solidFill>
              </a:rPr>
              <a:t>XML elements are case sensitive</a:t>
            </a:r>
          </a:p>
          <a:p>
            <a:pPr algn="just">
              <a:buClr>
                <a:srgbClr val="3A5040"/>
              </a:buClr>
            </a:pPr>
            <a:r>
              <a:rPr lang="en-US" dirty="0">
                <a:solidFill>
                  <a:srgbClr val="3A5040"/>
                </a:solidFill>
              </a:rPr>
              <a:t>All elements must be nested in a single root element. </a:t>
            </a:r>
          </a:p>
          <a:p>
            <a:pPr algn="just">
              <a:buClr>
                <a:srgbClr val="3A5040"/>
              </a:buClr>
            </a:pPr>
            <a:r>
              <a:rPr lang="en-US" dirty="0">
                <a:solidFill>
                  <a:srgbClr val="3A5040"/>
                </a:solidFill>
              </a:rPr>
              <a:t>Every element must be fully enclosed.</a:t>
            </a:r>
          </a:p>
          <a:p>
            <a:pPr marL="114300" indent="0" algn="just">
              <a:buClr>
                <a:srgbClr val="3A5040"/>
              </a:buClr>
              <a:buNone/>
            </a:pPr>
            <a:r>
              <a:rPr lang="en-US" dirty="0">
                <a:solidFill>
                  <a:srgbClr val="3A5040"/>
                </a:solidFill>
              </a:rPr>
              <a:t>	&lt;Product&gt;&lt;ID&gt;&lt;/ID&gt;&lt;/Product&gt; is valid, but</a:t>
            </a:r>
          </a:p>
          <a:p>
            <a:pPr marL="114300" indent="0" algn="just">
              <a:buClr>
                <a:srgbClr val="3A5040"/>
              </a:buClr>
              <a:buNone/>
            </a:pPr>
            <a:r>
              <a:rPr lang="en-US" dirty="0">
                <a:solidFill>
                  <a:srgbClr val="3A5040"/>
                </a:solidFill>
              </a:rPr>
              <a:t>	&lt;Product&gt;&lt;ID&gt;&lt;/Product&gt;&lt;/ID&gt; isn’t</a:t>
            </a:r>
          </a:p>
          <a:p>
            <a:pPr algn="just">
              <a:buClr>
                <a:srgbClr val="3A5040"/>
              </a:buClr>
            </a:pPr>
            <a:r>
              <a:rPr lang="en-US" dirty="0">
                <a:solidFill>
                  <a:srgbClr val="3A5040"/>
                </a:solidFill>
              </a:rPr>
              <a:t>Attributes contain values that are associated with an element</a:t>
            </a:r>
          </a:p>
          <a:p>
            <a:pPr marL="114300" indent="0" algn="just">
              <a:buClr>
                <a:srgbClr val="3A5040"/>
              </a:buClr>
              <a:buNone/>
            </a:pPr>
            <a:r>
              <a:rPr lang="en-US" dirty="0">
                <a:solidFill>
                  <a:srgbClr val="3A5040"/>
                </a:solidFill>
              </a:rPr>
              <a:t>	&lt;element attribute=”value”&gt;&lt;/element&gt;</a:t>
            </a:r>
          </a:p>
          <a:p>
            <a:pPr marL="114300" indent="0" algn="just">
              <a:buClr>
                <a:srgbClr val="3A5040"/>
              </a:buClr>
              <a:buNone/>
            </a:pPr>
            <a:endParaRPr lang="en-US" dirty="0">
              <a:solidFill>
                <a:srgbClr val="3A5040"/>
              </a:solidFill>
            </a:endParaRPr>
          </a:p>
          <a:p>
            <a:pPr marL="114300" indent="0" algn="just">
              <a:buClr>
                <a:srgbClr val="3A5040"/>
              </a:buClr>
              <a:buNone/>
            </a:pPr>
            <a:endParaRPr lang="en-US" dirty="0">
              <a:solidFill>
                <a:srgbClr val="3A5040"/>
              </a:solidFill>
            </a:endParaRPr>
          </a:p>
          <a:p>
            <a:pPr algn="just">
              <a:buClr>
                <a:srgbClr val="3A5040"/>
              </a:buClr>
            </a:pPr>
            <a:endParaRPr lang="en-IN" b="1" dirty="0">
              <a:solidFill>
                <a:srgbClr val="3A5040"/>
              </a:solidFill>
            </a:endParaRPr>
          </a:p>
          <a:p>
            <a:pPr algn="just">
              <a:buClr>
                <a:srgbClr val="3A5040"/>
              </a:buClr>
            </a:pPr>
            <a:endParaRPr lang="en-IN" b="1" dirty="0">
              <a:solidFill>
                <a:srgbClr val="3A5040"/>
              </a:solidFill>
            </a:endParaRPr>
          </a:p>
          <a:p>
            <a:pPr algn="just">
              <a:buClr>
                <a:srgbClr val="F86734"/>
              </a:buClr>
            </a:pPr>
            <a:endParaRPr lang="en-IN" b="1" dirty="0">
              <a:solidFill>
                <a:srgbClr val="202124"/>
              </a:solidFill>
            </a:endParaRPr>
          </a:p>
          <a:p>
            <a:pPr marL="114300" indent="0" algn="just">
              <a:buClr>
                <a:srgbClr val="F86734"/>
              </a:buClr>
              <a:buFont typeface="Barlow Light"/>
              <a:buNone/>
            </a:pPr>
            <a:endParaRPr lang="en-IN" b="1" dirty="0">
              <a:solidFill>
                <a:srgbClr val="202124"/>
              </a:solidFill>
            </a:endParaRPr>
          </a:p>
          <a:p>
            <a:pPr algn="just">
              <a:buClr>
                <a:srgbClr val="F86734"/>
              </a:buClr>
            </a:pPr>
            <a:endParaRPr lang="en-IN" dirty="0"/>
          </a:p>
        </p:txBody>
      </p:sp>
      <p:pic>
        <p:nvPicPr>
          <p:cNvPr id="4100" name="Picture 4" descr="Xml File Icon - Download in Colored Outline Style">
            <a:extLst>
              <a:ext uri="{FF2B5EF4-FFF2-40B4-BE49-F238E27FC236}">
                <a16:creationId xmlns:a16="http://schemas.microsoft.com/office/drawing/2014/main" id="{7582997D-53DB-8208-A602-6350A8CD0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858" y="139787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03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7A6C49-942B-7818-0FDE-78E4195B9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3F9A5A-C1D0-565A-DE8B-22F69F88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339AC73-2B33-1ACA-5EF3-98D4E802B7A9}"/>
              </a:ext>
            </a:extLst>
          </p:cNvPr>
          <p:cNvSpPr txBox="1">
            <a:spLocks/>
          </p:cNvSpPr>
          <p:nvPr/>
        </p:nvSpPr>
        <p:spPr>
          <a:xfrm>
            <a:off x="457200" y="1397873"/>
            <a:ext cx="628357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algn="just">
              <a:buClr>
                <a:srgbClr val="3A5040"/>
              </a:buClr>
            </a:pPr>
            <a:r>
              <a:rPr lang="en-US" dirty="0">
                <a:solidFill>
                  <a:srgbClr val="3A5040"/>
                </a:solidFill>
              </a:rPr>
              <a:t>Data is represented as field name (in double quotes), followed by a colon, followed by a value</a:t>
            </a:r>
          </a:p>
          <a:p>
            <a:pPr algn="just">
              <a:buClr>
                <a:srgbClr val="3A5040"/>
              </a:buClr>
            </a:pPr>
            <a:r>
              <a:rPr lang="en-US" dirty="0">
                <a:solidFill>
                  <a:srgbClr val="3A5040"/>
                </a:solidFill>
              </a:rPr>
              <a:t>Value can be a string, a number, an object, an array, a </a:t>
            </a:r>
            <a:r>
              <a:rPr lang="en-US" dirty="0" err="1">
                <a:solidFill>
                  <a:srgbClr val="3A5040"/>
                </a:solidFill>
              </a:rPr>
              <a:t>boolean</a:t>
            </a:r>
            <a:r>
              <a:rPr lang="en-US" dirty="0">
                <a:solidFill>
                  <a:srgbClr val="3A5040"/>
                </a:solidFill>
              </a:rPr>
              <a:t> or null</a:t>
            </a:r>
          </a:p>
          <a:p>
            <a:pPr algn="just">
              <a:buClr>
                <a:srgbClr val="3A5040"/>
              </a:buClr>
            </a:pPr>
            <a:r>
              <a:rPr lang="en-US" dirty="0">
                <a:solidFill>
                  <a:srgbClr val="3A5040"/>
                </a:solidFill>
              </a:rPr>
              <a:t>Data is separated by commas</a:t>
            </a:r>
          </a:p>
          <a:p>
            <a:pPr algn="just">
              <a:buClr>
                <a:srgbClr val="3A5040"/>
              </a:buClr>
            </a:pPr>
            <a:r>
              <a:rPr lang="en-US" dirty="0">
                <a:solidFill>
                  <a:srgbClr val="3A5040"/>
                </a:solidFill>
              </a:rPr>
              <a:t>Curly braces hold objects</a:t>
            </a:r>
          </a:p>
          <a:p>
            <a:pPr algn="just">
              <a:buClr>
                <a:srgbClr val="3A5040"/>
              </a:buClr>
            </a:pPr>
            <a:r>
              <a:rPr lang="en-US" dirty="0">
                <a:solidFill>
                  <a:srgbClr val="3A5040"/>
                </a:solidFill>
              </a:rPr>
              <a:t>Square brackets hold arrays</a:t>
            </a:r>
          </a:p>
          <a:p>
            <a:pPr marL="114300" indent="0" algn="just">
              <a:buClr>
                <a:srgbClr val="3A5040"/>
              </a:buClr>
              <a:buNone/>
            </a:pPr>
            <a:endParaRPr lang="en-US" dirty="0">
              <a:solidFill>
                <a:srgbClr val="3A5040"/>
              </a:solidFill>
            </a:endParaRPr>
          </a:p>
          <a:p>
            <a:pPr algn="just">
              <a:buClr>
                <a:srgbClr val="3A5040"/>
              </a:buClr>
            </a:pPr>
            <a:endParaRPr lang="en-IN" b="1" dirty="0">
              <a:solidFill>
                <a:srgbClr val="3A5040"/>
              </a:solidFill>
            </a:endParaRPr>
          </a:p>
          <a:p>
            <a:pPr algn="just">
              <a:buClr>
                <a:srgbClr val="3A5040"/>
              </a:buClr>
            </a:pPr>
            <a:endParaRPr lang="en-IN" b="1" dirty="0">
              <a:solidFill>
                <a:srgbClr val="3A5040"/>
              </a:solidFill>
            </a:endParaRPr>
          </a:p>
          <a:p>
            <a:pPr algn="just">
              <a:buClr>
                <a:srgbClr val="F86734"/>
              </a:buClr>
            </a:pPr>
            <a:endParaRPr lang="en-IN" b="1" dirty="0">
              <a:solidFill>
                <a:srgbClr val="202124"/>
              </a:solidFill>
            </a:endParaRPr>
          </a:p>
          <a:p>
            <a:pPr marL="114300" indent="0" algn="just">
              <a:buClr>
                <a:srgbClr val="F86734"/>
              </a:buClr>
              <a:buFont typeface="Barlow Light"/>
              <a:buNone/>
            </a:pPr>
            <a:endParaRPr lang="en-IN" b="1" dirty="0">
              <a:solidFill>
                <a:srgbClr val="202124"/>
              </a:solidFill>
            </a:endParaRPr>
          </a:p>
          <a:p>
            <a:pPr algn="just">
              <a:buClr>
                <a:srgbClr val="F86734"/>
              </a:buClr>
            </a:pP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B45A96C-AB20-6891-0847-46BA9B9B8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273" y="1397873"/>
            <a:ext cx="2074985" cy="207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87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7A6C49-942B-7818-0FDE-78E4195B9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3F9A5A-C1D0-565A-DE8B-22F69F88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528560" cy="1082700"/>
          </a:xfrm>
        </p:spPr>
        <p:txBody>
          <a:bodyPr/>
          <a:lstStyle/>
          <a:p>
            <a:r>
              <a:rPr lang="en-IN" dirty="0"/>
              <a:t>Figma</a:t>
            </a:r>
            <a:br>
              <a:rPr lang="en-IN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D056E-2442-1120-F896-46E0F2043DEF}"/>
              </a:ext>
            </a:extLst>
          </p:cNvPr>
          <p:cNvSpPr txBox="1"/>
          <p:nvPr/>
        </p:nvSpPr>
        <p:spPr>
          <a:xfrm>
            <a:off x="457199" y="1426690"/>
            <a:ext cx="77408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Figma is an online design tool for riffing on, sharing, and creating the best work, together.</a:t>
            </a:r>
            <a:endParaRPr lang="en-IN" sz="1800" dirty="0">
              <a:latin typeface="Barlow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56D95-3904-4F7D-1635-4A32A4A57B1E}"/>
              </a:ext>
            </a:extLst>
          </p:cNvPr>
          <p:cNvSpPr txBox="1"/>
          <p:nvPr/>
        </p:nvSpPr>
        <p:spPr>
          <a:xfrm>
            <a:off x="457198" y="2073021"/>
            <a:ext cx="46035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Barlow" panose="00000500000000000000" pitchFamily="2" charset="0"/>
                <a:hlinkClick r:id="rId3"/>
              </a:rPr>
              <a:t>https://www.figma.com/design/</a:t>
            </a:r>
            <a:r>
              <a:rPr lang="en-IN" sz="1600" dirty="0">
                <a:latin typeface="Barlow" panose="00000500000000000000" pitchFamily="2" charset="0"/>
              </a:rPr>
              <a:t> </a:t>
            </a:r>
          </a:p>
        </p:txBody>
      </p:sp>
      <p:pic>
        <p:nvPicPr>
          <p:cNvPr id="1026" name="Picture 2" descr="Figma - YouTube">
            <a:extLst>
              <a:ext uri="{FF2B5EF4-FFF2-40B4-BE49-F238E27FC236}">
                <a16:creationId xmlns:a16="http://schemas.microsoft.com/office/drawing/2014/main" id="{2E4C42B0-FF57-9AE4-CF03-480FDD7D3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943" y="2294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14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7A6C49-942B-7818-0FDE-78E4195B9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3F9A5A-C1D0-565A-DE8B-22F69F88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8187158" cy="1082700"/>
          </a:xfrm>
        </p:spPr>
        <p:txBody>
          <a:bodyPr/>
          <a:lstStyle/>
          <a:p>
            <a:r>
              <a:rPr lang="en-IN" dirty="0"/>
              <a:t>Asynchronous programming</a:t>
            </a:r>
            <a:br>
              <a:rPr lang="en-IN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D056E-2442-1120-F896-46E0F2043DEF}"/>
              </a:ext>
            </a:extLst>
          </p:cNvPr>
          <p:cNvSpPr txBox="1"/>
          <p:nvPr/>
        </p:nvSpPr>
        <p:spPr>
          <a:xfrm>
            <a:off x="457199" y="1426690"/>
            <a:ext cx="7740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>
                <a:latin typeface="Barlow" panose="00000500000000000000" pitchFamily="2" charset="0"/>
              </a:rPr>
              <a:t>futures, async, await</a:t>
            </a:r>
            <a:endParaRPr lang="en-IN" sz="1800" dirty="0">
              <a:latin typeface="Barlow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56D95-3904-4F7D-1635-4A32A4A57B1E}"/>
              </a:ext>
            </a:extLst>
          </p:cNvPr>
          <p:cNvSpPr txBox="1"/>
          <p:nvPr/>
        </p:nvSpPr>
        <p:spPr>
          <a:xfrm>
            <a:off x="457198" y="2073021"/>
            <a:ext cx="46035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Barlow" panose="00000500000000000000" pitchFamily="2" charset="0"/>
                <a:hlinkClick r:id="rId3"/>
              </a:rPr>
              <a:t>https://dart.dev/codelabs/async-await</a:t>
            </a:r>
            <a:r>
              <a:rPr lang="en-IN" sz="1600" dirty="0">
                <a:latin typeface="Barlow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90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7A6C49-942B-7818-0FDE-78E4195B9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3F9A5A-C1D0-565A-DE8B-22F69F88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528560" cy="1082700"/>
          </a:xfrm>
        </p:spPr>
        <p:txBody>
          <a:bodyPr/>
          <a:lstStyle/>
          <a:p>
            <a:r>
              <a:rPr lang="en-IN" dirty="0"/>
              <a:t>Firebase Integration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EA7C276-DDF9-1C5D-F5DB-3EA44698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31870"/>
            <a:ext cx="4526280" cy="2679000"/>
          </a:xfrm>
        </p:spPr>
        <p:txBody>
          <a:bodyPr/>
          <a:lstStyle/>
          <a:p>
            <a:pPr>
              <a:buClr>
                <a:srgbClr val="3A5040"/>
              </a:buClr>
            </a:pPr>
            <a:r>
              <a:rPr lang="en-US" dirty="0">
                <a:solidFill>
                  <a:srgbClr val="3A5040"/>
                </a:solidFill>
                <a:latin typeface="Barlow" panose="00000500000000000000" pitchFamily="2" charset="0"/>
              </a:rPr>
              <a:t>Stateful Widget</a:t>
            </a:r>
          </a:p>
          <a:p>
            <a:pPr>
              <a:buClr>
                <a:srgbClr val="3A5040"/>
              </a:buClr>
            </a:pPr>
            <a:r>
              <a:rPr lang="en-US" dirty="0" err="1">
                <a:solidFill>
                  <a:srgbClr val="3A5040"/>
                </a:solidFill>
                <a:latin typeface="Barlow" panose="00000500000000000000" pitchFamily="2" charset="0"/>
              </a:rPr>
              <a:t>initState</a:t>
            </a:r>
            <a:r>
              <a:rPr lang="en-US" dirty="0">
                <a:solidFill>
                  <a:srgbClr val="3A5040"/>
                </a:solidFill>
                <a:latin typeface="Barlow" panose="00000500000000000000" pitchFamily="2" charset="0"/>
              </a:rPr>
              <a:t>()</a:t>
            </a:r>
          </a:p>
          <a:p>
            <a:pPr>
              <a:buClr>
                <a:srgbClr val="3A5040"/>
              </a:buClr>
            </a:pPr>
            <a:r>
              <a:rPr lang="en-US" dirty="0" err="1">
                <a:solidFill>
                  <a:srgbClr val="3A5040"/>
                </a:solidFill>
                <a:latin typeface="Barlow" panose="00000500000000000000" pitchFamily="2" charset="0"/>
              </a:rPr>
              <a:t>onPressed</a:t>
            </a:r>
            <a:r>
              <a:rPr lang="en-US" dirty="0">
                <a:solidFill>
                  <a:srgbClr val="3A5040"/>
                </a:solidFill>
                <a:latin typeface="Barlow" panose="00000500000000000000" pitchFamily="2" charset="0"/>
              </a:rPr>
              <a:t>()</a:t>
            </a:r>
          </a:p>
          <a:p>
            <a:pPr>
              <a:buClr>
                <a:srgbClr val="3A5040"/>
              </a:buClr>
            </a:pPr>
            <a:r>
              <a:rPr lang="en-US" dirty="0" err="1">
                <a:solidFill>
                  <a:srgbClr val="3A5040"/>
                </a:solidFill>
                <a:latin typeface="Barlow" panose="00000500000000000000" pitchFamily="2" charset="0"/>
              </a:rPr>
              <a:t>setState</a:t>
            </a:r>
            <a:r>
              <a:rPr lang="en-US" dirty="0">
                <a:solidFill>
                  <a:srgbClr val="3A5040"/>
                </a:solidFill>
                <a:latin typeface="Barlow" panose="00000500000000000000" pitchFamily="2" charset="0"/>
              </a:rPr>
              <a:t>()</a:t>
            </a:r>
          </a:p>
          <a:p>
            <a:pPr>
              <a:buClr>
                <a:srgbClr val="3A5040"/>
              </a:buClr>
            </a:pPr>
            <a:r>
              <a:rPr lang="en-US" dirty="0">
                <a:solidFill>
                  <a:srgbClr val="3A5040"/>
                </a:solidFill>
                <a:latin typeface="Barlow" panose="00000500000000000000" pitchFamily="2" charset="0"/>
              </a:rPr>
              <a:t>Random().</a:t>
            </a:r>
            <a:r>
              <a:rPr lang="en-US" dirty="0" err="1">
                <a:solidFill>
                  <a:srgbClr val="3A5040"/>
                </a:solidFill>
                <a:latin typeface="Barlow" panose="00000500000000000000" pitchFamily="2" charset="0"/>
              </a:rPr>
              <a:t>nextInt</a:t>
            </a:r>
            <a:r>
              <a:rPr lang="en-US" dirty="0">
                <a:solidFill>
                  <a:srgbClr val="3A5040"/>
                </a:solidFill>
                <a:latin typeface="Barlow" panose="00000500000000000000" pitchFamily="2" charset="0"/>
              </a:rPr>
              <a:t>(3)</a:t>
            </a:r>
          </a:p>
          <a:p>
            <a:pPr>
              <a:buClr>
                <a:srgbClr val="3A5040"/>
              </a:buClr>
            </a:pPr>
            <a:r>
              <a:rPr lang="en-US" dirty="0" err="1">
                <a:solidFill>
                  <a:srgbClr val="3A5040"/>
                </a:solidFill>
                <a:latin typeface="Barlow" panose="00000500000000000000" pitchFamily="2" charset="0"/>
              </a:rPr>
              <a:t>Image.asset</a:t>
            </a:r>
            <a:endParaRPr lang="en-US" dirty="0">
              <a:solidFill>
                <a:srgbClr val="3A5040"/>
              </a:solidFill>
              <a:latin typeface="Barlow" panose="00000500000000000000" pitchFamily="2" charset="0"/>
            </a:endParaRPr>
          </a:p>
          <a:p>
            <a:pPr>
              <a:buClr>
                <a:srgbClr val="3A5040"/>
              </a:buClr>
            </a:pPr>
            <a:r>
              <a:rPr lang="en-US" dirty="0" err="1">
                <a:solidFill>
                  <a:srgbClr val="3A5040"/>
                </a:solidFill>
                <a:latin typeface="Barlow" panose="00000500000000000000" pitchFamily="2" charset="0"/>
              </a:rPr>
              <a:t>TextStyle</a:t>
            </a:r>
            <a:endParaRPr lang="en-US" dirty="0">
              <a:solidFill>
                <a:srgbClr val="3A5040"/>
              </a:solidFill>
              <a:latin typeface="Barlow" panose="00000500000000000000" pitchFamily="2" charset="0"/>
            </a:endParaRPr>
          </a:p>
          <a:p>
            <a:pPr marL="114300" indent="0">
              <a:buClr>
                <a:srgbClr val="F86734"/>
              </a:buClr>
              <a:buNone/>
            </a:pPr>
            <a:r>
              <a:rPr lang="en-IN" i="0" dirty="0">
                <a:solidFill>
                  <a:srgbClr val="202124"/>
                </a:solidFill>
                <a:effectLst/>
                <a:latin typeface="Barlow" panose="00000500000000000000" pitchFamily="2" charset="0"/>
              </a:rPr>
              <a:t>	</a:t>
            </a:r>
          </a:p>
          <a:p>
            <a:pPr>
              <a:buClr>
                <a:srgbClr val="F86734"/>
              </a:buClr>
            </a:pPr>
            <a:endParaRPr lang="en-IN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77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B6BA-C933-8057-641E-B474EA52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9FBDA-F191-0486-4519-65AD8C260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5394D-F6F0-5636-511A-DF900400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3F06-8AA3-4286-9911-2ED01692F09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02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7A6C49-942B-7818-0FDE-78E4195B9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3F9A5A-C1D0-565A-DE8B-22F69F88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6236208" cy="1082700"/>
          </a:xfrm>
        </p:spPr>
        <p:txBody>
          <a:bodyPr/>
          <a:lstStyle/>
          <a:p>
            <a:r>
              <a:rPr lang="en-IN" dirty="0"/>
              <a:t>density-independent pixels (</a:t>
            </a:r>
            <a:r>
              <a:rPr lang="en-IN" dirty="0" err="1"/>
              <a:t>dp</a:t>
            </a:r>
            <a:r>
              <a:rPr lang="en-IN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7BC08-6654-6101-D674-A83382F90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6" t="16491" r="20276" b="24813"/>
          <a:stretch/>
        </p:blipFill>
        <p:spPr>
          <a:xfrm>
            <a:off x="5688823" y="1831496"/>
            <a:ext cx="3412435" cy="2843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4FA705-C4FE-AFD8-909C-43F32AFF10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64" t="33326" r="45544" b="25011"/>
          <a:stretch/>
        </p:blipFill>
        <p:spPr>
          <a:xfrm>
            <a:off x="6657178" y="60184"/>
            <a:ext cx="2444080" cy="1640807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4FA0DAA-99EC-7972-4C37-18B40B2B2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95750"/>
            <a:ext cx="5138928" cy="2679000"/>
          </a:xfrm>
        </p:spPr>
        <p:txBody>
          <a:bodyPr/>
          <a:lstStyle/>
          <a:p>
            <a:pPr>
              <a:buClr>
                <a:srgbClr val="3A5040"/>
              </a:buClr>
            </a:pPr>
            <a:r>
              <a:rPr lang="en-US" sz="1400" dirty="0">
                <a:solidFill>
                  <a:srgbClr val="3A5040"/>
                </a:solidFill>
              </a:rPr>
              <a:t>Different screen sizes (handsets, tablets, TVs, and so on)</a:t>
            </a:r>
          </a:p>
          <a:p>
            <a:pPr>
              <a:buClr>
                <a:srgbClr val="3A5040"/>
              </a:buClr>
            </a:pPr>
            <a:r>
              <a:rPr lang="en-US" sz="1400" dirty="0">
                <a:solidFill>
                  <a:srgbClr val="3A5040"/>
                </a:solidFill>
              </a:rPr>
              <a:t>Screens have different pixel sizes</a:t>
            </a:r>
          </a:p>
          <a:p>
            <a:pPr>
              <a:buClr>
                <a:srgbClr val="3A5040"/>
              </a:buClr>
            </a:pPr>
            <a:r>
              <a:rPr lang="en-US" sz="1400" dirty="0">
                <a:solidFill>
                  <a:srgbClr val="3A5040"/>
                </a:solidFill>
              </a:rPr>
              <a:t>One device has 160 pixels per square inch, another device fits 480 pixels in the same space</a:t>
            </a:r>
          </a:p>
          <a:p>
            <a:pPr>
              <a:buClr>
                <a:srgbClr val="3A5040"/>
              </a:buClr>
            </a:pPr>
            <a:r>
              <a:rPr lang="en-US" sz="1400" dirty="0">
                <a:solidFill>
                  <a:srgbClr val="3A5040"/>
                </a:solidFill>
              </a:rPr>
              <a:t>One </a:t>
            </a:r>
            <a:r>
              <a:rPr lang="en-US" sz="1400" dirty="0" err="1">
                <a:solidFill>
                  <a:srgbClr val="3A5040"/>
                </a:solidFill>
              </a:rPr>
              <a:t>dp</a:t>
            </a:r>
            <a:r>
              <a:rPr lang="en-US" sz="1400" dirty="0">
                <a:solidFill>
                  <a:srgbClr val="3A5040"/>
                </a:solidFill>
              </a:rPr>
              <a:t> is a virtual pixel unit that's roughly equal to one pixel on a medium-density screen (160dpi; the "baseline" density)</a:t>
            </a:r>
          </a:p>
          <a:p>
            <a:pPr>
              <a:buClr>
                <a:srgbClr val="3A5040"/>
              </a:buClr>
            </a:pPr>
            <a:r>
              <a:rPr lang="en-US" sz="1400" dirty="0">
                <a:solidFill>
                  <a:srgbClr val="3A5040"/>
                </a:solidFill>
              </a:rPr>
              <a:t>Actual pixel = </a:t>
            </a:r>
            <a:r>
              <a:rPr lang="en-US" sz="1400" dirty="0" err="1">
                <a:solidFill>
                  <a:srgbClr val="3A5040"/>
                </a:solidFill>
              </a:rPr>
              <a:t>dp</a:t>
            </a:r>
            <a:r>
              <a:rPr lang="en-US" sz="1400" dirty="0">
                <a:solidFill>
                  <a:srgbClr val="3A5040"/>
                </a:solidFill>
              </a:rPr>
              <a:t> * dpi/160</a:t>
            </a:r>
          </a:p>
          <a:p>
            <a:pPr>
              <a:buClr>
                <a:srgbClr val="3A5040"/>
              </a:buClr>
            </a:pPr>
            <a:r>
              <a:rPr lang="en-US" sz="1400" dirty="0">
                <a:solidFill>
                  <a:srgbClr val="3A5040"/>
                </a:solidFill>
              </a:rPr>
              <a:t>For text sizes use scalable pixels (</a:t>
            </a:r>
            <a:r>
              <a:rPr lang="en-US" sz="1400" dirty="0" err="1">
                <a:solidFill>
                  <a:srgbClr val="3A5040"/>
                </a:solidFill>
              </a:rPr>
              <a:t>sp</a:t>
            </a:r>
            <a:r>
              <a:rPr lang="en-US" sz="1400" dirty="0">
                <a:solidFill>
                  <a:srgbClr val="3A5040"/>
                </a:solidFill>
              </a:rPr>
              <a:t>) as your units. The </a:t>
            </a:r>
            <a:r>
              <a:rPr lang="en-US" sz="1400" dirty="0" err="1">
                <a:solidFill>
                  <a:srgbClr val="3A5040"/>
                </a:solidFill>
              </a:rPr>
              <a:t>sp</a:t>
            </a:r>
            <a:r>
              <a:rPr lang="en-US" sz="1400" dirty="0">
                <a:solidFill>
                  <a:srgbClr val="3A5040"/>
                </a:solidFill>
              </a:rPr>
              <a:t> unit is the same size as </a:t>
            </a:r>
            <a:r>
              <a:rPr lang="en-US" sz="1400" dirty="0" err="1">
                <a:solidFill>
                  <a:srgbClr val="3A5040"/>
                </a:solidFill>
              </a:rPr>
              <a:t>dp</a:t>
            </a:r>
            <a:r>
              <a:rPr lang="en-US" sz="1400" dirty="0">
                <a:solidFill>
                  <a:srgbClr val="3A5040"/>
                </a:solidFill>
              </a:rPr>
              <a:t>, by default, but it resizes based on the user's preferred text size. </a:t>
            </a:r>
          </a:p>
          <a:p>
            <a:pPr marL="114300" indent="0">
              <a:buClr>
                <a:srgbClr val="F86734"/>
              </a:buClr>
              <a:buNone/>
            </a:pPr>
            <a:endParaRPr lang="en-IN" sz="1400" i="0" dirty="0">
              <a:solidFill>
                <a:srgbClr val="202124"/>
              </a:solidFill>
              <a:effectLst/>
            </a:endParaRPr>
          </a:p>
          <a:p>
            <a:pPr>
              <a:buClr>
                <a:srgbClr val="F86734"/>
              </a:buClr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9335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7A6C49-942B-7818-0FDE-78E4195B9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3F9A5A-C1D0-565A-DE8B-22F69F88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6236208" cy="1082700"/>
          </a:xfrm>
        </p:spPr>
        <p:txBody>
          <a:bodyPr/>
          <a:lstStyle/>
          <a:p>
            <a:r>
              <a:rPr lang="en-IN" dirty="0"/>
              <a:t>Text</a:t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DBB6C-F6E5-4799-1A1F-6C69AAF9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79797"/>
            <a:ext cx="4138916" cy="26717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37C89F-DD37-A490-2E5D-68D4624E7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185" y="1535518"/>
            <a:ext cx="4674073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2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2429-4467-43F0-BA7D-623C252C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Provide alternative bitmaps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2D827-774E-422A-B0B2-FAD395A1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2506" y="1344264"/>
            <a:ext cx="4368246" cy="1917269"/>
          </a:xfrm>
        </p:spPr>
        <p:txBody>
          <a:bodyPr/>
          <a:lstStyle/>
          <a:p>
            <a:pPr algn="just"/>
            <a:r>
              <a:rPr lang="en-US" sz="1800" dirty="0"/>
              <a:t>To provide good graphical qualities on devices with different pixel densities, you should provide multiple versions of each bitmap in your app—one for each density bucket, at a corresponding resolution. Otherwise, Android must scale your bitmap so it occupies the same visible space on each screen, resulting in scaling artifacts such as blurring</a:t>
            </a:r>
            <a:endParaRPr lang="en-IN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12717-DACA-82A8-8DC2-E93B2BA8CF7C}"/>
              </a:ext>
            </a:extLst>
          </p:cNvPr>
          <p:cNvSpPr txBox="1"/>
          <p:nvPr/>
        </p:nvSpPr>
        <p:spPr>
          <a:xfrm>
            <a:off x="4002506" y="4443888"/>
            <a:ext cx="4519147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05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https://appicon.co/</a:t>
            </a:r>
            <a:endParaRPr lang="en-IN" sz="1050" dirty="0">
              <a:solidFill>
                <a:srgbClr val="0070C0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050">
                <a:solidFill>
                  <a:srgbClr val="0070C0"/>
                </a:solidFill>
                <a:hlinkClick r:id="rId4"/>
              </a:rPr>
              <a:t>https://icon.kitchen/</a:t>
            </a:r>
            <a:r>
              <a:rPr lang="en-IN" sz="1050">
                <a:solidFill>
                  <a:srgbClr val="0070C0"/>
                </a:solidFill>
              </a:rPr>
              <a:t> </a:t>
            </a:r>
            <a:endParaRPr lang="en-IN" sz="1050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8AEDF9-990B-BF4D-B80B-8355FD21B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885" y="1754923"/>
            <a:ext cx="3673221" cy="1542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645FFF-C9B7-0EBB-93D0-36300D84E1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885" y="3261533"/>
            <a:ext cx="3321749" cy="153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2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DAF96-9617-4DA5-AD2D-FB9535DF74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202197-8FBD-A5DE-18F3-429F8D8F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Tutorial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EE8E6-2B89-20C4-391C-1FA4D4830D8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6154" y="1716174"/>
            <a:ext cx="5791199" cy="2679000"/>
          </a:xfrm>
        </p:spPr>
        <p:txBody>
          <a:bodyPr/>
          <a:lstStyle/>
          <a:p>
            <a:pPr marL="285750" indent="-285750" algn="just">
              <a:buClr>
                <a:srgbClr val="3A5040"/>
              </a:buClr>
            </a:pPr>
            <a:r>
              <a:rPr lang="en-IN" dirty="0"/>
              <a:t>Design this layout with only </a:t>
            </a:r>
            <a:r>
              <a:rPr lang="en-IN" dirty="0" err="1"/>
              <a:t>LinearLayouts</a:t>
            </a:r>
            <a:r>
              <a:rPr lang="en-IN" dirty="0"/>
              <a:t> where 1,2,3 and 4 are </a:t>
            </a:r>
            <a:r>
              <a:rPr lang="en-IN" dirty="0" err="1"/>
              <a:t>textviews</a:t>
            </a:r>
            <a:endParaRPr lang="en-IN" dirty="0"/>
          </a:p>
          <a:p>
            <a:pPr marL="285750" indent="-285750" algn="just">
              <a:buClr>
                <a:srgbClr val="3A5040"/>
              </a:buClr>
            </a:pPr>
            <a:r>
              <a:rPr lang="en-IN" dirty="0"/>
              <a:t>Design this layout with a </a:t>
            </a:r>
            <a:r>
              <a:rPr lang="en-IN" dirty="0" err="1"/>
              <a:t>RelativeLayout</a:t>
            </a:r>
            <a:r>
              <a:rPr lang="en-IN" dirty="0"/>
              <a:t> and a </a:t>
            </a:r>
            <a:r>
              <a:rPr lang="en-IN" dirty="0" err="1"/>
              <a:t>LinearLayout</a:t>
            </a:r>
            <a:r>
              <a:rPr lang="en-IN" dirty="0"/>
              <a:t> where 1,2,3 and 4 are </a:t>
            </a:r>
            <a:r>
              <a:rPr lang="en-IN" dirty="0" err="1"/>
              <a:t>textviews</a:t>
            </a:r>
            <a:endParaRPr lang="en-IN" dirty="0"/>
          </a:p>
          <a:p>
            <a:pPr marL="285750" indent="-285750" algn="just">
              <a:buClr>
                <a:srgbClr val="3A5040"/>
              </a:buClr>
            </a:pPr>
            <a:r>
              <a:rPr lang="en-IN" dirty="0"/>
              <a:t>Design this layout with only </a:t>
            </a:r>
            <a:r>
              <a:rPr lang="en-IN" dirty="0" err="1"/>
              <a:t>ConstraintLayout</a:t>
            </a:r>
            <a:r>
              <a:rPr lang="en-IN" dirty="0"/>
              <a:t> where 1,2,3 and 4 are </a:t>
            </a:r>
            <a:r>
              <a:rPr lang="en-IN" dirty="0" err="1"/>
              <a:t>textviews</a:t>
            </a:r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D0C0FC-7EAC-E978-5DEE-066DAB70F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583" y="1688300"/>
            <a:ext cx="1800225" cy="2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41309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5695</TotalTime>
  <Words>496</Words>
  <Application>Microsoft Office PowerPoint</Application>
  <PresentationFormat>On-screen Show (16:9)</PresentationFormat>
  <Paragraphs>71</Paragraphs>
  <Slides>12</Slides>
  <Notes>6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Raleway Thin</vt:lpstr>
      <vt:lpstr>Barlow Light</vt:lpstr>
      <vt:lpstr>Barlow</vt:lpstr>
      <vt:lpstr>Arial</vt:lpstr>
      <vt:lpstr>Gaoler template</vt:lpstr>
      <vt:lpstr>Change app launch icon </vt:lpstr>
      <vt:lpstr>Figma </vt:lpstr>
      <vt:lpstr>Asynchronous programming </vt:lpstr>
      <vt:lpstr>Firebase Integration</vt:lpstr>
      <vt:lpstr>PowerPoint Presentation</vt:lpstr>
      <vt:lpstr>density-independent pixels (dp)</vt:lpstr>
      <vt:lpstr>Text </vt:lpstr>
      <vt:lpstr>Provide alternative bitmaps</vt:lpstr>
      <vt:lpstr>Tutorial</vt:lpstr>
      <vt:lpstr>Tutorial</vt:lpstr>
      <vt:lpstr>XML</vt:lpstr>
      <vt:lpstr>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Studio Installation</dc:title>
  <cp:lastModifiedBy>Roshan David Jathanna [MAHE-MIT]</cp:lastModifiedBy>
  <cp:revision>186</cp:revision>
  <dcterms:modified xsi:type="dcterms:W3CDTF">2023-10-20T09:01:24Z</dcterms:modified>
</cp:coreProperties>
</file>