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7" r:id="rId2"/>
    <p:sldId id="259" r:id="rId3"/>
    <p:sldId id="260" r:id="rId4"/>
    <p:sldId id="261" r:id="rId5"/>
    <p:sldId id="262" r:id="rId6"/>
    <p:sldId id="264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80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51639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677E34-152B-F245-A18B-5FBE144F165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057900"/>
            <a:ext cx="12192000" cy="800100"/>
          </a:xfrm>
          <a:prstGeom prst="rect">
            <a:avLst/>
          </a:prstGeom>
        </p:spPr>
      </p:pic>
      <p:pic>
        <p:nvPicPr>
          <p:cNvPr id="5" name="Picture 4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B2B56865-3799-BF44-8DC7-3C2E63D8506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06864" y="6120493"/>
            <a:ext cx="2323755" cy="674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23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23702" y="635000"/>
            <a:ext cx="4714241" cy="1933576"/>
          </a:xfrm>
        </p:spPr>
        <p:txBody>
          <a:bodyPr anchor="b">
            <a:normAutofit/>
          </a:bodyPr>
          <a:lstStyle>
            <a:lvl1pPr>
              <a:defRPr sz="4000" b="1" cap="all" spc="30" baseline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Divider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42755" y="3344138"/>
            <a:ext cx="4648744" cy="1490752"/>
          </a:xfrm>
        </p:spPr>
        <p:txBody>
          <a:bodyPr>
            <a:normAutofit/>
          </a:bodyPr>
          <a:lstStyle>
            <a:lvl1pPr marL="0" indent="0">
              <a:buNone/>
              <a:defRPr sz="2000" spc="30" baseline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Section description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56F540C-4C6A-B34D-A869-2BA9FE317514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473650" y="2921728"/>
            <a:ext cx="1530839" cy="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8" name="Picture 7" descr="Graphical user interface&#10;&#10;Description automatically generated">
            <a:extLst>
              <a:ext uri="{FF2B5EF4-FFF2-40B4-BE49-F238E27FC236}">
                <a16:creationId xmlns:a16="http://schemas.microsoft.com/office/drawing/2014/main" id="{03417EA6-9F0E-FE40-9C07-3FA7A0E2639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977201" y="5216996"/>
            <a:ext cx="3234244" cy="1165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803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3670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8229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0" i="0" kern="1200">
          <a:solidFill>
            <a:schemeClr val="tx2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524" userDrawn="1">
          <p15:clr>
            <a:srgbClr val="F26B43"/>
          </p15:clr>
        </p15:guide>
        <p15:guide id="3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655DE94-A2B4-34F8-7209-A1DCCAE8A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Bullet Bio Automation Project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D945C18-F396-4635-80E5-B20C1AEB71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By: Brian Rodriguez</a:t>
            </a:r>
          </a:p>
        </p:txBody>
      </p:sp>
      <p:pic>
        <p:nvPicPr>
          <p:cNvPr id="3" name="Picture 2" descr="A logo of a feather pen&#10;&#10;Description automatically generated">
            <a:extLst>
              <a:ext uri="{FF2B5EF4-FFF2-40B4-BE49-F238E27FC236}">
                <a16:creationId xmlns:a16="http://schemas.microsoft.com/office/drawing/2014/main" id="{FAE80C06-B595-5484-EF84-FE5D16C933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8562" y="1442013"/>
            <a:ext cx="3804249" cy="3804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090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9A305-20B4-9887-3D86-D4EC564AF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8"/>
            <a:ext cx="10515600" cy="1071786"/>
          </a:xfrm>
        </p:spPr>
        <p:txBody>
          <a:bodyPr/>
          <a:lstStyle/>
          <a:p>
            <a:r>
              <a:rPr lang="en-US" dirty="0">
                <a:latin typeface="Tahoma"/>
                <a:ea typeface="Tahoma"/>
                <a:cs typeface="Tahoma"/>
              </a:rPr>
              <a:t>Purpose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82B165-5E82-CC18-36F3-3242314DD3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6914"/>
            <a:ext cx="10515600" cy="4503736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dirty="0">
                <a:latin typeface="Calibri" panose="020F0502020204030204" pitchFamily="34" charset="0"/>
              </a:rPr>
              <a:t>Team members were manually compiling data one-by-one which was time-consuming.</a:t>
            </a:r>
            <a:endParaRPr lang="en-US" sz="2400" dirty="0">
              <a:effectLst/>
              <a:latin typeface="Calibri" panose="020F0502020204030204" pitchFamily="34" charset="0"/>
            </a:endParaRP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dirty="0">
                <a:effectLst/>
                <a:latin typeface="Calibri" panose="020F0502020204030204" pitchFamily="34" charset="0"/>
              </a:rPr>
              <a:t>The “</a:t>
            </a:r>
            <a:r>
              <a:rPr lang="en-US" sz="2400" dirty="0" err="1">
                <a:effectLst/>
                <a:latin typeface="Calibri" panose="020F0502020204030204" pitchFamily="34" charset="0"/>
              </a:rPr>
              <a:t>BulletBioAutomation</a:t>
            </a:r>
            <a:r>
              <a:rPr lang="en-US" sz="2400" dirty="0">
                <a:effectLst/>
                <a:latin typeface="Calibri" panose="020F0502020204030204" pitchFamily="34" charset="0"/>
              </a:rPr>
              <a:t>” application was developed to address inefficiencies in creating Bullet Bios at NMSU Foundation.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latin typeface="Calibri" panose="020F0502020204030204" pitchFamily="34" charset="0"/>
              </a:rPr>
              <a:t>From taking 1 hour to compile all data needed for one bullet bio as opposed to 1 second with the app.</a:t>
            </a:r>
            <a:endParaRPr lang="en-US" sz="2000" dirty="0">
              <a:effectLst/>
              <a:latin typeface="Calibri" panose="020F0502020204030204" pitchFamily="34" charset="0"/>
            </a:endParaRP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dirty="0">
                <a:effectLst/>
                <a:latin typeface="Calibri" panose="020F0502020204030204" pitchFamily="34" charset="0"/>
              </a:rPr>
              <a:t>The applications automates data retrieval and formation to reduce time dedicated in retrieving each piece needed to compose a bio. </a:t>
            </a:r>
          </a:p>
        </p:txBody>
      </p:sp>
    </p:spTree>
    <p:extLst>
      <p:ext uri="{BB962C8B-B14F-4D97-AF65-F5344CB8AC3E}">
        <p14:creationId xmlns:p14="http://schemas.microsoft.com/office/powerpoint/2010/main" val="3360826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08F757-A1C3-0925-EEF4-6C28C884FC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CF885-EACC-6916-A203-6F25CD032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8"/>
            <a:ext cx="10515600" cy="1071786"/>
          </a:xfrm>
        </p:spPr>
        <p:txBody>
          <a:bodyPr/>
          <a:lstStyle/>
          <a:p>
            <a:r>
              <a:rPr lang="en-US" dirty="0">
                <a:latin typeface="Tahoma"/>
                <a:ea typeface="Tahoma"/>
                <a:cs typeface="Tahoma"/>
              </a:rPr>
              <a:t>Functionality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275AF-2522-297C-D61D-DA115169D7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6914"/>
            <a:ext cx="10515600" cy="4503736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400" dirty="0">
                <a:latin typeface="Calibri" panose="020F0502020204030204" pitchFamily="34" charset="0"/>
              </a:rPr>
              <a:t>“</a:t>
            </a:r>
            <a:r>
              <a:rPr lang="en-US" sz="2400" dirty="0" err="1">
                <a:latin typeface="Calibri" panose="020F0502020204030204" pitchFamily="34" charset="0"/>
              </a:rPr>
              <a:t>BulletBioAutomation</a:t>
            </a:r>
            <a:r>
              <a:rPr lang="en-US" sz="2400" dirty="0">
                <a:latin typeface="Calibri" panose="020F0502020204030204" pitchFamily="34" charset="0"/>
              </a:rPr>
              <a:t>” program is a Python-based application that performs the following functions: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200" dirty="0">
                <a:effectLst/>
                <a:latin typeface="Calibri" panose="020F0502020204030204" pitchFamily="34" charset="0"/>
              </a:rPr>
              <a:t>Data Extraction: Connects to the NMSU Foundation Microsoft SQL Server database to retrieve donor information.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200" dirty="0">
                <a:effectLst/>
                <a:latin typeface="Calibri" panose="020F0502020204030204" pitchFamily="34" charset="0"/>
              </a:rPr>
              <a:t>Data Processing: Processes and formats the extracted data into a structured CSV file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200" dirty="0">
                <a:effectLst/>
                <a:latin typeface="Calibri" panose="020F0502020204030204" pitchFamily="34" charset="0"/>
              </a:rPr>
              <a:t>User Interaction: Offers a simple user interface (UI) for ease for use.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200" dirty="0">
                <a:effectLst/>
                <a:latin typeface="Calibri" panose="020F0502020204030204" pitchFamily="34" charset="0"/>
              </a:rPr>
              <a:t>Error Handling: Detects and reports issues such as invalid Constituents IDs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sz="2400" dirty="0">
              <a:effectLst/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4319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FBA429-3F0D-6A46-A45F-3A7E306BD9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23F51-8B08-D57D-CC54-6C322E402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8"/>
            <a:ext cx="10515600" cy="1071786"/>
          </a:xfrm>
        </p:spPr>
        <p:txBody>
          <a:bodyPr/>
          <a:lstStyle/>
          <a:p>
            <a:r>
              <a:rPr lang="en-US" dirty="0">
                <a:latin typeface="Tahoma"/>
                <a:ea typeface="Tahoma"/>
                <a:cs typeface="Tahoma"/>
              </a:rPr>
              <a:t>Workflow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3277E-C332-8C8B-02B7-E3A7C7A1F1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6914"/>
            <a:ext cx="10515600" cy="450373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Calibri" panose="020F0502020204030204" pitchFamily="34" charset="0"/>
              </a:rPr>
              <a:t>The user provides a file path for an Excel file containing Constituent IDs</a:t>
            </a:r>
            <a:r>
              <a:rPr lang="en-US" sz="2400" dirty="0">
                <a:effectLst/>
                <a:latin typeface="Calibri" panose="020F0502020204030204" pitchFamily="34" charset="0"/>
              </a:rPr>
              <a:t>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effectLst/>
                <a:latin typeface="Calibri" panose="020F0502020204030204" pitchFamily="34" charset="0"/>
              </a:rPr>
              <a:t> The applications reads the IDs and connect to the backend into the SQL server database to retrieve corresponding the donor data.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effectLst/>
                <a:latin typeface="Calibri" panose="020F0502020204030204" pitchFamily="34" charset="0"/>
              </a:rPr>
              <a:t>The data is exported as a CSV file, and the user is notified upon success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effectLst/>
                <a:latin typeface="Calibri" panose="020F0502020204030204" pitchFamily="34" charset="0"/>
              </a:rPr>
              <a:t>If IDs are formatted in an improper format, the user will be notified of the error and the reason.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effectLst/>
                <a:latin typeface="Calibri" panose="020F0502020204030204" pitchFamily="34" charset="0"/>
              </a:rPr>
              <a:t>It will also notify the user if the program itself is having issues</a:t>
            </a:r>
          </a:p>
        </p:txBody>
      </p:sp>
    </p:spTree>
    <p:extLst>
      <p:ext uri="{BB962C8B-B14F-4D97-AF65-F5344CB8AC3E}">
        <p14:creationId xmlns:p14="http://schemas.microsoft.com/office/powerpoint/2010/main" val="3230921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0E792B-B141-FFBC-453F-7579891D90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93828-4C0B-B512-CC1B-506AE5210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8"/>
            <a:ext cx="10515600" cy="1071786"/>
          </a:xfrm>
        </p:spPr>
        <p:txBody>
          <a:bodyPr/>
          <a:lstStyle/>
          <a:p>
            <a:r>
              <a:rPr lang="en-US" dirty="0">
                <a:latin typeface="Tahoma"/>
                <a:ea typeface="Tahoma"/>
                <a:cs typeface="Tahoma"/>
              </a:rPr>
              <a:t>Use Instructions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09BCD-E28A-52F8-74AF-080D4BB080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6914"/>
            <a:ext cx="10515600" cy="450373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effectLst/>
                <a:latin typeface="Calibri" panose="020F0502020204030204" pitchFamily="34" charset="0"/>
              </a:rPr>
              <a:t>Prepare an Excel (.xlsx) file with only numeric Constituent IDs (no need for headers).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Calibri" panose="020F0502020204030204" pitchFamily="34" charset="0"/>
              </a:rPr>
              <a:t>Launch the application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>
              <a:effectLst/>
              <a:latin typeface="Calibri" panose="020F050202020403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Calibri" panose="020F0502020204030204" pitchFamily="34" charset="0"/>
              </a:rPr>
              <a:t>Copy Excel file file-path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sz="2000" dirty="0">
                <a:latin typeface="Calibri" panose="020F0502020204030204" pitchFamily="34" charset="0"/>
              </a:rPr>
              <a:t>To copy file path from document, find file in file explorer, right click on document, and click on “Copy as path” or do </a:t>
            </a:r>
            <a:r>
              <a:rPr lang="en-US" sz="2000" dirty="0" err="1">
                <a:latin typeface="Calibri" panose="020F0502020204030204" pitchFamily="34" charset="0"/>
              </a:rPr>
              <a:t>Ctrl+Shift+C</a:t>
            </a:r>
            <a:r>
              <a:rPr lang="en-US" sz="2000" dirty="0">
                <a:latin typeface="Calibri" panose="020F0502020204030204" pitchFamily="34" charset="0"/>
              </a:rPr>
              <a:t> on the file selected.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Calibri" panose="020F0502020204030204" pitchFamily="34" charset="0"/>
              </a:rPr>
              <a:t>Paste the file path into the input field.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>
              <a:effectLst/>
              <a:latin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C848A8-A9E6-6A92-9FF3-809D6F7EA5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0896" y="2711779"/>
            <a:ext cx="5517849" cy="29883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788DFBF-FD8B-33B9-71E1-73A2282165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3956" y="4201439"/>
            <a:ext cx="2199844" cy="173921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C05C3D7-52D7-7FE9-C3E2-92C0554E48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6378" y="4204630"/>
            <a:ext cx="2192917" cy="1739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565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4FD01E-6A54-349C-2BA2-130D9D5B88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1A338-7D15-13AB-3D3B-815EA8193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1457"/>
            <a:ext cx="10515600" cy="1071786"/>
          </a:xfrm>
        </p:spPr>
        <p:txBody>
          <a:bodyPr/>
          <a:lstStyle/>
          <a:p>
            <a:r>
              <a:rPr lang="en-US" dirty="0">
                <a:latin typeface="Tahoma"/>
                <a:ea typeface="Tahoma"/>
                <a:cs typeface="Tahoma"/>
              </a:rPr>
              <a:t>Use Instructions (con.)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2A513-12DB-CB54-E0E7-DF5F7F7A7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6914"/>
            <a:ext cx="10515600" cy="450373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 startAt="5"/>
            </a:pPr>
            <a:r>
              <a:rPr lang="en-US" sz="2400" dirty="0">
                <a:latin typeface="Calibri" panose="020F0502020204030204" pitchFamily="34" charset="0"/>
              </a:rPr>
              <a:t>If when copied file path has quotations when pasted, remove them as it will not register the file path.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 startAt="5"/>
            </a:pPr>
            <a:r>
              <a:rPr lang="en-US" sz="2400" dirty="0">
                <a:latin typeface="Calibri" panose="020F0502020204030204" pitchFamily="34" charset="0"/>
              </a:rPr>
              <a:t>Click ‘Run’ to process the data, and let the program run.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lphaLcParenR"/>
            </a:pPr>
            <a:r>
              <a:rPr lang="en-US" sz="2000" dirty="0">
                <a:latin typeface="Calibri" panose="020F0502020204030204" pitchFamily="34" charset="0"/>
              </a:rPr>
              <a:t>Depending on how many  Constituent IDs are provided, the program may take longer.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 startAt="5"/>
            </a:pPr>
            <a:r>
              <a:rPr lang="en-US" sz="2400" dirty="0">
                <a:latin typeface="Calibri" panose="020F0502020204030204" pitchFamily="34" charset="0"/>
              </a:rPr>
              <a:t>File explorer will open and choose a save location for the output CSV file.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 startAt="5"/>
            </a:pPr>
            <a:r>
              <a:rPr lang="en-US" sz="2400" dirty="0">
                <a:latin typeface="Calibri" panose="020F0502020204030204" pitchFamily="34" charset="0"/>
              </a:rPr>
              <a:t>Once completed successfully, an icon will appear.</a:t>
            </a:r>
          </a:p>
          <a:p>
            <a:pPr marL="0" indent="0">
              <a:buNone/>
            </a:pPr>
            <a:endParaRPr lang="en-US" sz="2400" dirty="0">
              <a:effectLst/>
              <a:latin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4EBD0E9-FCFF-3C53-A75A-0E431EBBC2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7067" y="4465811"/>
            <a:ext cx="2281084" cy="1474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586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EAAD68-2FB5-6ED1-D5FE-048FEF9D63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CB284-16B1-CB8D-ABE5-A8C6861B8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8"/>
            <a:ext cx="10515600" cy="1071786"/>
          </a:xfrm>
        </p:spPr>
        <p:txBody>
          <a:bodyPr>
            <a:normAutofit/>
          </a:bodyPr>
          <a:lstStyle/>
          <a:p>
            <a:r>
              <a:rPr lang="en-US" dirty="0">
                <a:latin typeface="Tahoma"/>
                <a:ea typeface="Tahoma"/>
                <a:cs typeface="Tahoma"/>
              </a:rPr>
              <a:t>Future Goals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30A670-7831-C30A-6B4C-261F897611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6914"/>
            <a:ext cx="10515600" cy="4503736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dirty="0">
                <a:latin typeface="Calibri" panose="020F0502020204030204" pitchFamily="34" charset="0"/>
              </a:rPr>
              <a:t>“</a:t>
            </a:r>
            <a:r>
              <a:rPr lang="en-US" sz="2400" dirty="0" err="1">
                <a:latin typeface="Calibri" panose="020F0502020204030204" pitchFamily="34" charset="0"/>
              </a:rPr>
              <a:t>BulletBioAutomation</a:t>
            </a:r>
            <a:r>
              <a:rPr lang="en-US" sz="2400" dirty="0">
                <a:latin typeface="Calibri" panose="020F0502020204030204" pitchFamily="34" charset="0"/>
              </a:rPr>
              <a:t>” automates the process of creating Bullet Bios for the Advances Services Team and enhances productivity and offering a user-friendly solution for handling large datasets efficiently.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dirty="0">
              <a:latin typeface="Calibri" panose="020F0502020204030204" pitchFamily="34" charset="0"/>
            </a:endParaRP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dirty="0">
                <a:latin typeface="Calibri" panose="020F0502020204030204" pitchFamily="34" charset="0"/>
              </a:rPr>
              <a:t>Automating task, reports, or workflows allows opportunities to focus on other items that could provide larger potential to the foundation.</a:t>
            </a:r>
          </a:p>
        </p:txBody>
      </p:sp>
    </p:spTree>
    <p:extLst>
      <p:ext uri="{BB962C8B-B14F-4D97-AF65-F5344CB8AC3E}">
        <p14:creationId xmlns:p14="http://schemas.microsoft.com/office/powerpoint/2010/main" val="12311562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NMSU Foundation">
      <a:dk1>
        <a:srgbClr val="000000"/>
      </a:dk1>
      <a:lt1>
        <a:srgbClr val="FEFFFF"/>
      </a:lt1>
      <a:dk2>
        <a:srgbClr val="8C0B41"/>
      </a:dk2>
      <a:lt2>
        <a:srgbClr val="E7E6E6"/>
      </a:lt2>
      <a:accent1>
        <a:srgbClr val="F2824F"/>
      </a:accent1>
      <a:accent2>
        <a:srgbClr val="B1A7A2"/>
      </a:accent2>
      <a:accent3>
        <a:srgbClr val="C73643"/>
      </a:accent3>
      <a:accent4>
        <a:srgbClr val="602651"/>
      </a:accent4>
      <a:accent5>
        <a:srgbClr val="5B9BD5"/>
      </a:accent5>
      <a:accent6>
        <a:srgbClr val="8C0B41"/>
      </a:accent6>
      <a:hlink>
        <a:srgbClr val="F2824F"/>
      </a:hlink>
      <a:folHlink>
        <a:srgbClr val="6D6E71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MSU_FOUNDATION_PPT2" id="{E818F181-F3CF-884D-B3F3-DFD123061CCC}" vid="{2B2626E3-92F1-B540-A3F5-37B9ECE17E7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3491</TotalTime>
  <Words>451</Words>
  <Application>Microsoft Office PowerPoint</Application>
  <PresentationFormat>Widescreen</PresentationFormat>
  <Paragraphs>36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Courier New</vt:lpstr>
      <vt:lpstr>Tahoma</vt:lpstr>
      <vt:lpstr>Office Theme</vt:lpstr>
      <vt:lpstr>Bullet Bio Automation Project</vt:lpstr>
      <vt:lpstr>Purpose</vt:lpstr>
      <vt:lpstr>Functionality</vt:lpstr>
      <vt:lpstr>Workflow</vt:lpstr>
      <vt:lpstr>Use Instructions</vt:lpstr>
      <vt:lpstr>Use Instructions (con.)</vt:lpstr>
      <vt:lpstr>Future Goals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Department Name</dc:title>
  <dc:creator>Jose Vasquez</dc:creator>
  <cp:lastModifiedBy>Brian Rodriguez</cp:lastModifiedBy>
  <cp:revision>9</cp:revision>
  <dcterms:created xsi:type="dcterms:W3CDTF">2024-03-06T19:25:28Z</dcterms:created>
  <dcterms:modified xsi:type="dcterms:W3CDTF">2024-10-07T22:54:37Z</dcterms:modified>
</cp:coreProperties>
</file>