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c969c32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c969c32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dceef26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dceef26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c969c32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c969c32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c969c32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c969c32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c969c32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c969c32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c969c32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c969c32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dceef26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dceef26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c969c32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c969c32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c969c32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c969c32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c969c32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c969c32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dceef26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dceef26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dceef26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dceef26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c969c32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c969c32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c969c32a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c969c32a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c969c32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c969c32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dc5e3fd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dc5e3f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f90e3ac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f90e3ac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c969c32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c969c32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c969c32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c969c32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11" Type="http://schemas.openxmlformats.org/officeDocument/2006/relationships/image" Target="../media/image21.png"/><Relationship Id="rId10" Type="http://schemas.openxmlformats.org/officeDocument/2006/relationships/image" Target="../media/image30.png"/><Relationship Id="rId12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53.png"/><Relationship Id="rId7" Type="http://schemas.openxmlformats.org/officeDocument/2006/relationships/image" Target="../media/image44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8275" y="1169200"/>
            <a:ext cx="2610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/>
              <a:t>has_coupon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75" y="1691775"/>
            <a:ext cx="5579750" cy="25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458275" y="556000"/>
            <a:ext cx="2610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Procesamiento</a:t>
            </a:r>
            <a:endParaRPr b="1" sz="2200"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58275" y="4397500"/>
            <a:ext cx="2955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Guardar</a:t>
            </a:r>
            <a:r>
              <a:rPr lang="es" sz="1400"/>
              <a:t> datos para el storytelling</a:t>
            </a:r>
            <a:endParaRPr sz="1400"/>
          </a:p>
        </p:txBody>
      </p:sp>
      <p:sp>
        <p:nvSpPr>
          <p:cNvPr id="146" name="Google Shape;146;p22"/>
          <p:cNvSpPr/>
          <p:nvPr/>
        </p:nvSpPr>
        <p:spPr>
          <a:xfrm>
            <a:off x="540450" y="2416450"/>
            <a:ext cx="11595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878525" y="2416450"/>
            <a:ext cx="11595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40450" y="3083600"/>
            <a:ext cx="11595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878525" y="3083600"/>
            <a:ext cx="11595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91200" y="1325300"/>
            <a:ext cx="36258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1420"/>
              <a:t>Estratificar</a:t>
            </a:r>
            <a:r>
              <a:rPr b="1" lang="es" sz="1420"/>
              <a:t> </a:t>
            </a:r>
            <a:r>
              <a:rPr lang="es" sz="1420"/>
              <a:t>haciendo el train y test</a:t>
            </a:r>
            <a:endParaRPr sz="1420"/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s" sz="1420"/>
              <a:t>me divide en train y val la misma </a:t>
            </a:r>
            <a:r>
              <a:rPr lang="es" sz="1420"/>
              <a:t>proporción</a:t>
            </a:r>
            <a:r>
              <a:rPr lang="es" sz="1420"/>
              <a:t> haciendo que no haya sesgos en la </a:t>
            </a:r>
            <a:r>
              <a:rPr lang="es" sz="1420"/>
              <a:t>división</a:t>
            </a:r>
            <a:r>
              <a:rPr lang="es" sz="1420"/>
              <a:t> de datos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20"/>
              <a:t>Sería</a:t>
            </a:r>
            <a:r>
              <a:rPr lang="es" sz="1420"/>
              <a:t> como si </a:t>
            </a:r>
            <a:r>
              <a:rPr lang="es" sz="1420"/>
              <a:t>generamos</a:t>
            </a:r>
            <a:r>
              <a:rPr lang="es" sz="1420"/>
              <a:t> desbalanceo pero de la features</a:t>
            </a:r>
            <a:endParaRPr sz="14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070350" y="465725"/>
            <a:ext cx="3003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Modelo de </a:t>
            </a:r>
            <a:r>
              <a:rPr b="1" lang="es" sz="2200"/>
              <a:t>regresión</a:t>
            </a:r>
            <a:r>
              <a:rPr b="1" lang="es" sz="2200"/>
              <a:t> </a:t>
            </a:r>
            <a:endParaRPr b="1" sz="22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75" y="936150"/>
            <a:ext cx="7006350" cy="24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type="title"/>
          </p:nvPr>
        </p:nvSpPr>
        <p:spPr>
          <a:xfrm>
            <a:off x="440000" y="3624350"/>
            <a:ext cx="36258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20"/>
              <a:t>columnas </a:t>
            </a:r>
            <a:r>
              <a:rPr lang="es" sz="1420"/>
              <a:t>relevante</a:t>
            </a:r>
            <a:r>
              <a:rPr lang="es" sz="1420"/>
              <a:t> para el 95% de varianza</a:t>
            </a:r>
            <a:endParaRPr sz="1420"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521775" y="3624350"/>
            <a:ext cx="42597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20"/>
              <a:t>valores de los score=R**2 dato diferentes combinaciones de grid</a:t>
            </a:r>
            <a:endParaRPr sz="14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377150" y="241500"/>
            <a:ext cx="306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M</a:t>
            </a:r>
            <a:r>
              <a:rPr b="1" lang="es" sz="2200"/>
              <a:t>étricas</a:t>
            </a:r>
            <a:r>
              <a:rPr b="1" lang="es" sz="2200"/>
              <a:t> de </a:t>
            </a:r>
            <a:r>
              <a:rPr b="1" lang="es" sz="2200"/>
              <a:t>evaluación</a:t>
            </a:r>
            <a:endParaRPr b="1" sz="22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00" y="1349738"/>
            <a:ext cx="2962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374" y="1291975"/>
            <a:ext cx="3552826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4671025" y="854700"/>
            <a:ext cx="38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R² (coeficiente de 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determinación</a:t>
            </a: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25" y="2628900"/>
            <a:ext cx="4219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5950" y="2571750"/>
            <a:ext cx="2686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457925" y="854700"/>
            <a:ext cx="38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RMSE(Root Mean Squared Error)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825" y="2991850"/>
            <a:ext cx="1752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013" y="3688163"/>
            <a:ext cx="18002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2100" y="3136537"/>
            <a:ext cx="2517825" cy="1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3249" y="3984450"/>
            <a:ext cx="1180962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973" y="4432125"/>
            <a:ext cx="18383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4200" y="3103200"/>
            <a:ext cx="2317689" cy="18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type="title"/>
          </p:nvPr>
        </p:nvSpPr>
        <p:spPr>
          <a:xfrm>
            <a:off x="1923250" y="2991838"/>
            <a:ext cx="18003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20"/>
              <a:t>Antitransformar log</a:t>
            </a:r>
            <a:endParaRPr sz="14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79900" y="761922"/>
            <a:ext cx="3748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1800"/>
              <a:t>Exploración categórica - numérica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79900" y="3444475"/>
            <a:ext cx="33969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Si p_value  &lt; 0.05, </a:t>
            </a:r>
            <a:r>
              <a:rPr lang="es" sz="1550"/>
              <a:t>están</a:t>
            </a:r>
            <a:r>
              <a:rPr lang="es" sz="1550"/>
              <a:t> relacionadas 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50"/>
              <a:t>la tabla me sugiere que todos </a:t>
            </a:r>
            <a:r>
              <a:rPr lang="es" sz="1550"/>
              <a:t>están</a:t>
            </a:r>
            <a:r>
              <a:rPr lang="es" sz="1550"/>
              <a:t> relacionada con rank_review excepto discount_percentege (la cual deberia eliminar)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" y="1381900"/>
            <a:ext cx="3566525" cy="1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063" y="1141999"/>
            <a:ext cx="2715713" cy="19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6740072" y="849375"/>
            <a:ext cx="110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3162575" y="176600"/>
            <a:ext cx="253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EDA - </a:t>
            </a:r>
            <a:r>
              <a:rPr b="1" lang="es" sz="22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Categórica</a:t>
            </a:r>
            <a:endParaRPr b="1" sz="22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5610400" y="3257525"/>
            <a:ext cx="271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714"/>
              <a:buNone/>
            </a:pPr>
            <a:r>
              <a:rPr lang="es" sz="1400"/>
              <a:t>Podría</a:t>
            </a:r>
            <a:r>
              <a:rPr lang="es" sz="1400"/>
              <a:t> pensar que </a:t>
            </a:r>
            <a:r>
              <a:rPr lang="es" sz="1400"/>
              <a:t>está</a:t>
            </a:r>
            <a:r>
              <a:rPr lang="es" sz="1400"/>
              <a:t> balanceado ya que son casi lo mismo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3654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Modelo de </a:t>
            </a:r>
            <a:r>
              <a:rPr b="1" lang="es" sz="2200"/>
              <a:t>clasificación</a:t>
            </a:r>
            <a:endParaRPr b="1" sz="22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625" y="1058225"/>
            <a:ext cx="4910150" cy="22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type="title"/>
          </p:nvPr>
        </p:nvSpPr>
        <p:spPr>
          <a:xfrm>
            <a:off x="262850" y="3305325"/>
            <a:ext cx="5103600" cy="19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714"/>
              <a:buNone/>
            </a:pPr>
            <a:r>
              <a:rPr lang="es" sz="1400"/>
              <a:t>Criterio de modelo: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Ridge: para penalizar el modelos </a:t>
            </a:r>
            <a:r>
              <a:rPr lang="es" sz="1400"/>
              <a:t>sobreajustados</a:t>
            </a:r>
            <a:r>
              <a:rPr lang="es" sz="1400"/>
              <a:t> 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Tree: para modelos que no son </a:t>
            </a:r>
            <a:r>
              <a:rPr lang="es" sz="1400"/>
              <a:t>lineales()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GradintBoostingClasiffier: </a:t>
            </a:r>
            <a:endParaRPr sz="1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400"/>
              <a:t>OnehotEncoded: pasar de </a:t>
            </a:r>
            <a:r>
              <a:rPr lang="es" sz="1400"/>
              <a:t>categóricas</a:t>
            </a:r>
            <a:r>
              <a:rPr lang="es" sz="1400"/>
              <a:t> a </a:t>
            </a:r>
            <a:r>
              <a:rPr lang="es" sz="1400"/>
              <a:t>numéricas</a:t>
            </a:r>
            <a:endParaRPr sz="1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400"/>
              <a:t>StandarScaler: pone media=0, desvio=1</a:t>
            </a:r>
            <a:endParaRPr sz="1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400"/>
              <a:t>PCA con varianza constante=95%</a:t>
            </a:r>
            <a:endParaRPr sz="1400"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 sz="1400"/>
              <a:t>si hay mas columnas que no aportan los elimina</a:t>
            </a:r>
            <a:endParaRPr sz="1400"/>
          </a:p>
          <a:p>
            <a:pPr indent="-30861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 sz="1400"/>
              <a:t>quita redundancia(variables muy correlacionadas)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9" name="Google Shape;199;p27"/>
          <p:cNvSpPr txBox="1"/>
          <p:nvPr/>
        </p:nvSpPr>
        <p:spPr>
          <a:xfrm>
            <a:off x="5447700" y="3653625"/>
            <a:ext cx="369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GridSearch: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ccp_alpha: poda se usa si hay muchos hiperparametro puede overfitear. tengo 9 combinaciones mas de 10 </a:t>
            </a:r>
            <a:r>
              <a:rPr lang="es" sz="1200"/>
              <a:t>overfitea</a:t>
            </a:r>
            <a:r>
              <a:rPr lang="es" sz="1200"/>
              <a:t> y </a:t>
            </a:r>
            <a:r>
              <a:rPr lang="es" sz="1200"/>
              <a:t>tengo que</a:t>
            </a:r>
            <a:r>
              <a:rPr lang="es" sz="1200"/>
              <a:t> usar poda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SMOTE: me va oversamplear</a:t>
            </a:r>
            <a:endParaRPr sz="120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775" y="2327550"/>
            <a:ext cx="1874725" cy="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400" y="3162194"/>
            <a:ext cx="3285550" cy="49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7"/>
          <p:cNvCxnSpPr/>
          <p:nvPr/>
        </p:nvCxnSpPr>
        <p:spPr>
          <a:xfrm flipH="1" rot="10800000">
            <a:off x="7775750" y="3609350"/>
            <a:ext cx="8883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9200" y="311425"/>
            <a:ext cx="36258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20"/>
              <a:t>columnas relevante para el 95% de varianza</a:t>
            </a:r>
            <a:endParaRPr sz="1420"/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4565100" y="311425"/>
            <a:ext cx="42597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20"/>
              <a:t>valores de los score=R**2 dato diferentes combinaciones de grid</a:t>
            </a:r>
            <a:endParaRPr sz="14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1586425" y="263775"/>
            <a:ext cx="9660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Train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50" y="916600"/>
            <a:ext cx="2677750" cy="20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775" y="916600"/>
            <a:ext cx="2531910" cy="20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type="title"/>
          </p:nvPr>
        </p:nvSpPr>
        <p:spPr>
          <a:xfrm>
            <a:off x="7027475" y="263775"/>
            <a:ext cx="13602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/>
              <a:t>Validación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539738" y="1014775"/>
            <a:ext cx="29256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En la clase 1 hay muy poca discrepancia, por lo tanto </a:t>
            </a:r>
            <a:r>
              <a:rPr lang="es" sz="1550"/>
              <a:t>podría</a:t>
            </a:r>
            <a:r>
              <a:rPr lang="es" sz="1550"/>
              <a:t> </a:t>
            </a:r>
            <a:r>
              <a:rPr lang="es" sz="1550"/>
              <a:t>decir</a:t>
            </a:r>
            <a:r>
              <a:rPr lang="es" sz="1550"/>
              <a:t> que </a:t>
            </a:r>
            <a:r>
              <a:rPr lang="es" sz="1550"/>
              <a:t>podríamos</a:t>
            </a:r>
            <a:r>
              <a:rPr lang="es" sz="1550"/>
              <a:t> probar con </a:t>
            </a:r>
            <a:r>
              <a:rPr b="1" lang="es" sz="1661"/>
              <a:t>balancear </a:t>
            </a:r>
            <a:r>
              <a:rPr lang="es" sz="1550"/>
              <a:t>lo que </a:t>
            </a:r>
            <a:r>
              <a:rPr lang="es" sz="1550"/>
              <a:t>implica</a:t>
            </a:r>
            <a:r>
              <a:rPr lang="es" sz="1550"/>
              <a:t> hacer </a:t>
            </a:r>
            <a:r>
              <a:rPr b="1" lang="es" sz="1661"/>
              <a:t>oversampling </a:t>
            </a:r>
            <a:r>
              <a:rPr lang="es" sz="1550"/>
              <a:t> 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63" y="4388200"/>
            <a:ext cx="29255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5375" y="3065475"/>
            <a:ext cx="2768750" cy="12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3476850" y="159675"/>
            <a:ext cx="308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Métricas de evaluación</a:t>
            </a:r>
            <a:endParaRPr b="1"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5976475" y="48025"/>
            <a:ext cx="1793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/>
              <a:t>V</a:t>
            </a:r>
            <a:r>
              <a:rPr lang="es" sz="1800"/>
              <a:t>alidación</a:t>
            </a:r>
            <a:endParaRPr sz="180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25" y="557198"/>
            <a:ext cx="2412600" cy="1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014" y="557199"/>
            <a:ext cx="2260383" cy="179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25" y="2698548"/>
            <a:ext cx="2412599" cy="21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750" y="4773400"/>
            <a:ext cx="270905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0725" y="3439800"/>
            <a:ext cx="3077675" cy="12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0725" y="2514400"/>
            <a:ext cx="3077675" cy="7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1461313" y="93025"/>
            <a:ext cx="1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Train</a:t>
            </a:r>
            <a:endParaRPr sz="1800"/>
          </a:p>
        </p:txBody>
      </p:sp>
      <p:sp>
        <p:nvSpPr>
          <p:cNvPr id="233" name="Google Shape;233;p30"/>
          <p:cNvSpPr txBox="1"/>
          <p:nvPr/>
        </p:nvSpPr>
        <p:spPr>
          <a:xfrm>
            <a:off x="3263350" y="154525"/>
            <a:ext cx="2542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Asumo b</a:t>
            </a:r>
            <a:r>
              <a:rPr b="1" lang="es" sz="1500"/>
              <a:t>alanceado target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AUC-ROC clase 0,2 encima la diagonal =&gt; </a:t>
            </a:r>
            <a:r>
              <a:rPr b="1" lang="es"/>
              <a:t>buen modelo de </a:t>
            </a:r>
            <a:r>
              <a:rPr b="1" lang="es"/>
              <a:t>clasificación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AUC-ROC clase 0 en diagonal =&gt;</a:t>
            </a:r>
            <a:r>
              <a:rPr b="1" lang="es"/>
              <a:t> modelo pseudoaleatorio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6597800" y="2390775"/>
            <a:ext cx="2412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00"/>
              <a:t>accuracy(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balanceadas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" sz="1300"/>
              <a:t>)</a:t>
            </a:r>
            <a:r>
              <a:rPr lang="es" sz="1100"/>
              <a:t>: acierta el 52% de las predicciones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00"/>
              <a:t>recall:</a:t>
            </a:r>
            <a:endParaRPr b="1"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clase 1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tiene un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recall = 0.06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→ el modelo casi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no detecta esa clase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(muchos falsos negativos).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clase 2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tiene buen recall (0.76) → el modelo detecta bien esa clase.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Especificidad: </a:t>
            </a:r>
            <a:endParaRPr sz="1400"/>
          </a:p>
        </p:txBody>
      </p:sp>
      <p:sp>
        <p:nvSpPr>
          <p:cNvPr id="235" name="Google Shape;235;p30"/>
          <p:cNvSpPr/>
          <p:nvPr/>
        </p:nvSpPr>
        <p:spPr>
          <a:xfrm>
            <a:off x="5188125" y="4247175"/>
            <a:ext cx="549600" cy="12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4711875" y="3477850"/>
            <a:ext cx="402900" cy="681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6247975" y="616232"/>
            <a:ext cx="1540775" cy="1377650"/>
          </a:xfrm>
          <a:custGeom>
            <a:rect b="b" l="l" r="r" t="t"/>
            <a:pathLst>
              <a:path extrusionOk="0" h="55106" w="61631">
                <a:moveTo>
                  <a:pt x="0" y="11785"/>
                </a:moveTo>
                <a:cubicBezTo>
                  <a:pt x="5328" y="16228"/>
                  <a:pt x="12680" y="18014"/>
                  <a:pt x="17584" y="22922"/>
                </a:cubicBezTo>
                <a:cubicBezTo>
                  <a:pt x="23614" y="28957"/>
                  <a:pt x="27965" y="36527"/>
                  <a:pt x="33997" y="42559"/>
                </a:cubicBezTo>
                <a:cubicBezTo>
                  <a:pt x="40296" y="48858"/>
                  <a:pt x="55600" y="60500"/>
                  <a:pt x="58908" y="52230"/>
                </a:cubicBezTo>
                <a:cubicBezTo>
                  <a:pt x="59804" y="49990"/>
                  <a:pt x="61887" y="47878"/>
                  <a:pt x="61546" y="45489"/>
                </a:cubicBezTo>
                <a:cubicBezTo>
                  <a:pt x="60952" y="41329"/>
                  <a:pt x="54936" y="40248"/>
                  <a:pt x="51288" y="38162"/>
                </a:cubicBezTo>
                <a:cubicBezTo>
                  <a:pt x="45943" y="35105"/>
                  <a:pt x="42637" y="29267"/>
                  <a:pt x="37513" y="25853"/>
                </a:cubicBezTo>
                <a:cubicBezTo>
                  <a:pt x="30959" y="21486"/>
                  <a:pt x="26225" y="14836"/>
                  <a:pt x="21101" y="8855"/>
                </a:cubicBezTo>
                <a:cubicBezTo>
                  <a:pt x="18825" y="6199"/>
                  <a:pt x="18194" y="1655"/>
                  <a:pt x="14947" y="355"/>
                </a:cubicBezTo>
                <a:cubicBezTo>
                  <a:pt x="9306" y="-1904"/>
                  <a:pt x="6058" y="9277"/>
                  <a:pt x="293" y="1119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2695800" y="467275"/>
            <a:ext cx="37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Antitransformada - </a:t>
            </a:r>
            <a:r>
              <a:rPr b="1" lang="es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imputación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325" y="1179400"/>
            <a:ext cx="4419601" cy="22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5" y="1179399"/>
            <a:ext cx="4213400" cy="22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504000" y="329975"/>
            <a:ext cx="2136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lang="es" sz="2200">
                <a:solidFill>
                  <a:srgbClr val="FF0000"/>
                </a:solidFill>
              </a:rPr>
              <a:t>ETL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244775"/>
            <a:ext cx="43800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puede </a:t>
            </a:r>
            <a:r>
              <a:rPr lang="es" sz="1400"/>
              <a:t>observar</a:t>
            </a:r>
            <a:r>
              <a:rPr lang="es" sz="1400"/>
              <a:t> que nuestro target tiene 32164 valores no nulos. Se </a:t>
            </a:r>
            <a:r>
              <a:rPr lang="es" sz="1400"/>
              <a:t>eliminarán</a:t>
            </a:r>
            <a:r>
              <a:rPr lang="es" sz="1400"/>
              <a:t>:</a:t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Filas duplicadas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Columnas con </a:t>
            </a:r>
            <a:r>
              <a:rPr lang="es" sz="1400"/>
              <a:t>más</a:t>
            </a:r>
            <a:r>
              <a:rPr lang="es" sz="1400"/>
              <a:t> de 60% de valores nulos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En las filas en donde  sea nulo pursased_las_moth y product_rating</a:t>
            </a:r>
            <a:endParaRPr sz="1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00" y="594825"/>
            <a:ext cx="2410825" cy="24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827338" y="1404950"/>
            <a:ext cx="2518200" cy="1238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400" y="594825"/>
            <a:ext cx="2518200" cy="24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5880400" y="1217875"/>
            <a:ext cx="2632200" cy="1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880388" y="724175"/>
            <a:ext cx="2033700" cy="1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823400" y="1453763"/>
            <a:ext cx="2632200" cy="1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006750" y="121325"/>
            <a:ext cx="218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0000"/>
                </a:solidFill>
              </a:rPr>
              <a:t>Storytelling</a:t>
            </a:r>
            <a:endParaRPr b="1" sz="2200">
              <a:solidFill>
                <a:srgbClr val="FF0000"/>
              </a:solidFill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" y="428600"/>
            <a:ext cx="2315300" cy="2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179775" y="3185325"/>
            <a:ext cx="300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los productos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 electronics</a:t>
            </a:r>
            <a:r>
              <a:rPr b="1" lang="es" sz="1100">
                <a:solidFill>
                  <a:schemeClr val="dk1"/>
                </a:solidFill>
              </a:rPr>
              <a:t> y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laptops</a:t>
            </a:r>
            <a:r>
              <a:rPr b="1" lang="es" sz="1100">
                <a:solidFill>
                  <a:schemeClr val="dk1"/>
                </a:solidFill>
              </a:rPr>
              <a:t> con </a:t>
            </a:r>
            <a:r>
              <a:rPr b="1" lang="es" sz="1100">
                <a:solidFill>
                  <a:srgbClr val="3C78D8"/>
                </a:solidFill>
              </a:rPr>
              <a:t>calificación</a:t>
            </a:r>
            <a:r>
              <a:rPr b="1" lang="es" sz="1100">
                <a:solidFill>
                  <a:srgbClr val="3C78D8"/>
                </a:solidFill>
              </a:rPr>
              <a:t> alta</a:t>
            </a:r>
            <a:r>
              <a:rPr b="1" lang="es" sz="1100">
                <a:solidFill>
                  <a:schemeClr val="dk1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tienen las </a:t>
            </a:r>
            <a:r>
              <a:rPr b="1" lang="es" sz="1100">
                <a:solidFill>
                  <a:schemeClr val="dk1"/>
                </a:solidFill>
              </a:rPr>
              <a:t>compras del </a:t>
            </a:r>
            <a:r>
              <a:rPr b="1" lang="es" sz="1100">
                <a:solidFill>
                  <a:schemeClr val="dk1"/>
                </a:solidFill>
              </a:rPr>
              <a:t>último</a:t>
            </a:r>
            <a:r>
              <a:rPr b="1" lang="es" sz="1100">
                <a:solidFill>
                  <a:schemeClr val="dk1"/>
                </a:solidFill>
              </a:rPr>
              <a:t> mes</a:t>
            </a:r>
            <a:r>
              <a:rPr lang="es" sz="1100">
                <a:solidFill>
                  <a:schemeClr val="dk1"/>
                </a:solidFill>
              </a:rPr>
              <a:t>  más altas 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cameras</a:t>
            </a:r>
            <a:r>
              <a:rPr b="1"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gaming</a:t>
            </a:r>
            <a:r>
              <a:rPr b="1" lang="es" sz="1100">
                <a:solidFill>
                  <a:schemeClr val="dk1"/>
                </a:solidFill>
              </a:rPr>
              <a:t> y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smart home</a:t>
            </a:r>
            <a:r>
              <a:rPr b="1" lang="es" sz="1100">
                <a:solidFill>
                  <a:schemeClr val="dk1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tienen</a:t>
            </a:r>
            <a:r>
              <a:rPr b="1" lang="es" sz="1100">
                <a:solidFill>
                  <a:schemeClr val="dk1"/>
                </a:solidFill>
              </a:rPr>
              <a:t> compras del último mes</a:t>
            </a:r>
            <a:r>
              <a:rPr lang="es" sz="1100">
                <a:solidFill>
                  <a:schemeClr val="dk1"/>
                </a:solidFill>
              </a:rPr>
              <a:t> mucho más bajas en general.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Interpretación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compran más productos</a:t>
            </a:r>
            <a:r>
              <a:rPr lang="es" sz="1100">
                <a:solidFill>
                  <a:schemeClr val="dk1"/>
                </a:solidFill>
              </a:rPr>
              <a:t> los </a:t>
            </a:r>
            <a:r>
              <a:rPr b="1" lang="es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calificados high</a:t>
            </a:r>
            <a:r>
              <a:rPr lang="es" sz="1100">
                <a:solidFill>
                  <a:schemeClr val="dk1"/>
                </a:solidFill>
              </a:rPr>
              <a:t> en la mayoría de las </a:t>
            </a:r>
            <a:r>
              <a:rPr b="1" lang="es" sz="1100">
                <a:solidFill>
                  <a:schemeClr val="dk1"/>
                </a:solidFill>
              </a:rPr>
              <a:t>categorías.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049" y="957400"/>
            <a:ext cx="2417176" cy="20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005" y="957400"/>
            <a:ext cx="2511070" cy="20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75" y="854975"/>
            <a:ext cx="2315300" cy="3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9278" y="795900"/>
            <a:ext cx="2258625" cy="3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3179775" y="31853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Interpretación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los </a:t>
            </a:r>
            <a:r>
              <a:rPr b="1" lang="es" sz="1100">
                <a:solidFill>
                  <a:schemeClr val="dk1"/>
                </a:solidFill>
              </a:rPr>
              <a:t>productos como laptop</a:t>
            </a:r>
            <a:r>
              <a:rPr lang="es" sz="1100">
                <a:solidFill>
                  <a:schemeClr val="dk1"/>
                </a:solidFill>
              </a:rPr>
              <a:t> que tienen una </a:t>
            </a:r>
            <a:r>
              <a:rPr lang="es" sz="1100">
                <a:solidFill>
                  <a:srgbClr val="9900FF"/>
                </a:solidFill>
              </a:rPr>
              <a:t>calificación</a:t>
            </a:r>
            <a:r>
              <a:rPr lang="es" sz="1100">
                <a:solidFill>
                  <a:srgbClr val="9900FF"/>
                </a:solidFill>
              </a:rPr>
              <a:t> baja</a:t>
            </a:r>
            <a:r>
              <a:rPr lang="es" sz="1100">
                <a:solidFill>
                  <a:schemeClr val="dk1"/>
                </a:solidFill>
              </a:rPr>
              <a:t> tienen </a:t>
            </a:r>
            <a:r>
              <a:rPr b="1" lang="es" sz="1100">
                <a:solidFill>
                  <a:schemeClr val="dk1"/>
                </a:solidFill>
              </a:rPr>
              <a:t>mayor </a:t>
            </a:r>
            <a:r>
              <a:rPr b="1" lang="es" sz="1100">
                <a:solidFill>
                  <a:schemeClr val="dk1"/>
                </a:solidFill>
              </a:rPr>
              <a:t>descuento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4175" y="734525"/>
            <a:ext cx="2315300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6213538" y="32700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hay mayor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descuento de precio en 79.04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 los productos de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calificacion baja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68850" y="3822025"/>
            <a:ext cx="8520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queremos vender laptops, con </a:t>
            </a:r>
            <a:r>
              <a:rPr lang="es" sz="1400"/>
              <a:t>calificación</a:t>
            </a:r>
            <a:r>
              <a:rPr lang="es" sz="1400"/>
              <a:t> baja-&gt; precio ya con descuento </a:t>
            </a:r>
            <a:r>
              <a:rPr lang="es" sz="1400"/>
              <a:t>será</a:t>
            </a:r>
            <a:r>
              <a:rPr lang="es" sz="1400"/>
              <a:t> 100157$, 3) de los cuales el descuento </a:t>
            </a:r>
            <a:r>
              <a:rPr lang="es" sz="1400"/>
              <a:t>que</a:t>
            </a:r>
            <a:r>
              <a:rPr lang="es" sz="1400"/>
              <a:t> </a:t>
            </a:r>
            <a:r>
              <a:rPr lang="es" sz="1400"/>
              <a:t>más</a:t>
            </a:r>
            <a:r>
              <a:rPr lang="es" sz="1400"/>
              <a:t> se </a:t>
            </a:r>
            <a:r>
              <a:rPr lang="es" sz="1400"/>
              <a:t>realizará</a:t>
            </a:r>
            <a:r>
              <a:rPr lang="es" sz="1400"/>
              <a:t> es de 79.04$ que se da una 40 veces. 1) </a:t>
            </a:r>
            <a:r>
              <a:rPr lang="es" sz="1400"/>
              <a:t>además</a:t>
            </a:r>
            <a:r>
              <a:rPr lang="es" sz="1400"/>
              <a:t> se puede ver que las las compras del </a:t>
            </a:r>
            <a:r>
              <a:rPr lang="es" sz="1400"/>
              <a:t>último</a:t>
            </a:r>
            <a:r>
              <a:rPr lang="es" sz="1400"/>
              <a:t> mes </a:t>
            </a:r>
            <a:r>
              <a:rPr lang="es" sz="1400"/>
              <a:t>serán</a:t>
            </a:r>
            <a:r>
              <a:rPr lang="es" sz="1400"/>
              <a:t> de 221300$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El </a:t>
            </a:r>
            <a:r>
              <a:rPr lang="es" sz="1400"/>
              <a:t>gráfico</a:t>
            </a:r>
            <a:r>
              <a:rPr lang="es" sz="1400"/>
              <a:t> temporal me dice que en su pico envio el pedido unas 281 de nuestra </a:t>
            </a:r>
            <a:r>
              <a:rPr lang="es" sz="1400"/>
              <a:t>categoría</a:t>
            </a:r>
            <a:r>
              <a:rPr lang="es" sz="1400"/>
              <a:t> laptop con </a:t>
            </a:r>
            <a:r>
              <a:rPr lang="es" sz="1400"/>
              <a:t>calificación</a:t>
            </a:r>
            <a:r>
              <a:rPr lang="es" sz="1400"/>
              <a:t> baja</a:t>
            </a:r>
            <a:endParaRPr sz="14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66675"/>
            <a:ext cx="6100161" cy="37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3819800" y="1299575"/>
            <a:ext cx="231000" cy="7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124" y="1256425"/>
            <a:ext cx="669650" cy="3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200" y="2943950"/>
            <a:ext cx="633176" cy="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2609250" y="2571750"/>
            <a:ext cx="3925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Gracias por su atencion!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79625" y="206575"/>
            <a:ext cx="38322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1640"/>
              <a:t>Tratamiento de tipos de variables</a:t>
            </a:r>
            <a:endParaRPr b="1" sz="164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79625" y="2714050"/>
            <a:ext cx="4192317" cy="2007300"/>
            <a:chOff x="398719" y="2714050"/>
            <a:chExt cx="2662126" cy="20073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98719" y="2783762"/>
              <a:ext cx="2628900" cy="4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1945" y="2714050"/>
              <a:ext cx="2628900" cy="2007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1228538" y="27824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Numérico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08425" y="3241100"/>
            <a:ext cx="39870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hay datos no </a:t>
            </a:r>
            <a:r>
              <a:rPr lang="es" sz="1400"/>
              <a:t>numéricos(espacios o texto):</a:t>
            </a:r>
            <a:r>
              <a:rPr lang="es" sz="1400"/>
              <a:t> </a:t>
            </a:r>
            <a:r>
              <a:rPr lang="es" sz="1400"/>
              <a:t>imputamos</a:t>
            </a:r>
            <a:r>
              <a:rPr lang="es" sz="1400"/>
              <a:t> con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Fuera de rango: dependiendo del dominio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Valor Nan: imputamos con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Los </a:t>
            </a:r>
            <a:r>
              <a:rPr lang="es" sz="1400"/>
              <a:t>outliers</a:t>
            </a:r>
            <a:r>
              <a:rPr lang="es" sz="1400"/>
              <a:t>: se dejan para la parte de </a:t>
            </a:r>
            <a:r>
              <a:rPr lang="es" sz="1400"/>
              <a:t>análisis</a:t>
            </a:r>
            <a:endParaRPr sz="1400"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847400" y="3241100"/>
            <a:ext cx="39117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Tipos </a:t>
            </a:r>
            <a:r>
              <a:rPr lang="es" sz="1400"/>
              <a:t>erróneos</a:t>
            </a:r>
            <a:r>
              <a:rPr lang="es" sz="1400"/>
              <a:t>(</a:t>
            </a:r>
            <a:r>
              <a:rPr lang="es" sz="1400"/>
              <a:t>números</a:t>
            </a:r>
            <a:r>
              <a:rPr lang="es" sz="1400"/>
              <a:t>): Imputamos Null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Inconsistencia </a:t>
            </a:r>
            <a:r>
              <a:rPr lang="es" sz="1400"/>
              <a:t>mayúscula</a:t>
            </a:r>
            <a:r>
              <a:rPr lang="es" sz="1400"/>
              <a:t> </a:t>
            </a:r>
            <a:r>
              <a:rPr lang="es" sz="1400"/>
              <a:t>minúscula</a:t>
            </a:r>
            <a:r>
              <a:rPr lang="es" sz="1400"/>
              <a:t>: Homogeneizar el formato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Espacios: Elimina espacios atras-adelante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54338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Categóricos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77812" y="2783763"/>
            <a:ext cx="4139992" cy="46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5555988" y="27824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Categórico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90" y="692850"/>
            <a:ext cx="7191810" cy="1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537100" y="403600"/>
            <a:ext cx="4069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Target </a:t>
            </a:r>
            <a:r>
              <a:rPr b="1" lang="es" sz="2200"/>
              <a:t>regresión</a:t>
            </a:r>
            <a:r>
              <a:rPr b="1" lang="es" sz="2200"/>
              <a:t>-</a:t>
            </a:r>
            <a:r>
              <a:rPr b="1" lang="es" sz="2200"/>
              <a:t>clasificación</a:t>
            </a:r>
            <a:endParaRPr b="1" sz="22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53" y="1253200"/>
            <a:ext cx="4341675" cy="1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325" y="3233025"/>
            <a:ext cx="4269201" cy="15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380725" y="3409050"/>
            <a:ext cx="3679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580"/>
              <a:t>se observa claramente que hay </a:t>
            </a:r>
            <a:r>
              <a:rPr lang="es" sz="1580"/>
              <a:t>outlier</a:t>
            </a:r>
            <a:r>
              <a:rPr lang="es" sz="1580"/>
              <a:t> que </a:t>
            </a:r>
            <a:r>
              <a:rPr lang="es" sz="1580"/>
              <a:t>después</a:t>
            </a:r>
            <a:r>
              <a:rPr lang="es" sz="1580"/>
              <a:t> vemos </a:t>
            </a:r>
            <a:r>
              <a:rPr lang="es" sz="1580"/>
              <a:t>cómo</a:t>
            </a:r>
            <a:r>
              <a:rPr lang="es" sz="1580"/>
              <a:t> lo tratamos</a:t>
            </a:r>
            <a:endParaRPr sz="15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49200" y="576400"/>
            <a:ext cx="42228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Eliminamos la columna url ya que no se </a:t>
            </a:r>
            <a:r>
              <a:rPr lang="es" sz="1400"/>
              <a:t>necesitaría</a:t>
            </a:r>
            <a:r>
              <a:rPr lang="es" sz="1400"/>
              <a:t> a meno que </a:t>
            </a:r>
            <a:r>
              <a:rPr lang="es" sz="1400"/>
              <a:t>realicemos</a:t>
            </a:r>
            <a:r>
              <a:rPr lang="es" sz="1400"/>
              <a:t> un </a:t>
            </a:r>
            <a:r>
              <a:rPr lang="es" sz="1400"/>
              <a:t>análisis</a:t>
            </a:r>
            <a:r>
              <a:rPr lang="es" sz="1400"/>
              <a:t> </a:t>
            </a:r>
            <a:r>
              <a:rPr lang="es" sz="1400"/>
              <a:t>más</a:t>
            </a:r>
            <a:r>
              <a:rPr lang="es" sz="1400"/>
              <a:t> profundo como </a:t>
            </a:r>
            <a:r>
              <a:rPr lang="es" sz="1400"/>
              <a:t>web scraping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Eliminamos product_page_url y product_image_url ya que no aporta información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Eliminamos buy_box_availability ya que es constante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6400"/>
            <a:ext cx="44196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825" y="2435100"/>
            <a:ext cx="6291726" cy="25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6275" y="331750"/>
            <a:ext cx="20295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Outliers</a:t>
            </a:r>
            <a:endParaRPr b="1" sz="22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951163"/>
            <a:ext cx="4239424" cy="20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25" y="3271752"/>
            <a:ext cx="2029500" cy="178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200" y="965150"/>
            <a:ext cx="4266925" cy="20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7250" y="3301388"/>
            <a:ext cx="2780924" cy="1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350" y="3180062"/>
            <a:ext cx="2519474" cy="1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734400" y="2931900"/>
            <a:ext cx="8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2943601" y="167725"/>
            <a:ext cx="32568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>
                <a:solidFill>
                  <a:srgbClr val="FF0000"/>
                </a:solidFill>
              </a:rPr>
              <a:t>	EDA - </a:t>
            </a:r>
            <a:r>
              <a:rPr b="1" lang="es" sz="2200">
                <a:solidFill>
                  <a:srgbClr val="FF0000"/>
                </a:solidFill>
              </a:rPr>
              <a:t>Regresión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980125" y="3109425"/>
            <a:ext cx="20295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skew nos da el grado de </a:t>
            </a:r>
            <a:r>
              <a:rPr lang="es" sz="1400"/>
              <a:t>asimetría</a:t>
            </a:r>
            <a:r>
              <a:rPr lang="es" sz="1400"/>
              <a:t> si es cero es </a:t>
            </a:r>
            <a:r>
              <a:rPr lang="es" sz="1400"/>
              <a:t>simétrica</a:t>
            </a:r>
            <a:r>
              <a:rPr lang="es" sz="1400"/>
              <a:t> pero tomaremo como algo </a:t>
            </a:r>
            <a:r>
              <a:rPr lang="es" sz="1400"/>
              <a:t>válido</a:t>
            </a:r>
            <a:r>
              <a:rPr lang="es" sz="1400"/>
              <a:t> 0.6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56875" y="398875"/>
            <a:ext cx="3220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T</a:t>
            </a:r>
            <a:r>
              <a:rPr b="1" lang="es" sz="2200"/>
              <a:t>ratamiento de nulos</a:t>
            </a:r>
            <a:endParaRPr b="1" sz="22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199" y="954675"/>
            <a:ext cx="2822550" cy="23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825" y="398875"/>
            <a:ext cx="4433132" cy="2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550" y="2998025"/>
            <a:ext cx="2381459" cy="20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566525" y="3479150"/>
            <a:ext cx="39495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Distinguirá</a:t>
            </a:r>
            <a:r>
              <a:rPr lang="es" sz="1400"/>
              <a:t> tipos </a:t>
            </a:r>
            <a:r>
              <a:rPr lang="es" sz="1400"/>
              <a:t>de correlaciones </a:t>
            </a:r>
            <a:r>
              <a:rPr lang="es" sz="1400"/>
              <a:t>por nulo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son </a:t>
            </a:r>
            <a:r>
              <a:rPr lang="es" sz="1400"/>
              <a:t>correlacionados</a:t>
            </a:r>
            <a:r>
              <a:rPr lang="es" sz="1400"/>
              <a:t> </a:t>
            </a:r>
            <a:r>
              <a:rPr lang="es" sz="1400"/>
              <a:t>imputado</a:t>
            </a:r>
            <a:r>
              <a:rPr lang="es" sz="1400"/>
              <a:t> por </a:t>
            </a:r>
            <a:r>
              <a:rPr b="1" lang="es" sz="1400"/>
              <a:t>knnImputer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no tiene </a:t>
            </a:r>
            <a:r>
              <a:rPr lang="es" sz="1400"/>
              <a:t>correlación</a:t>
            </a:r>
            <a:r>
              <a:rPr lang="es" sz="1400"/>
              <a:t> por nulo se lo imputa por su </a:t>
            </a:r>
            <a:r>
              <a:rPr b="1" lang="es" sz="1400"/>
              <a:t>media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es </a:t>
            </a:r>
            <a:r>
              <a:rPr lang="es" sz="1400"/>
              <a:t>categórico</a:t>
            </a:r>
            <a:r>
              <a:rPr lang="es" sz="1400"/>
              <a:t> se lo imputa por su </a:t>
            </a:r>
            <a:r>
              <a:rPr b="1" lang="es" sz="1400"/>
              <a:t>moda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320225" y="362200"/>
            <a:ext cx="4964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00"/>
              <a:t>Exploración numérica - numérica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75" y="894550"/>
            <a:ext cx="3419883" cy="263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500" y="894550"/>
            <a:ext cx="3924049" cy="23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5131100" y="3544750"/>
            <a:ext cx="40578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Se observa que el producto </a:t>
            </a:r>
            <a:r>
              <a:rPr lang="es" sz="1400"/>
              <a:t>más</a:t>
            </a:r>
            <a:r>
              <a:rPr lang="es" sz="1400"/>
              <a:t> comprados USB, asi teniendo </a:t>
            </a:r>
            <a:r>
              <a:rPr lang="es" sz="1400"/>
              <a:t>una</a:t>
            </a:r>
            <a:r>
              <a:rPr lang="es" sz="1400"/>
              <a:t> idea que es lo que </a:t>
            </a:r>
            <a:r>
              <a:rPr lang="es" sz="1400"/>
              <a:t>más</a:t>
            </a:r>
            <a:r>
              <a:rPr lang="es" sz="1400"/>
              <a:t> se vende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67325" y="3544750"/>
            <a:ext cx="51216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la fila de nuestro target </a:t>
            </a:r>
            <a:r>
              <a:rPr lang="es" sz="1400"/>
              <a:t>debería</a:t>
            </a:r>
            <a:r>
              <a:rPr lang="es" sz="1400"/>
              <a:t> ser todos unos idealmente.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discount_price y original_price que son nuestros target </a:t>
            </a:r>
            <a:r>
              <a:rPr lang="es" sz="1400"/>
              <a:t>están</a:t>
            </a:r>
            <a:r>
              <a:rPr lang="es" sz="1400"/>
              <a:t> correlacionados por lo que dara problemas de </a:t>
            </a:r>
            <a:r>
              <a:rPr b="1" lang="es" sz="1400"/>
              <a:t>intercolinealidad</a:t>
            </a:r>
            <a:r>
              <a:rPr lang="es" sz="1400"/>
              <a:t>(significa que no aporta la misma info a nuestro modelo cualquiera de las 2 columnas). por lo cual se elimina una de las columnas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