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301" r:id="rId14"/>
    <p:sldId id="271" r:id="rId15"/>
    <p:sldId id="281" r:id="rId16"/>
    <p:sldId id="272" r:id="rId17"/>
    <p:sldId id="273" r:id="rId18"/>
    <p:sldId id="274" r:id="rId19"/>
    <p:sldId id="276" r:id="rId20"/>
    <p:sldId id="275" r:id="rId21"/>
    <p:sldId id="277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298" r:id="rId42"/>
    <p:sldId id="30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06:35:25.3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1,'6305'0,"-6286"0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06:35:34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1,'6255'0,"-6240"0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06:35:44.4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0,'6143'0,"-6130"0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06:35:55.5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0,'6092'0,"-6078"0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06:36:08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1,'6260'0,"-6240"0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10:06:29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1,'6260'0,"-6240"0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1T10:06:36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1,'6260'0,"-6240"0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698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7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99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420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4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1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8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0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66C40E-01CF-4418-BC56-349D42867848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4E78982-20B5-4850-87AA-E9E1984AB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12" Type="http://schemas.openxmlformats.org/officeDocument/2006/relationships/customXml" Target="../ink/ink5.xml"/><Relationship Id="rId2" Type="http://schemas.openxmlformats.org/officeDocument/2006/relationships/image" Target="../media/image20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0.png"/><Relationship Id="rId5" Type="http://schemas.openxmlformats.org/officeDocument/2006/relationships/image" Target="../media/image370.png"/><Relationship Id="rId15" Type="http://schemas.openxmlformats.org/officeDocument/2006/relationships/image" Target="../media/image34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39.png"/><Relationship Id="rId14" Type="http://schemas.openxmlformats.org/officeDocument/2006/relationships/customXml" Target="../ink/ink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ets.cms.waikato.ac.nz/ufdl/american-sign-language-lett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A222B-839F-781F-02D7-43D98102D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Classification (using CNN and Landmarks) and Object Detection for Sign Language</a:t>
            </a:r>
            <a:r>
              <a:rPr lang="ko-KR" altLang="en-US" sz="3600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C3AE2-1421-2E27-77B6-3DEF8A96A2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Rodrigo Picinini Méxas (120230184)</a:t>
            </a:r>
          </a:p>
          <a:p>
            <a:r>
              <a:rPr lang="en-US" altLang="ko-KR" dirty="0"/>
              <a:t>Computer Science and Engineering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97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2.2 Training Metrics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8" name="그림 7" descr="콜라주, 스크린샷, 실내, 사람이(가) 표시된 사진&#10;&#10;자동 생성된 설명">
            <a:extLst>
              <a:ext uri="{FF2B5EF4-FFF2-40B4-BE49-F238E27FC236}">
                <a16:creationId xmlns:a16="http://schemas.microsoft.com/office/drawing/2014/main" id="{B0B54139-4F1C-9672-C01A-35B4A326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25" y="2262900"/>
            <a:ext cx="4081272" cy="4081272"/>
          </a:xfrm>
          <a:prstGeom prst="rect">
            <a:avLst/>
          </a:prstGeom>
        </p:spPr>
      </p:pic>
      <p:pic>
        <p:nvPicPr>
          <p:cNvPr id="13" name="그림 12" descr="콜라주, 실내, 사람, 모자이크이(가) 표시된 사진&#10;&#10;자동 생성된 설명">
            <a:extLst>
              <a:ext uri="{FF2B5EF4-FFF2-40B4-BE49-F238E27FC236}">
                <a16:creationId xmlns:a16="http://schemas.microsoft.com/office/drawing/2014/main" id="{D207B6D0-A741-5674-1CDC-29198DDE7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62900"/>
            <a:ext cx="4081272" cy="40812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7ACC36-C1FD-15CD-90FB-7D3BFDFA7382}"/>
              </a:ext>
            </a:extLst>
          </p:cNvPr>
          <p:cNvSpPr txBox="1"/>
          <p:nvPr/>
        </p:nvSpPr>
        <p:spPr>
          <a:xfrm>
            <a:off x="4067556" y="6408940"/>
            <a:ext cx="40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Predictions in validation batches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422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2.3 Test Metrics</a:t>
            </a:r>
          </a:p>
          <a:p>
            <a:pPr lvl="1"/>
            <a:r>
              <a:rPr lang="en-US" altLang="ko-KR" sz="2400" dirty="0"/>
              <a:t>Precision: 0.989</a:t>
            </a:r>
          </a:p>
          <a:p>
            <a:pPr lvl="1"/>
            <a:r>
              <a:rPr lang="en-US" altLang="ko-KR" sz="2400" dirty="0"/>
              <a:t>Recall: 0.979</a:t>
            </a:r>
          </a:p>
          <a:p>
            <a:pPr lvl="1"/>
            <a:r>
              <a:rPr lang="en-US" altLang="ko-KR" sz="2400" dirty="0"/>
              <a:t>mAP50: 0.995</a:t>
            </a:r>
          </a:p>
          <a:p>
            <a:pPr lvl="1"/>
            <a:r>
              <a:rPr lang="en-US" altLang="ko-KR" sz="2400" dirty="0"/>
              <a:t>mAP50-95: 0.892</a:t>
            </a:r>
            <a:endParaRPr lang="ko-KR" altLang="en-US" sz="2400" dirty="0"/>
          </a:p>
          <a:p>
            <a:pPr marL="0" indent="0">
              <a:buNone/>
            </a:pPr>
            <a:endParaRPr lang="en-US" altLang="ko-KR" sz="28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272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2.3 Test Metrics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5" name="그림 4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12920F19-4BC7-C66E-F34D-5C9B18811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504893"/>
            <a:ext cx="5236029" cy="392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2.3 Test Metrics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95E4C5C-C128-4F6D-F12C-79E66C57B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63" y="2726872"/>
            <a:ext cx="4281413" cy="2854276"/>
          </a:xfrm>
          <a:prstGeom prst="rect">
            <a:avLst/>
          </a:prstGeom>
        </p:spPr>
      </p:pic>
      <p:pic>
        <p:nvPicPr>
          <p:cNvPr id="4" name="그림 3" descr="텍스트, 스크린샷, 디스플레이, 도표이(가) 표시된 사진&#10;&#10;자동 생성된 설명">
            <a:extLst>
              <a:ext uri="{FF2B5EF4-FFF2-40B4-BE49-F238E27FC236}">
                <a16:creationId xmlns:a16="http://schemas.microsoft.com/office/drawing/2014/main" id="{7A4642D2-AF9C-1C76-7792-3559943B5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470" y="2726872"/>
            <a:ext cx="4281414" cy="28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2.3 Test Metrics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5" name="그림 4" descr="콜라주, 실내, 스크린샷, 사람이(가) 표시된 사진&#10;&#10;자동 생성된 설명">
            <a:extLst>
              <a:ext uri="{FF2B5EF4-FFF2-40B4-BE49-F238E27FC236}">
                <a16:creationId xmlns:a16="http://schemas.microsoft.com/office/drawing/2014/main" id="{9D934471-5407-AEB1-3C4C-D3DA83A6B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71" y="2315678"/>
            <a:ext cx="4176562" cy="4176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CAF95-5EB3-C015-6A98-C984FA4DF9A6}"/>
              </a:ext>
            </a:extLst>
          </p:cNvPr>
          <p:cNvSpPr txBox="1"/>
          <p:nvPr/>
        </p:nvSpPr>
        <p:spPr>
          <a:xfrm>
            <a:off x="3518916" y="6408940"/>
            <a:ext cx="408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Predictions in a test batch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44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800" dirty="0"/>
              <a:t>3.1. Hyperparameters and definitions </a:t>
            </a:r>
          </a:p>
          <a:p>
            <a:pPr lvl="1"/>
            <a:r>
              <a:rPr lang="en-US" altLang="ko-KR" sz="2600" dirty="0"/>
              <a:t>Batch size: 5</a:t>
            </a:r>
          </a:p>
          <a:p>
            <a:pPr lvl="1"/>
            <a:r>
              <a:rPr lang="en-US" altLang="ko-KR" sz="2600" dirty="0"/>
              <a:t>Learning rate: 0.001</a:t>
            </a:r>
          </a:p>
          <a:p>
            <a:pPr lvl="1"/>
            <a:r>
              <a:rPr lang="en-US" altLang="ko-KR" sz="2600" dirty="0"/>
              <a:t>Weight decay: 0.0001</a:t>
            </a:r>
          </a:p>
          <a:p>
            <a:pPr lvl="1"/>
            <a:r>
              <a:rPr lang="en-US" altLang="ko-KR" sz="2600" dirty="0"/>
              <a:t>Number of epochs: 20</a:t>
            </a:r>
          </a:p>
          <a:p>
            <a:pPr lvl="1"/>
            <a:r>
              <a:rPr lang="en-US" altLang="ko-KR" sz="2600" dirty="0"/>
              <a:t>Optimizer: Adam</a:t>
            </a:r>
          </a:p>
          <a:p>
            <a:pPr lvl="1"/>
            <a:r>
              <a:rPr lang="en-US" altLang="ko-KR" sz="2600" dirty="0"/>
              <a:t>Criterion: Cross Entropy Loss</a:t>
            </a:r>
          </a:p>
          <a:p>
            <a:pPr lvl="1"/>
            <a:r>
              <a:rPr lang="en-US" altLang="ko-KR" sz="2600" dirty="0"/>
              <a:t>Input: 120x120 image</a:t>
            </a:r>
          </a:p>
          <a:p>
            <a:pPr lvl="1"/>
            <a:r>
              <a:rPr lang="en-US" altLang="ko-KR" sz="2600" dirty="0"/>
              <a:t>Output: Type of sign</a:t>
            </a:r>
          </a:p>
          <a:p>
            <a:pPr lvl="1"/>
            <a:r>
              <a:rPr lang="en-US" altLang="ko-KR" sz="2600" dirty="0"/>
              <a:t>The labels were replaced by the integers:</a:t>
            </a:r>
          </a:p>
          <a:p>
            <a:pPr lvl="2"/>
            <a:r>
              <a:rPr lang="en-US" altLang="ko-KR" sz="2400" dirty="0"/>
              <a:t>0:0, 1:1, 2:2, 3:3, 4:4, 5:5, 6:6, 7:7, 8:8, 9:9, a:10, b:11, c:12, d:13, e:14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5934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3.2 Code Analysis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B6252B-26A1-C5D8-9F79-76093666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36" y="2499567"/>
            <a:ext cx="941201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5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07E6F-AF5F-B10C-1CB0-CE8AEEC4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92" y="3161366"/>
            <a:ext cx="9450119" cy="199100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A8767F2-B73F-37F7-79F5-F49358E5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3.2 Code Analysis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20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9C964DB-0F26-C98D-4498-B88D0C69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3.2 Code Analysis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E99B01-5439-3EE6-32D6-8B4302AA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151" y="2522764"/>
            <a:ext cx="7366984" cy="39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4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18FB05-85B4-5C83-89BE-23582F521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715" y="2478724"/>
            <a:ext cx="5519814" cy="4077198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6441EF1-0E32-84D8-79F9-D52C09E9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3.2 Code Analysis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9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459C4-6EF3-DC45-C000-C494676F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the project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8C03E-8E92-697F-6E23-4307C0F1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Train one classifier using CNN, one classifier using hand landmarks and one object detector using a sign language dataset. With that done, a comparison and analysis of the obtained results will be made.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204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BD39FE-B7C5-4E4F-1224-B37B79C0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99" y="2692162"/>
            <a:ext cx="5096586" cy="3324689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D40B472-C286-F680-F42B-F457F1BE05D7}"/>
              </a:ext>
            </a:extLst>
          </p:cNvPr>
          <p:cNvSpPr txBox="1">
            <a:spLocks/>
          </p:cNvSpPr>
          <p:nvPr/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800" dirty="0"/>
              <a:t>3.2 Code Analysis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622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8BDD08-6F40-2CD4-6021-DD5EC513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213" y="2432957"/>
            <a:ext cx="4462493" cy="4059283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D1FCA3E-8F74-6950-69DD-107E1AFE6368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800" dirty="0"/>
              <a:t>3.2 Code Analysis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464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96F083-A3F0-E4B9-BD62-5DB4082D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51" y="2748629"/>
            <a:ext cx="7377402" cy="356898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92D229-782A-57C3-9255-982184EB1582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800"/>
              <a:t>3.2 Code Analysis 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8886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035228-4DC2-F3D0-90D1-48541D7F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837" y="2596242"/>
            <a:ext cx="4419813" cy="399396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5EBAFB2-BBCA-2149-BA57-F90C0E503413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800"/>
              <a:t>3.2 Code Analysis 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2725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5EBAFB2-BBCA-2149-BA57-F90C0E503413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800" dirty="0"/>
              <a:t>3.3 Metrics</a:t>
            </a:r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5CD1F6-A9F6-24A1-8D95-9CB5E931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23" y="2624968"/>
            <a:ext cx="7898457" cy="34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20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CNN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5EBAFB2-BBCA-2149-BA57-F90C0E503413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800" dirty="0"/>
              <a:t>3.3 Metrics</a:t>
            </a:r>
          </a:p>
          <a:p>
            <a:pPr lvl="1"/>
            <a:r>
              <a:rPr lang="en-US" altLang="ko-KR" sz="2600" dirty="0"/>
              <a:t>Test accuracy: 0.79250</a:t>
            </a:r>
          </a:p>
          <a:p>
            <a:pPr lvl="1"/>
            <a:r>
              <a:rPr lang="en-US" altLang="ko-KR" sz="2600" dirty="0"/>
              <a:t>Test precision: 0.79570</a:t>
            </a:r>
          </a:p>
          <a:p>
            <a:pPr lvl="1"/>
            <a:r>
              <a:rPr lang="en-US" altLang="ko-KR" sz="2600" dirty="0"/>
              <a:t>Test recall: 0.94872</a:t>
            </a:r>
          </a:p>
          <a:p>
            <a:pPr marL="0" indent="0">
              <a:buFont typeface="Arial" pitchFamily="34" charset="0"/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9E21B4-E1C6-6E91-654C-4A4210E1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29" y="3986815"/>
            <a:ext cx="2010056" cy="2505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794605-90BD-45C0-148D-965B27D8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313" y="2699097"/>
            <a:ext cx="3248919" cy="2610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84FC9-67E1-7827-3F2E-A55005D31B8C}"/>
              </a:ext>
            </a:extLst>
          </p:cNvPr>
          <p:cNvSpPr txBox="1"/>
          <p:nvPr/>
        </p:nvSpPr>
        <p:spPr>
          <a:xfrm>
            <a:off x="6814893" y="5283399"/>
            <a:ext cx="30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“a” (labeled as 10) correctly predicted as 10.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886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4.1 Hyperparameters and definitions </a:t>
            </a:r>
          </a:p>
          <a:p>
            <a:pPr lvl="1"/>
            <a:r>
              <a:rPr lang="en-US" altLang="ko-KR" sz="2600" dirty="0"/>
              <a:t>Batch size: 5</a:t>
            </a:r>
          </a:p>
          <a:p>
            <a:pPr lvl="1"/>
            <a:r>
              <a:rPr lang="en-US" altLang="ko-KR" sz="2600" dirty="0"/>
              <a:t>Learning rate: 0.001</a:t>
            </a:r>
          </a:p>
          <a:p>
            <a:pPr lvl="1"/>
            <a:r>
              <a:rPr lang="en-US" altLang="ko-KR" sz="2600" dirty="0"/>
              <a:t>Number of epochs: 150</a:t>
            </a:r>
          </a:p>
          <a:p>
            <a:pPr lvl="1"/>
            <a:r>
              <a:rPr lang="en-US" altLang="ko-KR" sz="2600" dirty="0"/>
              <a:t>Optimizer: Adam</a:t>
            </a:r>
          </a:p>
          <a:p>
            <a:pPr lvl="1"/>
            <a:r>
              <a:rPr lang="en-US" altLang="ko-KR" sz="2600" dirty="0"/>
              <a:t>Criterion: Cross Entropy Loss</a:t>
            </a:r>
          </a:p>
          <a:p>
            <a:pPr lvl="1"/>
            <a:r>
              <a:rPr lang="en-US" altLang="ko-KR" sz="2600" dirty="0"/>
              <a:t>Input: List of 60 floats</a:t>
            </a:r>
          </a:p>
          <a:p>
            <a:pPr lvl="1"/>
            <a:r>
              <a:rPr lang="en-US" altLang="ko-KR" sz="2600" dirty="0"/>
              <a:t>Output: Type of sign</a:t>
            </a:r>
          </a:p>
          <a:p>
            <a:pPr lvl="1"/>
            <a:r>
              <a:rPr lang="en-US" altLang="ko-KR" sz="2600" dirty="0"/>
              <a:t>The labels were replaced by the integers:</a:t>
            </a:r>
          </a:p>
          <a:p>
            <a:pPr lvl="2"/>
            <a:r>
              <a:rPr lang="en-US" altLang="ko-KR" sz="2400" dirty="0"/>
              <a:t>0:0, 1:1, 2:2, 3:3, 4:4, 5:5, 6:6, 7:7, 8:8, 9:9, a:10, b:11, c:12, d:13, e:14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3411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4.1 Hyperparameters and definitions </a:t>
            </a:r>
          </a:p>
          <a:p>
            <a:pPr lvl="1"/>
            <a:r>
              <a:rPr lang="en-US" altLang="ko-KR" sz="2600" dirty="0"/>
              <a:t>From each image 20 landmarks were extracted, and each landmark had x, y and z coordinates. Flattening it, we get an array of 60 floats that were used as input.</a:t>
            </a:r>
          </a:p>
          <a:p>
            <a:pPr lvl="1"/>
            <a:r>
              <a:rPr lang="en-US" altLang="ko-KR" sz="2600" dirty="0"/>
              <a:t>All coordinates were subtracted from the coordinate “0” to make the positions of the landmarks relative to the hand.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2E395-AD1C-DCC1-F06D-7D496187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552" y="4803432"/>
            <a:ext cx="4265921" cy="1559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CA55B8-389F-3D24-FBFB-4FB75E2CA76F}"/>
              </a:ext>
            </a:extLst>
          </p:cNvPr>
          <p:cNvSpPr txBox="1"/>
          <p:nvPr/>
        </p:nvSpPr>
        <p:spPr>
          <a:xfrm>
            <a:off x="5815096" y="6362965"/>
            <a:ext cx="437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Landmarks extracted using </a:t>
            </a:r>
            <a:r>
              <a:rPr lang="en-US" altLang="ko-KR" dirty="0" err="1"/>
              <a:t>Mediapipe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28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743C00-D427-B667-EE63-DF0479277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57" y="2368998"/>
            <a:ext cx="5291452" cy="442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AD9D6F-60FB-4CCD-BAA6-0AF786EC2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78" y="2715836"/>
            <a:ext cx="8049748" cy="2705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986D7-98B3-F2BF-503C-9CA7A6B75F05}"/>
              </a:ext>
            </a:extLst>
          </p:cNvPr>
          <p:cNvSpPr txBox="1"/>
          <p:nvPr/>
        </p:nvSpPr>
        <p:spPr>
          <a:xfrm>
            <a:off x="2659559" y="5616059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Example of a csv file. Each coordinate has 60 values.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88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/>
              <a:t>Preparation of the datasets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YOLO object detection model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CNN classification model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Comparison and analysis of results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Conclusion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7169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1FE66D0-4040-0E55-DDF5-81BE6C91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040" y="2492814"/>
            <a:ext cx="5827920" cy="409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1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3A4B45-E8B6-A212-F14C-F0CCF4DA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2928317"/>
            <a:ext cx="8595360" cy="268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52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80B05E-0DB9-8A1F-96B4-148B73CB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651" y="2395298"/>
            <a:ext cx="5342697" cy="44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8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31E1D9-6748-A8E0-3734-2974CCADA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16" y="2367869"/>
            <a:ext cx="5051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1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3CDE46-1852-B2C8-433D-155D49E3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18" y="2556227"/>
            <a:ext cx="6723267" cy="37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30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4.2 Code Analysis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413236-6B4B-084F-3E04-8F60E251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30" y="2367870"/>
            <a:ext cx="479466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4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4.3 Metrics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AA5CAA-B2F1-55E8-5F27-94759B31C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74" y="2653718"/>
            <a:ext cx="7453556" cy="34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71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Mediapipe’s</a:t>
            </a:r>
            <a:r>
              <a:rPr lang="en-US" altLang="ko-KR" dirty="0"/>
              <a:t> extracted landmarks classification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4.3 Metrics</a:t>
            </a:r>
          </a:p>
          <a:p>
            <a:pPr lvl="1"/>
            <a:r>
              <a:rPr lang="en-US" altLang="ko-KR" sz="2600" dirty="0"/>
              <a:t>Test accuracy: 0.85158</a:t>
            </a:r>
          </a:p>
          <a:p>
            <a:pPr lvl="1"/>
            <a:r>
              <a:rPr lang="en-US" altLang="ko-KR" sz="2600" dirty="0"/>
              <a:t>Test precision: 0.28571</a:t>
            </a:r>
          </a:p>
          <a:p>
            <a:pPr lvl="1"/>
            <a:r>
              <a:rPr lang="en-US" altLang="ko-KR" sz="2600" dirty="0"/>
              <a:t>Test recall: 0.66667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A12528-400E-6DC5-4590-C451457E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41" y="3842128"/>
            <a:ext cx="2111967" cy="2650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2B4859-3D2E-0506-6D0A-BEC7A789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03" y="1674277"/>
            <a:ext cx="2810975" cy="234723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CFA25F-EE07-FE61-D9B5-93C22D28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084" y="4281017"/>
            <a:ext cx="2864794" cy="2347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5D204C-716C-188B-F125-01D8CC4CF677}"/>
              </a:ext>
            </a:extLst>
          </p:cNvPr>
          <p:cNvSpPr txBox="1"/>
          <p:nvPr/>
        </p:nvSpPr>
        <p:spPr>
          <a:xfrm>
            <a:off x="9360579" y="2576983"/>
            <a:ext cx="1204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rightly classified as 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B9D0A-B283-E32A-9D62-2F542A271AF3}"/>
              </a:ext>
            </a:extLst>
          </p:cNvPr>
          <p:cNvSpPr txBox="1"/>
          <p:nvPr/>
        </p:nvSpPr>
        <p:spPr>
          <a:xfrm>
            <a:off x="9360579" y="5019199"/>
            <a:ext cx="131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wrongly classified as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849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Comparison and analysis of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5.1 Graphics from training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4" name="그림 3" descr="텍스트, 지도, 도표, 라인이(가) 표시된 사진&#10;&#10;자동 생성된 설명">
            <a:extLst>
              <a:ext uri="{FF2B5EF4-FFF2-40B4-BE49-F238E27FC236}">
                <a16:creationId xmlns:a16="http://schemas.microsoft.com/office/drawing/2014/main" id="{B47AFE02-38DB-A5A8-B88F-7C25A76B3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307" y="2926046"/>
            <a:ext cx="4313683" cy="2156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1A832-5C8B-69C2-8E0C-520FC9E10AA0}"/>
              </a:ext>
            </a:extLst>
          </p:cNvPr>
          <p:cNvSpPr txBox="1"/>
          <p:nvPr/>
        </p:nvSpPr>
        <p:spPr>
          <a:xfrm>
            <a:off x="1734748" y="5082888"/>
            <a:ext cx="40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YOLOv5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80C504-A387-C871-3A59-23ACCC6D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907" y="1818376"/>
            <a:ext cx="4343209" cy="1910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4EE06C-A579-A56B-14F9-8CB2680AAAB8}"/>
              </a:ext>
            </a:extLst>
          </p:cNvPr>
          <p:cNvSpPr txBox="1"/>
          <p:nvPr/>
        </p:nvSpPr>
        <p:spPr>
          <a:xfrm>
            <a:off x="6666891" y="3605543"/>
            <a:ext cx="40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CNN classifier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70E4C9-DE1C-D73A-553C-6DA5CEC4F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07" y="4217401"/>
            <a:ext cx="4343209" cy="2007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C2B628-0E27-D858-5050-BE45E565D3C1}"/>
              </a:ext>
            </a:extLst>
          </p:cNvPr>
          <p:cNvSpPr txBox="1"/>
          <p:nvPr/>
        </p:nvSpPr>
        <p:spPr>
          <a:xfrm>
            <a:off x="6807874" y="6067352"/>
            <a:ext cx="40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Mediapipe’s</a:t>
            </a:r>
            <a:r>
              <a:rPr lang="en-US" altLang="ko-KR" dirty="0"/>
              <a:t> extracted landmarks classifier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73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Comparison and analysis of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72FD28DE-D893-896E-6424-E12AEC5A0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922984"/>
              </p:ext>
            </p:extLst>
          </p:nvPr>
        </p:nvGraphicFramePr>
        <p:xfrm>
          <a:off x="1812251" y="2629013"/>
          <a:ext cx="8164506" cy="344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51">
                  <a:extLst>
                    <a:ext uri="{9D8B030D-6E8A-4147-A177-3AD203B41FA5}">
                      <a16:colId xmlns:a16="http://schemas.microsoft.com/office/drawing/2014/main" val="3071635246"/>
                    </a:ext>
                  </a:extLst>
                </a:gridCol>
                <a:gridCol w="1360751">
                  <a:extLst>
                    <a:ext uri="{9D8B030D-6E8A-4147-A177-3AD203B41FA5}">
                      <a16:colId xmlns:a16="http://schemas.microsoft.com/office/drawing/2014/main" val="2323120464"/>
                    </a:ext>
                  </a:extLst>
                </a:gridCol>
                <a:gridCol w="1360751">
                  <a:extLst>
                    <a:ext uri="{9D8B030D-6E8A-4147-A177-3AD203B41FA5}">
                      <a16:colId xmlns:a16="http://schemas.microsoft.com/office/drawing/2014/main" val="2183459418"/>
                    </a:ext>
                  </a:extLst>
                </a:gridCol>
                <a:gridCol w="1360751">
                  <a:extLst>
                    <a:ext uri="{9D8B030D-6E8A-4147-A177-3AD203B41FA5}">
                      <a16:colId xmlns:a16="http://schemas.microsoft.com/office/drawing/2014/main" val="3257143666"/>
                    </a:ext>
                  </a:extLst>
                </a:gridCol>
                <a:gridCol w="1360751">
                  <a:extLst>
                    <a:ext uri="{9D8B030D-6E8A-4147-A177-3AD203B41FA5}">
                      <a16:colId xmlns:a16="http://schemas.microsoft.com/office/drawing/2014/main" val="2792011428"/>
                    </a:ext>
                  </a:extLst>
                </a:gridCol>
                <a:gridCol w="1360751">
                  <a:extLst>
                    <a:ext uri="{9D8B030D-6E8A-4147-A177-3AD203B41FA5}">
                      <a16:colId xmlns:a16="http://schemas.microsoft.com/office/drawing/2014/main" val="2690760504"/>
                    </a:ext>
                  </a:extLst>
                </a:gridCol>
              </a:tblGrid>
              <a:tr h="661532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Accuracy, precision and recall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accuracy, precision and recall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955612"/>
                  </a:ext>
                </a:extLst>
              </a:tr>
              <a:tr h="6958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mAP50-95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584210"/>
                  </a:ext>
                </a:extLst>
              </a:tr>
              <a:tr h="695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CNN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0.79250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0.79570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0.94872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658103"/>
                  </a:ext>
                </a:extLst>
              </a:tr>
              <a:tr h="695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Mediapipe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0.85158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0.28571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0.66667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63295"/>
                  </a:ext>
                </a:extLst>
              </a:tr>
              <a:tr h="695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YOLOv5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0.989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0.979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0.995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0.892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1811986"/>
                  </a:ext>
                </a:extLst>
              </a:tr>
            </a:tbl>
          </a:graphicData>
        </a:graphic>
      </p:graphicFrame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68FE44-7E38-A497-15E5-34021ECAB7D1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5.2 Accuracy,</a:t>
            </a:r>
            <a:r>
              <a:rPr lang="ko-KR" altLang="en-US" sz="2800" dirty="0"/>
              <a:t> </a:t>
            </a:r>
            <a:r>
              <a:rPr lang="en-US" altLang="ko-KR" sz="2800" dirty="0"/>
              <a:t>precision and recall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491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Preparation of the datasets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800" dirty="0"/>
              <a:t>1.1 Dataset for the classification models</a:t>
            </a:r>
          </a:p>
          <a:p>
            <a:r>
              <a:rPr lang="en-US" altLang="ko-KR" dirty="0"/>
              <a:t>27 Class Sign Language Dataset (https://www.kaggle.com/datasets/ardamavi/27-class-sign-language-dataset) The numbers 0 to 9 and the letters A, B, C, D and E will be used</a:t>
            </a:r>
          </a:p>
          <a:p>
            <a:r>
              <a:rPr lang="en-US" altLang="ko-KR" dirty="0"/>
              <a:t>The data was organized as </a:t>
            </a:r>
            <a:r>
              <a:rPr lang="en-US" altLang="ko-KR" dirty="0" err="1"/>
              <a:t>numpy</a:t>
            </a:r>
            <a:r>
              <a:rPr lang="en-US" altLang="ko-KR" dirty="0"/>
              <a:t> arrays: </a:t>
            </a:r>
            <a:r>
              <a:rPr lang="en-US" altLang="ko-KR" dirty="0" err="1"/>
              <a:t>X.npy</a:t>
            </a:r>
            <a:r>
              <a:rPr lang="en-US" altLang="ko-KR" dirty="0"/>
              <a:t> for the images and </a:t>
            </a:r>
            <a:r>
              <a:rPr lang="en-US" altLang="ko-KR" dirty="0" err="1"/>
              <a:t>Y.npy</a:t>
            </a:r>
            <a:r>
              <a:rPr lang="en-US" altLang="ko-KR" dirty="0"/>
              <a:t> for the labels.</a:t>
            </a:r>
          </a:p>
          <a:p>
            <a:r>
              <a:rPr lang="en-US" altLang="ko-KR" dirty="0"/>
              <a:t>They were converted into </a:t>
            </a:r>
            <a:r>
              <a:rPr lang="en-US" altLang="ko-KR" dirty="0" err="1"/>
              <a:t>png</a:t>
            </a:r>
            <a:r>
              <a:rPr lang="en-US" altLang="ko-KR" dirty="0"/>
              <a:t> and then reorganized manually so that the </a:t>
            </a:r>
            <a:r>
              <a:rPr lang="en-US" altLang="ko-KR" dirty="0" err="1"/>
              <a:t>splitfolders</a:t>
            </a:r>
            <a:r>
              <a:rPr lang="en-US" altLang="ko-KR" dirty="0"/>
              <a:t> library could be used. The data was </a:t>
            </a:r>
            <a:r>
              <a:rPr lang="en-US" altLang="ko-KR" dirty="0" err="1"/>
              <a:t>splited</a:t>
            </a:r>
            <a:r>
              <a:rPr lang="en-US" altLang="ko-KR" dirty="0"/>
              <a:t> into 3 different folders: test (10%), train (80%) and validation (10%).</a:t>
            </a:r>
          </a:p>
          <a:p>
            <a:r>
              <a:rPr lang="en-US" altLang="ko-KR" dirty="0"/>
              <a:t>Then, csv files were created to associating the image file names with theirs corresponding labels.</a:t>
            </a:r>
          </a:p>
          <a:p>
            <a:r>
              <a:rPr lang="en-US" altLang="ko-KR" dirty="0"/>
              <a:t>Total of 12972 images.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53786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Comparison and analysis of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5.3 Accuracies from each label coming from the CNN and </a:t>
            </a:r>
            <a:r>
              <a:rPr lang="en-US" altLang="ko-KR" sz="2800" dirty="0" err="1"/>
              <a:t>Mediapipe’s</a:t>
            </a:r>
            <a:r>
              <a:rPr lang="en-US" altLang="ko-KR" sz="2800" dirty="0"/>
              <a:t> classifiers</a:t>
            </a:r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1DD3D-676B-BA6B-802C-9E523A24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3073718"/>
            <a:ext cx="2420171" cy="30166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75E471-3FDB-5047-F3E4-D461B46924C7}"/>
              </a:ext>
            </a:extLst>
          </p:cNvPr>
          <p:cNvSpPr txBox="1"/>
          <p:nvPr/>
        </p:nvSpPr>
        <p:spPr>
          <a:xfrm>
            <a:off x="2671056" y="5995470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classifier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29566-47FC-B440-B69B-44935C54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3480"/>
            <a:ext cx="2420171" cy="3036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F38AF-494C-2421-1143-1CF4A31C3965}"/>
              </a:ext>
            </a:extLst>
          </p:cNvPr>
          <p:cNvSpPr txBox="1"/>
          <p:nvPr/>
        </p:nvSpPr>
        <p:spPr>
          <a:xfrm>
            <a:off x="6142946" y="605394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Mediapipe</a:t>
            </a:r>
            <a:r>
              <a:rPr lang="en-US" altLang="ko-KR" dirty="0"/>
              <a:t> classifier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E1D0A14-A598-75A3-BEF7-7907361649D7}"/>
                  </a:ext>
                </a:extLst>
              </p14:cNvPr>
              <p14:cNvContentPartPr/>
              <p14:nvPr/>
            </p14:nvContentPartPr>
            <p14:xfrm>
              <a:off x="6106834" y="3568359"/>
              <a:ext cx="22770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E1D0A14-A598-75A3-BEF7-7907361649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2834" y="3460719"/>
                <a:ext cx="2384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7E1935C-8C96-18C5-C173-A86630688532}"/>
                  </a:ext>
                </a:extLst>
              </p14:cNvPr>
              <p14:cNvContentPartPr/>
              <p14:nvPr/>
            </p14:nvContentPartPr>
            <p14:xfrm>
              <a:off x="6123034" y="4352079"/>
              <a:ext cx="22575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7E1935C-8C96-18C5-C173-A866306885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9394" y="4244439"/>
                <a:ext cx="2365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4388995-CB5A-569A-D99C-35504CB107D4}"/>
                  </a:ext>
                </a:extLst>
              </p14:cNvPr>
              <p14:cNvContentPartPr/>
              <p14:nvPr/>
            </p14:nvContentPartPr>
            <p14:xfrm>
              <a:off x="6147514" y="4752399"/>
              <a:ext cx="221688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4388995-CB5A-569A-D99C-35504CB107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3874" y="4644399"/>
                <a:ext cx="2324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16552AE-018C-1AF3-7E85-E84D691F388E}"/>
                  </a:ext>
                </a:extLst>
              </p14:cNvPr>
              <p14:cNvContentPartPr/>
              <p14:nvPr/>
            </p14:nvContentPartPr>
            <p14:xfrm>
              <a:off x="6155434" y="5748519"/>
              <a:ext cx="219852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16552AE-018C-1AF3-7E85-E84D691F38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01794" y="5640519"/>
                <a:ext cx="2306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6D1209D-DAE7-3DF5-9F24-F4E0587919ED}"/>
                  </a:ext>
                </a:extLst>
              </p14:cNvPr>
              <p14:cNvContentPartPr/>
              <p14:nvPr/>
            </p14:nvContentPartPr>
            <p14:xfrm>
              <a:off x="2343034" y="4352079"/>
              <a:ext cx="226116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6D1209D-DAE7-3DF5-9F24-F4E058791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9034" y="4244439"/>
                <a:ext cx="236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E40E60D-ACA4-BF8F-F8DE-FD6CD11BA7F7}"/>
                  </a:ext>
                </a:extLst>
              </p14:cNvPr>
              <p14:cNvContentPartPr/>
              <p14:nvPr/>
            </p14:nvContentPartPr>
            <p14:xfrm>
              <a:off x="2343034" y="3568359"/>
              <a:ext cx="22611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E40E60D-ACA4-BF8F-F8DE-FD6CD11BA7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9034" y="3460359"/>
                <a:ext cx="2368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9132D7A-8D60-9E27-0A74-16268A6A00A0}"/>
                  </a:ext>
                </a:extLst>
              </p14:cNvPr>
              <p14:cNvContentPartPr/>
              <p14:nvPr/>
            </p14:nvContentPartPr>
            <p14:xfrm>
              <a:off x="2343034" y="4752399"/>
              <a:ext cx="22611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9132D7A-8D60-9E27-0A74-16268A6A00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9034" y="4644399"/>
                <a:ext cx="2368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1611A97-E74E-A9F3-E28F-B4F96A91C838}"/>
              </a:ext>
            </a:extLst>
          </p:cNvPr>
          <p:cNvSpPr txBox="1"/>
          <p:nvPr/>
        </p:nvSpPr>
        <p:spPr>
          <a:xfrm>
            <a:off x="8890845" y="3613415"/>
            <a:ext cx="1949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labels 2, 6 and 8 were the hardest to classify in both models.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2028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Comparison and analysis of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5.4 Final observations</a:t>
            </a:r>
          </a:p>
          <a:p>
            <a:pPr lvl="1"/>
            <a:r>
              <a:rPr lang="en-US" altLang="ko-KR" sz="2600" dirty="0"/>
              <a:t>YOLOv5 showed better results, however, it’s more costly to train and needs a dataset with the labeled bounding boxes, as in its core it’s an object detector.</a:t>
            </a:r>
          </a:p>
          <a:p>
            <a:pPr lvl="1"/>
            <a:r>
              <a:rPr lang="en-US" altLang="ko-KR" sz="2600" dirty="0"/>
              <a:t>The classifier using </a:t>
            </a:r>
            <a:r>
              <a:rPr lang="en-US" altLang="ko-KR" sz="2600" dirty="0" err="1"/>
              <a:t>Mediapipe</a:t>
            </a:r>
            <a:r>
              <a:rPr lang="en-US" altLang="ko-KR" sz="2600" dirty="0"/>
              <a:t> is more lightweight to train than the CNN classifier, as just floats were used as input and there is no need for Convolutional Neural Networks.</a:t>
            </a:r>
          </a:p>
          <a:p>
            <a:pPr lvl="1"/>
            <a:r>
              <a:rPr lang="en-US" altLang="ko-KR" sz="2600" dirty="0"/>
              <a:t>The test accuracy for the </a:t>
            </a:r>
            <a:r>
              <a:rPr lang="en-US" altLang="ko-KR" sz="2600" dirty="0" err="1"/>
              <a:t>Mediapipe</a:t>
            </a:r>
            <a:r>
              <a:rPr lang="en-US" altLang="ko-KR" sz="2600" dirty="0"/>
              <a:t> classifier was superior to the CNN classifier, however, its precision and recall were much lower. </a:t>
            </a:r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81598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6. Conclusions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96C690-BFD4-D4D3-0AE2-11569785170E}"/>
              </a:ext>
            </a:extLst>
          </p:cNvPr>
          <p:cNvSpPr txBox="1">
            <a:spLocks/>
          </p:cNvSpPr>
          <p:nvPr/>
        </p:nvSpPr>
        <p:spPr>
          <a:xfrm>
            <a:off x="1261872" y="1828799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dirty="0"/>
              <a:t>Through this work it was possible to: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600" dirty="0"/>
              <a:t> Learn how to prepare different datasets.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600" dirty="0"/>
              <a:t> Experience building DNN projects from scratch using </a:t>
            </a:r>
            <a:r>
              <a:rPr lang="en-US" altLang="ko-KR" sz="2600" dirty="0" err="1"/>
              <a:t>Pytorch</a:t>
            </a:r>
            <a:r>
              <a:rPr lang="en-US" altLang="ko-KR" sz="2600" dirty="0"/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600" dirty="0"/>
              <a:t> Experience training and evaluating an object detector (YOLOv5).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600" dirty="0"/>
              <a:t> Experience </a:t>
            </a:r>
            <a:r>
              <a:rPr lang="en-US" altLang="ko-KR" sz="2600" dirty="0" err="1"/>
              <a:t>Mediapipe</a:t>
            </a:r>
            <a:r>
              <a:rPr lang="en-US" altLang="ko-KR" sz="2600" dirty="0"/>
              <a:t> and learn the process necessary to use it for a classification procedure.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600" dirty="0"/>
              <a:t> Analyze the results and see how the methods have their own advantages and disadvantages. This brings me a more critical results analysis for the future.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600" dirty="0"/>
              <a:t> A</a:t>
            </a:r>
            <a:r>
              <a:rPr lang="ko-KR" altLang="en-US" sz="2600" dirty="0"/>
              <a:t> </a:t>
            </a:r>
            <a:r>
              <a:rPr lang="en-US" altLang="ko-KR" sz="2600" dirty="0"/>
              <a:t>sign</a:t>
            </a:r>
            <a:r>
              <a:rPr lang="ko-KR" altLang="en-US" sz="2600" dirty="0"/>
              <a:t> </a:t>
            </a:r>
            <a:r>
              <a:rPr lang="en-US" altLang="ko-KR" sz="2600" dirty="0"/>
              <a:t>language</a:t>
            </a:r>
            <a:r>
              <a:rPr lang="ko-KR" altLang="en-US" sz="2600" dirty="0"/>
              <a:t> </a:t>
            </a:r>
            <a:r>
              <a:rPr lang="en-US" altLang="ko-KR" sz="2600" dirty="0"/>
              <a:t>detector</a:t>
            </a:r>
            <a:r>
              <a:rPr lang="ko-KR" altLang="en-US" sz="2600" dirty="0"/>
              <a:t> </a:t>
            </a:r>
            <a:r>
              <a:rPr lang="en-US" altLang="ko-KR" sz="2600" dirty="0"/>
              <a:t>help speech-impaired people communicating with people that don’t understand the sign language.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26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lvl="1"/>
            <a:endParaRPr lang="en-US" altLang="ko-KR" sz="260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itchFamily="34" charset="0"/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325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Preparation of the datasets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1.2 Dataset for the object detection model</a:t>
            </a:r>
          </a:p>
          <a:p>
            <a:r>
              <a:rPr lang="en-US" altLang="ko-KR" dirty="0"/>
              <a:t>The dataset </a:t>
            </a:r>
            <a:r>
              <a:rPr lang="en-US" altLang="ko-K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American Sign Language Letters | User-friendly Deep Learning: Datasets (waikato.ac.nz)</a:t>
            </a:r>
            <a:r>
              <a:rPr lang="en-US" altLang="ko-KR" dirty="0"/>
              <a:t> was used with only the letters A, B, C, D and E.</a:t>
            </a:r>
          </a:p>
          <a:p>
            <a:r>
              <a:rPr lang="en-US" altLang="ko-KR" dirty="0"/>
              <a:t>The dataset was in VOC format and </a:t>
            </a:r>
            <a:r>
              <a:rPr lang="en-US" altLang="ko-KR" dirty="0" err="1"/>
              <a:t>Roboflow</a:t>
            </a:r>
            <a:r>
              <a:rPr lang="en-US" altLang="ko-KR" dirty="0"/>
              <a:t> was used to convert the dataset to be in the format used in YOLOv5. In this process, the dataset was split in train (70%), test (10%) and validation (20%) datasets.</a:t>
            </a:r>
          </a:p>
          <a:p>
            <a:r>
              <a:rPr lang="en-US" altLang="ko-KR" dirty="0"/>
              <a:t>Total of 324 images.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656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2.1 Training and test procedure</a:t>
            </a:r>
          </a:p>
          <a:p>
            <a:r>
              <a:rPr lang="en-US" altLang="ko-KR" dirty="0"/>
              <a:t>YOLOv5 from </a:t>
            </a:r>
            <a:r>
              <a:rPr lang="en-US" altLang="ko-KR" dirty="0" err="1"/>
              <a:t>Ultralytics</a:t>
            </a:r>
            <a:r>
              <a:rPr lang="en-US" altLang="ko-KR" dirty="0"/>
              <a:t> was used. (https://github.com/ultralytics/yolov5)</a:t>
            </a:r>
          </a:p>
          <a:p>
            <a:r>
              <a:rPr lang="en-US" altLang="ko-KR" dirty="0"/>
              <a:t>The command “python train.py --</a:t>
            </a:r>
            <a:r>
              <a:rPr lang="en-US" altLang="ko-KR" dirty="0" err="1"/>
              <a:t>img</a:t>
            </a:r>
            <a:r>
              <a:rPr lang="en-US" altLang="ko-KR" dirty="0"/>
              <a:t> 640 --batch 8 --epochs 250 --data "signlanguage-abcde.v1i.yolov5pytorch/</a:t>
            </a:r>
            <a:r>
              <a:rPr lang="en-US" altLang="ko-KR" dirty="0" err="1"/>
              <a:t>data.yaml</a:t>
            </a:r>
            <a:r>
              <a:rPr lang="en-US" altLang="ko-KR" dirty="0"/>
              <a:t>" --weights yolov5s.pt” was used to train the model.</a:t>
            </a:r>
          </a:p>
          <a:p>
            <a:r>
              <a:rPr lang="en-US" altLang="ko-KR" dirty="0"/>
              <a:t>The command “python val.py --weights "runs/train/exp/weights/best.pt" --data " signlanguage-abcde.v1i.yolov5pytorch/</a:t>
            </a:r>
            <a:r>
              <a:rPr lang="en-US" altLang="ko-KR" dirty="0" err="1"/>
              <a:t>data.yaml</a:t>
            </a:r>
            <a:r>
              <a:rPr lang="en-US" altLang="ko-KR" dirty="0"/>
              <a:t> " --task " test " ” was used to extract some metrics from the trained model in the test dataset.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530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2.1 Training Metrics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5" name="그림 4" descr="스크린샷, 도표, 직사각형, 사각형이(가) 표시된 사진&#10;&#10;자동 생성된 설명">
            <a:extLst>
              <a:ext uri="{FF2B5EF4-FFF2-40B4-BE49-F238E27FC236}">
                <a16:creationId xmlns:a16="http://schemas.microsoft.com/office/drawing/2014/main" id="{2E456322-CB2E-F493-0308-B4C6D87F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40" y="2396691"/>
            <a:ext cx="5704572" cy="42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2.2 Training Metrics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6" name="그림 5" descr="텍스트, 지도, 도표, 라인이(가) 표시된 사진&#10;&#10;자동 생성된 설명">
            <a:extLst>
              <a:ext uri="{FF2B5EF4-FFF2-40B4-BE49-F238E27FC236}">
                <a16:creationId xmlns:a16="http://schemas.microsoft.com/office/drawing/2014/main" id="{67BA546D-F099-DEA5-7290-D9578B38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27" y="2405851"/>
            <a:ext cx="8303405" cy="415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2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87A6-4AD8-EB20-BCFE-0A0A82AD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YOLO object detection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D4236-147F-FD21-B0C0-94BF1868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/>
              <a:t>2.2 Training Metrics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sz="2800" dirty="0"/>
          </a:p>
        </p:txBody>
      </p:sp>
      <p:pic>
        <p:nvPicPr>
          <p:cNvPr id="5" name="그림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35828D1-15CA-41F9-1E08-177A19A1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20" y="2738710"/>
            <a:ext cx="4157032" cy="2771354"/>
          </a:xfrm>
          <a:prstGeom prst="rect">
            <a:avLst/>
          </a:prstGeom>
        </p:spPr>
      </p:pic>
      <p:pic>
        <p:nvPicPr>
          <p:cNvPr id="4" name="그림 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D4CEC35-063B-9BDB-D479-DF0022DDA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38710"/>
            <a:ext cx="4366208" cy="29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184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491</TotalTime>
  <Words>1345</Words>
  <Application>Microsoft Office PowerPoint</Application>
  <PresentationFormat>와이드스크린</PresentationFormat>
  <Paragraphs>288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7" baseType="lpstr">
      <vt:lpstr>Arial</vt:lpstr>
      <vt:lpstr>Century Schoolbook</vt:lpstr>
      <vt:lpstr>Wingdings</vt:lpstr>
      <vt:lpstr>Wingdings 2</vt:lpstr>
      <vt:lpstr>보기</vt:lpstr>
      <vt:lpstr>Classification (using CNN and Landmarks) and Object Detection for Sign Language </vt:lpstr>
      <vt:lpstr>Goal of the project</vt:lpstr>
      <vt:lpstr>Summary</vt:lpstr>
      <vt:lpstr>1. Preparation of the datasets</vt:lpstr>
      <vt:lpstr>1. Preparation of the datasets</vt:lpstr>
      <vt:lpstr>2. YOLO object detection model</vt:lpstr>
      <vt:lpstr>2. YOLO object detection model</vt:lpstr>
      <vt:lpstr>2. YOLO object detection model</vt:lpstr>
      <vt:lpstr>2. YOLO object detection model</vt:lpstr>
      <vt:lpstr>2. YOLO object detection model</vt:lpstr>
      <vt:lpstr>2. YOLO object detection model</vt:lpstr>
      <vt:lpstr>2. YOLO object detection model</vt:lpstr>
      <vt:lpstr>2. YOLO object detection model</vt:lpstr>
      <vt:lpstr>2. YOLO object detection model</vt:lpstr>
      <vt:lpstr>3. CNN classification model</vt:lpstr>
      <vt:lpstr>3. CNN classification model</vt:lpstr>
      <vt:lpstr>3. CNN classification model</vt:lpstr>
      <vt:lpstr>3. CNN classification model</vt:lpstr>
      <vt:lpstr>3. CNN classification model</vt:lpstr>
      <vt:lpstr>3. CNN classification model</vt:lpstr>
      <vt:lpstr>3. CNN classification model</vt:lpstr>
      <vt:lpstr>3. CNN classification model</vt:lpstr>
      <vt:lpstr>3. CNN classification model</vt:lpstr>
      <vt:lpstr>3. CNN classification model</vt:lpstr>
      <vt:lpstr>3. CNN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4. Mediapipe’s extracted landmarks classification model</vt:lpstr>
      <vt:lpstr>5. Comparison and analysis of results</vt:lpstr>
      <vt:lpstr>5. Comparison and analysis of results</vt:lpstr>
      <vt:lpstr>5. Comparison and analysis of results</vt:lpstr>
      <vt:lpstr>5. Comparison and analysis of results</vt:lpstr>
      <vt:lpstr>6.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</dc:title>
  <dc:creator>Méxas Rodrigo Picinini</dc:creator>
  <cp:lastModifiedBy>Méxas Rodrigo Picinini</cp:lastModifiedBy>
  <cp:revision>34</cp:revision>
  <dcterms:created xsi:type="dcterms:W3CDTF">2023-06-20T11:46:16Z</dcterms:created>
  <dcterms:modified xsi:type="dcterms:W3CDTF">2023-06-22T05:13:31Z</dcterms:modified>
</cp:coreProperties>
</file>