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1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0BD31-2CD1-DB46-AC11-65CA1D166E7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97070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0BD31-2CD1-DB46-AC11-65CA1D166E7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346309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0BD31-2CD1-DB46-AC11-65CA1D166E7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182208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0BD31-2CD1-DB46-AC11-65CA1D166E7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374357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0BD31-2CD1-DB46-AC11-65CA1D166E7F}"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275227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0BD31-2CD1-DB46-AC11-65CA1D166E7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215437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0BD31-2CD1-DB46-AC11-65CA1D166E7F}" type="datetimeFigureOut">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85896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0BD31-2CD1-DB46-AC11-65CA1D166E7F}" type="datetimeFigureOut">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247469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0BD31-2CD1-DB46-AC11-65CA1D166E7F}" type="datetimeFigureOut">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275868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0BD31-2CD1-DB46-AC11-65CA1D166E7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95028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0BD31-2CD1-DB46-AC11-65CA1D166E7F}"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6F6E6-CA98-904D-984F-A54B9FC72200}" type="slidenum">
              <a:rPr lang="en-US" smtClean="0"/>
              <a:t>‹#›</a:t>
            </a:fld>
            <a:endParaRPr lang="en-US"/>
          </a:p>
        </p:txBody>
      </p:sp>
    </p:spTree>
    <p:extLst>
      <p:ext uri="{BB962C8B-B14F-4D97-AF65-F5344CB8AC3E}">
        <p14:creationId xmlns:p14="http://schemas.microsoft.com/office/powerpoint/2010/main" val="1207272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0BD31-2CD1-DB46-AC11-65CA1D166E7F}" type="datetimeFigureOut">
              <a:rPr lang="en-US" smtClean="0"/>
              <a:t>2/12/18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6F6E6-CA98-904D-984F-A54B9FC72200}" type="slidenum">
              <a:rPr lang="en-US" smtClean="0"/>
              <a:t>‹#›</a:t>
            </a:fld>
            <a:endParaRPr lang="en-US"/>
          </a:p>
        </p:txBody>
      </p:sp>
    </p:spTree>
    <p:extLst>
      <p:ext uri="{BB962C8B-B14F-4D97-AF65-F5344CB8AC3E}">
        <p14:creationId xmlns:p14="http://schemas.microsoft.com/office/powerpoint/2010/main" val="49250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361"/>
            <a:ext cx="7772400" cy="1470025"/>
          </a:xfrm>
        </p:spPr>
        <p:txBody>
          <a:bodyPr>
            <a:normAutofit/>
          </a:bodyPr>
          <a:lstStyle/>
          <a:p>
            <a:r>
              <a:rPr lang="en-US" sz="3200" dirty="0" smtClean="0"/>
              <a:t>Assessing </a:t>
            </a:r>
            <a:r>
              <a:rPr lang="en-US" sz="3200" dirty="0" smtClean="0"/>
              <a:t>the Potential Impact of the New Tax Law on Housing &amp; Food Expenditure  </a:t>
            </a:r>
            <a:endParaRPr lang="en-US" sz="3200" dirty="0"/>
          </a:p>
        </p:txBody>
      </p:sp>
      <p:sp>
        <p:nvSpPr>
          <p:cNvPr id="5" name="Subtitle 4"/>
          <p:cNvSpPr>
            <a:spLocks noGrp="1"/>
          </p:cNvSpPr>
          <p:nvPr>
            <p:ph type="subTitle" idx="1"/>
          </p:nvPr>
        </p:nvSpPr>
        <p:spPr>
          <a:xfrm>
            <a:off x="1371600" y="3236407"/>
            <a:ext cx="6400800" cy="2316459"/>
          </a:xfrm>
        </p:spPr>
        <p:txBody>
          <a:bodyPr/>
          <a:lstStyle/>
          <a:p>
            <a:r>
              <a:rPr lang="en-US" dirty="0" smtClean="0">
                <a:solidFill>
                  <a:schemeClr val="tx1"/>
                </a:solidFill>
              </a:rPr>
              <a:t>Rodrigo de las Casas</a:t>
            </a:r>
          </a:p>
          <a:p>
            <a:endParaRPr lang="en-US" dirty="0" smtClean="0">
              <a:solidFill>
                <a:schemeClr val="tx1"/>
              </a:solidFill>
            </a:endParaRPr>
          </a:p>
          <a:p>
            <a:r>
              <a:rPr lang="en-US" sz="2000" dirty="0" err="1" smtClean="0">
                <a:solidFill>
                  <a:schemeClr val="tx1"/>
                </a:solidFill>
              </a:rPr>
              <a:t>Github</a:t>
            </a:r>
            <a:r>
              <a:rPr lang="en-US" sz="2000" dirty="0" smtClean="0">
                <a:solidFill>
                  <a:schemeClr val="tx1"/>
                </a:solidFill>
              </a:rPr>
              <a:t> repo for this assignment (including data, code, &amp; figs): </a:t>
            </a:r>
            <a:endParaRPr lang="en-US" sz="2000" dirty="0">
              <a:solidFill>
                <a:schemeClr val="tx1"/>
              </a:solidFill>
            </a:endParaRPr>
          </a:p>
        </p:txBody>
      </p:sp>
    </p:spTree>
    <p:extLst>
      <p:ext uri="{BB962C8B-B14F-4D97-AF65-F5344CB8AC3E}">
        <p14:creationId xmlns:p14="http://schemas.microsoft.com/office/powerpoint/2010/main" val="11088915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529"/>
          </a:xfrm>
        </p:spPr>
        <p:txBody>
          <a:bodyPr>
            <a:noAutofit/>
          </a:bodyPr>
          <a:lstStyle/>
          <a:p>
            <a:r>
              <a:rPr lang="en-US" sz="2400" dirty="0" smtClean="0"/>
              <a:t>There is a significant difference between the highest and lowest income quintiles</a:t>
            </a:r>
            <a:endParaRPr lang="en-US" sz="2400" dirty="0"/>
          </a:p>
        </p:txBody>
      </p:sp>
      <p:pic>
        <p:nvPicPr>
          <p:cNvPr id="4" name="Picture 3"/>
          <p:cNvPicPr>
            <a:picLocks noChangeAspect="1"/>
          </p:cNvPicPr>
          <p:nvPr/>
        </p:nvPicPr>
        <p:blipFill>
          <a:blip r:embed="rId2"/>
          <a:stretch>
            <a:fillRect/>
          </a:stretch>
        </p:blipFill>
        <p:spPr>
          <a:xfrm>
            <a:off x="4062462" y="2732128"/>
            <a:ext cx="4871861" cy="3845280"/>
          </a:xfrm>
          <a:prstGeom prst="rect">
            <a:avLst/>
          </a:prstGeom>
        </p:spPr>
      </p:pic>
      <p:pic>
        <p:nvPicPr>
          <p:cNvPr id="5" name="Picture 4"/>
          <p:cNvPicPr>
            <a:picLocks noChangeAspect="1"/>
          </p:cNvPicPr>
          <p:nvPr/>
        </p:nvPicPr>
        <p:blipFill>
          <a:blip r:embed="rId3"/>
          <a:stretch>
            <a:fillRect/>
          </a:stretch>
        </p:blipFill>
        <p:spPr>
          <a:xfrm>
            <a:off x="29532" y="2732128"/>
            <a:ext cx="3777981" cy="4052031"/>
          </a:xfrm>
          <a:prstGeom prst="rect">
            <a:avLst/>
          </a:prstGeom>
        </p:spPr>
      </p:pic>
      <p:sp>
        <p:nvSpPr>
          <p:cNvPr id="6" name="TextBox 5"/>
          <p:cNvSpPr txBox="1"/>
          <p:nvPr/>
        </p:nvSpPr>
        <p:spPr>
          <a:xfrm>
            <a:off x="457200" y="1225768"/>
            <a:ext cx="7885731" cy="923330"/>
          </a:xfrm>
          <a:prstGeom prst="rect">
            <a:avLst/>
          </a:prstGeom>
          <a:noFill/>
        </p:spPr>
        <p:txBody>
          <a:bodyPr wrap="square" rtlCol="0">
            <a:spAutoFit/>
          </a:bodyPr>
          <a:lstStyle/>
          <a:p>
            <a:pPr marL="285750" indent="-285750">
              <a:buFont typeface="Arial"/>
              <a:buChar char="•"/>
            </a:pPr>
            <a:r>
              <a:rPr lang="en-US" dirty="0" smtClean="0"/>
              <a:t>Not surprisingly, the highest income quintile spends the most on housing. </a:t>
            </a:r>
            <a:endParaRPr lang="en-US" dirty="0"/>
          </a:p>
          <a:p>
            <a:pPr marL="285750" indent="-285750">
              <a:buFont typeface="Arial"/>
              <a:buChar char="•"/>
            </a:pPr>
            <a:r>
              <a:rPr lang="en-US" dirty="0" smtClean="0"/>
              <a:t>However, it is worth noting just how much more the highest quintile spends relative to the lowest quintile, and even the fourth quintile.</a:t>
            </a:r>
            <a:endParaRPr lang="en-US" dirty="0"/>
          </a:p>
        </p:txBody>
      </p:sp>
    </p:spTree>
    <p:extLst>
      <p:ext uri="{BB962C8B-B14F-4D97-AF65-F5344CB8AC3E}">
        <p14:creationId xmlns:p14="http://schemas.microsoft.com/office/powerpoint/2010/main" val="423564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529"/>
          </a:xfrm>
        </p:spPr>
        <p:txBody>
          <a:bodyPr>
            <a:noAutofit/>
          </a:bodyPr>
          <a:lstStyle/>
          <a:p>
            <a:r>
              <a:rPr lang="en-US" sz="2400" dirty="0" smtClean="0"/>
              <a:t>There is also a significant difference in spending between higher and lower income quintiles on food</a:t>
            </a:r>
            <a:endParaRPr lang="en-US" sz="2400" dirty="0"/>
          </a:p>
        </p:txBody>
      </p:sp>
      <p:pic>
        <p:nvPicPr>
          <p:cNvPr id="3" name="Picture 2"/>
          <p:cNvPicPr>
            <a:picLocks noChangeAspect="1"/>
          </p:cNvPicPr>
          <p:nvPr/>
        </p:nvPicPr>
        <p:blipFill>
          <a:blip r:embed="rId2"/>
          <a:stretch>
            <a:fillRect/>
          </a:stretch>
        </p:blipFill>
        <p:spPr>
          <a:xfrm>
            <a:off x="4121526" y="2717360"/>
            <a:ext cx="4871861" cy="3845280"/>
          </a:xfrm>
          <a:prstGeom prst="rect">
            <a:avLst/>
          </a:prstGeom>
        </p:spPr>
      </p:pic>
      <p:pic>
        <p:nvPicPr>
          <p:cNvPr id="4" name="Picture 3"/>
          <p:cNvPicPr>
            <a:picLocks noChangeAspect="1"/>
          </p:cNvPicPr>
          <p:nvPr/>
        </p:nvPicPr>
        <p:blipFill>
          <a:blip r:embed="rId3"/>
          <a:stretch>
            <a:fillRect/>
          </a:stretch>
        </p:blipFill>
        <p:spPr>
          <a:xfrm>
            <a:off x="127412" y="2658288"/>
            <a:ext cx="3726290" cy="4140640"/>
          </a:xfrm>
          <a:prstGeom prst="rect">
            <a:avLst/>
          </a:prstGeom>
        </p:spPr>
      </p:pic>
      <p:sp>
        <p:nvSpPr>
          <p:cNvPr id="7" name="TextBox 6"/>
          <p:cNvSpPr txBox="1"/>
          <p:nvPr/>
        </p:nvSpPr>
        <p:spPr>
          <a:xfrm>
            <a:off x="457200" y="1225768"/>
            <a:ext cx="7885731" cy="1200329"/>
          </a:xfrm>
          <a:prstGeom prst="rect">
            <a:avLst/>
          </a:prstGeom>
          <a:noFill/>
        </p:spPr>
        <p:txBody>
          <a:bodyPr wrap="square" rtlCol="0">
            <a:spAutoFit/>
          </a:bodyPr>
          <a:lstStyle/>
          <a:p>
            <a:pPr marL="285750" indent="-285750">
              <a:buFont typeface="Arial"/>
              <a:buChar char="•"/>
            </a:pPr>
            <a:r>
              <a:rPr lang="en-US" dirty="0" smtClean="0"/>
              <a:t>Similarly, the highest income quintile spends much more on food. </a:t>
            </a:r>
            <a:endParaRPr lang="en-US" dirty="0"/>
          </a:p>
          <a:p>
            <a:pPr marL="285750" indent="-285750">
              <a:buFont typeface="Arial"/>
              <a:buChar char="•"/>
            </a:pPr>
            <a:r>
              <a:rPr lang="en-US" dirty="0" smtClean="0"/>
              <a:t>As with the previous slide, it is worth that the highest income quintile spends far more on food when compared with the other quintiles, especially the lowest.</a:t>
            </a:r>
            <a:endParaRPr lang="en-US" dirty="0"/>
          </a:p>
        </p:txBody>
      </p:sp>
    </p:spTree>
    <p:extLst>
      <p:ext uri="{BB962C8B-B14F-4D97-AF65-F5344CB8AC3E}">
        <p14:creationId xmlns:p14="http://schemas.microsoft.com/office/powerpoint/2010/main" val="64938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529"/>
          </a:xfrm>
        </p:spPr>
        <p:txBody>
          <a:bodyPr>
            <a:normAutofit fontScale="90000"/>
          </a:bodyPr>
          <a:lstStyle/>
          <a:p>
            <a:r>
              <a:rPr lang="en-US" sz="2700" dirty="0" smtClean="0"/>
              <a:t>Expenditures on food and housing by the highest income quintile have also been trending up</a:t>
            </a:r>
            <a:r>
              <a:rPr lang="en-US" sz="3600" dirty="0" smtClean="0"/>
              <a:t> </a:t>
            </a:r>
            <a:endParaRPr lang="en-US" sz="3600" dirty="0"/>
          </a:p>
        </p:txBody>
      </p:sp>
      <p:pic>
        <p:nvPicPr>
          <p:cNvPr id="5" name="Picture 4"/>
          <p:cNvPicPr>
            <a:picLocks noChangeAspect="1"/>
          </p:cNvPicPr>
          <p:nvPr/>
        </p:nvPicPr>
        <p:blipFill>
          <a:blip r:embed="rId2"/>
          <a:stretch>
            <a:fillRect/>
          </a:stretch>
        </p:blipFill>
        <p:spPr>
          <a:xfrm>
            <a:off x="4631447" y="3426231"/>
            <a:ext cx="4438719" cy="3016204"/>
          </a:xfrm>
          <a:prstGeom prst="rect">
            <a:avLst/>
          </a:prstGeom>
        </p:spPr>
      </p:pic>
      <p:pic>
        <p:nvPicPr>
          <p:cNvPr id="6" name="Picture 5"/>
          <p:cNvPicPr>
            <a:picLocks noChangeAspect="1"/>
          </p:cNvPicPr>
          <p:nvPr/>
        </p:nvPicPr>
        <p:blipFill>
          <a:blip r:embed="rId3"/>
          <a:stretch>
            <a:fillRect/>
          </a:stretch>
        </p:blipFill>
        <p:spPr>
          <a:xfrm>
            <a:off x="92294" y="3426231"/>
            <a:ext cx="4416989" cy="3001438"/>
          </a:xfrm>
          <a:prstGeom prst="rect">
            <a:avLst/>
          </a:prstGeom>
        </p:spPr>
      </p:pic>
      <p:sp>
        <p:nvSpPr>
          <p:cNvPr id="3" name="TextBox 2"/>
          <p:cNvSpPr txBox="1"/>
          <p:nvPr/>
        </p:nvSpPr>
        <p:spPr>
          <a:xfrm>
            <a:off x="679249" y="1506361"/>
            <a:ext cx="7767047" cy="1200329"/>
          </a:xfrm>
          <a:prstGeom prst="rect">
            <a:avLst/>
          </a:prstGeom>
          <a:noFill/>
        </p:spPr>
        <p:txBody>
          <a:bodyPr wrap="square" rtlCol="0">
            <a:spAutoFit/>
          </a:bodyPr>
          <a:lstStyle/>
          <a:p>
            <a:pPr marL="285750" indent="-285750">
              <a:buFont typeface="Arial"/>
              <a:buChar char="•"/>
            </a:pPr>
            <a:r>
              <a:rPr lang="en-US" dirty="0" smtClean="0"/>
              <a:t>In addition to the significant expenditures on housing and food, the highest income quintile has been consistently increasing its spending more on these two items, in contrast to several other items (e.g., transportation). </a:t>
            </a:r>
          </a:p>
          <a:p>
            <a:pPr marL="285750" indent="-285750">
              <a:buFont typeface="Arial"/>
              <a:buChar char="•"/>
            </a:pPr>
            <a:r>
              <a:rPr lang="en-US" dirty="0" smtClean="0"/>
              <a:t>The trend is mostly uninterrupted since the end of the most recent recession.</a:t>
            </a:r>
            <a:endParaRPr lang="en-US" dirty="0"/>
          </a:p>
        </p:txBody>
      </p:sp>
    </p:spTree>
    <p:extLst>
      <p:ext uri="{BB962C8B-B14F-4D97-AF65-F5344CB8AC3E}">
        <p14:creationId xmlns:p14="http://schemas.microsoft.com/office/powerpoint/2010/main" val="136789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529"/>
          </a:xfrm>
        </p:spPr>
        <p:txBody>
          <a:bodyPr>
            <a:normAutofit fontScale="90000"/>
          </a:bodyPr>
          <a:lstStyle/>
          <a:p>
            <a:r>
              <a:rPr lang="en-US" sz="3600" dirty="0" smtClean="0"/>
              <a:t>The tax bill disproportionately benefits the highest income quintile</a:t>
            </a:r>
            <a:endParaRPr lang="en-US" sz="3600" dirty="0"/>
          </a:p>
        </p:txBody>
      </p:sp>
      <p:pic>
        <p:nvPicPr>
          <p:cNvPr id="5" name="Picture 4"/>
          <p:cNvPicPr>
            <a:picLocks noChangeAspect="1"/>
          </p:cNvPicPr>
          <p:nvPr/>
        </p:nvPicPr>
        <p:blipFill>
          <a:blip r:embed="rId2"/>
          <a:stretch>
            <a:fillRect/>
          </a:stretch>
        </p:blipFill>
        <p:spPr>
          <a:xfrm>
            <a:off x="5564154" y="3219476"/>
            <a:ext cx="3078348" cy="3505610"/>
          </a:xfrm>
          <a:prstGeom prst="rect">
            <a:avLst/>
          </a:prstGeom>
        </p:spPr>
      </p:pic>
      <p:sp>
        <p:nvSpPr>
          <p:cNvPr id="7" name="TextBox 6"/>
          <p:cNvSpPr txBox="1"/>
          <p:nvPr/>
        </p:nvSpPr>
        <p:spPr>
          <a:xfrm>
            <a:off x="251026" y="3367153"/>
            <a:ext cx="4754733" cy="3169585"/>
          </a:xfrm>
          <a:prstGeom prst="rect">
            <a:avLst/>
          </a:prstGeom>
          <a:noFill/>
        </p:spPr>
        <p:txBody>
          <a:bodyPr wrap="square" rtlCol="0">
            <a:spAutoFit/>
          </a:bodyPr>
          <a:lstStyle/>
          <a:p>
            <a:pPr marL="285750" indent="-285750">
              <a:lnSpc>
                <a:spcPct val="110000"/>
              </a:lnSpc>
              <a:buFont typeface="Arial"/>
              <a:buChar char="•"/>
            </a:pPr>
            <a:r>
              <a:rPr lang="en-US" sz="1400" dirty="0" smtClean="0"/>
              <a:t>The </a:t>
            </a:r>
            <a:r>
              <a:rPr lang="en-US" sz="1400" dirty="0" smtClean="0">
                <a:solidFill>
                  <a:srgbClr val="FF0000"/>
                </a:solidFill>
              </a:rPr>
              <a:t>highest income quintile benefits disproportionately</a:t>
            </a:r>
            <a:r>
              <a:rPr lang="en-US" sz="1400" dirty="0" smtClean="0"/>
              <a:t> from the tax law signed by President Trump at the end of 2017.</a:t>
            </a:r>
          </a:p>
          <a:p>
            <a:pPr marL="285750" indent="-285750">
              <a:lnSpc>
                <a:spcPct val="110000"/>
              </a:lnSpc>
              <a:buFont typeface="Arial"/>
              <a:buChar char="•"/>
            </a:pPr>
            <a:r>
              <a:rPr lang="en-US" sz="1400" dirty="0" smtClean="0"/>
              <a:t>Assuming the highest quintile </a:t>
            </a:r>
            <a:r>
              <a:rPr lang="en-US" sz="1400" dirty="0" smtClean="0">
                <a:solidFill>
                  <a:srgbClr val="FF0000"/>
                </a:solidFill>
              </a:rPr>
              <a:t>spends the same proportion</a:t>
            </a:r>
            <a:r>
              <a:rPr lang="en-US" sz="1400" dirty="0" smtClean="0"/>
              <a:t> </a:t>
            </a:r>
            <a:r>
              <a:rPr lang="en-US" sz="1400" dirty="0" smtClean="0">
                <a:solidFill>
                  <a:srgbClr val="FF0000"/>
                </a:solidFill>
              </a:rPr>
              <a:t>of their income </a:t>
            </a:r>
            <a:r>
              <a:rPr lang="en-US" sz="1400" dirty="0" smtClean="0"/>
              <a:t>on housing and food, expenditures on these two items may rise by billions of dollars in 2018.</a:t>
            </a:r>
          </a:p>
          <a:p>
            <a:pPr marL="285750" indent="-285750">
              <a:lnSpc>
                <a:spcPct val="110000"/>
              </a:lnSpc>
              <a:buFont typeface="Arial"/>
              <a:buChar char="•"/>
            </a:pPr>
            <a:r>
              <a:rPr lang="en-US" sz="1400" dirty="0" smtClean="0"/>
              <a:t>Given the </a:t>
            </a:r>
            <a:r>
              <a:rPr lang="en-US" sz="1400" dirty="0" smtClean="0">
                <a:solidFill>
                  <a:srgbClr val="FF0000"/>
                </a:solidFill>
              </a:rPr>
              <a:t>consistent, upward trend </a:t>
            </a:r>
            <a:r>
              <a:rPr lang="en-US" sz="1400" dirty="0" smtClean="0"/>
              <a:t>in spending in these two areas by the highest income quintile, it seems logical to expect that they will use some of the savings on both food and housing.</a:t>
            </a:r>
          </a:p>
          <a:p>
            <a:pPr marL="285750" indent="-285750">
              <a:lnSpc>
                <a:spcPct val="110000"/>
              </a:lnSpc>
              <a:buFont typeface="Arial"/>
              <a:buChar char="•"/>
            </a:pPr>
            <a:r>
              <a:rPr lang="en-US" sz="1400" dirty="0" smtClean="0"/>
              <a:t>Companies providing services in these two areas to higher income customers </a:t>
            </a:r>
            <a:r>
              <a:rPr lang="en-US" sz="1400" dirty="0" smtClean="0">
                <a:solidFill>
                  <a:srgbClr val="FF0000"/>
                </a:solidFill>
              </a:rPr>
              <a:t>could experience higher earnings in 2018</a:t>
            </a:r>
            <a:r>
              <a:rPr lang="en-US" sz="1400" dirty="0" smtClean="0"/>
              <a:t>.</a:t>
            </a:r>
            <a:endParaRPr 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3757190114"/>
              </p:ext>
            </p:extLst>
          </p:nvPr>
        </p:nvGraphicFramePr>
        <p:xfrm>
          <a:off x="657678" y="1238425"/>
          <a:ext cx="7552355" cy="1626612"/>
        </p:xfrm>
        <a:graphic>
          <a:graphicData uri="http://schemas.openxmlformats.org/drawingml/2006/table">
            <a:tbl>
              <a:tblPr/>
              <a:tblGrid>
                <a:gridCol w="1715680"/>
                <a:gridCol w="2220291"/>
                <a:gridCol w="1463374"/>
                <a:gridCol w="1042864"/>
                <a:gridCol w="1110146"/>
              </a:tblGrid>
              <a:tr h="271102">
                <a:tc>
                  <a:txBody>
                    <a:bodyPr/>
                    <a:lstStyle/>
                    <a:p>
                      <a:pPr algn="l" fontAlgn="b"/>
                      <a:r>
                        <a:rPr lang="sk-SK" sz="1400" b="0" i="0" u="none" strike="noStrike" dirty="0">
                          <a:solidFill>
                            <a:srgbClr val="FFFFFF"/>
                          </a:solidFill>
                          <a:effectLst/>
                          <a:latin typeface="Calibri"/>
                        </a:rPr>
                        <a:t> </a:t>
                      </a:r>
                      <a:r>
                        <a:rPr lang="sk-SK" sz="1400" b="0" i="0" u="none" strike="noStrike" dirty="0" smtClean="0">
                          <a:solidFill>
                            <a:srgbClr val="FFFFFF"/>
                          </a:solidFill>
                          <a:effectLst/>
                          <a:latin typeface="Calibri"/>
                        </a:rPr>
                        <a:t>Consumer Unit</a:t>
                      </a:r>
                      <a:endParaRPr lang="sk-SK" sz="1400" b="0" i="0" u="none" strike="noStrike" dirty="0">
                        <a:solidFill>
                          <a:srgbClr val="FFFFFF"/>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90"/>
                    </a:solidFill>
                  </a:tcPr>
                </a:tc>
                <a:tc>
                  <a:txBody>
                    <a:bodyPr/>
                    <a:lstStyle/>
                    <a:p>
                      <a:pPr algn="r" fontAlgn="b"/>
                      <a:r>
                        <a:rPr lang="en-US" sz="1400" b="0" i="0" u="none" strike="noStrike">
                          <a:solidFill>
                            <a:srgbClr val="FFFFFF"/>
                          </a:solidFill>
                          <a:effectLst/>
                          <a:latin typeface="Calibri"/>
                        </a:rPr>
                        <a:t>Mean Income Before Tax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90"/>
                    </a:solidFill>
                  </a:tcPr>
                </a:tc>
                <a:tc>
                  <a:txBody>
                    <a:bodyPr/>
                    <a:lstStyle/>
                    <a:p>
                      <a:pPr algn="r" fontAlgn="b"/>
                      <a:r>
                        <a:rPr lang="de-DE" sz="1400" b="0" i="0" u="none" strike="noStrike">
                          <a:solidFill>
                            <a:srgbClr val="FFFFFF"/>
                          </a:solidFill>
                          <a:effectLst/>
                          <a:latin typeface="Calibri"/>
                        </a:rPr>
                        <a:t>2017 Tax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90"/>
                    </a:solidFill>
                  </a:tcPr>
                </a:tc>
                <a:tc>
                  <a:txBody>
                    <a:bodyPr/>
                    <a:lstStyle/>
                    <a:p>
                      <a:pPr algn="r" fontAlgn="b"/>
                      <a:r>
                        <a:rPr lang="de-DE" sz="1400" b="0" i="0" u="none" strike="noStrike">
                          <a:solidFill>
                            <a:srgbClr val="FFFFFF"/>
                          </a:solidFill>
                          <a:effectLst/>
                          <a:latin typeface="Calibri"/>
                        </a:rPr>
                        <a:t>2018 Tax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90"/>
                    </a:solidFill>
                  </a:tcPr>
                </a:tc>
                <a:tc>
                  <a:txBody>
                    <a:bodyPr/>
                    <a:lstStyle/>
                    <a:p>
                      <a:pPr algn="r" fontAlgn="b"/>
                      <a:r>
                        <a:rPr lang="en-US" sz="1400" b="0" i="0" u="none" strike="noStrike">
                          <a:solidFill>
                            <a:srgbClr val="FFFFFF"/>
                          </a:solidFill>
                          <a:effectLst/>
                          <a:latin typeface="Calibri"/>
                        </a:rPr>
                        <a:t>Tax Saving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90"/>
                    </a:solidFill>
                  </a:tcPr>
                </a:tc>
              </a:tr>
              <a:tr h="271102">
                <a:tc>
                  <a:txBody>
                    <a:bodyPr/>
                    <a:lstStyle/>
                    <a:p>
                      <a:pPr algn="l" fontAlgn="b"/>
                      <a:r>
                        <a:rPr lang="en-US" sz="1400" b="0" i="0" u="none" strike="noStrike">
                          <a:solidFill>
                            <a:srgbClr val="000000"/>
                          </a:solidFill>
                          <a:effectLst/>
                          <a:latin typeface="Calibri"/>
                        </a:rPr>
                        <a:t>Lowest Quintile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$11,389.00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$1,138.90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$1,138.90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$0.00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1102">
                <a:tc>
                  <a:txBody>
                    <a:bodyPr/>
                    <a:lstStyle/>
                    <a:p>
                      <a:pPr algn="l" fontAlgn="b"/>
                      <a:r>
                        <a:rPr lang="en-US" sz="1400" b="0" i="0" u="none" strike="noStrike">
                          <a:solidFill>
                            <a:srgbClr val="000000"/>
                          </a:solidFill>
                          <a:effectLst/>
                          <a:latin typeface="Calibri"/>
                        </a:rPr>
                        <a:t>Second Quintile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$28,976.00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$3,413.75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$3,042.00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$371.75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1102">
                <a:tc>
                  <a:txBody>
                    <a:bodyPr/>
                    <a:lstStyle/>
                    <a:p>
                      <a:pPr algn="l" fontAlgn="b"/>
                      <a:r>
                        <a:rPr lang="en-US" sz="1400" b="0" i="0" u="none" strike="noStrike">
                          <a:solidFill>
                            <a:srgbClr val="000000"/>
                          </a:solidFill>
                          <a:effectLst/>
                          <a:latin typeface="Calibri"/>
                        </a:rPr>
                        <a:t>Third Quintile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$50,563.00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$6,651.80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$5,686.44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$965.36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1102">
                <a:tc>
                  <a:txBody>
                    <a:bodyPr/>
                    <a:lstStyle/>
                    <a:p>
                      <a:pPr algn="l" fontAlgn="b"/>
                      <a:r>
                        <a:rPr lang="en-US" sz="1400" b="0" i="0" u="none" strike="noStrike">
                          <a:solidFill>
                            <a:srgbClr val="000000"/>
                          </a:solidFill>
                          <a:effectLst/>
                          <a:latin typeface="Calibri"/>
                        </a:rPr>
                        <a:t>Fourth Quintile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$84,173.00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$12,520.35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$10,396.72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$2,123.63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1102">
                <a:tc>
                  <a:txBody>
                    <a:bodyPr/>
                    <a:lstStyle/>
                    <a:p>
                      <a:pPr algn="l" fontAlgn="b"/>
                      <a:r>
                        <a:rPr lang="en-US" sz="1400" b="0" i="0" u="none" strike="noStrike">
                          <a:solidFill>
                            <a:srgbClr val="000000"/>
                          </a:solidFill>
                          <a:effectLst/>
                          <a:latin typeface="Calibri"/>
                        </a:rPr>
                        <a:t>Highest Quintile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$198,674.00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$42,512.69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a:rPr>
                        <a:t>$36,206.18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a:rPr>
                        <a:t>$6,306.51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5356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385</Words>
  <Application>Microsoft Macintosh PowerPoint</Application>
  <PresentationFormat>On-screen Show (4:3)</PresentationFormat>
  <Paragraphs>48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Assessing the Potential Impact of the New Tax Law on Housing &amp; Food Expenditure  </vt:lpstr>
      <vt:lpstr>There is a significant difference between the highest and lowest income quintiles</vt:lpstr>
      <vt:lpstr>There is also a significant difference in spending between higher and lower income quintiles on food</vt:lpstr>
      <vt:lpstr>Expenditures on food and housing by the highest income quintile have also been trending up </vt:lpstr>
      <vt:lpstr>The tax bill disproportionately benefits the highest income quintile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Rodrigo de las Casas</dc:creator>
  <cp:lastModifiedBy>Rodrigo de las Casas</cp:lastModifiedBy>
  <cp:revision>12</cp:revision>
  <dcterms:created xsi:type="dcterms:W3CDTF">2018-02-11T20:26:03Z</dcterms:created>
  <dcterms:modified xsi:type="dcterms:W3CDTF">2018-02-12T17:35:42Z</dcterms:modified>
</cp:coreProperties>
</file>