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9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BD31-2CD1-DB46-AC11-65CA1D166E7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F6E6-CA98-904D-984F-A54B9FC7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361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Assessing the Potential Impact of the New Tax Law on Housing &amp; Food Expenditure  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25599" y="3236407"/>
            <a:ext cx="6694464" cy="2316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Rodrigo de las Casas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Github</a:t>
            </a:r>
            <a:r>
              <a:rPr lang="en-US" sz="2000" dirty="0" smtClean="0">
                <a:solidFill>
                  <a:schemeClr val="tx1"/>
                </a:solidFill>
              </a:rPr>
              <a:t> repo for this assignment (including data, code, &amp; figs)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github.com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roddlc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telling_stories_with_data</a:t>
            </a:r>
            <a:r>
              <a:rPr lang="en-US" sz="2000" dirty="0">
                <a:solidFill>
                  <a:schemeClr val="tx1"/>
                </a:solidFill>
              </a:rPr>
              <a:t>/tree/master/Assignment%20Submissions/Assignment%202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9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0529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There is a significant difference between the highest and lowest income quintiles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62" y="2732128"/>
            <a:ext cx="4871861" cy="3845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2" y="2732128"/>
            <a:ext cx="3777981" cy="4052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25768"/>
            <a:ext cx="788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 surprisingly, the highest income quintile spends the most on housing.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However, it is worth noting just how much more the highest quintile spends relative to the lowest quintile, and even the fourth quintile.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4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0529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There is also a significant difference in spending between higher and lower income quintiles on food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526" y="2717360"/>
            <a:ext cx="4871861" cy="3845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2" y="2658288"/>
            <a:ext cx="3726290" cy="4140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225768"/>
            <a:ext cx="788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Similarly, the highest income quintile spends much more on food.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with the previous slide, it is worth that the highest income quintile spends far more on food when compared with the other quintiles, especially the lowest.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8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05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400" dirty="0"/>
              <a:t>Expenditures on food and housing by the highest income quintile have also been trending up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47" y="3426231"/>
            <a:ext cx="4438719" cy="3016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4" y="3426231"/>
            <a:ext cx="4416989" cy="3001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249" y="1506361"/>
            <a:ext cx="776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 addition to the significant expenditures on housing and food, the highest income quintile has been consistently increasing its spending more on these two items, in contrast </a:t>
            </a:r>
            <a:r>
              <a:rPr lang="en-US" dirty="0" smtClean="0"/>
              <a:t>to </a:t>
            </a:r>
            <a:r>
              <a:rPr lang="en-US" dirty="0" smtClean="0"/>
              <a:t>other items (e.g., transportation).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trend is mostly uninterrupted since the end of the most recent recession.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0529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 tax bill disproportionately benefits the highest income quintile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54" y="3219476"/>
            <a:ext cx="3078348" cy="3505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026" y="3367153"/>
            <a:ext cx="4754733" cy="31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smtClean="0"/>
              <a:t>The </a:t>
            </a:r>
            <a:r>
              <a:rPr lang="en-US" sz="1400" dirty="0" smtClean="0">
                <a:solidFill>
                  <a:srgbClr val="FF0000"/>
                </a:solidFill>
              </a:rPr>
              <a:t>highest income quintile benefits disproportionately</a:t>
            </a:r>
            <a:r>
              <a:rPr lang="en-US" sz="1400" dirty="0" smtClean="0"/>
              <a:t> from the tax law signed by President Trump at the end of 2017.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smtClean="0"/>
              <a:t>Assuming the highest quintile </a:t>
            </a:r>
            <a:r>
              <a:rPr lang="en-US" sz="1400" dirty="0" smtClean="0">
                <a:solidFill>
                  <a:srgbClr val="FF0000"/>
                </a:solidFill>
              </a:rPr>
              <a:t>spends the same proportion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of their income </a:t>
            </a:r>
            <a:r>
              <a:rPr lang="en-US" sz="1400" dirty="0" smtClean="0"/>
              <a:t>on housing and food, expenditures on these two items may rise by billions of dollars in 2018.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smtClean="0"/>
              <a:t>Given the </a:t>
            </a:r>
            <a:r>
              <a:rPr lang="en-US" sz="1400" dirty="0" smtClean="0">
                <a:solidFill>
                  <a:srgbClr val="FF0000"/>
                </a:solidFill>
              </a:rPr>
              <a:t>consistent, upward trend </a:t>
            </a:r>
            <a:r>
              <a:rPr lang="en-US" sz="1400" dirty="0" smtClean="0"/>
              <a:t>in spending in these two areas by the highest income quintile, it seems logical to expect that they will use some of the </a:t>
            </a:r>
            <a:r>
              <a:rPr lang="en-US" sz="1400" dirty="0" smtClean="0"/>
              <a:t>newfound </a:t>
            </a:r>
            <a:r>
              <a:rPr lang="en-US" sz="1400" dirty="0" smtClean="0"/>
              <a:t>tax </a:t>
            </a:r>
            <a:r>
              <a:rPr lang="en-US" sz="1400" dirty="0" smtClean="0"/>
              <a:t>savings </a:t>
            </a:r>
            <a:r>
              <a:rPr lang="en-US" sz="1400" dirty="0" smtClean="0"/>
              <a:t>on both food and housing.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smtClean="0"/>
              <a:t>Companies providing services in these two areas to higher income customers </a:t>
            </a:r>
            <a:r>
              <a:rPr lang="en-US" sz="1400" dirty="0" smtClean="0">
                <a:solidFill>
                  <a:srgbClr val="FF0000"/>
                </a:solidFill>
              </a:rPr>
              <a:t>could experience higher earnings in 2018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90114"/>
              </p:ext>
            </p:extLst>
          </p:nvPr>
        </p:nvGraphicFramePr>
        <p:xfrm>
          <a:off x="657678" y="1238425"/>
          <a:ext cx="7552355" cy="1626612"/>
        </p:xfrm>
        <a:graphic>
          <a:graphicData uri="http://schemas.openxmlformats.org/drawingml/2006/table">
            <a:tbl>
              <a:tblPr/>
              <a:tblGrid>
                <a:gridCol w="1715680"/>
                <a:gridCol w="2220291"/>
                <a:gridCol w="1463374"/>
                <a:gridCol w="1042864"/>
                <a:gridCol w="1110146"/>
              </a:tblGrid>
              <a:tr h="271102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sk-SK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Consumer Unit</a:t>
                      </a:r>
                      <a:endParaRPr lang="sk-SK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Mean Income Before Tax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 Tax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 Tax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Tax Saving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</a:tr>
              <a:tr h="271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Lowest Quintile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$11,389.00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$1,138.90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$1,138.90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 Quintile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$28,976.00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$3,413.75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$3,042.00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$371.75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Third Quintile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$50,563.00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$6,651.80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$5,686.44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$965.36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Fourth Quintile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$84,173.00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$12,520.35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$10,396.72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$2,123.63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Highest Quintile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$198,674.00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$42,512.69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$36,206.18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$6,306.51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56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408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Assessing the Potential Impact of the New Tax Law on Housing &amp; Food Expenditure  </vt:lpstr>
      <vt:lpstr>There is a significant difference between the highest and lowest income quintiles</vt:lpstr>
      <vt:lpstr>There is also a significant difference in spending between higher and lower income quintiles on food</vt:lpstr>
      <vt:lpstr>Expenditures on food and housing by the highest income quintile have also been trending up </vt:lpstr>
      <vt:lpstr>The tax bill disproportionately benefits the highest income quintile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de las Casas</dc:creator>
  <cp:lastModifiedBy>Rodrigo de las Casas</cp:lastModifiedBy>
  <cp:revision>16</cp:revision>
  <dcterms:created xsi:type="dcterms:W3CDTF">2018-02-11T20:26:03Z</dcterms:created>
  <dcterms:modified xsi:type="dcterms:W3CDTF">2018-02-12T21:00:21Z</dcterms:modified>
</cp:coreProperties>
</file>