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2"/>
  </p:notesMasterIdLst>
  <p:sldIdLst>
    <p:sldId id="256" r:id="rId2"/>
    <p:sldId id="321" r:id="rId3"/>
    <p:sldId id="312" r:id="rId4"/>
    <p:sldId id="322" r:id="rId5"/>
    <p:sldId id="330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05" r:id="rId17"/>
    <p:sldId id="320" r:id="rId18"/>
    <p:sldId id="327" r:id="rId19"/>
    <p:sldId id="336" r:id="rId20"/>
    <p:sldId id="289" r:id="rId21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83C"/>
    <a:srgbClr val="51545A"/>
    <a:srgbClr val="1F4E79"/>
    <a:srgbClr val="E74C3C"/>
    <a:srgbClr val="43682B"/>
    <a:srgbClr val="FFC000"/>
    <a:srgbClr val="255E91"/>
    <a:srgbClr val="5B9BD5"/>
    <a:srgbClr val="70AD47"/>
    <a:srgbClr val="F8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89594" autoAdjust="0"/>
  </p:normalViewPr>
  <p:slideViewPr>
    <p:cSldViewPr snapToGrid="0" snapToObjects="1">
      <p:cViewPr varScale="1">
        <p:scale>
          <a:sx n="67" d="100"/>
          <a:sy n="67" d="100"/>
        </p:scale>
        <p:origin x="4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수(만 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1702.0099</c:v>
                </c:pt>
                <c:pt idx="1">
                  <c:v>1625.4746</c:v>
                </c:pt>
                <c:pt idx="2">
                  <c:v>1804.6033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방문인구 수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-4.5</c:v>
                </c:pt>
                <c:pt idx="2">
                  <c:v>11.02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3019947</c:v>
                </c:pt>
                <c:pt idx="1">
                  <c:v>3018599</c:v>
                </c:pt>
                <c:pt idx="2">
                  <c:v>2983037</c:v>
                </c:pt>
                <c:pt idx="3">
                  <c:v>3024141</c:v>
                </c:pt>
                <c:pt idx="4">
                  <c:v>3008607</c:v>
                </c:pt>
                <c:pt idx="5">
                  <c:v>2991702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 대비 증감률(%)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8.99</c:v>
                </c:pt>
                <c:pt idx="1">
                  <c:v>11.83</c:v>
                </c:pt>
                <c:pt idx="2">
                  <c:v>10.99</c:v>
                </c:pt>
                <c:pt idx="3">
                  <c:v>10.15</c:v>
                </c:pt>
                <c:pt idx="4">
                  <c:v>13.18</c:v>
                </c:pt>
                <c:pt idx="5">
                  <c:v>11.08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 평균 방문인구(만명)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17.687269565217392</c:v>
                </c:pt>
                <c:pt idx="1">
                  <c:v>2.692621739130435</c:v>
                </c:pt>
                <c:pt idx="2">
                  <c:v>2.563891304347826</c:v>
                </c:pt>
                <c:pt idx="3">
                  <c:v>2.5116913043478259</c:v>
                </c:pt>
                <c:pt idx="4">
                  <c:v>2.3737478260869564</c:v>
                </c:pt>
                <c:pt idx="5">
                  <c:v>2.5271608695652175</c:v>
                </c:pt>
                <c:pt idx="6">
                  <c:v>2.9143304347826087</c:v>
                </c:pt>
                <c:pt idx="7">
                  <c:v>2.4908130434782607</c:v>
                </c:pt>
                <c:pt idx="8">
                  <c:v>2.5923739130434784</c:v>
                </c:pt>
                <c:pt idx="9">
                  <c:v>2.4182130434782607</c:v>
                </c:pt>
                <c:pt idx="10">
                  <c:v>2.4763652173913044</c:v>
                </c:pt>
                <c:pt idx="11">
                  <c:v>2.8659260869565215</c:v>
                </c:pt>
                <c:pt idx="12">
                  <c:v>2.4467478260869564</c:v>
                </c:pt>
                <c:pt idx="13">
                  <c:v>2.4531260869565217</c:v>
                </c:pt>
                <c:pt idx="14">
                  <c:v>2.4207478260869566</c:v>
                </c:pt>
                <c:pt idx="15">
                  <c:v>2.4609695652173915</c:v>
                </c:pt>
                <c:pt idx="16">
                  <c:v>2.3738217391304346</c:v>
                </c:pt>
                <c:pt idx="17">
                  <c:v>2.6104695652173913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 평균 방문인구(만명)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15.243112500000001</c:v>
                </c:pt>
                <c:pt idx="1">
                  <c:v>2.3121125</c:v>
                </c:pt>
                <c:pt idx="2">
                  <c:v>2.1057625</c:v>
                </c:pt>
                <c:pt idx="3">
                  <c:v>1.8429249999999999</c:v>
                </c:pt>
                <c:pt idx="4">
                  <c:v>2.2586249999999999</c:v>
                </c:pt>
                <c:pt idx="5">
                  <c:v>2.3554124999999999</c:v>
                </c:pt>
                <c:pt idx="6">
                  <c:v>2.1507874999999999</c:v>
                </c:pt>
                <c:pt idx="7">
                  <c:v>1.8731875</c:v>
                </c:pt>
                <c:pt idx="8">
                  <c:v>2.4228000000000001</c:v>
                </c:pt>
                <c:pt idx="9">
                  <c:v>2.1629624999999999</c:v>
                </c:pt>
                <c:pt idx="10">
                  <c:v>2.3563375</c:v>
                </c:pt>
                <c:pt idx="11">
                  <c:v>2.2837874999999999</c:v>
                </c:pt>
                <c:pt idx="12">
                  <c:v>1.7714125000000001</c:v>
                </c:pt>
                <c:pt idx="13">
                  <c:v>1.834225</c:v>
                </c:pt>
                <c:pt idx="14">
                  <c:v>1.9105749999999999</c:v>
                </c:pt>
                <c:pt idx="15">
                  <c:v>1.7650999999999999</c:v>
                </c:pt>
                <c:pt idx="16">
                  <c:v>1.8910875</c:v>
                </c:pt>
                <c:pt idx="17">
                  <c:v>2.004375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518.73510999999996</c:v>
                </c:pt>
                <c:pt idx="1">
                  <c:v>511.15848</c:v>
                </c:pt>
                <c:pt idx="2">
                  <c:v>333.70961999999997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810.18501000000003</c:v>
                </c:pt>
                <c:pt idx="1">
                  <c:v>816.10677999999996</c:v>
                </c:pt>
                <c:pt idx="2">
                  <c:v>527.11815000000001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721.35765000000004</c:v>
                </c:pt>
                <c:pt idx="1">
                  <c:v>714.68957</c:v>
                </c:pt>
                <c:pt idx="2">
                  <c:v>479.11845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122.24298</c:v>
                </c:pt>
                <c:pt idx="1">
                  <c:v>123.56802</c:v>
                </c:pt>
                <c:pt idx="2">
                  <c:v>78.484729999999999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1928.0347899999999</c:v>
                </c:pt>
                <c:pt idx="1">
                  <c:v>1918.38681</c:v>
                </c:pt>
                <c:pt idx="2">
                  <c:v>1261.4614899999999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650D02D9-5D5A-4DE7-9AD6-4E8028BCE513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0ED05A0-CBC1-41A4-B81C-808D9F076564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10049.672981780001</c:v>
                </c:pt>
                <c:pt idx="1">
                  <c:v>9995.7572182200001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20대</c:v>
                </c:pt>
                <c:pt idx="1">
                  <c:v>60대</c:v>
                </c:pt>
                <c:pt idx="2">
                  <c:v>30대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5007.3014414600002</c:v>
                </c:pt>
                <c:pt idx="1">
                  <c:v>3347.1711480600002</c:v>
                </c:pt>
                <c:pt idx="2">
                  <c:v>3343.4868724500002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DBE48D8-A399-4591-AEC5-369CF5E7CCCD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C0569BA-B877-4FA2-A6BB-16A5D10CAB2E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B45D1CE-D3C7-4E4F-92E6-EB27247EAE6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5026.5787881300002</c:v>
                </c:pt>
                <c:pt idx="1">
                  <c:v>6966.0411182799999</c:v>
                </c:pt>
                <c:pt idx="2">
                  <c:v>8052.8102935899997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관외</c:v>
                  </c:pt>
                  <c:pt idx="2">
                    <c:v>인접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203.38419999999999</c:v>
                </c:pt>
                <c:pt idx="1">
                  <c:v>200.0635</c:v>
                </c:pt>
                <c:pt idx="2">
                  <c:v>198.68090000000001</c:v>
                </c:pt>
                <c:pt idx="3">
                  <c:v>197.1352</c:v>
                </c:pt>
                <c:pt idx="4">
                  <c:v>194.2996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ln w="38100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629.23130000000003</c:v>
                </c:pt>
                <c:pt idx="1">
                  <c:v>613.42550000000006</c:v>
                </c:pt>
                <c:pt idx="2">
                  <c:v>651.44179999999994</c:v>
                </c:pt>
                <c:pt idx="3">
                  <c:v>595.34190000000001</c:v>
                </c:pt>
                <c:pt idx="4">
                  <c:v>648.64480000000003</c:v>
                </c:pt>
                <c:pt idx="5">
                  <c:v>625.7029</c:v>
                </c:pt>
                <c:pt idx="6">
                  <c:v>655.21630000000005</c:v>
                </c:pt>
                <c:pt idx="7">
                  <c:v>612.76020000000005</c:v>
                </c:pt>
                <c:pt idx="8">
                  <c:v>665.52300000000002</c:v>
                </c:pt>
                <c:pt idx="9">
                  <c:v>681.54139999999995</c:v>
                </c:pt>
                <c:pt idx="10">
                  <c:v>652.11590000000001</c:v>
                </c:pt>
                <c:pt idx="11">
                  <c:v>625.70079999999996</c:v>
                </c:pt>
                <c:pt idx="12">
                  <c:v>659.35609999999997</c:v>
                </c:pt>
                <c:pt idx="13">
                  <c:v>656.71090000000004</c:v>
                </c:pt>
                <c:pt idx="14">
                  <c:v>663.19899999999996</c:v>
                </c:pt>
                <c:pt idx="15">
                  <c:v>659.45619999999997</c:v>
                </c:pt>
                <c:pt idx="16">
                  <c:v>683.51</c:v>
                </c:pt>
                <c:pt idx="17">
                  <c:v>605.85670000000005</c:v>
                </c:pt>
                <c:pt idx="18">
                  <c:v>632.26739999999995</c:v>
                </c:pt>
                <c:pt idx="19">
                  <c:v>624.26160000000004</c:v>
                </c:pt>
                <c:pt idx="20">
                  <c:v>671.31</c:v>
                </c:pt>
                <c:pt idx="21">
                  <c:v>653.0249</c:v>
                </c:pt>
                <c:pt idx="22">
                  <c:v>674.0308</c:v>
                </c:pt>
                <c:pt idx="23">
                  <c:v>630.154</c:v>
                </c:pt>
                <c:pt idx="24">
                  <c:v>652.93010000000004</c:v>
                </c:pt>
                <c:pt idx="25">
                  <c:v>661.54840000000002</c:v>
                </c:pt>
                <c:pt idx="26">
                  <c:v>590.13430000000005</c:v>
                </c:pt>
                <c:pt idx="27">
                  <c:v>671.8877</c:v>
                </c:pt>
                <c:pt idx="28">
                  <c:v>647.6386</c:v>
                </c:pt>
                <c:pt idx="29">
                  <c:v>659.51239999999996</c:v>
                </c:pt>
                <c:pt idx="30">
                  <c:v>691.99530000000004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19977.717499999999</c:v>
                </c:pt>
                <c:pt idx="1">
                  <c:v>20017.9683</c:v>
                </c:pt>
                <c:pt idx="2">
                  <c:v>20045.430199999999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0.2</c:v>
                </c:pt>
                <c:pt idx="2">
                  <c:v>0.14000000000000001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65641735636723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203.38419999999999</c:v>
                </c:pt>
                <c:pt idx="1">
                  <c:v>200.0635</c:v>
                </c:pt>
                <c:pt idx="2">
                  <c:v>198.68090000000001</c:v>
                </c:pt>
                <c:pt idx="3">
                  <c:v>197.1352</c:v>
                </c:pt>
                <c:pt idx="4">
                  <c:v>194.2996</c:v>
                </c:pt>
                <c:pt idx="5">
                  <c:v>193.83420000000001</c:v>
                </c:pt>
                <c:pt idx="6">
                  <c:v>193.61840000000001</c:v>
                </c:pt>
                <c:pt idx="7">
                  <c:v>192.49510000000001</c:v>
                </c:pt>
                <c:pt idx="8">
                  <c:v>191.66820000000001</c:v>
                </c:pt>
                <c:pt idx="9">
                  <c:v>190.8485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소비건수(건)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1773314</c:v>
                </c:pt>
                <c:pt idx="1">
                  <c:v>1615254</c:v>
                </c:pt>
                <c:pt idx="2">
                  <c:v>1740046</c:v>
                </c:pt>
                <c:pt idx="3">
                  <c:v>1669768</c:v>
                </c:pt>
                <c:pt idx="4">
                  <c:v>1514514</c:v>
                </c:pt>
                <c:pt idx="5">
                  <c:v>1773685</c:v>
                </c:pt>
                <c:pt idx="6">
                  <c:v>1961102</c:v>
                </c:pt>
                <c:pt idx="7">
                  <c:v>1705168</c:v>
                </c:pt>
                <c:pt idx="8">
                  <c:v>1799888</c:v>
                </c:pt>
                <c:pt idx="9">
                  <c:v>1912797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657967468928503"/>
          <c:y val="0.19211773419565861"/>
          <c:w val="0.26840635685902881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67280363316490399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인당평균매출액(만원)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Sheet1!$A$2:$A$11</c:f>
              <c:strCache>
                <c:ptCount val="10"/>
                <c:pt idx="0">
                  <c:v>일반 화물자동차 운송업</c:v>
                </c:pt>
                <c:pt idx="1">
                  <c:v>기타 통신 판매업</c:v>
                </c:pt>
                <c:pt idx="2">
                  <c:v>호텔업</c:v>
                </c:pt>
                <c:pt idx="3">
                  <c:v>출장 음식 서비스업</c:v>
                </c:pt>
                <c:pt idx="4">
                  <c:v>속옷 및 잠옷 소매업</c:v>
                </c:pt>
                <c:pt idx="5">
                  <c:v>운송장비용 주유소 운영업</c:v>
                </c:pt>
                <c:pt idx="6">
                  <c:v>악기 소매업</c:v>
                </c:pt>
                <c:pt idx="7">
                  <c:v>도로 및 관련시설 운영업</c:v>
                </c:pt>
                <c:pt idx="8">
                  <c:v>자동차 전문 수리업</c:v>
                </c:pt>
                <c:pt idx="9">
                  <c:v>중식 음식점업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1.3405815937884971</c:v>
                </c:pt>
                <c:pt idx="1">
                  <c:v>1.2829171602243361</c:v>
                </c:pt>
                <c:pt idx="2">
                  <c:v>1.2385884820591684</c:v>
                </c:pt>
                <c:pt idx="3">
                  <c:v>1.2164678988179347</c:v>
                </c:pt>
                <c:pt idx="4">
                  <c:v>1.2135805299153537</c:v>
                </c:pt>
                <c:pt idx="5">
                  <c:v>1.2077324216313741</c:v>
                </c:pt>
                <c:pt idx="6">
                  <c:v>1.2040849841045729</c:v>
                </c:pt>
                <c:pt idx="7">
                  <c:v>1.18751279675679</c:v>
                </c:pt>
                <c:pt idx="8">
                  <c:v>1.1806143128865807</c:v>
                </c:pt>
                <c:pt idx="9">
                  <c:v>1.1765707697606609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100.31845973</c:v>
                </c:pt>
                <c:pt idx="1">
                  <c:v>100.90781801</c:v>
                </c:pt>
                <c:pt idx="2">
                  <c:v>97.158895689999994</c:v>
                </c:pt>
                <c:pt idx="3">
                  <c:v>99.902055340000004</c:v>
                </c:pt>
                <c:pt idx="4">
                  <c:v>96.412446430000003</c:v>
                </c:pt>
                <c:pt idx="5">
                  <c:v>94.764483830000003</c:v>
                </c:pt>
                <c:pt idx="6">
                  <c:v>98.682580509999994</c:v>
                </c:pt>
                <c:pt idx="7">
                  <c:v>96.785655399999996</c:v>
                </c:pt>
                <c:pt idx="8">
                  <c:v>99.15160727</c:v>
                </c:pt>
                <c:pt idx="9">
                  <c:v>95.159232639999999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여자(억원)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103.06574027000001</c:v>
                </c:pt>
                <c:pt idx="1">
                  <c:v>99.155681990000005</c:v>
                </c:pt>
                <c:pt idx="2">
                  <c:v>101.52200431</c:v>
                </c:pt>
                <c:pt idx="3">
                  <c:v>97.233144659999994</c:v>
                </c:pt>
                <c:pt idx="4">
                  <c:v>97.887153569999995</c:v>
                </c:pt>
                <c:pt idx="5">
                  <c:v>99.069716170000007</c:v>
                </c:pt>
                <c:pt idx="6">
                  <c:v>94.93581949</c:v>
                </c:pt>
                <c:pt idx="7">
                  <c:v>95.709444599999998</c:v>
                </c:pt>
                <c:pt idx="8">
                  <c:v>92.516592729999999</c:v>
                </c:pt>
                <c:pt idx="9">
                  <c:v>95.689267360000002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60.814582360000003</c:v>
                </c:pt>
                <c:pt idx="1">
                  <c:v>8.5632431800000006</c:v>
                </c:pt>
                <c:pt idx="2">
                  <c:v>8.2378593700000007</c:v>
                </c:pt>
                <c:pt idx="3">
                  <c:v>8.7181719900000001</c:v>
                </c:pt>
                <c:pt idx="4">
                  <c:v>8.1575117600000002</c:v>
                </c:pt>
                <c:pt idx="5">
                  <c:v>8.3560123599999994</c:v>
                </c:pt>
                <c:pt idx="6">
                  <c:v>9.3805358299999995</c:v>
                </c:pt>
                <c:pt idx="7">
                  <c:v>8.1332255900000003</c:v>
                </c:pt>
                <c:pt idx="8">
                  <c:v>8.4073030499999994</c:v>
                </c:pt>
                <c:pt idx="9">
                  <c:v>8.2456426999999994</c:v>
                </c:pt>
                <c:pt idx="10">
                  <c:v>8.4582623899999998</c:v>
                </c:pt>
                <c:pt idx="11">
                  <c:v>8.2466950200000007</c:v>
                </c:pt>
                <c:pt idx="12">
                  <c:v>8.0703622799999994</c:v>
                </c:pt>
                <c:pt idx="13">
                  <c:v>7.7505148999999998</c:v>
                </c:pt>
                <c:pt idx="14">
                  <c:v>8.6302134800000001</c:v>
                </c:pt>
                <c:pt idx="15">
                  <c:v>8.6563213700000006</c:v>
                </c:pt>
                <c:pt idx="16">
                  <c:v>8.0328056700000001</c:v>
                </c:pt>
                <c:pt idx="17">
                  <c:v>8.5249366999999996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58.021311089999998</c:v>
                </c:pt>
                <c:pt idx="1">
                  <c:v>8.6831170499999999</c:v>
                </c:pt>
                <c:pt idx="2">
                  <c:v>8.6518746600000007</c:v>
                </c:pt>
                <c:pt idx="3">
                  <c:v>8.0362601799999993</c:v>
                </c:pt>
                <c:pt idx="4">
                  <c:v>8.7688870199999993</c:v>
                </c:pt>
                <c:pt idx="5">
                  <c:v>8.4308684300000003</c:v>
                </c:pt>
                <c:pt idx="6">
                  <c:v>8.8864652399999997</c:v>
                </c:pt>
                <c:pt idx="7">
                  <c:v>7.9091907299999997</c:v>
                </c:pt>
                <c:pt idx="8">
                  <c:v>8.1418299800000007</c:v>
                </c:pt>
                <c:pt idx="9">
                  <c:v>8.1969667899999994</c:v>
                </c:pt>
                <c:pt idx="10">
                  <c:v>7.9896199299999999</c:v>
                </c:pt>
                <c:pt idx="11">
                  <c:v>8.9630998500000008</c:v>
                </c:pt>
                <c:pt idx="12">
                  <c:v>8.2389749600000002</c:v>
                </c:pt>
                <c:pt idx="13">
                  <c:v>8.1453754400000005</c:v>
                </c:pt>
                <c:pt idx="14">
                  <c:v>7.8444357900000004</c:v>
                </c:pt>
                <c:pt idx="15">
                  <c:v>8.2556819699999995</c:v>
                </c:pt>
                <c:pt idx="16">
                  <c:v>8.2519807899999993</c:v>
                </c:pt>
                <c:pt idx="17">
                  <c:v>8.6475600999999997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3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57.884757039999997</c:v>
                </c:pt>
                <c:pt idx="1">
                  <c:v>8.3275066399999993</c:v>
                </c:pt>
                <c:pt idx="2">
                  <c:v>7.8974203200000002</c:v>
                </c:pt>
                <c:pt idx="3">
                  <c:v>7.94976327</c:v>
                </c:pt>
                <c:pt idx="4">
                  <c:v>8.9574250299999996</c:v>
                </c:pt>
                <c:pt idx="5">
                  <c:v>7.7687513800000003</c:v>
                </c:pt>
                <c:pt idx="6">
                  <c:v>7.6997928599999996</c:v>
                </c:pt>
                <c:pt idx="7">
                  <c:v>8.1732459399999993</c:v>
                </c:pt>
                <c:pt idx="8">
                  <c:v>8.7132250199999994</c:v>
                </c:pt>
                <c:pt idx="9">
                  <c:v>9.0251962900000002</c:v>
                </c:pt>
                <c:pt idx="10">
                  <c:v>8.5712782999999995</c:v>
                </c:pt>
                <c:pt idx="11">
                  <c:v>8.3113188699999991</c:v>
                </c:pt>
                <c:pt idx="12">
                  <c:v>8.1272838699999994</c:v>
                </c:pt>
                <c:pt idx="13">
                  <c:v>7.8094264500000001</c:v>
                </c:pt>
                <c:pt idx="14">
                  <c:v>8.4059673299999993</c:v>
                </c:pt>
                <c:pt idx="15">
                  <c:v>7.87248416</c:v>
                </c:pt>
                <c:pt idx="16">
                  <c:v>8.4600760000000008</c:v>
                </c:pt>
                <c:pt idx="17">
                  <c:v>8.7259812300000004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5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56.477970679999999</c:v>
                </c:pt>
                <c:pt idx="1">
                  <c:v>8.3975723999999996</c:v>
                </c:pt>
                <c:pt idx="2">
                  <c:v>8.5003265500000005</c:v>
                </c:pt>
                <c:pt idx="3">
                  <c:v>7.5625760399999997</c:v>
                </c:pt>
                <c:pt idx="4">
                  <c:v>7.9898929599999997</c:v>
                </c:pt>
                <c:pt idx="5">
                  <c:v>7.69056988</c:v>
                </c:pt>
                <c:pt idx="6">
                  <c:v>8.3913792600000008</c:v>
                </c:pt>
                <c:pt idx="7">
                  <c:v>8.0326138399999998</c:v>
                </c:pt>
                <c:pt idx="8">
                  <c:v>8.36198452</c:v>
                </c:pt>
                <c:pt idx="9">
                  <c:v>8.9232879700000005</c:v>
                </c:pt>
                <c:pt idx="10">
                  <c:v>8.5684455600000007</c:v>
                </c:pt>
                <c:pt idx="11">
                  <c:v>8.7626224100000005</c:v>
                </c:pt>
                <c:pt idx="12">
                  <c:v>8.2063621100000006</c:v>
                </c:pt>
                <c:pt idx="13">
                  <c:v>7.9365039900000003</c:v>
                </c:pt>
                <c:pt idx="14">
                  <c:v>8.6497100400000004</c:v>
                </c:pt>
                <c:pt idx="15">
                  <c:v>8.0236090200000003</c:v>
                </c:pt>
                <c:pt idx="16">
                  <c:v>8.3134297400000001</c:v>
                </c:pt>
                <c:pt idx="17">
                  <c:v>8.3463430299999999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46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57.137796209999998</c:v>
                </c:pt>
                <c:pt idx="1">
                  <c:v>7.9091457600000004</c:v>
                </c:pt>
                <c:pt idx="2">
                  <c:v>8.0576615900000004</c:v>
                </c:pt>
                <c:pt idx="3">
                  <c:v>8.2626276900000004</c:v>
                </c:pt>
                <c:pt idx="4">
                  <c:v>8.2692145499999992</c:v>
                </c:pt>
                <c:pt idx="5">
                  <c:v>7.3699097</c:v>
                </c:pt>
                <c:pt idx="6">
                  <c:v>8.1984986200000005</c:v>
                </c:pt>
                <c:pt idx="7">
                  <c:v>8.67290049</c:v>
                </c:pt>
                <c:pt idx="8">
                  <c:v>8.9337108099999991</c:v>
                </c:pt>
                <c:pt idx="9">
                  <c:v>8.8879424100000008</c:v>
                </c:pt>
                <c:pt idx="10">
                  <c:v>7.5916030799999996</c:v>
                </c:pt>
                <c:pt idx="11">
                  <c:v>7.7736373299999997</c:v>
                </c:pt>
                <c:pt idx="12">
                  <c:v>8.1857668399999994</c:v>
                </c:pt>
                <c:pt idx="13">
                  <c:v>8.4301727399999997</c:v>
                </c:pt>
                <c:pt idx="14">
                  <c:v>7.7442887799999998</c:v>
                </c:pt>
                <c:pt idx="15">
                  <c:v>7.8844019799999998</c:v>
                </c:pt>
                <c:pt idx="16">
                  <c:v>7.4264705600000003</c:v>
                </c:pt>
                <c:pt idx="17">
                  <c:v>7.5638508599999996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683888"/>
        <c:axId val="585682448"/>
      </c:area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소비건수(건)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59157264</c:v>
                </c:pt>
                <c:pt idx="1">
                  <c:v>8419173</c:v>
                </c:pt>
                <c:pt idx="2">
                  <c:v>8434955</c:v>
                </c:pt>
                <c:pt idx="3">
                  <c:v>8480254</c:v>
                </c:pt>
                <c:pt idx="4">
                  <c:v>8454765</c:v>
                </c:pt>
                <c:pt idx="5">
                  <c:v>8460735</c:v>
                </c:pt>
                <c:pt idx="6">
                  <c:v>8461698</c:v>
                </c:pt>
                <c:pt idx="7">
                  <c:v>8467666</c:v>
                </c:pt>
                <c:pt idx="8">
                  <c:v>8377811</c:v>
                </c:pt>
                <c:pt idx="9">
                  <c:v>8352312</c:v>
                </c:pt>
                <c:pt idx="10">
                  <c:v>8488413</c:v>
                </c:pt>
                <c:pt idx="11">
                  <c:v>8460296</c:v>
                </c:pt>
                <c:pt idx="12">
                  <c:v>8411440</c:v>
                </c:pt>
                <c:pt idx="13">
                  <c:v>8433016</c:v>
                </c:pt>
                <c:pt idx="14">
                  <c:v>8457396</c:v>
                </c:pt>
                <c:pt idx="15">
                  <c:v>8545618</c:v>
                </c:pt>
                <c:pt idx="16">
                  <c:v>8456717</c:v>
                </c:pt>
                <c:pt idx="17">
                  <c:v>8444586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48-47A4-8CA1-9FD5D29B6B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683888"/>
        <c:axId val="585682448"/>
      </c:area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51.230313340000002</c:v>
                </c:pt>
                <c:pt idx="1">
                  <c:v>50.648721369999997</c:v>
                </c:pt>
                <c:pt idx="2">
                  <c:v>49.987334629999999</c:v>
                </c:pt>
                <c:pt idx="3">
                  <c:v>48.712303609999999</c:v>
                </c:pt>
                <c:pt idx="4">
                  <c:v>48.286350480000003</c:v>
                </c:pt>
                <c:pt idx="5">
                  <c:v>49.728330159999999</c:v>
                </c:pt>
                <c:pt idx="6">
                  <c:v>48.033133530000001</c:v>
                </c:pt>
                <c:pt idx="7">
                  <c:v>49.056440739999999</c:v>
                </c:pt>
                <c:pt idx="8">
                  <c:v>48.89362397</c:v>
                </c:pt>
                <c:pt idx="9">
                  <c:v>47.599677069999998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인접(억원)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85.108115859999998</c:v>
                </c:pt>
                <c:pt idx="1">
                  <c:v>80.496888380000001</c:v>
                </c:pt>
                <c:pt idx="2">
                  <c:v>76.779385419999997</c:v>
                </c:pt>
                <c:pt idx="3">
                  <c:v>76.755096210000005</c:v>
                </c:pt>
                <c:pt idx="4">
                  <c:v>77.381862240000004</c:v>
                </c:pt>
                <c:pt idx="5">
                  <c:v>80.116606509999997</c:v>
                </c:pt>
                <c:pt idx="6">
                  <c:v>78.382160020000001</c:v>
                </c:pt>
                <c:pt idx="7">
                  <c:v>77.115392420000006</c:v>
                </c:pt>
                <c:pt idx="8">
                  <c:v>79.773198690000001</c:v>
                </c:pt>
                <c:pt idx="9">
                  <c:v>77.007713850000002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관외(억원)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67.0457708</c:v>
                </c:pt>
                <c:pt idx="1">
                  <c:v>68.917890249999999</c:v>
                </c:pt>
                <c:pt idx="2">
                  <c:v>71.914179950000005</c:v>
                </c:pt>
                <c:pt idx="3">
                  <c:v>71.66780018</c:v>
                </c:pt>
                <c:pt idx="4">
                  <c:v>68.631387279999998</c:v>
                </c:pt>
                <c:pt idx="5">
                  <c:v>63.98926333</c:v>
                </c:pt>
                <c:pt idx="6">
                  <c:v>67.203106450000007</c:v>
                </c:pt>
                <c:pt idx="7">
                  <c:v>66.323266840000002</c:v>
                </c:pt>
                <c:pt idx="8">
                  <c:v>63.001377339999998</c:v>
                </c:pt>
                <c:pt idx="9">
                  <c:v>66.241109080000001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9F8-40E5-B85E-AB31585F8A3D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9F8-40E5-B85E-AB31585F8A3D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13752EC2-562C-4731-BC9F-8F3944033C97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9F8-40E5-B85E-AB31585F8A3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A6FB1AF-9F54-4352-8587-2693DA11B9DF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C9F8-40E5-B85E-AB31585F8A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</c:v>
                </c:pt>
                <c:pt idx="1">
                  <c:v>936.75909999999999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9F8-40E5-B85E-AB31585F8A3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301.99470000000002</c:v>
                </c:pt>
                <c:pt idx="1">
                  <c:v>301.85989999999998</c:v>
                </c:pt>
                <c:pt idx="2">
                  <c:v>298.30369999999999</c:v>
                </c:pt>
                <c:pt idx="3">
                  <c:v>302.41410000000002</c:v>
                </c:pt>
                <c:pt idx="4">
                  <c:v>300.86070000000001</c:v>
                </c:pt>
                <c:pt idx="5">
                  <c:v>299.17020000000002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88A-4FDA-946E-9DBD5EA708B8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88A-4FDA-946E-9DBD5EA708B8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88A-4FDA-946E-9DBD5EA708B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18D9011-0941-4EC2-B092-834BC33C7458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188A-4FDA-946E-9DBD5EA708B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4FB8384-C307-4D93-B714-BD3AA31F5D97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188A-4FDA-946E-9DBD5EA708B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EDC15F5-7E60-4BBA-B4AF-83FF73617EA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188A-4FDA-946E-9DBD5EA708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448.64440000000002</c:v>
                </c:pt>
                <c:pt idx="1">
                  <c:v>629.44010000000003</c:v>
                </c:pt>
                <c:pt idx="2">
                  <c:v>726.51880000000006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188A-4FDA-946E-9DBD5EA708B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5F-4851-8FCA-525A1414E0AA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5F-4851-8FCA-525A1414E0A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AD82D1CB-B0F2-4262-8283-F0BD1800285E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05F-4851-8FCA-525A1414E0A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50D50E1-1588-492A-8685-33415E973DD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05F-4851-8FCA-525A1414E0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1716.808</c:v>
                </c:pt>
                <c:pt idx="1">
                  <c:v>87.795299999999997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05F-4851-8FCA-525A1414E0A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 방문인구(명)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0-6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170565.19354838709</c:v>
                </c:pt>
                <c:pt idx="1">
                  <c:v>25944.258064516129</c:v>
                </c:pt>
                <c:pt idx="2">
                  <c:v>24456.645161290322</c:v>
                </c:pt>
                <c:pt idx="3">
                  <c:v>23391.06451612903</c:v>
                </c:pt>
                <c:pt idx="4">
                  <c:v>23440.387096774193</c:v>
                </c:pt>
                <c:pt idx="5">
                  <c:v>24828.387096774193</c:v>
                </c:pt>
                <c:pt idx="6">
                  <c:v>27172.870967741936</c:v>
                </c:pt>
                <c:pt idx="7">
                  <c:v>23314.258064516129</c:v>
                </c:pt>
                <c:pt idx="8">
                  <c:v>25486.129032258064</c:v>
                </c:pt>
                <c:pt idx="9">
                  <c:v>23523.419354838708</c:v>
                </c:pt>
                <c:pt idx="10">
                  <c:v>24453.903225806451</c:v>
                </c:pt>
                <c:pt idx="11">
                  <c:v>27156.967741935485</c:v>
                </c:pt>
                <c:pt idx="12">
                  <c:v>22724.677419354837</c:v>
                </c:pt>
                <c:pt idx="13">
                  <c:v>22934.096774193549</c:v>
                </c:pt>
                <c:pt idx="14">
                  <c:v>22890.903225806451</c:v>
                </c:pt>
                <c:pt idx="15">
                  <c:v>22813.903225806451</c:v>
                </c:pt>
                <c:pt idx="16">
                  <c:v>22492.451612903227</c:v>
                </c:pt>
                <c:pt idx="17">
                  <c:v>24540.580645161292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E68DDE8-CABD-4133-A2D6-1624AEA98987}" type="CELLRANGE">
                      <a:rPr lang="ko-KR" altLang="en-US"/>
                      <a:pPr/>
                      <a:t>[CELLRANGE]</a:t>
                    </a:fld>
                    <a:r>
                      <a:rPr lang="en-US" altLang="ko-KR" baseline="0" dirty="0"/>
                      <a:t>, </a:t>
                    </a:r>
                    <a:fld id="{C4D67903-7F3E-47D9-9EE3-A94DD7781F6F}" type="VALUE">
                      <a:rPr lang="en-US" altLang="ko-KR" sz="2000" baseline="0"/>
                      <a:pPr/>
                      <a:t>[값]</a:t>
                    </a:fld>
                    <a:r>
                      <a:rPr lang="en-US" altLang="ko-KR" sz="2000" baseline="0" dirty="0"/>
                      <a:t>, </a:t>
                    </a:r>
                    <a:fld id="{441917AC-A705-463F-B6F3-8FA77D13CD4F}" type="PERCENTAGE">
                      <a:rPr lang="en-US" altLang="ko-KR" sz="2000" baseline="0"/>
                      <a:pPr/>
                      <a:t>[백분율]</a:t>
                    </a:fld>
                    <a:endParaRPr lang="en-US" altLang="ko-KR" sz="2000" baseline="0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D831130E-B409-40F5-83D2-42C092A525F5}" type="CELLRANGE">
                      <a:rPr lang="ko-KR" altLang="en-US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, </a:t>
                    </a:r>
                    <a:fld id="{AF9EA5A1-9C96-4881-993C-7E96F1BABA76}" type="VALUE">
                      <a:rPr lang="en-US" altLang="ko-KR" sz="2000" baseline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, </a:t>
                    </a:r>
                    <a:fld id="{8C0481F6-F2C7-4575-9BFB-8F9BFF8420C7}" type="PERCENTAGE">
                      <a:rPr lang="en-US" altLang="ko-KR" sz="2000" baseline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[백분율]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8678442</c:v>
                </c:pt>
                <c:pt idx="1">
                  <c:v>9367591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C6F6B-F1D7-B3FF-F512-D608F7F38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1C8615-77C3-2608-E029-62ED235D20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1F35B0-8F31-DA96-F8E5-FD147018F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D3F85-ED28-3B6F-8810-E5D9786EEA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7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/>
              <a:t>vs </a:t>
            </a:r>
            <a:r>
              <a:rPr lang="ko-KR" altLang="en-US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85B1B-7B3C-3AC9-9F8A-EFA670630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6E6888-8CB8-7590-CC12-311B1B26BB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4946CB-E665-846C-7B96-B968F056F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7212A-9898-D0E0-F428-A36C9E62C8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1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06F56-AA7D-5910-F791-62A18686B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C7D0CD-CEC3-5147-1CEF-EB385BCD5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1A8298-1FEC-CE83-4B5E-8B905C1217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5A88E-62F8-1113-BD53-035FBA6D00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96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4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7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4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1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 txBox="1"/>
          <p:nvPr/>
        </p:nvSpPr>
        <p:spPr>
          <a:xfrm>
            <a:off x="476709" y="332131"/>
            <a:ext cx="585856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7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endParaRPr lang="en-US" sz="7200" dirty="0"/>
          </a:p>
        </p:txBody>
      </p:sp>
      <p:sp>
        <p:nvSpPr>
          <p:cNvPr id="6" name="Text 3"/>
          <p:cNvSpPr txBox="1"/>
          <p:nvPr/>
        </p:nvSpPr>
        <p:spPr>
          <a:xfrm>
            <a:off x="476707" y="1155091"/>
            <a:ext cx="5039259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72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4,486,444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12.4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6,294,401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5.4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7,265,188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15.5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214154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1855.5%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17,168,080명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13.2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877,953명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-19.5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895199" y="4652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소비건수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20,045억원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(202,764,115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0.1%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111,079원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-9.8%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20대 남성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당구장 운영업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1.0%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1월31일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소비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65.2%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8336845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09339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20,338,420,000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(1,773,314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가정용 세탁업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17,729,320,000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(2,101,023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일반 화물자동차 운송업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13,406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(1,415,696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4165199"/>
              </p:ext>
            </p:extLst>
          </p:nvPr>
        </p:nvGraphicFramePr>
        <p:xfrm>
          <a:off x="4478541" y="114215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0812347"/>
              </p:ext>
            </p:extLst>
          </p:nvPr>
        </p:nvGraphicFramePr>
        <p:xfrm>
          <a:off x="4478541" y="409889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호텔업 </a:t>
              </a:r>
              <a:r>
                <a:rPr lang="en-US" altLang="ko-KR" sz="20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(1.00%)</a:t>
              </a:r>
              <a:endParaRPr lang="en-US" sz="2000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566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(1.00%)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자동차 전문 수리업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(0.99%)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 </a:t>
              </a:r>
              <a:r>
                <a:rPr lang="en-US" altLang="ko-KR" sz="20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(1.03%)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566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가정용 액체 연료 소매업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(1.02%)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호텔업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(0.99%)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25.0%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5,007.3억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(25.0%)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3,343.5억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3,342.6억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3,333.6억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(16.6%)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3,347.2억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1,671.3억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(8.3%)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pic>
        <p:nvPicPr>
          <p:cNvPr id="83" name="Picture 8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429" y="1505665"/>
            <a:ext cx="6314811" cy="48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DE1A0-137C-CA5F-3344-7FEE47871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AA06746-3854-4B67-0F67-D94E2E0D1678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6926E1B-474A-FC2B-B64B-AA90B5132230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1C05129A-A864-448F-6570-B287A394334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9DA5B08-9D42-F325-801A-04320A622CDF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B1A06D-C7B1-B0C5-0626-AD290DB56FEC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203842AB-7E3C-02BB-9445-018C8EBC693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FE10B84-A980-1611-CC6E-4E9DC9E4B81D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11B03DC1-FCAA-C4BD-7B4E-FA455A733DB7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968CD12B-FBD0-70E8-CBE2-5212BB02F078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1BFB6DC0-47A3-2432-BA62-D014B54F9797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29.1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0F86B0F5-579E-51D3-1FEA-40E2BCFF538A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4C8BCD3A-D925-005C-AA86-B1457A9A16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4D4EB7F0-AD6C-59C2-7320-F00F93D85944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B648C8CE-97B2-5D23-600F-C97902863B41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12882B3E-4B7D-18B5-E919-844FAC2FFB53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6AFD82B5-1B1B-97D5-BD25-8A6F2E6EC408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3EA90ED6-AF6F-62A9-F27C-32162662F2A9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83540F75-3673-3F34-C562-9198E4FB865E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B34E46AF-9C95-09D0-B3A6-2D705B05F148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자동차 전문 수리업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8E1FEA-2254-7EED-E3BC-095056BE90B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52B2F1-19F1-40D9-778E-DD61F4D136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841029C-53E1-761A-76C6-E802C75CA70E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통신 판매업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1DD87B75-6823-FCAA-C3E7-6126471B5D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849943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80336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29.2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세탁업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-6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-6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여관업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-6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직물제품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-6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서적/신문 및 잡지류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graphicFrame>
        <p:nvGraphicFramePr>
          <p:cNvPr id="20" name="SL17_chart">
            <a:extLst>
              <a:ext uri="{FF2B5EF4-FFF2-40B4-BE49-F238E27FC236}">
                <a16:creationId xmlns:a16="http://schemas.microsoft.com/office/drawing/2014/main" id="{B3D707C0-64AF-7A9B-371C-06CA16F0F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415721"/>
              </p:ext>
            </p:extLst>
          </p:nvPr>
        </p:nvGraphicFramePr>
        <p:xfrm>
          <a:off x="4938028" y="1337089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9,949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9,964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9,753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5,026.6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(50,525,012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6,966.0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(71,423,040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8,052.8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(80,816,063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D47D2-B2B4-0992-41E5-E899D158F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33">
            <a:extLst>
              <a:ext uri="{FF2B5EF4-FFF2-40B4-BE49-F238E27FC236}">
                <a16:creationId xmlns:a16="http://schemas.microsoft.com/office/drawing/2014/main" id="{939BAF82-193E-699A-0834-817104DFDC05}"/>
              </a:ext>
            </a:extLst>
          </p:cNvPr>
          <p:cNvSpPr txBox="1"/>
          <p:nvPr/>
        </p:nvSpPr>
        <p:spPr>
          <a:xfrm>
            <a:off x="3998090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608.2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146A36E-8FDD-E2B4-8EE8-0DE5A3070298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B609B9EF-1675-FC97-407E-2EC7120FDBB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01EA9D6C-20E6-F05C-9A99-0AA34F8068B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3228501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B6C1AFD8-D78E-052F-58AE-18E2467FA0AD}"/>
              </a:ext>
            </a:extLst>
          </p:cNvPr>
          <p:cNvSpPr txBox="1"/>
          <p:nvPr/>
        </p:nvSpPr>
        <p:spPr>
          <a:xfrm>
            <a:off x="3440769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2CD0B5B0-82DB-A9FB-B98F-80C884A0304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429657" y="1463448"/>
            <a:ext cx="142647" cy="171907"/>
          </a:xfrm>
          <a:prstGeom prst="rect">
            <a:avLst/>
          </a:prstGeom>
        </p:spPr>
      </p:pic>
      <p:sp>
        <p:nvSpPr>
          <p:cNvPr id="5" name="Text 8">
            <a:extLst>
              <a:ext uri="{FF2B5EF4-FFF2-40B4-BE49-F238E27FC236}">
                <a16:creationId xmlns:a16="http://schemas.microsoft.com/office/drawing/2014/main" id="{BECFBDEA-D4BC-B757-45B2-8FFDACB9531C}"/>
              </a:ext>
            </a:extLst>
          </p:cNvPr>
          <p:cNvSpPr txBox="1"/>
          <p:nvPr/>
        </p:nvSpPr>
        <p:spPr>
          <a:xfrm>
            <a:off x="7613578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A680C653-5EAE-9A0D-D3AD-E74BFB4975D7}"/>
              </a:ext>
            </a:extLst>
          </p:cNvPr>
          <p:cNvSpPr txBox="1"/>
          <p:nvPr/>
        </p:nvSpPr>
        <p:spPr>
          <a:xfrm>
            <a:off x="3228501" y="47600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 </a:t>
            </a:r>
            <a:r>
              <a:rPr lang="en-US" altLang="ko-KR" sz="2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(1.094%)</a:t>
            </a:r>
            <a:endParaRPr lang="en-US" sz="20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B24C13C8-A5A2-3532-56C9-5DF209EB674A}"/>
              </a:ext>
            </a:extLst>
          </p:cNvPr>
          <p:cNvSpPr txBox="1"/>
          <p:nvPr/>
        </p:nvSpPr>
        <p:spPr>
          <a:xfrm>
            <a:off x="3237802" y="51905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택시 운송업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(1.089%)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6BBF27F-D1D6-88F8-2EF5-DE70D308686E}"/>
              </a:ext>
            </a:extLst>
          </p:cNvPr>
          <p:cNvSpPr txBox="1"/>
          <p:nvPr/>
        </p:nvSpPr>
        <p:spPr>
          <a:xfrm>
            <a:off x="3241202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악기 소매업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(1.088%)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3B46F2B1-01B0-B58E-ADF7-CBEA15A37BD3}"/>
              </a:ext>
            </a:extLst>
          </p:cNvPr>
          <p:cNvSpPr txBox="1"/>
          <p:nvPr/>
        </p:nvSpPr>
        <p:spPr>
          <a:xfrm>
            <a:off x="7429657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(1.017%)</a:t>
            </a: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3F38B120-EE99-51AC-A682-ED079D05C0BD}"/>
              </a:ext>
            </a:extLst>
          </p:cNvPr>
          <p:cNvSpPr txBox="1"/>
          <p:nvPr/>
        </p:nvSpPr>
        <p:spPr>
          <a:xfrm>
            <a:off x="7438957" y="51682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(0.995%)</a:t>
            </a: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D4E0103-97A4-1CCA-1066-A72825116C8D}"/>
              </a:ext>
            </a:extLst>
          </p:cNvPr>
          <p:cNvSpPr txBox="1"/>
          <p:nvPr/>
        </p:nvSpPr>
        <p:spPr>
          <a:xfrm>
            <a:off x="7442357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(0.992%)</a:t>
            </a:r>
          </a:p>
        </p:txBody>
      </p:sp>
      <p:sp>
        <p:nvSpPr>
          <p:cNvPr id="16" name="Text 33">
            <a:extLst>
              <a:ext uri="{FF2B5EF4-FFF2-40B4-BE49-F238E27FC236}">
                <a16:creationId xmlns:a16="http://schemas.microsoft.com/office/drawing/2014/main" id="{4358EB1E-ED86-3671-448A-A8D886263CF4}"/>
              </a:ext>
            </a:extLst>
          </p:cNvPr>
          <p:cNvSpPr txBox="1"/>
          <p:nvPr/>
        </p:nvSpPr>
        <p:spPr>
          <a:xfrm>
            <a:off x="8165309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19,437.3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14" name="Shape 25">
            <a:extLst>
              <a:ext uri="{FF2B5EF4-FFF2-40B4-BE49-F238E27FC236}">
                <a16:creationId xmlns:a16="http://schemas.microsoft.com/office/drawing/2014/main" id="{D60C38A1-FFF6-75D2-D2C5-46D402F17CA4}"/>
              </a:ext>
            </a:extLst>
          </p:cNvPr>
          <p:cNvSpPr/>
          <p:nvPr/>
        </p:nvSpPr>
        <p:spPr>
          <a:xfrm>
            <a:off x="509967" y="3513818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01BD08F-FB16-F1CD-0C10-CB23D7A016A8}"/>
              </a:ext>
            </a:extLst>
          </p:cNvPr>
          <p:cNvSpPr/>
          <p:nvPr/>
        </p:nvSpPr>
        <p:spPr>
          <a:xfrm>
            <a:off x="894745" y="3643320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Shape 29">
            <a:extLst>
              <a:ext uri="{FF2B5EF4-FFF2-40B4-BE49-F238E27FC236}">
                <a16:creationId xmlns:a16="http://schemas.microsoft.com/office/drawing/2014/main" id="{EB80F458-B6D2-CA48-6080-D6D609D49960}"/>
              </a:ext>
            </a:extLst>
          </p:cNvPr>
          <p:cNvSpPr/>
          <p:nvPr/>
        </p:nvSpPr>
        <p:spPr>
          <a:xfrm>
            <a:off x="1365239" y="458840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0" name="Shape 26">
            <a:extLst>
              <a:ext uri="{FF2B5EF4-FFF2-40B4-BE49-F238E27FC236}">
                <a16:creationId xmlns:a16="http://schemas.microsoft.com/office/drawing/2014/main" id="{477EB2B6-E610-0025-B7DC-043E1440D9E8}"/>
              </a:ext>
            </a:extLst>
          </p:cNvPr>
          <p:cNvSpPr/>
          <p:nvPr/>
        </p:nvSpPr>
        <p:spPr>
          <a:xfrm>
            <a:off x="509967" y="3513818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21" name="Text 27">
            <a:extLst>
              <a:ext uri="{FF2B5EF4-FFF2-40B4-BE49-F238E27FC236}">
                <a16:creationId xmlns:a16="http://schemas.microsoft.com/office/drawing/2014/main" id="{953EBEC4-A38F-2639-3D1D-19DC4EF8776E}"/>
              </a:ext>
            </a:extLst>
          </p:cNvPr>
          <p:cNvSpPr txBox="1"/>
          <p:nvPr/>
        </p:nvSpPr>
        <p:spPr>
          <a:xfrm>
            <a:off x="970993" y="3690383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 28">
            <a:extLst>
              <a:ext uri="{FF2B5EF4-FFF2-40B4-BE49-F238E27FC236}">
                <a16:creationId xmlns:a16="http://schemas.microsoft.com/office/drawing/2014/main" id="{F98D006F-4F11-2EF4-3E0A-9B358CB320C5}"/>
              </a:ext>
            </a:extLst>
          </p:cNvPr>
          <p:cNvSpPr txBox="1"/>
          <p:nvPr/>
        </p:nvSpPr>
        <p:spPr>
          <a:xfrm>
            <a:off x="797606" y="3943629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23" name="Shape 29">
            <a:extLst>
              <a:ext uri="{FF2B5EF4-FFF2-40B4-BE49-F238E27FC236}">
                <a16:creationId xmlns:a16="http://schemas.microsoft.com/office/drawing/2014/main" id="{C07DBB5F-598F-B058-340B-B9D1C771EFB3}"/>
              </a:ext>
            </a:extLst>
          </p:cNvPr>
          <p:cNvSpPr/>
          <p:nvPr/>
        </p:nvSpPr>
        <p:spPr>
          <a:xfrm>
            <a:off x="1365239" y="4124767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24" name="Text 30">
            <a:extLst>
              <a:ext uri="{FF2B5EF4-FFF2-40B4-BE49-F238E27FC236}">
                <a16:creationId xmlns:a16="http://schemas.microsoft.com/office/drawing/2014/main" id="{15EE48BA-5745-732F-1980-9ED26F27A608}"/>
              </a:ext>
            </a:extLst>
          </p:cNvPr>
          <p:cNvSpPr txBox="1"/>
          <p:nvPr/>
        </p:nvSpPr>
        <p:spPr>
          <a:xfrm>
            <a:off x="1417818" y="4066958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9,885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25" name="Text 31">
            <a:extLst>
              <a:ext uri="{FF2B5EF4-FFF2-40B4-BE49-F238E27FC236}">
                <a16:creationId xmlns:a16="http://schemas.microsoft.com/office/drawing/2014/main" id="{D22D5F99-968E-1A2B-2744-B145BF900AB9}"/>
              </a:ext>
            </a:extLst>
          </p:cNvPr>
          <p:cNvSpPr txBox="1"/>
          <p:nvPr/>
        </p:nvSpPr>
        <p:spPr>
          <a:xfrm>
            <a:off x="787096" y="4398183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26" name="Text 33">
            <a:extLst>
              <a:ext uri="{FF2B5EF4-FFF2-40B4-BE49-F238E27FC236}">
                <a16:creationId xmlns:a16="http://schemas.microsoft.com/office/drawing/2014/main" id="{29AA481D-ED47-7939-F37B-E8B04BB14A0A}"/>
              </a:ext>
            </a:extLst>
          </p:cNvPr>
          <p:cNvSpPr txBox="1"/>
          <p:nvPr/>
        </p:nvSpPr>
        <p:spPr>
          <a:xfrm>
            <a:off x="1420170" y="4532145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9,932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27" name="Shape 25">
            <a:extLst>
              <a:ext uri="{FF2B5EF4-FFF2-40B4-BE49-F238E27FC236}">
                <a16:creationId xmlns:a16="http://schemas.microsoft.com/office/drawing/2014/main" id="{F6090AD4-88D3-A2E8-F842-13CE83336DCC}"/>
              </a:ext>
            </a:extLst>
          </p:cNvPr>
          <p:cNvSpPr/>
          <p:nvPr/>
        </p:nvSpPr>
        <p:spPr>
          <a:xfrm>
            <a:off x="509967" y="1736874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C6D51EE-98B1-925F-B4E7-16FA69CC58A9}"/>
              </a:ext>
            </a:extLst>
          </p:cNvPr>
          <p:cNvSpPr/>
          <p:nvPr/>
        </p:nvSpPr>
        <p:spPr>
          <a:xfrm>
            <a:off x="894745" y="186637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Shape 29">
            <a:extLst>
              <a:ext uri="{FF2B5EF4-FFF2-40B4-BE49-F238E27FC236}">
                <a16:creationId xmlns:a16="http://schemas.microsoft.com/office/drawing/2014/main" id="{726445EE-217C-5C21-2AB6-A5039ADCC85A}"/>
              </a:ext>
            </a:extLst>
          </p:cNvPr>
          <p:cNvSpPr/>
          <p:nvPr/>
        </p:nvSpPr>
        <p:spPr>
          <a:xfrm>
            <a:off x="1365239" y="2811460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DD46EB12-7B1B-9030-5578-69B1A10FA4DA}"/>
              </a:ext>
            </a:extLst>
          </p:cNvPr>
          <p:cNvSpPr/>
          <p:nvPr/>
        </p:nvSpPr>
        <p:spPr>
          <a:xfrm>
            <a:off x="509967" y="1736874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9ED73040-8C8B-C6AA-57F3-898A2688570F}"/>
              </a:ext>
            </a:extLst>
          </p:cNvPr>
          <p:cNvSpPr txBox="1"/>
          <p:nvPr/>
        </p:nvSpPr>
        <p:spPr>
          <a:xfrm>
            <a:off x="970993" y="191343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 28">
            <a:extLst>
              <a:ext uri="{FF2B5EF4-FFF2-40B4-BE49-F238E27FC236}">
                <a16:creationId xmlns:a16="http://schemas.microsoft.com/office/drawing/2014/main" id="{3DA6A9BF-E6E7-74C0-1C20-CDC06AB9EC90}"/>
              </a:ext>
            </a:extLst>
          </p:cNvPr>
          <p:cNvSpPr txBox="1"/>
          <p:nvPr/>
        </p:nvSpPr>
        <p:spPr>
          <a:xfrm>
            <a:off x="797606" y="2166685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37" name="Shape 29">
            <a:extLst>
              <a:ext uri="{FF2B5EF4-FFF2-40B4-BE49-F238E27FC236}">
                <a16:creationId xmlns:a16="http://schemas.microsoft.com/office/drawing/2014/main" id="{F3BB92CB-D2B9-51E2-7B7D-6B1ABC3FE9D6}"/>
              </a:ext>
            </a:extLst>
          </p:cNvPr>
          <p:cNvSpPr/>
          <p:nvPr/>
        </p:nvSpPr>
        <p:spPr>
          <a:xfrm>
            <a:off x="1365239" y="2347823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38" name="Text 30">
            <a:extLst>
              <a:ext uri="{FF2B5EF4-FFF2-40B4-BE49-F238E27FC236}">
                <a16:creationId xmlns:a16="http://schemas.microsoft.com/office/drawing/2014/main" id="{08FE0E78-085F-7C12-0F78-76F2CF87E9D0}"/>
              </a:ext>
            </a:extLst>
          </p:cNvPr>
          <p:cNvSpPr txBox="1"/>
          <p:nvPr/>
        </p:nvSpPr>
        <p:spPr>
          <a:xfrm>
            <a:off x="1407658" y="2290014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196,641,100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40" name="Text 31">
            <a:extLst>
              <a:ext uri="{FF2B5EF4-FFF2-40B4-BE49-F238E27FC236}">
                <a16:creationId xmlns:a16="http://schemas.microsoft.com/office/drawing/2014/main" id="{26672755-1DD8-0948-488A-7A8473DEE0F2}"/>
              </a:ext>
            </a:extLst>
          </p:cNvPr>
          <p:cNvSpPr txBox="1"/>
          <p:nvPr/>
        </p:nvSpPr>
        <p:spPr>
          <a:xfrm>
            <a:off x="787096" y="2621239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3" name="Text 33">
            <a:extLst>
              <a:ext uri="{FF2B5EF4-FFF2-40B4-BE49-F238E27FC236}">
                <a16:creationId xmlns:a16="http://schemas.microsoft.com/office/drawing/2014/main" id="{9F930686-6EA4-D06E-F6AE-2C5F1B39A0DA}"/>
              </a:ext>
            </a:extLst>
          </p:cNvPr>
          <p:cNvSpPr txBox="1"/>
          <p:nvPr/>
        </p:nvSpPr>
        <p:spPr>
          <a:xfrm>
            <a:off x="1410010" y="2755201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6,123,015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pic>
        <p:nvPicPr>
          <p:cNvPr id="47" name="Picture 46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4603" y="1714574"/>
            <a:ext cx="3953170" cy="2795817"/>
          </a:xfrm>
          <a:prstGeom prst="rect">
            <a:avLst/>
          </a:prstGeom>
        </p:spPr>
      </p:pic>
      <p:pic>
        <p:nvPicPr>
          <p:cNvPr id="48" name="Picture 47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5619" y="1736874"/>
            <a:ext cx="3953170" cy="279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3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축제 전체 대시보드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b="1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b="1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 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b="1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895199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11.0%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1월 29일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(992,839명)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5.5%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(170,565명)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29.3%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20,045억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" name="Text 12">
            <a:extLst>
              <a:ext uri="{FF2B5EF4-FFF2-40B4-BE49-F238E27FC236}">
                <a16:creationId xmlns:a16="http://schemas.microsoft.com/office/drawing/2014/main" id="{E7EDDD51-0A97-4E19-EE01-61D06FF88C73}"/>
              </a:ext>
            </a:extLst>
          </p:cNvPr>
          <p:cNvSpPr txBox="1"/>
          <p:nvPr/>
        </p:nvSpPr>
        <p:spPr>
          <a:xfrm>
            <a:off x="7765472" y="2328267"/>
            <a:ext cx="3543163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0.1%</a:t>
            </a: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1.0%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20대 남성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92822" cy="360952"/>
            <a:chOff x="4172663" y="3220433"/>
            <a:chExt cx="1292822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72812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당구장 운영업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12.5%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17,020,099명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16,254,746명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-4.5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6.0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19,978억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20,018억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0.2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0.3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085599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46908-499F-B84F-D429-EA0CD5D0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0C1977EB-2A93-97FA-71DE-24280979EA26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3F52350-4023-63AB-8D04-C5B01FD8F4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0F8263C1-40B1-53E4-5189-FCF0975DD18F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1EE5F7E1-9C6D-324F-C8E4-9C7C6B2C9A21}"/>
              </a:ext>
            </a:extLst>
          </p:cNvPr>
          <p:cNvSpPr/>
          <p:nvPr/>
        </p:nvSpPr>
        <p:spPr>
          <a:xfrm>
            <a:off x="38069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70AB061F-E056-9678-AC02-D81EE6C81C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49499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34860967-AE79-904C-247D-C48CE502F457}"/>
              </a:ext>
            </a:extLst>
          </p:cNvPr>
          <p:cNvSpPr txBox="1"/>
          <p:nvPr/>
        </p:nvSpPr>
        <p:spPr>
          <a:xfrm>
            <a:off x="67604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748914A3-2286-BA94-DB25-335C5141545A}"/>
              </a:ext>
            </a:extLst>
          </p:cNvPr>
          <p:cNvSpPr txBox="1"/>
          <p:nvPr/>
        </p:nvSpPr>
        <p:spPr>
          <a:xfrm>
            <a:off x="38069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59D0A962-68D2-0925-29FA-4DE72E270F22}"/>
              </a:ext>
            </a:extLst>
          </p:cNvPr>
          <p:cNvSpPr txBox="1"/>
          <p:nvPr/>
        </p:nvSpPr>
        <p:spPr>
          <a:xfrm>
            <a:off x="38130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0284E358-6932-135B-AB68-306A016641CF}"/>
              </a:ext>
            </a:extLst>
          </p:cNvPr>
          <p:cNvSpPr/>
          <p:nvPr/>
        </p:nvSpPr>
        <p:spPr>
          <a:xfrm>
            <a:off x="41723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145F8BA6-E9C4-574F-169B-EF453412B5F5}"/>
              </a:ext>
            </a:extLst>
          </p:cNvPr>
          <p:cNvSpPr txBox="1"/>
          <p:nvPr/>
        </p:nvSpPr>
        <p:spPr>
          <a:xfrm>
            <a:off x="53894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0CA70AEC-25E7-9E9A-498B-F15E5A1E1C03}"/>
              </a:ext>
            </a:extLst>
          </p:cNvPr>
          <p:cNvSpPr txBox="1"/>
          <p:nvPr/>
        </p:nvSpPr>
        <p:spPr>
          <a:xfrm>
            <a:off x="52075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68A4BE4E-08E9-517F-72B6-108ADC1C70EE}"/>
              </a:ext>
            </a:extLst>
          </p:cNvPr>
          <p:cNvSpPr txBox="1"/>
          <p:nvPr/>
        </p:nvSpPr>
        <p:spPr>
          <a:xfrm>
            <a:off x="53153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11.0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DEF17729-EF26-9D46-2739-F0B6F0BEB993}"/>
              </a:ext>
            </a:extLst>
          </p:cNvPr>
          <p:cNvSpPr/>
          <p:nvPr/>
        </p:nvSpPr>
        <p:spPr>
          <a:xfrm>
            <a:off x="251362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0D43E96D-486C-838A-AC3F-A3CB79FA852E}"/>
              </a:ext>
            </a:extLst>
          </p:cNvPr>
          <p:cNvSpPr txBox="1"/>
          <p:nvPr/>
        </p:nvSpPr>
        <p:spPr>
          <a:xfrm>
            <a:off x="263533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F580ADA6-61D9-E050-DD1F-0FF99495A2CD}"/>
              </a:ext>
            </a:extLst>
          </p:cNvPr>
          <p:cNvSpPr txBox="1"/>
          <p:nvPr/>
        </p:nvSpPr>
        <p:spPr>
          <a:xfrm>
            <a:off x="261713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1월 29일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(992,839명)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076429C3-7E85-2EF5-A5E0-C27C01108591}"/>
              </a:ext>
            </a:extLst>
          </p:cNvPr>
          <p:cNvSpPr txBox="1"/>
          <p:nvPr/>
        </p:nvSpPr>
        <p:spPr>
          <a:xfrm>
            <a:off x="262792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53132FB9-63B2-EAF4-95CD-EFDB3700970B}"/>
              </a:ext>
            </a:extLst>
          </p:cNvPr>
          <p:cNvSpPr/>
          <p:nvPr/>
        </p:nvSpPr>
        <p:spPr>
          <a:xfrm>
            <a:off x="41723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86526CDF-F0A1-8CC0-B907-D0BB3E062993}"/>
              </a:ext>
            </a:extLst>
          </p:cNvPr>
          <p:cNvSpPr txBox="1"/>
          <p:nvPr/>
        </p:nvSpPr>
        <p:spPr>
          <a:xfrm>
            <a:off x="53894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45FB2E7A-7C21-19DF-CF9A-75C23938C30A}"/>
              </a:ext>
            </a:extLst>
          </p:cNvPr>
          <p:cNvSpPr txBox="1"/>
          <p:nvPr/>
        </p:nvSpPr>
        <p:spPr>
          <a:xfrm>
            <a:off x="52075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50대 여성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8D5B6922-7C73-0CD2-45B8-8DF9F81DDED2}"/>
              </a:ext>
            </a:extLst>
          </p:cNvPr>
          <p:cNvSpPr txBox="1"/>
          <p:nvPr/>
        </p:nvSpPr>
        <p:spPr>
          <a:xfrm>
            <a:off x="53153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8.8%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CEF8F7F5-1345-9AAD-81F5-9B4D0B2B0503}"/>
              </a:ext>
            </a:extLst>
          </p:cNvPr>
          <p:cNvSpPr/>
          <p:nvPr/>
        </p:nvSpPr>
        <p:spPr>
          <a:xfrm>
            <a:off x="251362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D043FA54-3CBF-D5A6-10CA-6144AD350EA8}"/>
              </a:ext>
            </a:extLst>
          </p:cNvPr>
          <p:cNvSpPr txBox="1"/>
          <p:nvPr/>
        </p:nvSpPr>
        <p:spPr>
          <a:xfrm>
            <a:off x="263532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8ED17348-E8C7-BBD9-8891-5B7E54681DB3}"/>
              </a:ext>
            </a:extLst>
          </p:cNvPr>
          <p:cNvSpPr txBox="1"/>
          <p:nvPr/>
        </p:nvSpPr>
        <p:spPr>
          <a:xfrm>
            <a:off x="261713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170,565명)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B247BD0A-B217-0683-7726-206B0410085A}"/>
              </a:ext>
            </a:extLst>
          </p:cNvPr>
          <p:cNvSpPr txBox="1"/>
          <p:nvPr/>
        </p:nvSpPr>
        <p:spPr>
          <a:xfrm>
            <a:off x="262792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29.3%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0CFDEF29-2335-D5E7-0121-0B8C4B1D0124}"/>
              </a:ext>
            </a:extLst>
          </p:cNvPr>
          <p:cNvSpPr/>
          <p:nvPr/>
        </p:nvSpPr>
        <p:spPr>
          <a:xfrm>
            <a:off x="41723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D193254-F42F-A08D-AB5B-AE5F7798ABC8}"/>
              </a:ext>
            </a:extLst>
          </p:cNvPr>
          <p:cNvSpPr txBox="1"/>
          <p:nvPr/>
        </p:nvSpPr>
        <p:spPr>
          <a:xfrm>
            <a:off x="53894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7D800167-2AF3-66B8-8307-83E1A7C367DF}"/>
              </a:ext>
            </a:extLst>
          </p:cNvPr>
          <p:cNvSpPr txBox="1"/>
          <p:nvPr/>
        </p:nvSpPr>
        <p:spPr>
          <a:xfrm>
            <a:off x="52075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2B9ACB4B-3559-9B31-A60F-4AC2B4D098F0}"/>
              </a:ext>
            </a:extLst>
          </p:cNvPr>
          <p:cNvSpPr txBox="1"/>
          <p:nvPr/>
        </p:nvSpPr>
        <p:spPr>
          <a:xfrm>
            <a:off x="53153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65.1%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1B43AA6F-84EF-0F88-7AE9-539D4C2E1DBE}"/>
              </a:ext>
            </a:extLst>
          </p:cNvPr>
          <p:cNvSpPr/>
          <p:nvPr/>
        </p:nvSpPr>
        <p:spPr>
          <a:xfrm>
            <a:off x="251362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52836613-8235-D72D-6CA0-38F1B12EC75C}"/>
              </a:ext>
            </a:extLst>
          </p:cNvPr>
          <p:cNvSpPr txBox="1"/>
          <p:nvPr/>
        </p:nvSpPr>
        <p:spPr>
          <a:xfrm>
            <a:off x="263533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B8123572-CBA2-C76C-1F7B-300265ACCE53}"/>
              </a:ext>
            </a:extLst>
          </p:cNvPr>
          <p:cNvSpPr txBox="1"/>
          <p:nvPr/>
        </p:nvSpPr>
        <p:spPr>
          <a:xfrm>
            <a:off x="261713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877,953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41C1E8CD-7FFD-86E6-2771-3DDD86828961}"/>
              </a:ext>
            </a:extLst>
          </p:cNvPr>
          <p:cNvSpPr txBox="1"/>
          <p:nvPr/>
        </p:nvSpPr>
        <p:spPr>
          <a:xfrm>
            <a:off x="262792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1D50AAD4-E5B8-3EA2-1697-26586EE3C20C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4CDFBF7-32D9-1486-5F43-587C3A409F9B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CF4E4606-65CD-79DD-467B-DEC037C1DC01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F889BDCE-C563-19B4-087E-FABDE2DE37B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6" name="SL5_chart_1">
            <a:extLst>
              <a:ext uri="{FF2B5EF4-FFF2-40B4-BE49-F238E27FC236}">
                <a16:creationId xmlns:a16="http://schemas.microsoft.com/office/drawing/2014/main" id="{FE8B2F06-6AEE-B28E-1FBD-AE1E04606B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1366141"/>
              </p:ext>
            </p:extLst>
          </p:nvPr>
        </p:nvGraphicFramePr>
        <p:xfrm>
          <a:off x="4119107" y="1306909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0BB943CF-834D-8DC7-37C9-635B2907C6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924208"/>
              </p:ext>
            </p:extLst>
          </p:nvPr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SL5_chart_3">
            <a:extLst>
              <a:ext uri="{FF2B5EF4-FFF2-40B4-BE49-F238E27FC236}">
                <a16:creationId xmlns:a16="http://schemas.microsoft.com/office/drawing/2014/main" id="{CB9BC38C-7B66-B899-577C-3F06E3FA3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1585621"/>
              </p:ext>
            </p:extLst>
          </p:nvPr>
        </p:nvGraphicFramePr>
        <p:xfrm>
          <a:off x="5184676" y="1268738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" name="SL5_chart_4">
            <a:extLst>
              <a:ext uri="{FF2B5EF4-FFF2-40B4-BE49-F238E27FC236}">
                <a16:creationId xmlns:a16="http://schemas.microsoft.com/office/drawing/2014/main" id="{E2A6087E-D333-F9A8-5281-E7433CA218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7847298"/>
              </p:ext>
            </p:extLst>
          </p:nvPr>
        </p:nvGraphicFramePr>
        <p:xfrm>
          <a:off x="6062855" y="1259859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9098D1ED-3503-248A-34E6-EEA13B63AE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738174"/>
              </p:ext>
            </p:extLst>
          </p:nvPr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9F11F95E-3000-D091-41D9-95C942D0ECBC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5F1169B-9495-B733-5467-0B752CDEAF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849029"/>
              </p:ext>
            </p:extLst>
          </p:nvPr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24900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323120" y="4110602"/>
            <a:ext cx="4236851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339933" y="411060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4911" y="434857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647404" y="431047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746154" y="430064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12.6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323122" y="4844616"/>
            <a:ext cx="4236849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342323" y="485668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4911" y="506369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647405" y="502559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746153" y="501456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9.6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18662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3.8%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28703" y="4429264"/>
            <a:ext cx="322170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2203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840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565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223941" y="5163278"/>
            <a:ext cx="3221701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334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840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565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 </a:t>
            </a:r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감소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29562" y="5326598"/>
            <a:ext cx="1218694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(9.0</a:t>
            </a:r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29562" y="4608881"/>
            <a:ext cx="1218694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(13.2</a:t>
            </a:r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791200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1월29일</a:t>
            </a:r>
            <a:endParaRPr lang="en-US" altLang="ko-KR" sz="2800" dirty="0"/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5.5%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8590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7900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70267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1월16일</a:t>
            </a:r>
            <a:endParaRPr lang="en-US" altLang="ko-KR" sz="2800" dirty="0"/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72240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0.8%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20503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500087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9018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152548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582,130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89" name="Text 10">
            <a:extLst>
              <a:ext uri="{FF2B5EF4-FFF2-40B4-BE49-F238E27FC236}">
                <a16:creationId xmlns:a16="http://schemas.microsoft.com/office/drawing/2014/main" id="{70B635AD-A4C2-2CCD-DCD3-88D5EFA6E6D5}"/>
              </a:ext>
            </a:extLst>
          </p:cNvPr>
          <p:cNvSpPr txBox="1"/>
          <p:nvPr/>
        </p:nvSpPr>
        <p:spPr>
          <a:xfrm>
            <a:off x="5454521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100.0%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500278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30531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9462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40216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608,803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58961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77.6%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30722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505,446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22.4%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265068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29.1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30.2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5403</TotalTime>
  <Words>1373</Words>
  <Application>Microsoft Office PowerPoint</Application>
  <PresentationFormat>와이드스크린</PresentationFormat>
  <Paragraphs>389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1088</cp:revision>
  <dcterms:created xsi:type="dcterms:W3CDTF">2025-10-15T03:48:02Z</dcterms:created>
  <dcterms:modified xsi:type="dcterms:W3CDTF">2025-10-23T04:10:21Z</dcterms:modified>
</cp:coreProperties>
</file>