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6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7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8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9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10.xml" ContentType="application/vnd.openxmlformats-officedocument.presentationml.notesSl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notesSlides/notesSlide11.xml" ContentType="application/vnd.openxmlformats-officedocument.presentationml.notesSlid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notesSlides/notesSlide12.xml" ContentType="application/vnd.openxmlformats-officedocument.presentationml.notesSlid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notesSlides/notesSlide13.xml" ContentType="application/vnd.openxmlformats-officedocument.presentationml.notesSlid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notesSlides/notesSlide14.xml" ContentType="application/vnd.openxmlformats-officedocument.presentationml.notesSlid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notesSlides/notesSlide17.xml" ContentType="application/vnd.openxmlformats-officedocument.presentationml.notesSlid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notesSlides/notesSlide18.xml" ContentType="application/vnd.openxmlformats-officedocument.presentationml.notesSlid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notesSlides/notesSlide19.xml" ContentType="application/vnd.openxmlformats-officedocument.presentationml.notesSlide+xml"/>
  <Override PartName="/ppt/charts/chartEx1.xml" ContentType="application/vnd.ms-office.chartex+xml"/>
  <Override PartName="/ppt/charts/style26.xml" ContentType="application/vnd.ms-office.chartstyle+xml"/>
  <Override PartName="/ppt/charts/colors26.xml" ContentType="application/vnd.ms-office.chartcolorstyle+xml"/>
  <Override PartName="/ppt/charts/chartEx2.xml" ContentType="application/vnd.ms-office.chartex+xml"/>
  <Override PartName="/ppt/charts/style27.xml" ContentType="application/vnd.ms-office.chartstyle+xml"/>
  <Override PartName="/ppt/charts/colors27.xml" ContentType="application/vnd.ms-office.chartcolorstyle+xml"/>
  <Override PartName="/ppt/notesSlides/notesSlide20.xml" ContentType="application/vnd.openxmlformats-officedocument.presentationml.notesSlide+xml"/>
  <Override PartName="/ppt/charts/chart26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notesSlides/notesSlide21.xml" ContentType="application/vnd.openxmlformats-officedocument.presentationml.notesSlide+xml"/>
  <Override PartName="/ppt/charts/chart27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3" r:id="rId1"/>
  </p:sldMasterIdLst>
  <p:notesMasterIdLst>
    <p:notesMasterId r:id="rId25"/>
  </p:notesMasterIdLst>
  <p:sldIdLst>
    <p:sldId id="256" r:id="rId2"/>
    <p:sldId id="321" r:id="rId3"/>
    <p:sldId id="312" r:id="rId4"/>
    <p:sldId id="322" r:id="rId5"/>
    <p:sldId id="337" r:id="rId6"/>
    <p:sldId id="315" r:id="rId7"/>
    <p:sldId id="323" r:id="rId8"/>
    <p:sldId id="316" r:id="rId9"/>
    <p:sldId id="324" r:id="rId10"/>
    <p:sldId id="325" r:id="rId11"/>
    <p:sldId id="300" r:id="rId12"/>
    <p:sldId id="329" r:id="rId13"/>
    <p:sldId id="311" r:id="rId14"/>
    <p:sldId id="326" r:id="rId15"/>
    <p:sldId id="334" r:id="rId16"/>
    <p:sldId id="339" r:id="rId17"/>
    <p:sldId id="320" r:id="rId18"/>
    <p:sldId id="327" r:id="rId19"/>
    <p:sldId id="341" r:id="rId20"/>
    <p:sldId id="342" r:id="rId21"/>
    <p:sldId id="347" r:id="rId22"/>
    <p:sldId id="344" r:id="rId23"/>
    <p:sldId id="289" r:id="rId24"/>
  </p:sldIdLst>
  <p:sldSz cx="12192000" cy="6858000"/>
  <p:notesSz cx="6858000" cy="12192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E79"/>
    <a:srgbClr val="E74C3C"/>
    <a:srgbClr val="7C42A7"/>
    <a:srgbClr val="E75C4D"/>
    <a:srgbClr val="FDC417"/>
    <a:srgbClr val="69A3D7"/>
    <a:srgbClr val="7CB357"/>
    <a:srgbClr val="5B9BD5"/>
    <a:srgbClr val="B092C5"/>
    <a:srgbClr val="E796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03" autoAdjust="0"/>
    <p:restoredTop sz="94737" autoAdjust="0"/>
  </p:normalViewPr>
  <p:slideViewPr>
    <p:cSldViewPr snapToGrid="0" snapToObjects="1">
      <p:cViewPr varScale="1">
        <p:scale>
          <a:sx n="78" d="100"/>
          <a:sy n="78" d="100"/>
        </p:scale>
        <p:origin x="103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4.xlsx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7.xlsx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8.xlsx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26.xml"/><Relationship Id="rId2" Type="http://schemas.microsoft.com/office/2011/relationships/chartStyle" Target="style26.xml"/><Relationship Id="rId1" Type="http://schemas.openxmlformats.org/officeDocument/2006/relationships/package" Target="../embeddings/Microsoft_Excel_Worksheet25.xlsx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27.xml"/><Relationship Id="rId2" Type="http://schemas.microsoft.com/office/2011/relationships/chartStyle" Target="style27.xml"/><Relationship Id="rId1" Type="http://schemas.openxmlformats.org/officeDocument/2006/relationships/package" Target="../embeddings/Microsoft_Excel_Worksheet2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연도별 방문인구 추이</a:t>
            </a:r>
            <a:endParaRPr lang="en-US" altLang="ko-KR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SL4_chart_1!$B$1</c:f>
              <c:strCache>
                <c:ptCount val="1"/>
                <c:pt idx="0">
                  <c:v>방문인구 수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SL4_chart_1!$A$2:$A$4</c:f>
              <c:strCache>
                <c:ptCount val="3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</c:strCache>
            </c:strRef>
          </c:cat>
          <c:val>
            <c:numRef>
              <c:f>SL4_chart_1!$B$2:$B$4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54-450F-AD75-A01A205B9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587738800"/>
        <c:axId val="879847423"/>
      </c:barChart>
      <c:lineChart>
        <c:grouping val="standard"/>
        <c:varyColors val="0"/>
        <c:ser>
          <c:idx val="1"/>
          <c:order val="1"/>
          <c:tx>
            <c:strRef>
              <c:f>SL4_chart_1!$C$1</c:f>
              <c:strCache>
                <c:ptCount val="1"/>
                <c:pt idx="0">
                  <c:v>방문인구 수 증감률</c:v>
                </c:pt>
              </c:strCache>
            </c:strRef>
          </c:tx>
          <c:spPr>
            <a:ln w="28575" cap="rnd">
              <a:solidFill>
                <a:srgbClr val="E74C3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74C3C"/>
              </a:solidFill>
              <a:ln w="25400">
                <a:solidFill>
                  <a:srgbClr val="E74C3C"/>
                </a:solidFill>
              </a:ln>
              <a:effectLst/>
            </c:spPr>
          </c:marker>
          <c:cat>
            <c:strRef>
              <c:f>SL4_chart_1!$A$2:$A$4</c:f>
              <c:strCache>
                <c:ptCount val="3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</c:strCache>
            </c:strRef>
          </c:cat>
          <c:val>
            <c:numRef>
              <c:f>SL4_chart_1!$C$2:$C$4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954-450F-AD75-A01A205B9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46673855"/>
        <c:axId val="1046673375"/>
      </c:lineChart>
      <c:catAx>
        <c:axId val="587738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79847423"/>
        <c:crosses val="autoZero"/>
        <c:auto val="1"/>
        <c:lblAlgn val="ctr"/>
        <c:lblOffset val="10"/>
        <c:noMultiLvlLbl val="0"/>
      </c:catAx>
      <c:valAx>
        <c:axId val="8798474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_);[Red]\(#,##0\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87738800"/>
        <c:crosses val="autoZero"/>
        <c:crossBetween val="between"/>
      </c:valAx>
      <c:valAx>
        <c:axId val="1046673375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046673855"/>
        <c:crosses val="max"/>
        <c:crossBetween val="between"/>
      </c:valAx>
      <c:catAx>
        <c:axId val="1046673855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04667337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 수 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20대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  <c:pt idx="4">
                  <c:v>60대</c:v>
                </c:pt>
                <c:pt idx="5">
                  <c:v>70대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4.5</c:v>
                </c:pt>
                <c:pt idx="5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87-4410-A0F4-A867EA7E79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0"/>
        <c:overlap val="-27"/>
        <c:axId val="585678128"/>
        <c:axId val="58567860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전년대비 증감율</c:v>
                </c:pt>
              </c:strCache>
            </c:strRef>
          </c:tx>
          <c:spPr>
            <a:ln w="38100" cap="rnd">
              <a:solidFill>
                <a:srgbClr val="E74C3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74C3C"/>
              </a:solidFill>
              <a:ln w="63500">
                <a:solidFill>
                  <a:srgbClr val="E74C3C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20대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  <c:pt idx="4">
                  <c:v>60대</c:v>
                </c:pt>
                <c:pt idx="5">
                  <c:v>70대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2.8</c:v>
                </c:pt>
                <c:pt idx="5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187-4410-A0F4-A867EA7E79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84714112"/>
        <c:axId val="584715072"/>
      </c:lineChart>
      <c:catAx>
        <c:axId val="585678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78608"/>
        <c:crosses val="autoZero"/>
        <c:auto val="1"/>
        <c:lblAlgn val="ctr"/>
        <c:lblOffset val="0"/>
        <c:noMultiLvlLbl val="0"/>
      </c:catAx>
      <c:valAx>
        <c:axId val="585678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78128"/>
        <c:crosses val="autoZero"/>
        <c:crossBetween val="between"/>
      </c:valAx>
      <c:valAx>
        <c:axId val="584715072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84714112"/>
        <c:crosses val="max"/>
        <c:crossBetween val="between"/>
      </c:valAx>
      <c:catAx>
        <c:axId val="58471411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8471507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3364788385826775E-2"/>
          <c:y val="0.12414723447265727"/>
          <c:w val="0.93163521161417318"/>
          <c:h val="0.66747065586717946"/>
        </c:manualLayout>
      </c:layout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주말</c:v>
                </c:pt>
              </c:strCache>
            </c:strRef>
          </c:tx>
          <c:spPr>
            <a:solidFill>
              <a:srgbClr val="1F4E79">
                <a:alpha val="20000"/>
              </a:srgbClr>
            </a:solidFill>
            <a:ln w="38100">
              <a:solidFill>
                <a:srgbClr val="1F4E79"/>
              </a:solidFill>
            </a:ln>
            <a:effectLst/>
          </c:spPr>
          <c:cat>
            <c:strRef>
              <c:f>Sheet1!$A$2:$A$22</c:f>
              <c:strCache>
                <c:ptCount val="21"/>
                <c:pt idx="0">
                  <c:v>10월 1일</c:v>
                </c:pt>
                <c:pt idx="1">
                  <c:v>10월 2일</c:v>
                </c:pt>
                <c:pt idx="2">
                  <c:v>10월 3일</c:v>
                </c:pt>
                <c:pt idx="3">
                  <c:v>10월 4일</c:v>
                </c:pt>
                <c:pt idx="4">
                  <c:v>10월 5일</c:v>
                </c:pt>
                <c:pt idx="5">
                  <c:v>10월 6일</c:v>
                </c:pt>
                <c:pt idx="6">
                  <c:v>10월 7일</c:v>
                </c:pt>
                <c:pt idx="7">
                  <c:v>10월 8일</c:v>
                </c:pt>
                <c:pt idx="8">
                  <c:v>10월 9일</c:v>
                </c:pt>
                <c:pt idx="9">
                  <c:v>10월 10일</c:v>
                </c:pt>
                <c:pt idx="10">
                  <c:v>10월 11일</c:v>
                </c:pt>
                <c:pt idx="11">
                  <c:v>10월 12일</c:v>
                </c:pt>
                <c:pt idx="12">
                  <c:v>10월 13일</c:v>
                </c:pt>
                <c:pt idx="13">
                  <c:v>10월 14일</c:v>
                </c:pt>
                <c:pt idx="14">
                  <c:v>10월 15일</c:v>
                </c:pt>
                <c:pt idx="15">
                  <c:v>10월 16일</c:v>
                </c:pt>
                <c:pt idx="16">
                  <c:v>10월 17일</c:v>
                </c:pt>
                <c:pt idx="17">
                  <c:v>10월 18일</c:v>
                </c:pt>
                <c:pt idx="18">
                  <c:v>10월 19일</c:v>
                </c:pt>
                <c:pt idx="19">
                  <c:v>10월 20일</c:v>
                </c:pt>
                <c:pt idx="20">
                  <c:v>10월 21일</c:v>
                </c:pt>
              </c:strCache>
            </c:strRef>
          </c:cat>
          <c:val>
            <c:numRef>
              <c:f>Sheet1!$B$2:$B$22</c:f>
              <c:numCache>
                <c:formatCode>#,##0</c:formatCode>
                <c:ptCount val="21"/>
                <c:pt idx="0">
                  <c:v>100000</c:v>
                </c:pt>
                <c:pt idx="1">
                  <c:v>110000</c:v>
                </c:pt>
                <c:pt idx="2">
                  <c:v>120000</c:v>
                </c:pt>
                <c:pt idx="3">
                  <c:v>120000</c:v>
                </c:pt>
                <c:pt idx="4">
                  <c:v>120000</c:v>
                </c:pt>
                <c:pt idx="5">
                  <c:v>120000</c:v>
                </c:pt>
                <c:pt idx="6">
                  <c:v>120000</c:v>
                </c:pt>
                <c:pt idx="7">
                  <c:v>120000</c:v>
                </c:pt>
                <c:pt idx="8">
                  <c:v>120000</c:v>
                </c:pt>
                <c:pt idx="9">
                  <c:v>120000</c:v>
                </c:pt>
                <c:pt idx="10">
                  <c:v>120000</c:v>
                </c:pt>
                <c:pt idx="11">
                  <c:v>120000</c:v>
                </c:pt>
                <c:pt idx="12">
                  <c:v>120000</c:v>
                </c:pt>
                <c:pt idx="13">
                  <c:v>120000</c:v>
                </c:pt>
                <c:pt idx="14">
                  <c:v>110000</c:v>
                </c:pt>
                <c:pt idx="15">
                  <c:v>120000</c:v>
                </c:pt>
                <c:pt idx="16">
                  <c:v>120000</c:v>
                </c:pt>
                <c:pt idx="17">
                  <c:v>120000</c:v>
                </c:pt>
                <c:pt idx="18">
                  <c:v>110000</c:v>
                </c:pt>
                <c:pt idx="19">
                  <c:v>120000</c:v>
                </c:pt>
                <c:pt idx="20">
                  <c:v>120000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69-40E9-A4C1-4ACCA046EF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58323888"/>
        <c:axId val="1258320528"/>
      </c:areaChart>
      <c:catAx>
        <c:axId val="12583238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258320528"/>
        <c:crosses val="autoZero"/>
        <c:auto val="1"/>
        <c:lblAlgn val="ctr"/>
        <c:lblOffset val="100"/>
        <c:noMultiLvlLbl val="0"/>
      </c:catAx>
      <c:valAx>
        <c:axId val="1258320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2583238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Noto Sans KR" panose="020B0200000000000000" pitchFamily="50" charset="-127"/>
          <a:ea typeface="Noto Sans KR" panose="020B0200000000000000" pitchFamily="50" charset="-127"/>
        </a:defRPr>
      </a:pPr>
      <a:endParaRPr lang="ko-K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시간대별 방문인구 추이</a:t>
            </a:r>
            <a:endParaRPr lang="en-US" altLang="ko-KR" sz="12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평일</c:v>
                </c:pt>
              </c:strCache>
            </c:strRef>
          </c:tx>
          <c:spPr>
            <a:solidFill>
              <a:srgbClr val="1F4E79">
                <a:alpha val="24000"/>
              </a:srgbClr>
            </a:solidFill>
            <a:ln w="25400" cap="rnd">
              <a:solidFill>
                <a:srgbClr val="1F4E79"/>
              </a:solidFill>
            </a:ln>
            <a:effectLst/>
          </c:spPr>
          <c:cat>
            <c:strRef>
              <c:f>Sheet1!$A$2:$A$19</c:f>
              <c:strCache>
                <c:ptCount val="18"/>
                <c:pt idx="0">
                  <c:v>00-06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  <c:pt idx="5">
                  <c:v>32</c:v>
                </c:pt>
                <c:pt idx="6">
                  <c:v>32</c:v>
                </c:pt>
                <c:pt idx="7">
                  <c:v>28</c:v>
                </c:pt>
                <c:pt idx="8">
                  <c:v>12</c:v>
                </c:pt>
                <c:pt idx="9">
                  <c:v>15</c:v>
                </c:pt>
                <c:pt idx="10">
                  <c:v>32</c:v>
                </c:pt>
                <c:pt idx="11">
                  <c:v>32</c:v>
                </c:pt>
                <c:pt idx="12">
                  <c:v>28</c:v>
                </c:pt>
                <c:pt idx="13">
                  <c:v>12</c:v>
                </c:pt>
                <c:pt idx="14">
                  <c:v>15</c:v>
                </c:pt>
                <c:pt idx="15">
                  <c:v>32</c:v>
                </c:pt>
                <c:pt idx="16">
                  <c:v>32</c:v>
                </c:pt>
                <c:pt idx="17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621-4827-92B4-EA2B87287A6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주말</c:v>
                </c:pt>
              </c:strCache>
            </c:strRef>
          </c:tx>
          <c:spPr>
            <a:solidFill>
              <a:srgbClr val="E74C3C">
                <a:alpha val="36000"/>
              </a:srgbClr>
            </a:solidFill>
            <a:ln w="25400" cap="rnd">
              <a:solidFill>
                <a:srgbClr val="E74C3C"/>
              </a:solidFill>
            </a:ln>
            <a:effectLst/>
          </c:spPr>
          <c:cat>
            <c:strRef>
              <c:f>Sheet1!$A$2:$A$19</c:f>
              <c:strCache>
                <c:ptCount val="18"/>
                <c:pt idx="0">
                  <c:v>00-06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  <c:pt idx="5">
                  <c:v>12</c:v>
                </c:pt>
                <c:pt idx="6">
                  <c:v>12</c:v>
                </c:pt>
                <c:pt idx="7">
                  <c:v>12</c:v>
                </c:pt>
                <c:pt idx="8">
                  <c:v>21</c:v>
                </c:pt>
                <c:pt idx="9">
                  <c:v>28</c:v>
                </c:pt>
                <c:pt idx="10">
                  <c:v>12</c:v>
                </c:pt>
                <c:pt idx="11">
                  <c:v>12</c:v>
                </c:pt>
                <c:pt idx="12">
                  <c:v>12</c:v>
                </c:pt>
                <c:pt idx="13">
                  <c:v>21</c:v>
                </c:pt>
                <c:pt idx="14">
                  <c:v>28</c:v>
                </c:pt>
                <c:pt idx="15">
                  <c:v>12</c:v>
                </c:pt>
                <c:pt idx="16">
                  <c:v>12</c:v>
                </c:pt>
                <c:pt idx="17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621-4827-92B4-EA2B87287A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86170912"/>
        <c:axId val="286172832"/>
      </c:areaChart>
      <c:catAx>
        <c:axId val="2861709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286172832"/>
        <c:crosses val="autoZero"/>
        <c:auto val="0"/>
        <c:lblAlgn val="ctr"/>
        <c:lblOffset val="50"/>
        <c:tickLblSkip val="1"/>
        <c:noMultiLvlLbl val="0"/>
      </c:catAx>
      <c:valAx>
        <c:axId val="286172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28617091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ln>
                <a:solidFill>
                  <a:srgbClr val="1F4E79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유입지별 방문인구 추이</a:t>
            </a:r>
            <a:endParaRPr lang="en-US" altLang="ko-KR" sz="12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관내</c:v>
                </c:pt>
              </c:strCache>
            </c:strRef>
          </c:tx>
          <c:spPr>
            <a:solidFill>
              <a:srgbClr val="E74C3C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항목1</c:v>
                </c:pt>
                <c:pt idx="1">
                  <c:v>항목2</c:v>
                </c:pt>
                <c:pt idx="2">
                  <c:v>항목3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6B9-48D1-BEB8-0E57B219B4C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인접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항목1</c:v>
                </c:pt>
                <c:pt idx="1">
                  <c:v>항목2</c:v>
                </c:pt>
                <c:pt idx="2">
                  <c:v>항목3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6B9-48D1-BEB8-0E57B219B4C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관외</c:v>
                </c:pt>
              </c:strCache>
            </c:strRef>
          </c:tx>
          <c:spPr>
            <a:solidFill>
              <a:srgbClr val="7F8C8D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항목1</c:v>
                </c:pt>
                <c:pt idx="1">
                  <c:v>항목2</c:v>
                </c:pt>
                <c:pt idx="2">
                  <c:v>항목3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2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6B9-48D1-BEB8-0E57B219B4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0"/>
        <c:axId val="637822576"/>
        <c:axId val="637824016"/>
      </c:barChart>
      <c:catAx>
        <c:axId val="637822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637824016"/>
        <c:crosses val="autoZero"/>
        <c:auto val="1"/>
        <c:lblAlgn val="ctr"/>
        <c:lblOffset val="0"/>
        <c:noMultiLvlLbl val="0"/>
      </c:catAx>
      <c:valAx>
        <c:axId val="637824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637822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내외국인 방문인구 추이</a:t>
            </a:r>
            <a:endParaRPr lang="en-US" altLang="ko-KR" sz="12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외국인</c:v>
                </c:pt>
              </c:strCache>
            </c:strRef>
          </c:tx>
          <c:spPr>
            <a:solidFill>
              <a:srgbClr val="E74C3C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항목1</c:v>
                </c:pt>
                <c:pt idx="1">
                  <c:v>항목2</c:v>
                </c:pt>
                <c:pt idx="2">
                  <c:v>항목3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DA-4495-8683-83A7B290F6E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내국인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항목1</c:v>
                </c:pt>
                <c:pt idx="1">
                  <c:v>항목2</c:v>
                </c:pt>
                <c:pt idx="2">
                  <c:v>항목3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1DA-4495-8683-83A7B290F6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axId val="637822576"/>
        <c:axId val="637824016"/>
      </c:barChart>
      <c:catAx>
        <c:axId val="637822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637824016"/>
        <c:crosses val="autoZero"/>
        <c:auto val="1"/>
        <c:lblAlgn val="ctr"/>
        <c:lblOffset val="0"/>
        <c:noMultiLvlLbl val="0"/>
      </c:catAx>
      <c:valAx>
        <c:axId val="637824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637822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성별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소비금액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비교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5294370992367513"/>
          <c:y val="0.26895987546800604"/>
          <c:w val="0.31234535644017081"/>
          <c:h val="0.6574096456532315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1F4E7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7C9-4A3D-88EE-3184253A4814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67C9-4A3D-88EE-3184253A4814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C015831E-D9C3-46DD-B2D5-2E85BFED9959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67C9-4A3D-88EE-3184253A4814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54FBF966-E01B-4C26-9805-B8B6A4A87CFB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67C9-4A3D-88EE-3184253A481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5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남자</c:v>
                </c:pt>
                <c:pt idx="1">
                  <c:v>여자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Sheet1!$A$2:$A$3</c15:f>
                <c15:dlblRangeCache>
                  <c:ptCount val="2"/>
                  <c:pt idx="0">
                    <c:v>남자</c:v>
                  </c:pt>
                  <c:pt idx="1">
                    <c:v>여자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0-67C9-4A3D-88EE-3184253A48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25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 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 3 </a:t>
            </a: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연령대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bar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605-45A6-A9B5-20FD0C7F1015}"/>
              </c:ext>
            </c:extLst>
          </c:dPt>
          <c:dPt>
            <c:idx val="1"/>
            <c:invertIfNegative val="0"/>
            <c:bubble3D val="0"/>
            <c:spPr>
              <a:solidFill>
                <a:srgbClr val="1F4E79">
                  <a:alpha val="7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3605-45A6-A9B5-20FD0C7F1015}"/>
              </c:ext>
            </c:extLst>
          </c:dPt>
          <c:dPt>
            <c:idx val="2"/>
            <c:invertIfNegative val="0"/>
            <c:bubble3D val="0"/>
            <c:spPr>
              <a:solidFill>
                <a:srgbClr val="1F4E79">
                  <a:alpha val="3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605-45A6-A9B5-20FD0C7F1015}"/>
              </c:ext>
            </c:extLst>
          </c:dPt>
          <c:cat>
            <c:strRef>
              <c:f>Sheet1!$A$2:$A$4</c:f>
              <c:strCache>
                <c:ptCount val="3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05-45A6-A9B5-20FD0C7F10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"/>
        <c:axId val="590242720"/>
        <c:axId val="590243200"/>
      </c:barChart>
      <c:catAx>
        <c:axId val="59024272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90243200"/>
        <c:crosses val="autoZero"/>
        <c:auto val="1"/>
        <c:lblAlgn val="ctr"/>
        <c:lblOffset val="100"/>
        <c:noMultiLvlLbl val="0"/>
      </c:catAx>
      <c:valAx>
        <c:axId val="590243200"/>
        <c:scaling>
          <c:orientation val="minMax"/>
        </c:scaling>
        <c:delete val="1"/>
        <c:axPos val="t"/>
        <c:numFmt formatCode="General" sourceLinked="1"/>
        <c:majorTickMark val="none"/>
        <c:minorTickMark val="none"/>
        <c:tickLblPos val="nextTo"/>
        <c:crossAx val="590242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유입지별 매출 비율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5294370992367513"/>
          <c:y val="0.26895987546800604"/>
          <c:w val="0.31234535644017081"/>
          <c:h val="0.65740964565323157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1F4E7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64E-4D15-895A-D557A2363E1C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64E-4D15-895A-D557A2363E1C}"/>
              </c:ext>
            </c:extLst>
          </c:dPt>
          <c:dPt>
            <c:idx val="2"/>
            <c:bubble3D val="0"/>
            <c:spPr>
              <a:solidFill>
                <a:srgbClr val="7F8C8D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64E-4D15-895A-D557A2363E1C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3815F1EC-327C-4AAB-B181-88084DD37B80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864E-4D15-895A-D557A2363E1C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5FADE747-1F0A-44B6-8F11-0D773469A774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864E-4D15-895A-D557A2363E1C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20EEFD26-3FB6-4C20-A68C-7EB1C1689BD7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864E-4D15-895A-D557A2363E1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5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관내</c:v>
                </c:pt>
                <c:pt idx="1">
                  <c:v>인접</c:v>
                </c:pt>
                <c:pt idx="2">
                  <c:v>관외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8.1999999999999993</c:v>
                </c:pt>
                <c:pt idx="1">
                  <c:v>3.2</c:v>
                </c:pt>
                <c:pt idx="2">
                  <c:v>7.5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Sheet1!$A$2:$A$4</c15:f>
                <c15:dlblRangeCache>
                  <c:ptCount val="3"/>
                  <c:pt idx="0">
                    <c:v>관내</c:v>
                  </c:pt>
                  <c:pt idx="1">
                    <c:v>인접</c:v>
                  </c:pt>
                  <c:pt idx="2">
                    <c:v>관외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4-864E-4D15-895A-D557A2363E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 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 5 </a:t>
            </a: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350-4272-B76F-D7AD556D1F6A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350-4272-B76F-D7AD556D1F6A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350-4272-B76F-D7AD556D1F6A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5350-4272-B76F-D7AD556D1F6A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5350-4272-B76F-D7AD556D1F6A}"/>
              </c:ext>
            </c:extLst>
          </c:dPt>
          <c:cat>
            <c:strRef>
              <c:f>Sheet1!$A$2:$A$6</c:f>
              <c:strCache>
                <c:ptCount val="5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  <c:pt idx="4">
                  <c:v>항목 4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189-42EC-99F1-3EF9349F81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overlap val="-27"/>
        <c:axId val="1051641839"/>
        <c:axId val="1051628879"/>
      </c:barChart>
      <c:catAx>
        <c:axId val="10516418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051628879"/>
        <c:crosses val="autoZero"/>
        <c:auto val="1"/>
        <c:lblAlgn val="ctr"/>
        <c:lblOffset val="0"/>
        <c:noMultiLvlLbl val="0"/>
      </c:catAx>
      <c:valAx>
        <c:axId val="105162887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0516418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일자별 매출액</a:t>
            </a:r>
            <a:endParaRPr lang="en-US" altLang="ko-KR" sz="10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28575" cap="rnd">
              <a:solidFill>
                <a:srgbClr val="1F4E7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1F4E79"/>
              </a:solidFill>
              <a:ln w="9525">
                <a:solidFill>
                  <a:srgbClr val="1F4E79"/>
                </a:solidFill>
              </a:ln>
              <a:effectLst/>
            </c:spPr>
          </c:marker>
          <c:cat>
            <c:strRef>
              <c:f>Sheet1!$A$2:$A$21</c:f>
              <c:strCache>
                <c:ptCount val="20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  <c:pt idx="4">
                  <c:v>항목 5</c:v>
                </c:pt>
                <c:pt idx="5">
                  <c:v>항목 6</c:v>
                </c:pt>
                <c:pt idx="6">
                  <c:v>항목 7</c:v>
                </c:pt>
                <c:pt idx="7">
                  <c:v>항목 8</c:v>
                </c:pt>
                <c:pt idx="8">
                  <c:v>항목 9</c:v>
                </c:pt>
                <c:pt idx="9">
                  <c:v>항목 10</c:v>
                </c:pt>
                <c:pt idx="10">
                  <c:v>항목 11</c:v>
                </c:pt>
                <c:pt idx="11">
                  <c:v>항목 12</c:v>
                </c:pt>
                <c:pt idx="12">
                  <c:v>항목 13</c:v>
                </c:pt>
                <c:pt idx="13">
                  <c:v>항목 14</c:v>
                </c:pt>
                <c:pt idx="14">
                  <c:v>항목 15</c:v>
                </c:pt>
                <c:pt idx="15">
                  <c:v>항목 16</c:v>
                </c:pt>
                <c:pt idx="16">
                  <c:v>항목 17</c:v>
                </c:pt>
                <c:pt idx="17">
                  <c:v>항목 18</c:v>
                </c:pt>
                <c:pt idx="18">
                  <c:v>항목 19</c:v>
                </c:pt>
                <c:pt idx="19">
                  <c:v>항목 20</c:v>
                </c:pt>
              </c:strCache>
            </c:strRef>
          </c:cat>
          <c:val>
            <c:numRef>
              <c:f>Sheet1!$B$2:$B$21</c:f>
              <c:numCache>
                <c:formatCode>General</c:formatCode>
                <c:ptCount val="20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4.0999999999999996</c:v>
                </c:pt>
                <c:pt idx="5">
                  <c:v>4.26</c:v>
                </c:pt>
                <c:pt idx="6">
                  <c:v>4.42</c:v>
                </c:pt>
                <c:pt idx="7">
                  <c:v>4.58</c:v>
                </c:pt>
                <c:pt idx="8">
                  <c:v>4.74</c:v>
                </c:pt>
                <c:pt idx="9">
                  <c:v>4.9000000000000004</c:v>
                </c:pt>
                <c:pt idx="10">
                  <c:v>5.0599999999999996</c:v>
                </c:pt>
                <c:pt idx="11">
                  <c:v>5.22</c:v>
                </c:pt>
                <c:pt idx="12">
                  <c:v>5.38</c:v>
                </c:pt>
                <c:pt idx="13">
                  <c:v>5.54</c:v>
                </c:pt>
                <c:pt idx="14">
                  <c:v>5.7</c:v>
                </c:pt>
                <c:pt idx="15">
                  <c:v>5.86</c:v>
                </c:pt>
                <c:pt idx="16">
                  <c:v>6.02</c:v>
                </c:pt>
                <c:pt idx="17">
                  <c:v>6.18</c:v>
                </c:pt>
                <c:pt idx="18">
                  <c:v>6.34</c:v>
                </c:pt>
                <c:pt idx="19">
                  <c:v>6.5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106-4350-8CF1-190E96DC21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83729743"/>
        <c:axId val="883726383"/>
      </c:lineChart>
      <c:catAx>
        <c:axId val="883729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883726383"/>
        <c:crosses val="autoZero"/>
        <c:auto val="1"/>
        <c:lblAlgn val="ctr"/>
        <c:lblOffset val="10"/>
        <c:noMultiLvlLbl val="0"/>
      </c:catAx>
      <c:valAx>
        <c:axId val="883726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83729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연도별 매출액 추이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매출액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54-450F-AD75-A01A205B9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587738800"/>
        <c:axId val="879847423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매출액 증감률</c:v>
                </c:pt>
              </c:strCache>
            </c:strRef>
          </c:tx>
          <c:spPr>
            <a:ln w="28575" cap="rnd">
              <a:solidFill>
                <a:srgbClr val="E74C3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74C3C"/>
              </a:solidFill>
              <a:ln w="25400">
                <a:solidFill>
                  <a:srgbClr val="E74C3C"/>
                </a:solidFill>
              </a:ln>
              <a:effectLst/>
            </c:spPr>
          </c:marker>
          <c:cat>
            <c:strRef>
              <c:f>Sheet1!$A$2:$A$4</c:f>
              <c:strCache>
                <c:ptCount val="3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954-450F-AD75-A01A205B9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19174847"/>
        <c:axId val="287550544"/>
      </c:lineChart>
      <c:catAx>
        <c:axId val="587738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79847423"/>
        <c:crosses val="autoZero"/>
        <c:auto val="1"/>
        <c:lblAlgn val="ctr"/>
        <c:lblOffset val="10"/>
        <c:noMultiLvlLbl val="0"/>
      </c:catAx>
      <c:valAx>
        <c:axId val="8798474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87738800"/>
        <c:crosses val="autoZero"/>
        <c:crossBetween val="between"/>
      </c:valAx>
      <c:valAx>
        <c:axId val="287550544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19174847"/>
        <c:crosses val="max"/>
        <c:crossBetween val="between"/>
      </c:valAx>
      <c:catAx>
        <c:axId val="819174847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8755054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 10 </a:t>
            </a:r>
            <a:r>
              <a:rPr lang="en-US" altLang="ko-KR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업종별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소비금액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및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소비건수</a:t>
            </a:r>
            <a:endParaRPr lang="en-US" altLang="ko-KR" sz="12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4.0762488527648272E-2"/>
          <c:y val="0.19335159423046352"/>
          <c:w val="0.9184750229447034"/>
          <c:h val="0.7004961818019006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소비금액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  <c:pt idx="4">
                  <c:v>항목 5</c:v>
                </c:pt>
                <c:pt idx="5">
                  <c:v>항목 6</c:v>
                </c:pt>
                <c:pt idx="6">
                  <c:v>항목 7</c:v>
                </c:pt>
                <c:pt idx="7">
                  <c:v>항목 8</c:v>
                </c:pt>
                <c:pt idx="8">
                  <c:v>항목 9</c:v>
                </c:pt>
                <c:pt idx="9">
                  <c:v>항목 10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4.0999999999999996</c:v>
                </c:pt>
                <c:pt idx="5">
                  <c:v>4.26</c:v>
                </c:pt>
                <c:pt idx="6">
                  <c:v>4.42</c:v>
                </c:pt>
                <c:pt idx="7">
                  <c:v>4.58</c:v>
                </c:pt>
                <c:pt idx="8">
                  <c:v>4.74</c:v>
                </c:pt>
                <c:pt idx="9">
                  <c:v>4.9000000000000004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CCA-4795-B4A7-FD1ADD7A46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overlap val="-27"/>
        <c:axId val="530464928"/>
        <c:axId val="53046540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소비건수</c:v>
                </c:pt>
              </c:strCache>
            </c:strRef>
          </c:tx>
          <c:spPr>
            <a:ln w="38100" cap="rnd">
              <a:solidFill>
                <a:srgbClr val="E74C3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74C3C"/>
              </a:solidFill>
              <a:ln w="38100">
                <a:solidFill>
                  <a:srgbClr val="E74C3C"/>
                </a:solidFill>
              </a:ln>
              <a:effectLst/>
            </c:spPr>
          </c:marker>
          <c:cat>
            <c:strRef>
              <c:f>Sheet1!$A$2:$A$11</c:f>
              <c:strCache>
                <c:ptCount val="10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  <c:pt idx="4">
                  <c:v>항목 5</c:v>
                </c:pt>
                <c:pt idx="5">
                  <c:v>항목 6</c:v>
                </c:pt>
                <c:pt idx="6">
                  <c:v>항목 7</c:v>
                </c:pt>
                <c:pt idx="7">
                  <c:v>항목 8</c:v>
                </c:pt>
                <c:pt idx="8">
                  <c:v>항목 9</c:v>
                </c:pt>
                <c:pt idx="9">
                  <c:v>항목 10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2.5</c:v>
                </c:pt>
                <c:pt idx="5">
                  <c:v>2.36</c:v>
                </c:pt>
                <c:pt idx="6">
                  <c:v>2.2200000000000002</c:v>
                </c:pt>
                <c:pt idx="7">
                  <c:v>2.08</c:v>
                </c:pt>
                <c:pt idx="8">
                  <c:v>1.94</c:v>
                </c:pt>
                <c:pt idx="9">
                  <c:v>1.8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CCA-4795-B4A7-FD1ADD7A46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79845503"/>
        <c:axId val="879850783"/>
      </c:lineChart>
      <c:catAx>
        <c:axId val="530464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30465408"/>
        <c:crosses val="autoZero"/>
        <c:auto val="1"/>
        <c:lblAlgn val="ctr"/>
        <c:lblOffset val="0"/>
        <c:noMultiLvlLbl val="0"/>
      </c:catAx>
      <c:valAx>
        <c:axId val="530465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30464928"/>
        <c:crosses val="autoZero"/>
        <c:crossBetween val="between"/>
      </c:valAx>
      <c:valAx>
        <c:axId val="879850783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879845503"/>
        <c:crosses val="max"/>
        <c:crossBetween val="between"/>
      </c:valAx>
      <c:catAx>
        <c:axId val="879845503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879850783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28044020972467104"/>
          <c:y val="0.19211773419565861"/>
          <c:w val="0.45050030281781123"/>
          <c:h val="8.647154902710743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인당평균매출액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만원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 TOP 10</a:t>
            </a:r>
            <a:endParaRPr lang="en-US" altLang="ko-KR" sz="12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3.8641980362837183E-2"/>
          <c:y val="0.17929055090726836"/>
          <c:w val="0.94078544527916119"/>
          <c:h val="0.71729885645316371"/>
        </c:manualLayout>
      </c:layout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F78-4575-A871-C8BFF40C4B4E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F78-4575-A871-C8BFF40C4B4E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CF78-4575-A871-C8BFF40C4B4E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CF78-4575-A871-C8BFF40C4B4E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CF78-4575-A871-C8BFF40C4B4E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CF78-4575-A871-C8BFF40C4B4E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CF78-4575-A871-C8BFF40C4B4E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CF78-4575-A871-C8BFF40C4B4E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CF78-4575-A871-C8BFF40C4B4E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CF78-4575-A871-C8BFF40C4B4E}"/>
              </c:ext>
            </c:extLst>
          </c:dPt>
          <c:cat>
            <c:strRef>
              <c:f>Sheet1!$A$2:$A$11</c:f>
              <c:strCache>
                <c:ptCount val="10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  <c:pt idx="4">
                  <c:v>항목 5</c:v>
                </c:pt>
                <c:pt idx="5">
                  <c:v>항목 6</c:v>
                </c:pt>
                <c:pt idx="6">
                  <c:v>항목 7</c:v>
                </c:pt>
                <c:pt idx="7">
                  <c:v>항목 8</c:v>
                </c:pt>
                <c:pt idx="8">
                  <c:v>항목 9</c:v>
                </c:pt>
                <c:pt idx="9">
                  <c:v>항목 10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4.0999999999999996</c:v>
                </c:pt>
                <c:pt idx="5">
                  <c:v>4.26</c:v>
                </c:pt>
                <c:pt idx="6">
                  <c:v>4.42</c:v>
                </c:pt>
                <c:pt idx="7">
                  <c:v>4.58</c:v>
                </c:pt>
                <c:pt idx="8">
                  <c:v>4.74</c:v>
                </c:pt>
                <c:pt idx="9">
                  <c:v>4.9000000000000004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CF78-4575-A871-C8BFF40C4B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overlap val="-27"/>
        <c:axId val="279240336"/>
        <c:axId val="279240816"/>
      </c:barChart>
      <c:catAx>
        <c:axId val="279240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279240816"/>
        <c:crosses val="autoZero"/>
        <c:auto val="1"/>
        <c:lblAlgn val="ctr"/>
        <c:lblOffset val="5"/>
        <c:noMultiLvlLbl val="0"/>
      </c:catAx>
      <c:valAx>
        <c:axId val="279240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2792403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성별 업종별 소비금액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남자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  <c:pt idx="4">
                  <c:v>항목 5</c:v>
                </c:pt>
                <c:pt idx="5">
                  <c:v>항목 6</c:v>
                </c:pt>
                <c:pt idx="6">
                  <c:v>항목 7</c:v>
                </c:pt>
                <c:pt idx="7">
                  <c:v>항목 8</c:v>
                </c:pt>
                <c:pt idx="8">
                  <c:v>항목 9</c:v>
                </c:pt>
                <c:pt idx="9">
                  <c:v>항목 10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4.0999999999999996</c:v>
                </c:pt>
                <c:pt idx="5">
                  <c:v>4.26</c:v>
                </c:pt>
                <c:pt idx="6">
                  <c:v>4.42</c:v>
                </c:pt>
                <c:pt idx="7">
                  <c:v>4.58</c:v>
                </c:pt>
                <c:pt idx="8">
                  <c:v>4.74</c:v>
                </c:pt>
                <c:pt idx="9">
                  <c:v>4.9000000000000004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4F1-4690-96EC-C40E044A4A9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여자</c:v>
                </c:pt>
              </c:strCache>
            </c:strRef>
          </c:tx>
          <c:spPr>
            <a:solidFill>
              <a:srgbClr val="E74C3C">
                <a:alpha val="98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  <c:pt idx="4">
                  <c:v>항목 5</c:v>
                </c:pt>
                <c:pt idx="5">
                  <c:v>항목 6</c:v>
                </c:pt>
                <c:pt idx="6">
                  <c:v>항목 7</c:v>
                </c:pt>
                <c:pt idx="7">
                  <c:v>항목 8</c:v>
                </c:pt>
                <c:pt idx="8">
                  <c:v>항목 9</c:v>
                </c:pt>
                <c:pt idx="9">
                  <c:v>항목 10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2.5</c:v>
                </c:pt>
                <c:pt idx="5">
                  <c:v>2.36</c:v>
                </c:pt>
                <c:pt idx="6">
                  <c:v>2.2200000000000002</c:v>
                </c:pt>
                <c:pt idx="7">
                  <c:v>2.08</c:v>
                </c:pt>
                <c:pt idx="8">
                  <c:v>1.94</c:v>
                </c:pt>
                <c:pt idx="9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4F1-4690-96EC-C40E044A4A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axId val="540740272"/>
        <c:axId val="540745072"/>
      </c:barChart>
      <c:catAx>
        <c:axId val="5407402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40745072"/>
        <c:crosses val="autoZero"/>
        <c:auto val="1"/>
        <c:lblAlgn val="ctr"/>
        <c:lblOffset val="0"/>
        <c:noMultiLvlLbl val="0"/>
      </c:catAx>
      <c:valAx>
        <c:axId val="5407450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40740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시간대별 </a:t>
            </a:r>
            <a:r>
              <a:rPr lang="en-US" altLang="ko-KR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TOP5 </a:t>
            </a: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업종별 소비금액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6.5827965677262776E-2"/>
          <c:y val="0.19916836476324298"/>
          <c:w val="0.91303428793635377"/>
          <c:h val="0.7370875526496356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업종1</c:v>
                </c:pt>
              </c:strCache>
            </c:strRef>
          </c:tx>
          <c:spPr>
            <a:solidFill>
              <a:srgbClr val="70AD47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00-06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  <c:pt idx="5">
                  <c:v>7.6</c:v>
                </c:pt>
                <c:pt idx="6">
                  <c:v>2.2000000000000002</c:v>
                </c:pt>
                <c:pt idx="7">
                  <c:v>32</c:v>
                </c:pt>
                <c:pt idx="8">
                  <c:v>32</c:v>
                </c:pt>
                <c:pt idx="9">
                  <c:v>28</c:v>
                </c:pt>
                <c:pt idx="10">
                  <c:v>12</c:v>
                </c:pt>
                <c:pt idx="11">
                  <c:v>15</c:v>
                </c:pt>
                <c:pt idx="12">
                  <c:v>7.6</c:v>
                </c:pt>
                <c:pt idx="13">
                  <c:v>2.2000000000000002</c:v>
                </c:pt>
                <c:pt idx="14">
                  <c:v>32</c:v>
                </c:pt>
                <c:pt idx="15">
                  <c:v>32</c:v>
                </c:pt>
                <c:pt idx="16">
                  <c:v>28</c:v>
                </c:pt>
                <c:pt idx="17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B7-4396-8C54-952FA2B4995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업종2</c:v>
                </c:pt>
              </c:strCache>
            </c:strRef>
          </c:tx>
          <c:spPr>
            <a:solidFill>
              <a:srgbClr val="5B9BD5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00-06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  <c:pt idx="5">
                  <c:v>0</c:v>
                </c:pt>
                <c:pt idx="6">
                  <c:v>33.4</c:v>
                </c:pt>
                <c:pt idx="7">
                  <c:v>12</c:v>
                </c:pt>
                <c:pt idx="8">
                  <c:v>12</c:v>
                </c:pt>
                <c:pt idx="9">
                  <c:v>12</c:v>
                </c:pt>
                <c:pt idx="10">
                  <c:v>21</c:v>
                </c:pt>
                <c:pt idx="11">
                  <c:v>28</c:v>
                </c:pt>
                <c:pt idx="12">
                  <c:v>29.3</c:v>
                </c:pt>
                <c:pt idx="13">
                  <c:v>33.4</c:v>
                </c:pt>
                <c:pt idx="14">
                  <c:v>12</c:v>
                </c:pt>
                <c:pt idx="15">
                  <c:v>12</c:v>
                </c:pt>
                <c:pt idx="16">
                  <c:v>12</c:v>
                </c:pt>
                <c:pt idx="17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3B7-4396-8C54-952FA2B4995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업종3</c:v>
                </c:pt>
              </c:strCache>
            </c:strRef>
          </c:tx>
          <c:spPr>
            <a:solidFill>
              <a:srgbClr val="FFC000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00-06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Sheet1!$D$2:$D$19</c:f>
              <c:numCache>
                <c:formatCode>General</c:formatCode>
                <c:ptCount val="18"/>
                <c:pt idx="0">
                  <c:v>30</c:v>
                </c:pt>
                <c:pt idx="1">
                  <c:v>30</c:v>
                </c:pt>
                <c:pt idx="2">
                  <c:v>30</c:v>
                </c:pt>
                <c:pt idx="4">
                  <c:v>41</c:v>
                </c:pt>
                <c:pt idx="5">
                  <c:v>51</c:v>
                </c:pt>
                <c:pt idx="6">
                  <c:v>64.599999999999994</c:v>
                </c:pt>
                <c:pt idx="7">
                  <c:v>55</c:v>
                </c:pt>
                <c:pt idx="8">
                  <c:v>5</c:v>
                </c:pt>
                <c:pt idx="9">
                  <c:v>3</c:v>
                </c:pt>
                <c:pt idx="10">
                  <c:v>30</c:v>
                </c:pt>
                <c:pt idx="11">
                  <c:v>41</c:v>
                </c:pt>
                <c:pt idx="12">
                  <c:v>51</c:v>
                </c:pt>
                <c:pt idx="13">
                  <c:v>64.599999999999994</c:v>
                </c:pt>
                <c:pt idx="14">
                  <c:v>5</c:v>
                </c:pt>
                <c:pt idx="15">
                  <c:v>1</c:v>
                </c:pt>
                <c:pt idx="16">
                  <c:v>2</c:v>
                </c:pt>
                <c:pt idx="17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3B7-4396-8C54-952FA2B4995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업종4</c:v>
                </c:pt>
              </c:strCache>
            </c:strRef>
          </c:tx>
          <c:spPr>
            <a:solidFill>
              <a:srgbClr val="E74C3C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00-06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Sheet1!$E$2:$E$19</c:f>
              <c:numCache>
                <c:formatCode>General</c:formatCode>
                <c:ptCount val="18"/>
                <c:pt idx="0">
                  <c:v>30</c:v>
                </c:pt>
                <c:pt idx="1">
                  <c:v>30</c:v>
                </c:pt>
                <c:pt idx="2">
                  <c:v>30</c:v>
                </c:pt>
                <c:pt idx="3">
                  <c:v>39</c:v>
                </c:pt>
                <c:pt idx="4">
                  <c:v>54</c:v>
                </c:pt>
                <c:pt idx="5">
                  <c:v>72.7</c:v>
                </c:pt>
                <c:pt idx="6">
                  <c:v>95.8</c:v>
                </c:pt>
                <c:pt idx="7">
                  <c:v>40</c:v>
                </c:pt>
                <c:pt idx="8">
                  <c:v>10</c:v>
                </c:pt>
                <c:pt idx="9">
                  <c:v>20</c:v>
                </c:pt>
                <c:pt idx="10">
                  <c:v>39</c:v>
                </c:pt>
                <c:pt idx="11">
                  <c:v>54</c:v>
                </c:pt>
                <c:pt idx="12">
                  <c:v>72.7</c:v>
                </c:pt>
                <c:pt idx="13">
                  <c:v>95.8</c:v>
                </c:pt>
                <c:pt idx="14">
                  <c:v>2</c:v>
                </c:pt>
                <c:pt idx="15">
                  <c:v>1</c:v>
                </c:pt>
                <c:pt idx="16">
                  <c:v>20</c:v>
                </c:pt>
                <c:pt idx="17">
                  <c:v>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3B7-4396-8C54-952FA2B49954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업종5</c:v>
                </c:pt>
              </c:strCache>
            </c:strRef>
          </c:tx>
          <c:spPr>
            <a:solidFill>
              <a:srgbClr val="7030A0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00-06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Sheet1!$F$2:$F$19</c:f>
              <c:numCache>
                <c:formatCode>General</c:formatCode>
                <c:ptCount val="18"/>
                <c:pt idx="0">
                  <c:v>30</c:v>
                </c:pt>
                <c:pt idx="1">
                  <c:v>30</c:v>
                </c:pt>
                <c:pt idx="2">
                  <c:v>30</c:v>
                </c:pt>
                <c:pt idx="3">
                  <c:v>48</c:v>
                </c:pt>
                <c:pt idx="4">
                  <c:v>67</c:v>
                </c:pt>
                <c:pt idx="5">
                  <c:v>94.4</c:v>
                </c:pt>
                <c:pt idx="6">
                  <c:v>0</c:v>
                </c:pt>
                <c:pt idx="7">
                  <c:v>50</c:v>
                </c:pt>
                <c:pt idx="8">
                  <c:v>85</c:v>
                </c:pt>
                <c:pt idx="9">
                  <c:v>74</c:v>
                </c:pt>
                <c:pt idx="10">
                  <c:v>48</c:v>
                </c:pt>
                <c:pt idx="11">
                  <c:v>67</c:v>
                </c:pt>
                <c:pt idx="12">
                  <c:v>94.4</c:v>
                </c:pt>
                <c:pt idx="13">
                  <c:v>127</c:v>
                </c:pt>
                <c:pt idx="14">
                  <c:v>3</c:v>
                </c:pt>
                <c:pt idx="15">
                  <c:v>2</c:v>
                </c:pt>
                <c:pt idx="16">
                  <c:v>18</c:v>
                </c:pt>
                <c:pt idx="17">
                  <c:v>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3B7-4396-8C54-952FA2B499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85683888"/>
        <c:axId val="585682448"/>
      </c:barChart>
      <c:catAx>
        <c:axId val="5856838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82448"/>
        <c:crosses val="autoZero"/>
        <c:auto val="1"/>
        <c:lblAlgn val="ctr"/>
        <c:lblOffset val="0"/>
        <c:noMultiLvlLbl val="0"/>
      </c:catAx>
      <c:valAx>
        <c:axId val="585682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838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시간대별 </a:t>
            </a:r>
            <a:r>
              <a:rPr lang="en-US" altLang="ko-KR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TOP5</a:t>
            </a:r>
            <a:r>
              <a:rPr lang="en-US" altLang="ko-KR" sz="1400" b="1" baseline="0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업종별 소비건수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6.5827965677262776E-2"/>
          <c:y val="0.19916836476324298"/>
          <c:w val="0.91303428793635377"/>
          <c:h val="0.7370875526496356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rgbClr val="70AD47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00-06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  <c:pt idx="5">
                  <c:v>7.6</c:v>
                </c:pt>
                <c:pt idx="6">
                  <c:v>2.2000000000000002</c:v>
                </c:pt>
                <c:pt idx="7">
                  <c:v>32</c:v>
                </c:pt>
                <c:pt idx="8">
                  <c:v>32</c:v>
                </c:pt>
                <c:pt idx="9">
                  <c:v>28</c:v>
                </c:pt>
                <c:pt idx="10">
                  <c:v>12</c:v>
                </c:pt>
                <c:pt idx="11">
                  <c:v>15</c:v>
                </c:pt>
                <c:pt idx="12">
                  <c:v>7.6</c:v>
                </c:pt>
                <c:pt idx="13">
                  <c:v>2.2000000000000002</c:v>
                </c:pt>
                <c:pt idx="14">
                  <c:v>32</c:v>
                </c:pt>
                <c:pt idx="15">
                  <c:v>32</c:v>
                </c:pt>
                <c:pt idx="16">
                  <c:v>28</c:v>
                </c:pt>
                <c:pt idx="17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B48-4C1B-881F-50FD54CC196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rgbClr val="5B9BD5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00-06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  <c:pt idx="5">
                  <c:v>0</c:v>
                </c:pt>
                <c:pt idx="6">
                  <c:v>33.4</c:v>
                </c:pt>
                <c:pt idx="7">
                  <c:v>12</c:v>
                </c:pt>
                <c:pt idx="8">
                  <c:v>12</c:v>
                </c:pt>
                <c:pt idx="9">
                  <c:v>12</c:v>
                </c:pt>
                <c:pt idx="10">
                  <c:v>21</c:v>
                </c:pt>
                <c:pt idx="11">
                  <c:v>28</c:v>
                </c:pt>
                <c:pt idx="12">
                  <c:v>29.3</c:v>
                </c:pt>
                <c:pt idx="13">
                  <c:v>33.4</c:v>
                </c:pt>
                <c:pt idx="14">
                  <c:v>12</c:v>
                </c:pt>
                <c:pt idx="15">
                  <c:v>12</c:v>
                </c:pt>
                <c:pt idx="16">
                  <c:v>12</c:v>
                </c:pt>
                <c:pt idx="17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B48-4C1B-881F-50FD54CC196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rgbClr val="FFC000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00-06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Sheet1!$D$2:$D$19</c:f>
              <c:numCache>
                <c:formatCode>General</c:formatCode>
                <c:ptCount val="18"/>
                <c:pt idx="0">
                  <c:v>30</c:v>
                </c:pt>
                <c:pt idx="1">
                  <c:v>30</c:v>
                </c:pt>
                <c:pt idx="2">
                  <c:v>30</c:v>
                </c:pt>
                <c:pt idx="4">
                  <c:v>41</c:v>
                </c:pt>
                <c:pt idx="5">
                  <c:v>51</c:v>
                </c:pt>
                <c:pt idx="6">
                  <c:v>64.599999999999994</c:v>
                </c:pt>
                <c:pt idx="7">
                  <c:v>55</c:v>
                </c:pt>
                <c:pt idx="8">
                  <c:v>5</c:v>
                </c:pt>
                <c:pt idx="9">
                  <c:v>3</c:v>
                </c:pt>
                <c:pt idx="10">
                  <c:v>30</c:v>
                </c:pt>
                <c:pt idx="11">
                  <c:v>41</c:v>
                </c:pt>
                <c:pt idx="12">
                  <c:v>51</c:v>
                </c:pt>
                <c:pt idx="13">
                  <c:v>64.599999999999994</c:v>
                </c:pt>
                <c:pt idx="14">
                  <c:v>5</c:v>
                </c:pt>
                <c:pt idx="15">
                  <c:v>1</c:v>
                </c:pt>
                <c:pt idx="16">
                  <c:v>2</c:v>
                </c:pt>
                <c:pt idx="17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B48-4C1B-881F-50FD54CC196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계열 4</c:v>
                </c:pt>
              </c:strCache>
            </c:strRef>
          </c:tx>
          <c:spPr>
            <a:solidFill>
              <a:srgbClr val="E74C3C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00-06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Sheet1!$E$2:$E$19</c:f>
              <c:numCache>
                <c:formatCode>General</c:formatCode>
                <c:ptCount val="18"/>
                <c:pt idx="0">
                  <c:v>30</c:v>
                </c:pt>
                <c:pt idx="1">
                  <c:v>30</c:v>
                </c:pt>
                <c:pt idx="2">
                  <c:v>30</c:v>
                </c:pt>
                <c:pt idx="3">
                  <c:v>39</c:v>
                </c:pt>
                <c:pt idx="4">
                  <c:v>54</c:v>
                </c:pt>
                <c:pt idx="5">
                  <c:v>72.7</c:v>
                </c:pt>
                <c:pt idx="6">
                  <c:v>95.8</c:v>
                </c:pt>
                <c:pt idx="7">
                  <c:v>40</c:v>
                </c:pt>
                <c:pt idx="8">
                  <c:v>10</c:v>
                </c:pt>
                <c:pt idx="9">
                  <c:v>20</c:v>
                </c:pt>
                <c:pt idx="10">
                  <c:v>39</c:v>
                </c:pt>
                <c:pt idx="11">
                  <c:v>54</c:v>
                </c:pt>
                <c:pt idx="12">
                  <c:v>72.7</c:v>
                </c:pt>
                <c:pt idx="13">
                  <c:v>95.8</c:v>
                </c:pt>
                <c:pt idx="14">
                  <c:v>2</c:v>
                </c:pt>
                <c:pt idx="15">
                  <c:v>1</c:v>
                </c:pt>
                <c:pt idx="16">
                  <c:v>20</c:v>
                </c:pt>
                <c:pt idx="17">
                  <c:v>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B48-4C1B-881F-50FD54CC196D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계열 5</c:v>
                </c:pt>
              </c:strCache>
            </c:strRef>
          </c:tx>
          <c:spPr>
            <a:solidFill>
              <a:srgbClr val="7030A0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00-06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Sheet1!$F$2:$F$19</c:f>
              <c:numCache>
                <c:formatCode>General</c:formatCode>
                <c:ptCount val="18"/>
                <c:pt idx="0">
                  <c:v>30</c:v>
                </c:pt>
                <c:pt idx="1">
                  <c:v>30</c:v>
                </c:pt>
                <c:pt idx="2">
                  <c:v>30</c:v>
                </c:pt>
                <c:pt idx="3">
                  <c:v>48</c:v>
                </c:pt>
                <c:pt idx="4">
                  <c:v>67</c:v>
                </c:pt>
                <c:pt idx="5">
                  <c:v>94.4</c:v>
                </c:pt>
                <c:pt idx="6">
                  <c:v>0</c:v>
                </c:pt>
                <c:pt idx="7">
                  <c:v>50</c:v>
                </c:pt>
                <c:pt idx="8">
                  <c:v>85</c:v>
                </c:pt>
                <c:pt idx="9">
                  <c:v>74</c:v>
                </c:pt>
                <c:pt idx="10">
                  <c:v>48</c:v>
                </c:pt>
                <c:pt idx="11">
                  <c:v>67</c:v>
                </c:pt>
                <c:pt idx="12">
                  <c:v>94.4</c:v>
                </c:pt>
                <c:pt idx="13">
                  <c:v>127</c:v>
                </c:pt>
                <c:pt idx="14">
                  <c:v>3</c:v>
                </c:pt>
                <c:pt idx="15">
                  <c:v>2</c:v>
                </c:pt>
                <c:pt idx="16">
                  <c:v>18</c:v>
                </c:pt>
                <c:pt idx="17">
                  <c:v>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B48-4C1B-881F-50FD54CC19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85683888"/>
        <c:axId val="585682448"/>
      </c:barChart>
      <c:catAx>
        <c:axId val="5856838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82448"/>
        <c:crosses val="autoZero"/>
        <c:auto val="1"/>
        <c:lblAlgn val="ctr"/>
        <c:lblOffset val="0"/>
        <c:noMultiLvlLbl val="0"/>
      </c:catAx>
      <c:valAx>
        <c:axId val="585682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838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매출액 </a:t>
            </a:r>
            <a:r>
              <a:rPr lang="en-US" altLang="ko-KR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top 10 </a:t>
            </a: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업종의 유입지별 매출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7.8077683083448965E-2"/>
          <c:y val="0.13302083585204677"/>
          <c:w val="0.88894198134729685"/>
          <c:h val="0.70901329180158501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관내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  <c:pt idx="4">
                  <c:v>항목 5</c:v>
                </c:pt>
                <c:pt idx="5">
                  <c:v>항목 6</c:v>
                </c:pt>
                <c:pt idx="6">
                  <c:v>항목 7</c:v>
                </c:pt>
                <c:pt idx="7">
                  <c:v>항목 8</c:v>
                </c:pt>
                <c:pt idx="8">
                  <c:v>항목 9</c:v>
                </c:pt>
                <c:pt idx="9">
                  <c:v>항목 10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4.0999999999999996</c:v>
                </c:pt>
                <c:pt idx="5">
                  <c:v>4.26</c:v>
                </c:pt>
                <c:pt idx="6">
                  <c:v>4.42</c:v>
                </c:pt>
                <c:pt idx="7">
                  <c:v>4.58</c:v>
                </c:pt>
                <c:pt idx="8">
                  <c:v>4.74</c:v>
                </c:pt>
                <c:pt idx="9">
                  <c:v>4.9000000000000004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DAB-42C9-A0A2-6F8F2E4CA0D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인접</c:v>
                </c:pt>
              </c:strCache>
            </c:strRef>
          </c:tx>
          <c:spPr>
            <a:solidFill>
              <a:srgbClr val="7F8C8D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  <c:pt idx="4">
                  <c:v>항목 5</c:v>
                </c:pt>
                <c:pt idx="5">
                  <c:v>항목 6</c:v>
                </c:pt>
                <c:pt idx="6">
                  <c:v>항목 7</c:v>
                </c:pt>
                <c:pt idx="7">
                  <c:v>항목 8</c:v>
                </c:pt>
                <c:pt idx="8">
                  <c:v>항목 9</c:v>
                </c:pt>
                <c:pt idx="9">
                  <c:v>항목 10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2.5</c:v>
                </c:pt>
                <c:pt idx="5">
                  <c:v>2.36</c:v>
                </c:pt>
                <c:pt idx="6">
                  <c:v>2.2200000000000002</c:v>
                </c:pt>
                <c:pt idx="7">
                  <c:v>2.08</c:v>
                </c:pt>
                <c:pt idx="8">
                  <c:v>1.94</c:v>
                </c:pt>
                <c:pt idx="9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DAB-42C9-A0A2-6F8F2E4CA0D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관외</c:v>
                </c:pt>
              </c:strCache>
            </c:strRef>
          </c:tx>
          <c:spPr>
            <a:solidFill>
              <a:srgbClr val="E74C3C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  <c:pt idx="4">
                  <c:v>항목 5</c:v>
                </c:pt>
                <c:pt idx="5">
                  <c:v>항목 6</c:v>
                </c:pt>
                <c:pt idx="6">
                  <c:v>항목 7</c:v>
                </c:pt>
                <c:pt idx="7">
                  <c:v>항목 8</c:v>
                </c:pt>
                <c:pt idx="8">
                  <c:v>항목 9</c:v>
                </c:pt>
                <c:pt idx="9">
                  <c:v>항목 10</c:v>
                </c:pt>
              </c:strCache>
            </c:str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  <c:pt idx="4">
                  <c:v>5.5</c:v>
                </c:pt>
                <c:pt idx="5">
                  <c:v>6.5</c:v>
                </c:pt>
                <c:pt idx="6">
                  <c:v>7.5</c:v>
                </c:pt>
                <c:pt idx="7">
                  <c:v>8.5</c:v>
                </c:pt>
                <c:pt idx="8">
                  <c:v>9.5</c:v>
                </c:pt>
                <c:pt idx="9">
                  <c:v>10.5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DAB-42C9-A0A2-6F8F2E4CA0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704391823"/>
        <c:axId val="704392303"/>
      </c:barChart>
      <c:catAx>
        <c:axId val="70439182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704392303"/>
        <c:crosses val="autoZero"/>
        <c:auto val="1"/>
        <c:lblAlgn val="ctr"/>
        <c:lblOffset val="100"/>
        <c:noMultiLvlLbl val="0"/>
      </c:catAx>
      <c:valAx>
        <c:axId val="70439230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704391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r>
              <a:rPr lang="en-US" sz="1100" b="1" dirty="0" err="1">
                <a:solidFill>
                  <a:srgbClr val="1F4E79"/>
                </a:solidFill>
              </a:rPr>
              <a:t>축제</a:t>
            </a:r>
            <a:r>
              <a:rPr lang="en-US" sz="1100" b="1" dirty="0">
                <a:solidFill>
                  <a:srgbClr val="1F4E79"/>
                </a:solidFill>
              </a:rPr>
              <a:t> </a:t>
            </a:r>
            <a:r>
              <a:rPr lang="en-US" sz="1100" b="1" dirty="0" err="1">
                <a:solidFill>
                  <a:srgbClr val="1F4E79"/>
                </a:solidFill>
              </a:rPr>
              <a:t>전후</a:t>
            </a:r>
            <a:r>
              <a:rPr lang="en-US" sz="1100" b="1" dirty="0">
                <a:solidFill>
                  <a:srgbClr val="1F4E79"/>
                </a:solidFill>
              </a:rPr>
              <a:t> </a:t>
            </a:r>
            <a:r>
              <a:rPr lang="ko-KR" altLang="en-US" sz="1100" b="1" dirty="0">
                <a:solidFill>
                  <a:srgbClr val="1F4E79"/>
                </a:solidFill>
              </a:rPr>
              <a:t>매출금액</a:t>
            </a:r>
            <a:r>
              <a:rPr lang="en-US" sz="1100" b="1" dirty="0">
                <a:solidFill>
                  <a:srgbClr val="1F4E79"/>
                </a:solidFill>
              </a:rPr>
              <a:t> </a:t>
            </a:r>
            <a:r>
              <a:rPr lang="ko-KR" altLang="en-US" sz="1100" b="1" dirty="0">
                <a:solidFill>
                  <a:srgbClr val="1F4E79"/>
                </a:solidFill>
              </a:rPr>
              <a:t>및 매출건수 </a:t>
            </a:r>
            <a:r>
              <a:rPr lang="en-US" sz="1100" b="1" dirty="0" err="1">
                <a:solidFill>
                  <a:srgbClr val="1F4E79"/>
                </a:solidFill>
              </a:rPr>
              <a:t>비교</a:t>
            </a:r>
            <a:endParaRPr lang="en-US" sz="1100" b="1" dirty="0">
              <a:solidFill>
                <a:srgbClr val="1F4E79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매출금액(천만원)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5BF-4115-BE40-DF82263F4B80}"/>
              </c:ext>
            </c:extLst>
          </c:dPt>
          <c:cat>
            <c:strRef>
              <c:f>Sheet1!$A$2:$A$25</c:f>
              <c:strCache>
                <c:ptCount val="24"/>
                <c:pt idx="0">
                  <c:v>D-7</c:v>
                </c:pt>
                <c:pt idx="1">
                  <c:v>D-6</c:v>
                </c:pt>
                <c:pt idx="2">
                  <c:v>D-5</c:v>
                </c:pt>
                <c:pt idx="3">
                  <c:v>D-4</c:v>
                </c:pt>
                <c:pt idx="4">
                  <c:v>D-3</c:v>
                </c:pt>
                <c:pt idx="5">
                  <c:v>D-2</c:v>
                </c:pt>
                <c:pt idx="6">
                  <c:v>D-1</c:v>
                </c:pt>
                <c:pt idx="7">
                  <c:v>DAY1</c:v>
                </c:pt>
                <c:pt idx="8">
                  <c:v>DAY2</c:v>
                </c:pt>
                <c:pt idx="9">
                  <c:v>DAY3</c:v>
                </c:pt>
                <c:pt idx="10">
                  <c:v>DAY4</c:v>
                </c:pt>
                <c:pt idx="11">
                  <c:v>DAY5</c:v>
                </c:pt>
                <c:pt idx="12">
                  <c:v>DAY6</c:v>
                </c:pt>
                <c:pt idx="13">
                  <c:v>DAY7</c:v>
                </c:pt>
                <c:pt idx="14">
                  <c:v>DAY8</c:v>
                </c:pt>
                <c:pt idx="15">
                  <c:v>DAY9</c:v>
                </c:pt>
                <c:pt idx="16">
                  <c:v>DAY10</c:v>
                </c:pt>
                <c:pt idx="17">
                  <c:v>D+1</c:v>
                </c:pt>
                <c:pt idx="18">
                  <c:v>D+2</c:v>
                </c:pt>
                <c:pt idx="19">
                  <c:v>D+3</c:v>
                </c:pt>
                <c:pt idx="20">
                  <c:v>D+4</c:v>
                </c:pt>
                <c:pt idx="21">
                  <c:v>D+5</c:v>
                </c:pt>
                <c:pt idx="22">
                  <c:v>D+6</c:v>
                </c:pt>
                <c:pt idx="23">
                  <c:v>D+7</c:v>
                </c:pt>
              </c:strCache>
            </c:strRef>
          </c:cat>
          <c:val>
            <c:numRef>
              <c:f>Sheet1!$B$2:$B$25</c:f>
              <c:numCache>
                <c:formatCode>General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416</c:v>
                </c:pt>
                <c:pt idx="3">
                  <c:v>400</c:v>
                </c:pt>
                <c:pt idx="4">
                  <c:v>437</c:v>
                </c:pt>
                <c:pt idx="5">
                  <c:v>800</c:v>
                </c:pt>
                <c:pt idx="6">
                  <c:v>587</c:v>
                </c:pt>
                <c:pt idx="7">
                  <c:v>341</c:v>
                </c:pt>
                <c:pt idx="8">
                  <c:v>464</c:v>
                </c:pt>
                <c:pt idx="9">
                  <c:v>431</c:v>
                </c:pt>
                <c:pt idx="10">
                  <c:v>404</c:v>
                </c:pt>
                <c:pt idx="11">
                  <c:v>608</c:v>
                </c:pt>
                <c:pt idx="12">
                  <c:v>576</c:v>
                </c:pt>
                <c:pt idx="13">
                  <c:v>666</c:v>
                </c:pt>
                <c:pt idx="14">
                  <c:v>394</c:v>
                </c:pt>
                <c:pt idx="15">
                  <c:v>469</c:v>
                </c:pt>
                <c:pt idx="16">
                  <c:v>554</c:v>
                </c:pt>
                <c:pt idx="17">
                  <c:v>560</c:v>
                </c:pt>
                <c:pt idx="18">
                  <c:v>469</c:v>
                </c:pt>
                <c:pt idx="19">
                  <c:v>975</c:v>
                </c:pt>
                <c:pt idx="20">
                  <c:v>767</c:v>
                </c:pt>
                <c:pt idx="21">
                  <c:v>448</c:v>
                </c:pt>
                <c:pt idx="22">
                  <c:v>367</c:v>
                </c:pt>
                <c:pt idx="23">
                  <c:v>310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5BF-4115-BE40-DF82263F4B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100435295"/>
        <c:axId val="1100427135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매출건수(건)</c:v>
                </c:pt>
              </c:strCache>
            </c:strRef>
          </c:tx>
          <c:spPr>
            <a:ln w="28575" cap="rnd">
              <a:solidFill>
                <a:schemeClr val="bg2">
                  <a:lumMod val="50000"/>
                </a:schemeClr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rgbClr val="1F4E79"/>
              </a:solidFill>
              <a:ln w="12700">
                <a:solidFill>
                  <a:schemeClr val="bg2">
                    <a:lumMod val="50000"/>
                  </a:schemeClr>
                </a:solidFill>
              </a:ln>
              <a:effectLst/>
            </c:spPr>
          </c:marker>
          <c:dPt>
            <c:idx val="1"/>
            <c:marker>
              <c:symbol val="circle"/>
              <c:size val="8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25BF-4115-BE40-DF82263F4B80}"/>
              </c:ext>
            </c:extLst>
          </c:dPt>
          <c:cat>
            <c:strRef>
              <c:f>Sheet1!$A$2:$A$25</c:f>
              <c:strCache>
                <c:ptCount val="24"/>
                <c:pt idx="0">
                  <c:v>D-7</c:v>
                </c:pt>
                <c:pt idx="1">
                  <c:v>D-6</c:v>
                </c:pt>
                <c:pt idx="2">
                  <c:v>D-5</c:v>
                </c:pt>
                <c:pt idx="3">
                  <c:v>D-4</c:v>
                </c:pt>
                <c:pt idx="4">
                  <c:v>D-3</c:v>
                </c:pt>
                <c:pt idx="5">
                  <c:v>D-2</c:v>
                </c:pt>
                <c:pt idx="6">
                  <c:v>D-1</c:v>
                </c:pt>
                <c:pt idx="7">
                  <c:v>DAY1</c:v>
                </c:pt>
                <c:pt idx="8">
                  <c:v>DAY2</c:v>
                </c:pt>
                <c:pt idx="9">
                  <c:v>DAY3</c:v>
                </c:pt>
                <c:pt idx="10">
                  <c:v>DAY4</c:v>
                </c:pt>
                <c:pt idx="11">
                  <c:v>DAY5</c:v>
                </c:pt>
                <c:pt idx="12">
                  <c:v>DAY6</c:v>
                </c:pt>
                <c:pt idx="13">
                  <c:v>DAY7</c:v>
                </c:pt>
                <c:pt idx="14">
                  <c:v>DAY8</c:v>
                </c:pt>
                <c:pt idx="15">
                  <c:v>DAY9</c:v>
                </c:pt>
                <c:pt idx="16">
                  <c:v>DAY10</c:v>
                </c:pt>
                <c:pt idx="17">
                  <c:v>D+1</c:v>
                </c:pt>
                <c:pt idx="18">
                  <c:v>D+2</c:v>
                </c:pt>
                <c:pt idx="19">
                  <c:v>D+3</c:v>
                </c:pt>
                <c:pt idx="20">
                  <c:v>D+4</c:v>
                </c:pt>
                <c:pt idx="21">
                  <c:v>D+5</c:v>
                </c:pt>
                <c:pt idx="22">
                  <c:v>D+6</c:v>
                </c:pt>
                <c:pt idx="23">
                  <c:v>D+7</c:v>
                </c:pt>
              </c:strCache>
            </c:strRef>
          </c:cat>
          <c:val>
            <c:numRef>
              <c:f>Sheet1!$C$2:$C$25</c:f>
              <c:numCache>
                <c:formatCode>General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0.87</c:v>
                </c:pt>
                <c:pt idx="3">
                  <c:v>0.77</c:v>
                </c:pt>
                <c:pt idx="4">
                  <c:v>1.04</c:v>
                </c:pt>
                <c:pt idx="5">
                  <c:v>2.5499999999999998</c:v>
                </c:pt>
                <c:pt idx="6">
                  <c:v>1.63</c:v>
                </c:pt>
                <c:pt idx="7">
                  <c:v>0.69</c:v>
                </c:pt>
                <c:pt idx="8">
                  <c:v>1.23</c:v>
                </c:pt>
                <c:pt idx="9">
                  <c:v>1.05</c:v>
                </c:pt>
                <c:pt idx="10">
                  <c:v>0.92</c:v>
                </c:pt>
                <c:pt idx="11">
                  <c:v>1.42</c:v>
                </c:pt>
                <c:pt idx="12">
                  <c:v>1.54</c:v>
                </c:pt>
                <c:pt idx="13">
                  <c:v>1.47</c:v>
                </c:pt>
                <c:pt idx="14">
                  <c:v>0.74</c:v>
                </c:pt>
                <c:pt idx="15">
                  <c:v>0.95</c:v>
                </c:pt>
                <c:pt idx="16">
                  <c:v>1.2</c:v>
                </c:pt>
                <c:pt idx="17">
                  <c:v>1.06</c:v>
                </c:pt>
                <c:pt idx="18">
                  <c:v>1.1100000000000001</c:v>
                </c:pt>
                <c:pt idx="19">
                  <c:v>2.48</c:v>
                </c:pt>
                <c:pt idx="20">
                  <c:v>1.58</c:v>
                </c:pt>
                <c:pt idx="21">
                  <c:v>0.86</c:v>
                </c:pt>
                <c:pt idx="22">
                  <c:v>1.04</c:v>
                </c:pt>
                <c:pt idx="23">
                  <c:v>0.74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25BF-4115-BE40-DF82263F4B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00442975"/>
        <c:axId val="1100434815"/>
      </c:lineChart>
      <c:catAx>
        <c:axId val="11004352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100427135"/>
        <c:crosses val="autoZero"/>
        <c:auto val="1"/>
        <c:lblAlgn val="ctr"/>
        <c:lblOffset val="100"/>
        <c:noMultiLvlLbl val="0"/>
      </c:catAx>
      <c:valAx>
        <c:axId val="11004271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100435295"/>
        <c:crosses val="autoZero"/>
        <c:crossBetween val="between"/>
      </c:valAx>
      <c:valAx>
        <c:axId val="1100434815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100442975"/>
        <c:crosses val="max"/>
        <c:crossBetween val="between"/>
      </c:valAx>
      <c:catAx>
        <c:axId val="1100442975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10043481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Noto Sans KR" panose="020B0200000000000000" pitchFamily="50" charset="-127"/>
          <a:ea typeface="Noto Sans KR" panose="020B0200000000000000" pitchFamily="50" charset="-127"/>
        </a:defRPr>
      </a:pPr>
      <a:endParaRPr lang="ko-KR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r>
              <a:rPr lang="en-US" sz="1100" b="1" dirty="0" err="1">
                <a:solidFill>
                  <a:srgbClr val="1F4E79"/>
                </a:solidFill>
              </a:rPr>
              <a:t>축제</a:t>
            </a:r>
            <a:r>
              <a:rPr lang="en-US" sz="1100" b="1" dirty="0">
                <a:solidFill>
                  <a:srgbClr val="1F4E79"/>
                </a:solidFill>
              </a:rPr>
              <a:t> </a:t>
            </a:r>
            <a:r>
              <a:rPr lang="en-US" sz="1100" b="1" dirty="0" err="1">
                <a:solidFill>
                  <a:srgbClr val="1F4E79"/>
                </a:solidFill>
              </a:rPr>
              <a:t>전후</a:t>
            </a:r>
            <a:r>
              <a:rPr lang="en-US" sz="1100" b="1" dirty="0">
                <a:solidFill>
                  <a:srgbClr val="1F4E79"/>
                </a:solidFill>
              </a:rPr>
              <a:t> </a:t>
            </a:r>
            <a:r>
              <a:rPr lang="ko-KR" altLang="en-US" sz="1100" b="1" dirty="0">
                <a:solidFill>
                  <a:srgbClr val="1F4E79"/>
                </a:solidFill>
              </a:rPr>
              <a:t>방문인구 </a:t>
            </a:r>
            <a:r>
              <a:rPr lang="en-US" sz="1100" b="1" dirty="0" err="1">
                <a:solidFill>
                  <a:srgbClr val="1F4E79"/>
                </a:solidFill>
              </a:rPr>
              <a:t>비교</a:t>
            </a:r>
            <a:endParaRPr lang="en-US" sz="1100" b="1" dirty="0">
              <a:solidFill>
                <a:srgbClr val="1F4E79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매출건수(건)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dPt>
            <c:idx val="0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118-4735-96B8-A529E39FE1B9}"/>
              </c:ext>
            </c:extLst>
          </c:dPt>
          <c:dPt>
            <c:idx val="1"/>
            <c:invertIfNegative val="0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118-4735-96B8-A529E39FE1B9}"/>
              </c:ext>
            </c:extLst>
          </c:dPt>
          <c:dPt>
            <c:idx val="2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118-4735-96B8-A529E39FE1B9}"/>
              </c:ext>
            </c:extLst>
          </c:dPt>
          <c:dPt>
            <c:idx val="3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F118-4735-96B8-A529E39FE1B9}"/>
              </c:ext>
            </c:extLst>
          </c:dPt>
          <c:dPt>
            <c:idx val="4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F118-4735-96B8-A529E39FE1B9}"/>
              </c:ext>
            </c:extLst>
          </c:dPt>
          <c:dPt>
            <c:idx val="5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F118-4735-96B8-A529E39FE1B9}"/>
              </c:ext>
            </c:extLst>
          </c:dPt>
          <c:dPt>
            <c:idx val="6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F118-4735-96B8-A529E39FE1B9}"/>
              </c:ext>
            </c:extLst>
          </c:dPt>
          <c:dPt>
            <c:idx val="7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F118-4735-96B8-A529E39FE1B9}"/>
              </c:ext>
            </c:extLst>
          </c:dPt>
          <c:dPt>
            <c:idx val="8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F118-4735-96B8-A529E39FE1B9}"/>
              </c:ext>
            </c:extLst>
          </c:dPt>
          <c:dPt>
            <c:idx val="9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F118-4735-96B8-A529E39FE1B9}"/>
              </c:ext>
            </c:extLst>
          </c:dPt>
          <c:dPt>
            <c:idx val="10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F118-4735-96B8-A529E39FE1B9}"/>
              </c:ext>
            </c:extLst>
          </c:dPt>
          <c:dPt>
            <c:idx val="11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F118-4735-96B8-A529E39FE1B9}"/>
              </c:ext>
            </c:extLst>
          </c:dPt>
          <c:dPt>
            <c:idx val="12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9-F118-4735-96B8-A529E39FE1B9}"/>
              </c:ext>
            </c:extLst>
          </c:dPt>
          <c:dPt>
            <c:idx val="13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B-F118-4735-96B8-A529E39FE1B9}"/>
              </c:ext>
            </c:extLst>
          </c:dPt>
          <c:dPt>
            <c:idx val="14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D-F118-4735-96B8-A529E39FE1B9}"/>
              </c:ext>
            </c:extLst>
          </c:dPt>
          <c:dPt>
            <c:idx val="15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F-F118-4735-96B8-A529E39FE1B9}"/>
              </c:ext>
            </c:extLst>
          </c:dPt>
          <c:dPt>
            <c:idx val="16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1-F118-4735-96B8-A529E39FE1B9}"/>
              </c:ext>
            </c:extLst>
          </c:dPt>
          <c:dPt>
            <c:idx val="17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3-F118-4735-96B8-A529E39FE1B9}"/>
              </c:ext>
            </c:extLst>
          </c:dPt>
          <c:dPt>
            <c:idx val="18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5-F118-4735-96B8-A529E39FE1B9}"/>
              </c:ext>
            </c:extLst>
          </c:dPt>
          <c:dPt>
            <c:idx val="19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7-F118-4735-96B8-A529E39FE1B9}"/>
              </c:ext>
            </c:extLst>
          </c:dPt>
          <c:dPt>
            <c:idx val="20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9-F118-4735-96B8-A529E39FE1B9}"/>
              </c:ext>
            </c:extLst>
          </c:dPt>
          <c:dPt>
            <c:idx val="21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B-F118-4735-96B8-A529E39FE1B9}"/>
              </c:ext>
            </c:extLst>
          </c:dPt>
          <c:dPt>
            <c:idx val="22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D-F118-4735-96B8-A529E39FE1B9}"/>
              </c:ext>
            </c:extLst>
          </c:dPt>
          <c:dPt>
            <c:idx val="23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F-F118-4735-96B8-A529E39FE1B9}"/>
              </c:ext>
            </c:extLst>
          </c:dPt>
          <c:cat>
            <c:strRef>
              <c:f>Sheet1!$A$2:$A$25</c:f>
              <c:strCache>
                <c:ptCount val="24"/>
                <c:pt idx="0">
                  <c:v>D-7</c:v>
                </c:pt>
                <c:pt idx="1">
                  <c:v>D-6</c:v>
                </c:pt>
                <c:pt idx="2">
                  <c:v>D-5</c:v>
                </c:pt>
                <c:pt idx="3">
                  <c:v>D-4</c:v>
                </c:pt>
                <c:pt idx="4">
                  <c:v>D-3</c:v>
                </c:pt>
                <c:pt idx="5">
                  <c:v>D-2</c:v>
                </c:pt>
                <c:pt idx="6">
                  <c:v>D-1</c:v>
                </c:pt>
                <c:pt idx="7">
                  <c:v>DAY1</c:v>
                </c:pt>
                <c:pt idx="8">
                  <c:v>DAY2</c:v>
                </c:pt>
                <c:pt idx="9">
                  <c:v>DAY3</c:v>
                </c:pt>
                <c:pt idx="10">
                  <c:v>DAY4</c:v>
                </c:pt>
                <c:pt idx="11">
                  <c:v>DAY5</c:v>
                </c:pt>
                <c:pt idx="12">
                  <c:v>DAY6</c:v>
                </c:pt>
                <c:pt idx="13">
                  <c:v>DAY7</c:v>
                </c:pt>
                <c:pt idx="14">
                  <c:v>DAY8</c:v>
                </c:pt>
                <c:pt idx="15">
                  <c:v>DAY9</c:v>
                </c:pt>
                <c:pt idx="16">
                  <c:v>DAY10</c:v>
                </c:pt>
                <c:pt idx="17">
                  <c:v>D+1</c:v>
                </c:pt>
                <c:pt idx="18">
                  <c:v>D+2</c:v>
                </c:pt>
                <c:pt idx="19">
                  <c:v>D+3</c:v>
                </c:pt>
                <c:pt idx="20">
                  <c:v>D+4</c:v>
                </c:pt>
                <c:pt idx="21">
                  <c:v>D+5</c:v>
                </c:pt>
                <c:pt idx="22">
                  <c:v>D+6</c:v>
                </c:pt>
                <c:pt idx="23">
                  <c:v>D+7</c:v>
                </c:pt>
              </c:strCache>
            </c:strRef>
          </c:cat>
          <c:val>
            <c:numRef>
              <c:f>Sheet1!$B$2:$B$25</c:f>
              <c:numCache>
                <c:formatCode>General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416</c:v>
                </c:pt>
                <c:pt idx="3">
                  <c:v>400</c:v>
                </c:pt>
                <c:pt idx="4">
                  <c:v>437</c:v>
                </c:pt>
                <c:pt idx="5">
                  <c:v>800</c:v>
                </c:pt>
                <c:pt idx="6">
                  <c:v>587</c:v>
                </c:pt>
                <c:pt idx="7">
                  <c:v>341</c:v>
                </c:pt>
                <c:pt idx="8">
                  <c:v>464</c:v>
                </c:pt>
                <c:pt idx="9">
                  <c:v>431</c:v>
                </c:pt>
                <c:pt idx="10">
                  <c:v>404</c:v>
                </c:pt>
                <c:pt idx="11">
                  <c:v>608</c:v>
                </c:pt>
                <c:pt idx="12">
                  <c:v>576</c:v>
                </c:pt>
                <c:pt idx="13">
                  <c:v>666</c:v>
                </c:pt>
                <c:pt idx="14">
                  <c:v>394</c:v>
                </c:pt>
                <c:pt idx="15">
                  <c:v>469</c:v>
                </c:pt>
                <c:pt idx="16">
                  <c:v>554</c:v>
                </c:pt>
                <c:pt idx="17">
                  <c:v>560</c:v>
                </c:pt>
                <c:pt idx="18">
                  <c:v>469</c:v>
                </c:pt>
                <c:pt idx="19">
                  <c:v>975</c:v>
                </c:pt>
                <c:pt idx="20">
                  <c:v>767</c:v>
                </c:pt>
                <c:pt idx="21">
                  <c:v>448</c:v>
                </c:pt>
                <c:pt idx="22">
                  <c:v>367</c:v>
                </c:pt>
                <c:pt idx="23">
                  <c:v>310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0-F118-4735-96B8-A529E39FE1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100435295"/>
        <c:axId val="1100427135"/>
      </c:barChart>
      <c:catAx>
        <c:axId val="11004352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100427135"/>
        <c:crosses val="autoZero"/>
        <c:auto val="1"/>
        <c:lblAlgn val="ctr"/>
        <c:lblOffset val="100"/>
        <c:noMultiLvlLbl val="0"/>
      </c:catAx>
      <c:valAx>
        <c:axId val="11004271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1004352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Noto Sans KR" panose="020B0200000000000000" pitchFamily="50" charset="-127"/>
          <a:ea typeface="Noto Sans KR" panose="020B0200000000000000" pitchFamily="50" charset="-127"/>
        </a:defRPr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연령별</a:t>
            </a:r>
            <a:r>
              <a:rPr lang="ko-KR" altLang="en-US" sz="1000" b="1" baseline="0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분포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solidFill>
              <a:srgbClr val="7F8C8D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20대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  <c:pt idx="4">
                  <c:v>60대</c:v>
                </c:pt>
                <c:pt idx="5">
                  <c:v>70대 이상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301.99470000000002</c:v>
                </c:pt>
                <c:pt idx="1">
                  <c:v>301.85989999999998</c:v>
                </c:pt>
                <c:pt idx="2">
                  <c:v>298.30369999999999</c:v>
                </c:pt>
                <c:pt idx="3">
                  <c:v>302.41410000000002</c:v>
                </c:pt>
                <c:pt idx="4">
                  <c:v>300.86070000000001</c:v>
                </c:pt>
                <c:pt idx="5">
                  <c:v>299.17020000000002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78D-4B51-A01C-F65414B6CB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"/>
        <c:axId val="590242720"/>
        <c:axId val="590243200"/>
      </c:barChart>
      <c:catAx>
        <c:axId val="590242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90243200"/>
        <c:crosses val="autoZero"/>
        <c:auto val="1"/>
        <c:lblAlgn val="ctr"/>
        <c:lblOffset val="0"/>
        <c:noMultiLvlLbl val="0"/>
      </c:catAx>
      <c:valAx>
        <c:axId val="59024320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90242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시간대별 방문인구</a:t>
            </a:r>
            <a:endParaRPr lang="en-US" altLang="ko-KR" sz="10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ln w="28575" cap="rnd">
              <a:solidFill>
                <a:srgbClr val="1F4E7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1F4E79"/>
              </a:solidFill>
              <a:ln w="9525">
                <a:solidFill>
                  <a:srgbClr val="1F4E79"/>
                </a:solidFill>
              </a:ln>
              <a:effectLst/>
            </c:spPr>
          </c:marker>
          <c:cat>
            <c:strRef>
              <c:f>Sheet1!$A$2:$A$32</c:f>
              <c:strCache>
                <c:ptCount val="31"/>
                <c:pt idx="0">
                  <c:v>1월 1일</c:v>
                </c:pt>
                <c:pt idx="1">
                  <c:v>1월 2일</c:v>
                </c:pt>
                <c:pt idx="2">
                  <c:v>1월 3일</c:v>
                </c:pt>
                <c:pt idx="3">
                  <c:v>1월 4일</c:v>
                </c:pt>
                <c:pt idx="4">
                  <c:v>1월 5일</c:v>
                </c:pt>
                <c:pt idx="5">
                  <c:v>1월 6일</c:v>
                </c:pt>
                <c:pt idx="6">
                  <c:v>1월 7일</c:v>
                </c:pt>
                <c:pt idx="7">
                  <c:v>1월 8일</c:v>
                </c:pt>
                <c:pt idx="8">
                  <c:v>1월 9일</c:v>
                </c:pt>
                <c:pt idx="9">
                  <c:v>1월 10일</c:v>
                </c:pt>
                <c:pt idx="10">
                  <c:v>1월 11일</c:v>
                </c:pt>
                <c:pt idx="11">
                  <c:v>1월 12일</c:v>
                </c:pt>
                <c:pt idx="12">
                  <c:v>1월 13일</c:v>
                </c:pt>
                <c:pt idx="13">
                  <c:v>1월 14일</c:v>
                </c:pt>
                <c:pt idx="14">
                  <c:v>1월 15일</c:v>
                </c:pt>
                <c:pt idx="15">
                  <c:v>1월 16일</c:v>
                </c:pt>
                <c:pt idx="16">
                  <c:v>1월 17일</c:v>
                </c:pt>
                <c:pt idx="17">
                  <c:v>1월 18일</c:v>
                </c:pt>
                <c:pt idx="18">
                  <c:v>1월 19일</c:v>
                </c:pt>
                <c:pt idx="19">
                  <c:v>1월 20일</c:v>
                </c:pt>
                <c:pt idx="20">
                  <c:v>1월 21일</c:v>
                </c:pt>
                <c:pt idx="21">
                  <c:v>1월 22일</c:v>
                </c:pt>
                <c:pt idx="22">
                  <c:v>1월 23일</c:v>
                </c:pt>
                <c:pt idx="23">
                  <c:v>1월 24일</c:v>
                </c:pt>
                <c:pt idx="24">
                  <c:v>1월 25일</c:v>
                </c:pt>
                <c:pt idx="25">
                  <c:v>1월 26일</c:v>
                </c:pt>
                <c:pt idx="26">
                  <c:v>1월 27일</c:v>
                </c:pt>
                <c:pt idx="27">
                  <c:v>1월 28일</c:v>
                </c:pt>
                <c:pt idx="28">
                  <c:v>1월 29일</c:v>
                </c:pt>
                <c:pt idx="29">
                  <c:v>1월 30일</c:v>
                </c:pt>
                <c:pt idx="30">
                  <c:v>1월 31일</c:v>
                </c:pt>
              </c:strCache>
            </c:strRef>
          </c:cat>
          <c:val>
            <c:numRef>
              <c:f>Sheet1!$B$2:$B$32</c:f>
              <c:numCache>
                <c:formatCode>General</c:formatCode>
                <c:ptCount val="31"/>
                <c:pt idx="0">
                  <c:v>19.4848</c:v>
                </c:pt>
                <c:pt idx="1">
                  <c:v>33.582900000000002</c:v>
                </c:pt>
                <c:pt idx="2">
                  <c:v>37.494199999999999</c:v>
                </c:pt>
                <c:pt idx="3">
                  <c:v>47.7241</c:v>
                </c:pt>
                <c:pt idx="4">
                  <c:v>63.7682</c:v>
                </c:pt>
                <c:pt idx="5">
                  <c:v>77.459100000000007</c:v>
                </c:pt>
                <c:pt idx="6">
                  <c:v>89.8232</c:v>
                </c:pt>
                <c:pt idx="7">
                  <c:v>68.261399999999995</c:v>
                </c:pt>
                <c:pt idx="8">
                  <c:v>77.679199999999994</c:v>
                </c:pt>
                <c:pt idx="9">
                  <c:v>66.879099999999994</c:v>
                </c:pt>
                <c:pt idx="10">
                  <c:v>68.539699999999996</c:v>
                </c:pt>
                <c:pt idx="11">
                  <c:v>56.289900000000003</c:v>
                </c:pt>
                <c:pt idx="12">
                  <c:v>41.418900000000001</c:v>
                </c:pt>
                <c:pt idx="13">
                  <c:v>85.978800000000007</c:v>
                </c:pt>
                <c:pt idx="14">
                  <c:v>95.729399999999998</c:v>
                </c:pt>
                <c:pt idx="15">
                  <c:v>13.9686</c:v>
                </c:pt>
                <c:pt idx="16">
                  <c:v>67.550899999999999</c:v>
                </c:pt>
                <c:pt idx="17">
                  <c:v>30.238700000000001</c:v>
                </c:pt>
                <c:pt idx="18">
                  <c:v>84.1892</c:v>
                </c:pt>
                <c:pt idx="19">
                  <c:v>17.346900000000002</c:v>
                </c:pt>
                <c:pt idx="20">
                  <c:v>92.904799999999994</c:v>
                </c:pt>
                <c:pt idx="21">
                  <c:v>32.078800000000001</c:v>
                </c:pt>
                <c:pt idx="22">
                  <c:v>16.710100000000001</c:v>
                </c:pt>
                <c:pt idx="23">
                  <c:v>72.8048</c:v>
                </c:pt>
                <c:pt idx="24">
                  <c:v>35.0002</c:v>
                </c:pt>
                <c:pt idx="25">
                  <c:v>18.6067</c:v>
                </c:pt>
                <c:pt idx="26">
                  <c:v>66.8172</c:v>
                </c:pt>
                <c:pt idx="27">
                  <c:v>86.487499999999997</c:v>
                </c:pt>
                <c:pt idx="28">
                  <c:v>99.283900000000003</c:v>
                </c:pt>
                <c:pt idx="29">
                  <c:v>86.840900000000005</c:v>
                </c:pt>
                <c:pt idx="30">
                  <c:v>53.661200000000001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594-45E8-BB9E-2169C36A75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83729743"/>
        <c:axId val="883726383"/>
      </c:lineChart>
      <c:catAx>
        <c:axId val="883729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883726383"/>
        <c:crosses val="autoZero"/>
        <c:auto val="1"/>
        <c:lblAlgn val="ctr"/>
        <c:lblOffset val="10"/>
        <c:noMultiLvlLbl val="0"/>
      </c:catAx>
      <c:valAx>
        <c:axId val="883726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83729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일자별 방문인구</a:t>
            </a:r>
            <a:endParaRPr lang="en-US" altLang="ko-KR" sz="10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ln w="28575" cap="rnd">
              <a:solidFill>
                <a:srgbClr val="1F4E7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1F4E79"/>
              </a:solidFill>
              <a:ln w="9525">
                <a:solidFill>
                  <a:srgbClr val="1F4E79"/>
                </a:solidFill>
              </a:ln>
              <a:effectLst/>
            </c:spPr>
          </c:marker>
          <c:cat>
            <c:strRef>
              <c:f>Sheet1!$A$2:$A$32</c:f>
              <c:strCache>
                <c:ptCount val="31"/>
                <c:pt idx="0">
                  <c:v>1월 1일</c:v>
                </c:pt>
                <c:pt idx="1">
                  <c:v>1월 2일</c:v>
                </c:pt>
                <c:pt idx="2">
                  <c:v>1월 3일</c:v>
                </c:pt>
                <c:pt idx="3">
                  <c:v>1월 4일</c:v>
                </c:pt>
                <c:pt idx="4">
                  <c:v>1월 5일</c:v>
                </c:pt>
                <c:pt idx="5">
                  <c:v>1월 6일</c:v>
                </c:pt>
                <c:pt idx="6">
                  <c:v>1월 7일</c:v>
                </c:pt>
                <c:pt idx="7">
                  <c:v>1월 8일</c:v>
                </c:pt>
                <c:pt idx="8">
                  <c:v>1월 9일</c:v>
                </c:pt>
                <c:pt idx="9">
                  <c:v>1월 10일</c:v>
                </c:pt>
                <c:pt idx="10">
                  <c:v>1월 11일</c:v>
                </c:pt>
                <c:pt idx="11">
                  <c:v>1월 12일</c:v>
                </c:pt>
                <c:pt idx="12">
                  <c:v>1월 13일</c:v>
                </c:pt>
                <c:pt idx="13">
                  <c:v>1월 14일</c:v>
                </c:pt>
                <c:pt idx="14">
                  <c:v>1월 15일</c:v>
                </c:pt>
                <c:pt idx="15">
                  <c:v>1월 16일</c:v>
                </c:pt>
                <c:pt idx="16">
                  <c:v>1월 17일</c:v>
                </c:pt>
                <c:pt idx="17">
                  <c:v>1월 18일</c:v>
                </c:pt>
                <c:pt idx="18">
                  <c:v>1월 19일</c:v>
                </c:pt>
                <c:pt idx="19">
                  <c:v>1월 20일</c:v>
                </c:pt>
                <c:pt idx="20">
                  <c:v>1월 21일</c:v>
                </c:pt>
                <c:pt idx="21">
                  <c:v>1월 22일</c:v>
                </c:pt>
                <c:pt idx="22">
                  <c:v>1월 23일</c:v>
                </c:pt>
                <c:pt idx="23">
                  <c:v>1월 24일</c:v>
                </c:pt>
                <c:pt idx="24">
                  <c:v>1월 25일</c:v>
                </c:pt>
                <c:pt idx="25">
                  <c:v>1월 26일</c:v>
                </c:pt>
                <c:pt idx="26">
                  <c:v>1월 27일</c:v>
                </c:pt>
                <c:pt idx="27">
                  <c:v>1월 28일</c:v>
                </c:pt>
                <c:pt idx="28">
                  <c:v>1월 29일</c:v>
                </c:pt>
                <c:pt idx="29">
                  <c:v>1월 30일</c:v>
                </c:pt>
                <c:pt idx="30">
                  <c:v>1월 31일</c:v>
                </c:pt>
              </c:strCache>
            </c:strRef>
          </c:cat>
          <c:val>
            <c:numRef>
              <c:f>Sheet1!$B$2:$B$32</c:f>
              <c:numCache>
                <c:formatCode>General</c:formatCode>
                <c:ptCount val="31"/>
                <c:pt idx="0">
                  <c:v>19.4848</c:v>
                </c:pt>
                <c:pt idx="1">
                  <c:v>33.582900000000002</c:v>
                </c:pt>
                <c:pt idx="2">
                  <c:v>37.494199999999999</c:v>
                </c:pt>
                <c:pt idx="3">
                  <c:v>47.7241</c:v>
                </c:pt>
                <c:pt idx="4">
                  <c:v>63.7682</c:v>
                </c:pt>
                <c:pt idx="5">
                  <c:v>77.459100000000007</c:v>
                </c:pt>
                <c:pt idx="6">
                  <c:v>89.8232</c:v>
                </c:pt>
                <c:pt idx="7">
                  <c:v>68.261399999999995</c:v>
                </c:pt>
                <c:pt idx="8">
                  <c:v>77.679199999999994</c:v>
                </c:pt>
                <c:pt idx="9">
                  <c:v>66.879099999999994</c:v>
                </c:pt>
                <c:pt idx="10">
                  <c:v>68.539699999999996</c:v>
                </c:pt>
                <c:pt idx="11">
                  <c:v>56.289900000000003</c:v>
                </c:pt>
                <c:pt idx="12">
                  <c:v>41.418900000000001</c:v>
                </c:pt>
                <c:pt idx="13">
                  <c:v>85.978800000000007</c:v>
                </c:pt>
                <c:pt idx="14">
                  <c:v>95.729399999999998</c:v>
                </c:pt>
                <c:pt idx="15">
                  <c:v>13.9686</c:v>
                </c:pt>
                <c:pt idx="16">
                  <c:v>67.550899999999999</c:v>
                </c:pt>
                <c:pt idx="17">
                  <c:v>30.238700000000001</c:v>
                </c:pt>
                <c:pt idx="18">
                  <c:v>84.1892</c:v>
                </c:pt>
                <c:pt idx="19">
                  <c:v>17.346900000000002</c:v>
                </c:pt>
                <c:pt idx="20">
                  <c:v>92.904799999999994</c:v>
                </c:pt>
                <c:pt idx="21">
                  <c:v>32.078800000000001</c:v>
                </c:pt>
                <c:pt idx="22">
                  <c:v>16.710100000000001</c:v>
                </c:pt>
                <c:pt idx="23">
                  <c:v>72.8048</c:v>
                </c:pt>
                <c:pt idx="24">
                  <c:v>35.0002</c:v>
                </c:pt>
                <c:pt idx="25">
                  <c:v>18.6067</c:v>
                </c:pt>
                <c:pt idx="26">
                  <c:v>66.8172</c:v>
                </c:pt>
                <c:pt idx="27">
                  <c:v>86.487499999999997</c:v>
                </c:pt>
                <c:pt idx="28">
                  <c:v>99.283900000000003</c:v>
                </c:pt>
                <c:pt idx="29">
                  <c:v>86.840900000000005</c:v>
                </c:pt>
                <c:pt idx="30">
                  <c:v>53.661200000000001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B3D-4A05-9465-9E21608795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83729743"/>
        <c:axId val="883726383"/>
      </c:lineChart>
      <c:catAx>
        <c:axId val="883729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883726383"/>
        <c:crosses val="autoZero"/>
        <c:auto val="1"/>
        <c:lblAlgn val="ctr"/>
        <c:lblOffset val="10"/>
        <c:noMultiLvlLbl val="0"/>
      </c:catAx>
      <c:valAx>
        <c:axId val="883726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83729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성별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분포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5294370992367513"/>
          <c:y val="0.26895987546800604"/>
          <c:w val="0.31234535644017081"/>
          <c:h val="0.6574096456532315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1F4E7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57D-438F-8FCD-D61E96016937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57D-438F-8FCD-D61E96016937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FCB45263-1564-4BDE-9BC2-930065AEEFC0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A57D-438F-8FCD-D61E96016937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874BF577-7CAB-4749-98FD-FFD1227153A9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A57D-438F-8FCD-D61E9601693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남자</c:v>
                </c:pt>
                <c:pt idx="1">
                  <c:v>여자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867.8442</c:v>
                </c:pt>
                <c:pt idx="1">
                  <c:v>936.75909999999999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Sheet1!$A$2:$A$3</c15:f>
                <c15:dlblRangeCache>
                  <c:ptCount val="2"/>
                  <c:pt idx="0">
                    <c:v>남자</c:v>
                  </c:pt>
                  <c:pt idx="1">
                    <c:v>여자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4-A57D-438F-8FCD-D61E9601693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25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유입지별 분포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5294370992367513"/>
          <c:y val="0.26895987546800604"/>
          <c:w val="0.31234535644017081"/>
          <c:h val="0.65740964565323157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1F4E7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E1B-4A76-AEAA-F91C44843DFC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E1B-4A76-AEAA-F91C44843DFC}"/>
              </c:ext>
            </c:extLst>
          </c:dPt>
          <c:dPt>
            <c:idx val="2"/>
            <c:bubble3D val="0"/>
            <c:spPr>
              <a:solidFill>
                <a:srgbClr val="7F8C8D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E1B-4A76-AEAA-F91C44843DFC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3445F680-833F-4261-81FA-22F76AB01205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4E1B-4A76-AEAA-F91C44843DFC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2BE80AD9-3820-49EC-BA95-D5DD5AF0C520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4E1B-4A76-AEAA-F91C44843DFC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72A9C3E9-3379-4017-B708-2A374D35BF3C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4E1B-4A76-AEAA-F91C44843DF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관내</c:v>
                </c:pt>
                <c:pt idx="1">
                  <c:v>인접</c:v>
                </c:pt>
                <c:pt idx="2">
                  <c:v>관외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448.64440000000002</c:v>
                </c:pt>
                <c:pt idx="1">
                  <c:v>726.51880000000006</c:v>
                </c:pt>
                <c:pt idx="2">
                  <c:v>629.44010000000003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Sheet1!$A$2:$A$4</c15:f>
                <c15:dlblRangeCache>
                  <c:ptCount val="3"/>
                  <c:pt idx="0">
                    <c:v>관내</c:v>
                  </c:pt>
                  <c:pt idx="1">
                    <c:v>인접</c:v>
                  </c:pt>
                  <c:pt idx="2">
                    <c:v>관외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6-4E1B-4A76-AEAA-F91C44843DFC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내외국인 분포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7392516177519336"/>
          <c:y val="0.30095018683527736"/>
          <c:w val="0.27230314111582909"/>
          <c:h val="0.60116536446016766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dPt>
            <c:idx val="0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2F7-46E6-8C14-8B486AFA4DA1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2F7-46E6-8C14-8B486AFA4DA1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836F9FC3-C977-49E4-AEFC-01CBC3E43E07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C2F7-46E6-8C14-8B486AFA4DA1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F506C69A-7CBC-46AC-995C-3811AAE653F5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C2F7-46E6-8C14-8B486AFA4DA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내국인</c:v>
                </c:pt>
                <c:pt idx="1">
                  <c:v>외국인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1716.808</c:v>
                </c:pt>
                <c:pt idx="1">
                  <c:v>87.795299999999997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Sheet1!$A$2:$A$3</c15:f>
                <c15:dlblRangeCache>
                  <c:ptCount val="2"/>
                  <c:pt idx="0">
                    <c:v>내국인</c:v>
                  </c:pt>
                  <c:pt idx="1">
                    <c:v>외국인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4-C2F7-46E6-8C14-8B486AFA4DA1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chart_gender_vis</c:v>
                </c:pt>
              </c:strCache>
            </c:strRef>
          </c:tx>
          <c:dPt>
            <c:idx val="0"/>
            <c:bubble3D val="0"/>
            <c:spPr>
              <a:solidFill>
                <a:srgbClr val="1F4E7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4CC-4918-9164-F431CD25E017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44CC-4918-9164-F431CD25E017}"/>
              </c:ext>
            </c:extLst>
          </c:dPt>
          <c:dLbls>
            <c:dLbl>
              <c:idx val="0"/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3000" b="1" i="0" u="none" strike="noStrike" kern="1200" baseline="0">
                        <a:ln>
                          <a:solidFill>
                            <a:schemeClr val="bg2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rgbClr val="F2F2F2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defRPr>
                    </a:pPr>
                    <a:fld id="{8F53980E-9862-4540-8E6F-A6674D345244}" type="CELLRANGE">
                      <a:rPr lang="en-US" altLang="ko-KR" sz="2000" baseline="0" dirty="0"/>
                      <a:pPr>
                        <a:defRPr sz="3000" b="1"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pPr>
                      <a:t>[CELLRANGE]</a:t>
                    </a:fld>
                    <a:r>
                      <a:rPr lang="en-US" altLang="ko-KR" sz="2000" baseline="0" dirty="0"/>
                      <a:t>, </a:t>
                    </a:r>
                    <a:fld id="{CD920C56-86C6-4ADA-A637-34EA08F66C49}" type="VALUE">
                      <a:rPr lang="en-US" altLang="ko-KR" sz="2000" baseline="0" dirty="0"/>
                      <a:pPr>
                        <a:defRPr sz="3000" b="1"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pPr>
                      <a:t>[값]</a:t>
                    </a:fld>
                    <a:endParaRPr lang="en-US" altLang="ko-KR" sz="2000" baseline="0" dirty="0"/>
                  </a:p>
                </c:rich>
              </c:tx>
              <c:numFmt formatCode="#,##0_ ;[Red]\-#,##0\ 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3000" b="1" i="0" u="none" strike="noStrike" kern="1200" baseline="0">
                      <a:ln>
                        <a:solidFill>
                          <a:schemeClr val="bg2">
                            <a:lumMod val="75000"/>
                            <a:alpha val="0"/>
                          </a:schemeClr>
                        </a:solidFill>
                      </a:ln>
                      <a:solidFill>
                        <a:srgbClr val="F2F2F2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+mn-cs"/>
                    </a:defRPr>
                  </a:pPr>
                  <a:endParaRPr lang="en-US" altLang="ko-K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separator>, </c:separator>
              <c:extLst>
                <c:ext xmlns:c15="http://schemas.microsoft.com/office/drawing/2012/chart" uri="{CE6537A1-D6FC-4f65-9D91-7224C49458BB}">
                  <c15:layout>
                    <c:manualLayout>
                      <c:w val="0.34122451170734369"/>
                      <c:h val="0.39953903792205719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44CC-4918-9164-F431CD25E017}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3000" b="1" i="0" u="none" strike="noStrike" kern="1200" baseline="0">
                        <a:ln>
                          <a:solidFill>
                            <a:schemeClr val="bg2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rgbClr val="F2F2F2">
                            <a:alpha val="99000"/>
                          </a:srgb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defRPr>
                    </a:pPr>
                    <a:fld id="{809A9AA7-511A-439B-98B0-9BEA82E59F5D}" type="CELLRANGE">
                      <a:rPr lang="en-US" altLang="ko-KR" sz="2000" baseline="0" dirty="0">
                        <a:solidFill>
                          <a:srgbClr val="F2F2F2">
                            <a:alpha val="99000"/>
                          </a:srgbClr>
                        </a:solidFill>
                      </a:rPr>
                      <a:pPr>
                        <a:defRPr sz="3000" b="1">
                          <a:solidFill>
                            <a:srgbClr val="F2F2F2">
                              <a:alpha val="99000"/>
                            </a:srgb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pPr>
                      <a:t>[CELLRANGE]</a:t>
                    </a:fld>
                    <a:r>
                      <a:rPr lang="en-US" altLang="ko-KR" sz="2000" baseline="0" dirty="0">
                        <a:solidFill>
                          <a:srgbClr val="F2F2F2">
                            <a:alpha val="99000"/>
                          </a:srgbClr>
                        </a:solidFill>
                      </a:rPr>
                      <a:t>
</a:t>
                    </a:r>
                    <a:fld id="{523DDE06-D055-4EC7-B99F-13554E4CC046}" type="VALUE">
                      <a:rPr lang="en-US" altLang="ko-KR" sz="2000" baseline="0" dirty="0">
                        <a:solidFill>
                          <a:srgbClr val="F2F2F2">
                            <a:alpha val="99000"/>
                          </a:srgbClr>
                        </a:solidFill>
                      </a:rPr>
                      <a:pPr>
                        <a:defRPr sz="3000" b="1">
                          <a:solidFill>
                            <a:srgbClr val="F2F2F2">
                              <a:alpha val="99000"/>
                            </a:srgb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pPr>
                      <a:t>[값]</a:t>
                    </a:fld>
                    <a:endParaRPr lang="en-US" altLang="ko-KR" sz="2000" baseline="0" dirty="0">
                      <a:solidFill>
                        <a:srgbClr val="F2F2F2">
                          <a:alpha val="99000"/>
                        </a:srgbClr>
                      </a:solidFill>
                    </a:endParaRPr>
                  </a:p>
                </c:rich>
              </c:tx>
              <c:numFmt formatCode="#,##0_ ;[Red]\-#,##0\ 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3000" b="1" i="0" u="none" strike="noStrike" kern="1200" baseline="0">
                      <a:ln>
                        <a:solidFill>
                          <a:schemeClr val="bg2">
                            <a:lumMod val="75000"/>
                            <a:alpha val="0"/>
                          </a:schemeClr>
                        </a:solidFill>
                      </a:ln>
                      <a:solidFill>
                        <a:srgbClr val="F2F2F2">
                          <a:alpha val="99000"/>
                        </a:srgb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+mn-cs"/>
                    </a:defRPr>
                  </a:pPr>
                  <a:endParaRPr lang="en-US" altLang="ko-K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35767821590688176"/>
                      <c:h val="0.40408591264235283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2-44CC-4918-9164-F431CD25E017}"/>
                </c:ext>
              </c:extLst>
            </c:dLbl>
            <c:numFmt formatCode="#,##0_ ;[Red]\-#,##0\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000" b="1" i="0" u="none" strike="noStrike" kern="1200" baseline="0">
                    <a:ln>
                      <a:solidFill>
                        <a:schemeClr val="bg2">
                          <a:lumMod val="75000"/>
                          <a:alpha val="0"/>
                        </a:schemeClr>
                      </a:solidFill>
                    </a:ln>
                    <a:solidFill>
                      <a:srgbClr val="F2F2F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남성</c:v>
                </c:pt>
                <c:pt idx="1">
                  <c:v>여성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8001235</c:v>
                </c:pt>
                <c:pt idx="1">
                  <c:v>9556521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Sheet1!$A$2:$A$3</c15:f>
                <c15:dlblRangeCache>
                  <c:ptCount val="2"/>
                  <c:pt idx="0">
                    <c:v>남성</c:v>
                  </c:pt>
                  <c:pt idx="1">
                    <c:v>여성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0-44CC-4918-9164-F431CD25E0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n>
            <a:solidFill>
              <a:schemeClr val="bg2">
                <a:lumMod val="75000"/>
                <a:alpha val="0"/>
              </a:schemeClr>
            </a:solidFill>
          </a:ln>
          <a:solidFill>
            <a:srgbClr val="F2F2F2"/>
          </a:solidFill>
        </a:defRPr>
      </a:pPr>
      <a:endParaRPr lang="ko-KR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Sheet1!$A$2:$C$17</cx:f>
        <cx:lvl ptCount="16">
          <cx:pt idx="0">호텔업</cx:pt>
          <cx:pt idx="1">오락장 운영업</cx:pt>
          <cx:pt idx="2">기타 통신판매업</cx:pt>
          <cx:pt idx="3">당구장 운영업</cx:pt>
          <cx:pt idx="4">자동차 전문 수리업</cx:pt>
          <cx:pt idx="5">연극단체</cx:pt>
          <cx:pt idx="6">소매업</cx:pt>
        </cx:lvl>
        <cx:lvl ptCount="16">
          <cx:pt idx="0">외국인</cx:pt>
          <cx:pt idx="1">외국인</cx:pt>
          <cx:pt idx="2">외국인</cx:pt>
          <cx:pt idx="3">외국인</cx:pt>
          <cx:pt idx="4">외국인</cx:pt>
          <cx:pt idx="5">외국인</cx:pt>
          <cx:pt idx="6">외국인</cx:pt>
        </cx:lvl>
        <cx:lvl ptCount="16">
          <cx:pt idx="0">소비금액</cx:pt>
          <cx:pt idx="1">소비금액</cx:pt>
          <cx:pt idx="2">소비금액</cx:pt>
          <cx:pt idx="3">소비금액</cx:pt>
          <cx:pt idx="4">소비금액</cx:pt>
          <cx:pt idx="5">소비금액</cx:pt>
          <cx:pt idx="6">소비금액</cx:pt>
        </cx:lvl>
      </cx:strDim>
      <cx:numDim type="size">
        <cx:f>Sheet1!$D$2:$D$17</cx:f>
        <cx:lvl ptCount="16" formatCode="G/표준">
          <cx:pt idx="0">192.80000000000001</cx:pt>
          <cx:pt idx="1">186.40000000000001</cx:pt>
          <cx:pt idx="2">187.90000000000001</cx:pt>
          <cx:pt idx="3">197.69999999999999</cx:pt>
          <cx:pt idx="4">191.69999999999999</cx:pt>
          <cx:pt idx="5">188.30000000000001</cx:pt>
          <cx:pt idx="6">191.09999999999999</cx:pt>
        </cx:lvl>
      </cx:numDim>
    </cx:data>
  </cx:chartData>
  <cx:chart>
    <cx:plotArea>
      <cx:plotAreaRegion>
        <cx:series layoutId="treemap" uniqueId="{0D5D5D44-8AA8-4EFB-B8B9-D4C07C6E77CC}">
          <cx:tx>
            <cx:txData>
              <cx:f>Sheet1!$D$1</cx:f>
              <cx:v>계열1</cx:v>
            </cx:txData>
          </cx:tx>
          <cx:spPr>
            <a:solidFill>
              <a:srgbClr val="1F4E79"/>
            </a:solidFill>
          </cx:spPr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950">
                    <a:latin typeface="Noto Sans KR" panose="020B0200000000000000" pitchFamily="50" charset="-127"/>
                    <a:ea typeface="Noto Sans KR" panose="020B0200000000000000" pitchFamily="50" charset="-127"/>
                    <a:cs typeface="Noto Sans KR" panose="020B0200000000000000" pitchFamily="50" charset="-127"/>
                  </a:defRPr>
                </a:pPr>
                <a:endParaRPr lang="ko-KR" altLang="en-US" sz="950" b="0" i="0" u="none" strike="noStrike" baseline="0">
                  <a:solidFill>
                    <a:prstClr val="white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cx:txPr>
            <cx:visibility seriesName="0" categoryName="1" value="1"/>
            <cx:separator>
</cx:separator>
            <cx:dataLabel idx="0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 sz="1050" b="1"/>
                  </a:pPr>
                  <a:r>
                    <a:rPr lang="ko-KR" altLang="en-US" sz="1050" b="1" i="0" u="none" strike="noStrike" baseline="0">
                      <a:solidFill>
                        <a:prstClr val="white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소비금액</a:t>
                  </a:r>
                </a:p>
              </cx:txPr>
            </cx:dataLabel>
          </cx:dataLabels>
          <cx:dataId val="0"/>
          <cx:layoutPr>
            <cx:parentLabelLayout val="overlapping"/>
          </cx:layoutPr>
        </cx:series>
      </cx:plotAreaRegion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Sheet1!$A$2:$C$17</cx:f>
        <cx:lvl ptCount="16">
          <cx:pt idx="0">호텔업</cx:pt>
          <cx:pt idx="1">오락장 운영업</cx:pt>
          <cx:pt idx="2">기타 통신판매업</cx:pt>
          <cx:pt idx="3">당구장 운영업</cx:pt>
          <cx:pt idx="4">자동차 전문 수리업</cx:pt>
          <cx:pt idx="5">연극단체</cx:pt>
          <cx:pt idx="6">소매업</cx:pt>
        </cx:lvl>
        <cx:lvl ptCount="16">
          <cx:pt idx="0">외국인</cx:pt>
          <cx:pt idx="1">외국인</cx:pt>
          <cx:pt idx="2">외국인</cx:pt>
          <cx:pt idx="3">외국인</cx:pt>
          <cx:pt idx="4">외국인</cx:pt>
          <cx:pt idx="5">외국인</cx:pt>
          <cx:pt idx="6">외국인</cx:pt>
        </cx:lvl>
        <cx:lvl ptCount="16">
          <cx:pt idx="0">소비금액</cx:pt>
          <cx:pt idx="1">소비금액</cx:pt>
          <cx:pt idx="2">소비금액</cx:pt>
          <cx:pt idx="3">소비금액</cx:pt>
          <cx:pt idx="4">소비금액</cx:pt>
          <cx:pt idx="5">소비금액</cx:pt>
          <cx:pt idx="6">소비금액</cx:pt>
        </cx:lvl>
      </cx:strDim>
      <cx:numDim type="size">
        <cx:f>Sheet1!$D$2:$D$17</cx:f>
        <cx:lvl ptCount="16" formatCode="G/표준">
          <cx:pt idx="0">192.80000000000001</cx:pt>
          <cx:pt idx="1">186.40000000000001</cx:pt>
          <cx:pt idx="2">187.90000000000001</cx:pt>
          <cx:pt idx="3">197.69999999999999</cx:pt>
          <cx:pt idx="4">191.69999999999999</cx:pt>
          <cx:pt idx="5">188.30000000000001</cx:pt>
          <cx:pt idx="6">191.09999999999999</cx:pt>
        </cx:lvl>
      </cx:numDim>
    </cx:data>
  </cx:chartData>
  <cx:chart>
    <cx:plotArea>
      <cx:plotAreaRegion>
        <cx:series layoutId="treemap" uniqueId="{0D5D5D44-8AA8-4EFB-B8B9-D4C07C6E77CC}">
          <cx:tx>
            <cx:txData>
              <cx:f>Sheet1!$D$1</cx:f>
              <cx:v>계열1</cx:v>
            </cx:txData>
          </cx:tx>
          <cx:spPr>
            <a:solidFill>
              <a:srgbClr val="E74C3C"/>
            </a:solidFill>
          </cx:spPr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950">
                    <a:latin typeface="Noto Sans KR" panose="020B0200000000000000" pitchFamily="50" charset="-127"/>
                    <a:ea typeface="Noto Sans KR" panose="020B0200000000000000" pitchFamily="50" charset="-127"/>
                    <a:cs typeface="Noto Sans KR" panose="020B0200000000000000" pitchFamily="50" charset="-127"/>
                  </a:defRPr>
                </a:pPr>
                <a:endParaRPr lang="ko-KR" altLang="en-US" sz="950" b="0" i="0" u="none" strike="noStrike" baseline="0">
                  <a:solidFill>
                    <a:prstClr val="white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cx:txPr>
            <cx:visibility seriesName="0" categoryName="1" value="1"/>
            <cx:separator>
</cx:separator>
            <cx:dataLabel idx="0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 sz="1050" b="1"/>
                  </a:pPr>
                  <a:r>
                    <a:rPr lang="ko-KR" altLang="en-US" sz="1050" b="1" i="0" u="none" strike="noStrike" baseline="0">
                      <a:solidFill>
                        <a:prstClr val="white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소비금액</a:t>
                  </a:r>
                </a:p>
              </cx:txPr>
            </cx:dataLabel>
          </cx:dataLabels>
          <cx:dataId val="0"/>
          <cx:layoutPr>
            <cx:parentLabelLayout val="overlapping"/>
          </cx:layoutPr>
        </cx:series>
      </cx:plotAreaRegion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lt1"/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27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lt1"/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2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522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7855B0-B305-4B89-147B-99222B06ED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EA5FC4-B636-7058-CFD4-69E3C78BDD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169F4B4-590D-FEA6-011F-39683311D6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인구수 </a:t>
            </a:r>
            <a:r>
              <a:rPr lang="en-US" altLang="ko-KR" dirty="0"/>
              <a:t>: </a:t>
            </a:r>
            <a:r>
              <a:rPr lang="ko-KR" altLang="en-US" dirty="0" err="1"/>
              <a:t>십만명단위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DF797-4DE5-D52C-6845-3C09F340880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767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652BE5-B639-B03F-7505-86DD3B699C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044C08C-908B-5058-695B-C89622E0A6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BA8DBFD-E82D-3C2E-6A2B-2170E146C3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인구수 </a:t>
            </a:r>
            <a:r>
              <a:rPr lang="en-US" altLang="ko-KR" dirty="0"/>
              <a:t>: </a:t>
            </a:r>
            <a:r>
              <a:rPr lang="ko-KR" altLang="en-US" dirty="0" err="1"/>
              <a:t>만명단위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9D7E36-B271-DB75-221C-B28234DAE2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7035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4EE075-C5E7-CEC5-C975-F3E982D364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A2B710-B908-895C-D5B6-ECE3D58C92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528FB72-43A5-AE0C-059F-C2FA5E29B6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P_6 : </a:t>
            </a:r>
            <a:r>
              <a:rPr lang="ko-KR" altLang="en-US" dirty="0"/>
              <a:t>전체 비중 계산 어떻게 </a:t>
            </a:r>
            <a:r>
              <a:rPr lang="ko-KR" altLang="en-US" dirty="0" err="1"/>
              <a:t>된건지</a:t>
            </a:r>
            <a:r>
              <a:rPr lang="ko-KR" altLang="en-US" dirty="0"/>
              <a:t> 다시 한번 확인해보기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CCC5C9-FFEA-322F-5087-100A1E2C2B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2118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23DBA3-5AC1-2480-C7D9-CFB417E515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C0D780-0047-52BE-7611-81B1EB61C1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B4D075-18BF-8C28-B532-47FDD8C70E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Top10</a:t>
            </a:r>
            <a:r>
              <a:rPr lang="ko-KR" altLang="en-US" dirty="0"/>
              <a:t>업종 추가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36A2C7-DCF6-2A79-CEFD-85F4EADD1A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4900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DC80AB-3F96-1F5D-5DA0-9296F472B8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C619A77-18A4-4375-8543-2BEE90EF83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D5F1985-ABE0-1EB1-FF40-1D552EDE49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퍼센트 추가</a:t>
            </a:r>
            <a:endParaRPr lang="en-US" altLang="ko-KR" dirty="0"/>
          </a:p>
          <a:p>
            <a:r>
              <a:rPr lang="ko-KR" altLang="en-US" dirty="0"/>
              <a:t>차트</a:t>
            </a:r>
            <a:r>
              <a:rPr lang="en-US" dirty="0"/>
              <a:t> </a:t>
            </a:r>
            <a:r>
              <a:rPr lang="en-US" altLang="ko-KR" dirty="0"/>
              <a:t>y</a:t>
            </a:r>
            <a:r>
              <a:rPr lang="ko-KR" altLang="en-US" dirty="0"/>
              <a:t>축</a:t>
            </a:r>
            <a:r>
              <a:rPr lang="en-US" altLang="ko-KR" dirty="0"/>
              <a:t> : </a:t>
            </a:r>
            <a:r>
              <a:rPr lang="ko-KR" altLang="en-US" dirty="0"/>
              <a:t>억원단위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C97A30-6F3E-B29B-4368-61757CCC86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1271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229C5B-784F-B90D-004F-9D13D59E9A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4B443C2-5EB8-A1B2-8380-85708455F8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D355022-3145-964A-1086-6B0EC32BE6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/>
              <a:t>세로로</a:t>
            </a:r>
            <a:r>
              <a:rPr lang="en-US" altLang="ko-KR" dirty="0"/>
              <a:t> </a:t>
            </a:r>
            <a:r>
              <a:rPr lang="ko-KR" altLang="en-US" dirty="0"/>
              <a:t>길어지도록</a:t>
            </a:r>
            <a:r>
              <a:rPr lang="en-US" altLang="ko-KR" dirty="0"/>
              <a:t> </a:t>
            </a:r>
            <a:r>
              <a:rPr lang="ko-KR" altLang="en-US" dirty="0" err="1"/>
              <a:t>히트맵</a:t>
            </a:r>
            <a:r>
              <a:rPr lang="ko-KR" altLang="en-US" dirty="0"/>
              <a:t> 가로축 세로축 레이블 바꾸기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퍼센트 추가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3CDDB8-8733-4357-26FA-7F1EC11D65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726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341BB4-EA1A-D4E3-B953-2755D72F4A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310F315-FA43-689D-5EBD-43AC251AFF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730022F-9D0D-931F-D29D-563E2DC986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Top5</a:t>
            </a:r>
            <a:r>
              <a:rPr lang="ko-KR" altLang="en-US" dirty="0"/>
              <a:t>로 변경</a:t>
            </a:r>
            <a:endParaRPr lang="en-US" altLang="ko-KR" dirty="0"/>
          </a:p>
          <a:p>
            <a:r>
              <a:rPr lang="ko-KR" altLang="en-US" dirty="0"/>
              <a:t>매출액이 같다면 </a:t>
            </a:r>
            <a:r>
              <a:rPr lang="en-US" altLang="ko-KR" dirty="0"/>
              <a:t>-&gt; </a:t>
            </a:r>
            <a:r>
              <a:rPr lang="ko-KR" altLang="en-US" dirty="0"/>
              <a:t>오름차순으로 정렬된 시간이 나옴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r>
              <a:rPr lang="ko-KR" altLang="en-US" dirty="0"/>
              <a:t>모든 업종의 추이가 비슷해서 그래프가 </a:t>
            </a:r>
            <a:r>
              <a:rPr lang="ko-KR" altLang="en-US" dirty="0" err="1"/>
              <a:t>별로임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각 시간대별로 소비금액 합산해서 </a:t>
            </a:r>
            <a:r>
              <a:rPr lang="ko-KR" altLang="en-US" dirty="0" err="1"/>
              <a:t>나타내는걸로</a:t>
            </a:r>
            <a:r>
              <a:rPr lang="ko-KR" altLang="en-US" dirty="0"/>
              <a:t> 바꿀까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46CE11-056A-0EC3-05C1-41653D1380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9309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272F0-E692-FAAB-FCC8-64E3E4CF19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AFEA44-7E6A-8469-91D1-120AB85776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0D0712-AE09-F887-FD05-D25446D6EC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Top5</a:t>
            </a:r>
            <a:r>
              <a:rPr lang="ko-KR" altLang="en-US" dirty="0"/>
              <a:t>로 변경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90F30B-83E1-A9FC-BB22-03296BC5D2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6451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EF849B-C444-3295-5746-2CC7AF0BED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4CA66A5-96F2-56CA-F4E6-7698A050CE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BA0FFA4-C476-33BA-D99F-378CC68B1F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인당매출액</a:t>
            </a:r>
            <a:r>
              <a:rPr lang="ko-KR" altLang="en-US" dirty="0"/>
              <a:t> </a:t>
            </a:r>
            <a:r>
              <a:rPr lang="en-US" altLang="ko-KR" dirty="0"/>
              <a:t>= </a:t>
            </a:r>
            <a:r>
              <a:rPr lang="ko-KR" altLang="en-US" dirty="0" err="1"/>
              <a:t>건당매출액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소비금액 </a:t>
            </a:r>
            <a:r>
              <a:rPr lang="en-US" altLang="ko-KR" dirty="0"/>
              <a:t>/ </a:t>
            </a:r>
            <a:r>
              <a:rPr lang="ko-KR" altLang="en-US" dirty="0"/>
              <a:t>소비건수</a:t>
            </a:r>
            <a:endParaRPr lang="en-US" altLang="ko-KR" dirty="0"/>
          </a:p>
          <a:p>
            <a:r>
              <a:rPr lang="ko-KR" altLang="en-US" dirty="0"/>
              <a:t>여기도 소비액 </a:t>
            </a:r>
            <a:r>
              <a:rPr lang="en-US" altLang="ko-KR" dirty="0"/>
              <a:t>-&gt; </a:t>
            </a:r>
            <a:r>
              <a:rPr lang="ko-KR" altLang="en-US" dirty="0"/>
              <a:t>매출액</a:t>
            </a:r>
            <a:r>
              <a:rPr lang="en-US" altLang="ko-KR" dirty="0"/>
              <a:t>??</a:t>
            </a:r>
          </a:p>
          <a:p>
            <a:r>
              <a:rPr lang="ko-KR" altLang="en-US" dirty="0"/>
              <a:t>매출금액 </a:t>
            </a:r>
            <a:r>
              <a:rPr lang="en-US" altLang="ko-KR" dirty="0"/>
              <a:t>vs </a:t>
            </a:r>
            <a:r>
              <a:rPr lang="ko-KR" altLang="en-US" dirty="0"/>
              <a:t>매출액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5C72E7-D53C-D790-DC27-FE02BFBF07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5885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D6D1EC-BD23-4565-ADE0-CB9C6C70A2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4ED515-72B3-123D-50A6-880E5CD8F4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A97DBD5-022C-6F2B-88FC-0F5BC0F820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트리맵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최대 </a:t>
            </a:r>
            <a:r>
              <a:rPr lang="en-US" altLang="ko-KR" dirty="0"/>
              <a:t>7</a:t>
            </a:r>
            <a:r>
              <a:rPr lang="ko-KR" altLang="en-US" dirty="0" err="1"/>
              <a:t>개까지밖에</a:t>
            </a:r>
            <a:r>
              <a:rPr lang="ko-KR" altLang="en-US" dirty="0"/>
              <a:t> </a:t>
            </a:r>
            <a:r>
              <a:rPr lang="ko-KR" altLang="en-US" dirty="0" err="1"/>
              <a:t>안들어감</a:t>
            </a:r>
            <a:endParaRPr lang="en-US" altLang="ko-KR" dirty="0"/>
          </a:p>
          <a:p>
            <a:r>
              <a:rPr lang="ko-KR" altLang="en-US" dirty="0"/>
              <a:t>이미지 삽입 방식으로 변경 </a:t>
            </a:r>
            <a:r>
              <a:rPr lang="en-US" altLang="ko-KR" dirty="0"/>
              <a:t>-&gt; </a:t>
            </a:r>
            <a:r>
              <a:rPr lang="ko-KR" altLang="en-US" dirty="0"/>
              <a:t>업종명이 너무 길어서 다 </a:t>
            </a:r>
            <a:r>
              <a:rPr lang="ko-KR" altLang="en-US" dirty="0" err="1"/>
              <a:t>삐져나감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상위 </a:t>
            </a:r>
            <a:r>
              <a:rPr lang="en-US" altLang="ko-KR" dirty="0"/>
              <a:t>8</a:t>
            </a:r>
            <a:r>
              <a:rPr lang="ko-KR" altLang="en-US" dirty="0" err="1"/>
              <a:t>개까지로</a:t>
            </a:r>
            <a:r>
              <a:rPr lang="ko-KR" altLang="en-US" dirty="0"/>
              <a:t> 수정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3E9516-114F-350B-AE43-CC06817636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110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0CCF1B-0A80-1155-0968-B73A29B55A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BC43513-CC7C-CE2E-CE90-0B97D5251C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6324AB0-9F6D-B605-E916-2D1C730C19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A5C1B4-3560-6427-BC47-55AE73A3BE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2413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91C0F6-772C-FFCA-F9B0-7DD60E1CCE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9088D2-3843-390C-2ABA-7356CBDD26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CA57A98-0E7D-DC4C-BDEE-DE7762BD5A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D3914C-4019-5CA8-713F-4CD244E96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8203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77935D-9465-6374-0F88-630E2C4990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1475E7E-1ED4-30F2-EBAE-8B5B4B8025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8820439-F0F8-CBCC-B542-9995371B2D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34EC56-B68C-6470-A5F3-9FF5495E66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8460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43A538-300E-95A1-9D79-F44EE9ABB1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2FA621-5C2C-41FF-435E-0A35F29BF4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2DA7A3-F152-D26F-C5AD-6B190BE117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100" dirty="0"/>
              <a:t>해당 행정코드에 해당하는 </a:t>
            </a:r>
            <a:r>
              <a:rPr lang="ko-KR" altLang="en-US" sz="1100" dirty="0" err="1"/>
              <a:t>폴리곤</a:t>
            </a:r>
            <a:r>
              <a:rPr lang="ko-KR" altLang="en-US" sz="1100" dirty="0"/>
              <a:t> 데이터</a:t>
            </a:r>
            <a:r>
              <a:rPr lang="en-US" altLang="ko-KR" sz="1100" dirty="0"/>
              <a:t>(</a:t>
            </a:r>
            <a:r>
              <a:rPr lang="en-US" altLang="ko-KR" sz="1100" dirty="0" err="1"/>
              <a:t>tb_intrst_region_relm</a:t>
            </a:r>
            <a:r>
              <a:rPr lang="en-US" altLang="ko-KR" sz="1100" dirty="0"/>
              <a:t>)</a:t>
            </a:r>
            <a:r>
              <a:rPr lang="ko-KR" altLang="en-US" sz="1100" dirty="0"/>
              <a:t>와 공간연산해서 해당 데이터 내의 좌표만 지도에 뿌리면 됨</a:t>
            </a:r>
            <a:r>
              <a:rPr lang="en-US" altLang="ko-KR" sz="1100" dirty="0"/>
              <a:t>. 500m</a:t>
            </a:r>
            <a:r>
              <a:rPr lang="ko-KR" altLang="en-US" sz="1100" dirty="0"/>
              <a:t>버퍼</a:t>
            </a:r>
            <a:r>
              <a:rPr lang="en-US" altLang="ko-KR" sz="1100" dirty="0"/>
              <a:t>??</a:t>
            </a:r>
          </a:p>
          <a:p>
            <a:r>
              <a:rPr lang="ko-KR" altLang="en-US" sz="1100" dirty="0"/>
              <a:t>배경 지도는 네이버 지도 이용</a:t>
            </a:r>
            <a:r>
              <a:rPr lang="en-US" altLang="ko-KR" sz="1100" dirty="0"/>
              <a:t>. </a:t>
            </a:r>
            <a:r>
              <a:rPr lang="en-US" altLang="ko-KR" sz="1100" dirty="0" err="1"/>
              <a:t>Geopandas</a:t>
            </a:r>
            <a:r>
              <a:rPr lang="en-US" altLang="ko-KR" sz="1100" dirty="0"/>
              <a:t>.</a:t>
            </a:r>
          </a:p>
          <a:p>
            <a:endParaRPr lang="en-US" sz="1100" dirty="0"/>
          </a:p>
          <a:p>
            <a:r>
              <a:rPr lang="ko-KR" altLang="en-US" sz="1100" dirty="0"/>
              <a:t>근데</a:t>
            </a:r>
            <a:r>
              <a:rPr lang="en-US" sz="1100" dirty="0"/>
              <a:t> </a:t>
            </a:r>
            <a:r>
              <a:rPr lang="ko-KR" altLang="en-US" sz="1100" dirty="0"/>
              <a:t>해당 테이블의 </a:t>
            </a:r>
            <a:r>
              <a:rPr lang="en-US" altLang="ko-KR" sz="1100" dirty="0" err="1"/>
              <a:t>region_cd</a:t>
            </a:r>
            <a:r>
              <a:rPr lang="ko-KR" altLang="en-US" sz="1100" dirty="0"/>
              <a:t>와 </a:t>
            </a:r>
            <a:r>
              <a:rPr lang="en-US" altLang="ko-KR" sz="1100" dirty="0"/>
              <a:t>region </a:t>
            </a:r>
            <a:r>
              <a:rPr lang="ko-KR" altLang="en-US" sz="1100" dirty="0"/>
              <a:t>테이블의 </a:t>
            </a:r>
            <a:r>
              <a:rPr lang="en-US" altLang="ko-KR" sz="1100" dirty="0" err="1"/>
              <a:t>region_cd</a:t>
            </a:r>
            <a:r>
              <a:rPr lang="en-US" altLang="ko-KR" sz="1100" dirty="0"/>
              <a:t> </a:t>
            </a:r>
            <a:r>
              <a:rPr lang="ko-KR" altLang="en-US" sz="1100" dirty="0"/>
              <a:t>값이 다르다</a:t>
            </a:r>
            <a:r>
              <a:rPr lang="en-US" altLang="ko-KR" sz="1100"/>
              <a:t>.</a:t>
            </a:r>
            <a:endParaRPr lang="en-US" sz="11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757EED-E1FE-EF28-1955-686EDFBEFE2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4664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964314-DFFB-C126-DD0D-B98359FC02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CFB8B5-E4EC-27D6-9150-75A9BB8EF1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1D3D771-D606-E4DE-860A-ACF2DCCD71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4F31C3-4603-D6A3-DB3C-A3788E15B5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6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F96CE1-E852-B5A0-BFDD-C611C05BCC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B358E3-72AB-252B-088A-8A1F9E08ED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A691B5A-A20A-0427-C96C-8A78E8B230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가장 많이 방문한 일자 추가 </a:t>
            </a:r>
            <a:r>
              <a:rPr lang="en-US" altLang="ko-KR" dirty="0"/>
              <a:t>: </a:t>
            </a:r>
            <a:r>
              <a:rPr lang="ko-KR" altLang="en-US" dirty="0"/>
              <a:t>해당일의 방문 인구수</a:t>
            </a:r>
            <a:endParaRPr lang="en-US" altLang="ko-KR" dirty="0"/>
          </a:p>
          <a:p>
            <a:r>
              <a:rPr lang="ko-KR" altLang="en-US" dirty="0"/>
              <a:t>피크시간 </a:t>
            </a:r>
            <a:r>
              <a:rPr lang="en-US" altLang="ko-KR" dirty="0"/>
              <a:t>-&gt; </a:t>
            </a:r>
            <a:r>
              <a:rPr lang="ko-KR" altLang="en-US" dirty="0"/>
              <a:t>빈도수가 가장 높은 시간대 </a:t>
            </a:r>
            <a:r>
              <a:rPr lang="en-US" altLang="ko-KR" dirty="0"/>
              <a:t>(</a:t>
            </a:r>
            <a:r>
              <a:rPr lang="ko-KR" altLang="en-US" dirty="0"/>
              <a:t>일평균 </a:t>
            </a:r>
            <a:r>
              <a:rPr lang="en-US" altLang="ko-KR" dirty="0"/>
              <a:t>00</a:t>
            </a:r>
            <a:r>
              <a:rPr lang="ko-KR" altLang="en-US" dirty="0"/>
              <a:t>명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증가 </a:t>
            </a:r>
            <a:r>
              <a:rPr lang="en-US" altLang="ko-KR" dirty="0"/>
              <a:t>: </a:t>
            </a:r>
            <a:r>
              <a:rPr lang="ko-KR" altLang="en-US" dirty="0"/>
              <a:t>빨</a:t>
            </a:r>
            <a:r>
              <a:rPr lang="en-US" altLang="ko-KR" dirty="0"/>
              <a:t>, </a:t>
            </a:r>
            <a:r>
              <a:rPr lang="ko-KR" altLang="en-US" dirty="0"/>
              <a:t>감소 </a:t>
            </a:r>
            <a:r>
              <a:rPr lang="en-US" altLang="ko-KR" dirty="0"/>
              <a:t>: </a:t>
            </a:r>
            <a:r>
              <a:rPr lang="ko-KR" altLang="en-US" dirty="0"/>
              <a:t>파</a:t>
            </a:r>
            <a:endParaRPr lang="en-US" altLang="ko-KR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434BC9-DDD0-2DD2-724F-3091EB91F0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7678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FCB184-6504-8BA9-E5B3-B368195D6F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D74DA5-D8BB-AC14-CDD1-E3EBD8F9A1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18F9EA-BD40-0DD7-E4E0-0A9B0C9AA4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{{00% </a:t>
            </a:r>
            <a:r>
              <a:rPr lang="ko-KR" altLang="en-US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증가 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or </a:t>
            </a:r>
            <a:r>
              <a:rPr lang="ko-KR" altLang="en-US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하락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}}</a:t>
            </a:r>
            <a:endParaRPr lang="en-US" altLang="ko-KR" sz="1200" dirty="0">
              <a:solidFill>
                <a:srgbClr val="E74C3C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44AA9B-532E-F6F6-CBBF-79EDB7179F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307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3B7607-74C7-02D9-7403-B35F3752BD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8F58E1-A589-7512-A8A1-1477BF7148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38B5DC5-D8FD-8AA5-F7B5-E9F745B567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차지는 어두운 회색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연령별 분포 </a:t>
            </a:r>
            <a:r>
              <a:rPr lang="en-US" altLang="ko-KR" dirty="0"/>
              <a:t>: </a:t>
            </a:r>
            <a:r>
              <a:rPr lang="ko-KR" altLang="en-US" dirty="0"/>
              <a:t>가장 높은 값 하나 다른 색으로</a:t>
            </a:r>
            <a:endParaRPr lang="en-US" altLang="ko-KR" dirty="0"/>
          </a:p>
          <a:p>
            <a:r>
              <a:rPr lang="ko-KR" altLang="en-US" dirty="0"/>
              <a:t>시간대별 방문인구 어떻게 할지</a:t>
            </a:r>
            <a:r>
              <a:rPr lang="en-US" altLang="ko-KR" dirty="0"/>
              <a:t>!!</a:t>
            </a:r>
          </a:p>
          <a:p>
            <a:r>
              <a:rPr lang="ko-KR" altLang="en-US" dirty="0"/>
              <a:t>일자별 방문인구 </a:t>
            </a:r>
            <a:r>
              <a:rPr lang="en-US" altLang="ko-KR" dirty="0"/>
              <a:t>: </a:t>
            </a:r>
            <a:r>
              <a:rPr lang="ko-KR" altLang="en-US" dirty="0" err="1"/>
              <a:t>만명단위</a:t>
            </a:r>
            <a:r>
              <a:rPr lang="ko-KR" altLang="en-US" dirty="0"/>
              <a:t> 기입해두기</a:t>
            </a:r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82A7D9-64BD-8825-2A10-94A9A5CD87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6977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BAAD0D-45A2-4773-39F8-396D2B3CF8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B34F11-37E1-76D0-BB02-12ED6DCECA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487490C-B57E-2294-8DFC-96DCD3CC01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남성 방문인구 수 증감률</a:t>
            </a:r>
            <a:r>
              <a:rPr lang="en-US" altLang="ko-KR" sz="12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(%): 00% 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▲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(</a:t>
            </a:r>
            <a:r>
              <a:rPr lang="ko-KR" altLang="en-US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상승은 빨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, </a:t>
            </a:r>
            <a:r>
              <a:rPr lang="ko-KR" altLang="en-US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하락은 파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)</a:t>
            </a:r>
            <a:endParaRPr lang="en-US" altLang="ko-KR" sz="12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3A6254-4694-4154-A25D-6AFE17D044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4967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8D3756-1D8B-2CA8-A440-0402B67F7C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151D773-5D3D-310E-4778-645FD1D4A2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64B8F5-1D68-81A7-6587-13ADE9FC01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차트 방문인구 단위 </a:t>
            </a:r>
            <a:r>
              <a:rPr lang="en-US" altLang="ko-KR" dirty="0"/>
              <a:t>: </a:t>
            </a:r>
            <a:r>
              <a:rPr lang="ko-KR" altLang="en-US" dirty="0"/>
              <a:t>만명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최대증가 </a:t>
            </a:r>
            <a:r>
              <a:rPr lang="en-US" altLang="ko-KR" dirty="0"/>
              <a:t>: </a:t>
            </a:r>
            <a:r>
              <a:rPr lang="ko-KR" altLang="en-US" dirty="0" err="1"/>
              <a:t>전년대비증감률</a:t>
            </a:r>
            <a:r>
              <a:rPr lang="en-US" altLang="ko-KR" dirty="0"/>
              <a:t>(%)</a:t>
            </a:r>
          </a:p>
          <a:p>
            <a:r>
              <a:rPr lang="ko-KR" altLang="en-US" dirty="0"/>
              <a:t>최대감소 </a:t>
            </a:r>
            <a:r>
              <a:rPr lang="en-US" altLang="ko-KR" dirty="0"/>
              <a:t>: </a:t>
            </a:r>
            <a:r>
              <a:rPr lang="ko-KR" altLang="en-US" dirty="0"/>
              <a:t>전년대비감소율</a:t>
            </a:r>
            <a:r>
              <a:rPr lang="en-US" altLang="ko-KR" dirty="0"/>
              <a:t>(%)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366385-B87F-23F2-E3E7-218522A7EE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0638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DCC3C6-0EC7-A492-10CA-6ED64DE03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B6CAC0B-9791-2192-2FE7-8A7C8FC60B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C0F088-C9FF-027A-D829-1966EF07FF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일평균 </a:t>
            </a:r>
            <a:r>
              <a:rPr lang="ko-KR" altLang="en-US" dirty="0" err="1"/>
              <a:t>방문인구수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비중 계산 필요 없음</a:t>
            </a:r>
            <a:endParaRPr lang="en-US" altLang="ko-KR" dirty="0"/>
          </a:p>
          <a:p>
            <a:r>
              <a:rPr lang="ko-KR" altLang="en-US" dirty="0"/>
              <a:t>인구수 </a:t>
            </a:r>
            <a:r>
              <a:rPr lang="en-US" altLang="ko-KR" dirty="0"/>
              <a:t>: </a:t>
            </a:r>
            <a:r>
              <a:rPr lang="ko-KR" altLang="en-US" dirty="0" err="1"/>
              <a:t>만명단위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B559FC-497D-47ED-4D98-1E22DF3D5D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4899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ACA460-846B-71A9-1D69-13A89AC8E3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F49C47E-8E8E-B9C3-B98D-7004E03835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E7CA441-68D0-647B-1362-80080EDE35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피크타임 계산 </a:t>
            </a:r>
            <a:r>
              <a:rPr lang="en-US" altLang="ko-KR" dirty="0"/>
              <a:t>-&gt; </a:t>
            </a:r>
            <a:r>
              <a:rPr lang="ko-KR" altLang="en-US" dirty="0"/>
              <a:t>각 일자별 피크타임 구하고 피크타임으로 가장 많이 꼽힌 시간</a:t>
            </a:r>
            <a:endParaRPr lang="en-US" altLang="ko-KR" dirty="0"/>
          </a:p>
          <a:p>
            <a:r>
              <a:rPr lang="ko-KR" altLang="en-US" dirty="0"/>
              <a:t>전체 비중에서 해당하는 비율 </a:t>
            </a:r>
            <a:r>
              <a:rPr lang="en-US" altLang="ko-KR" dirty="0"/>
              <a:t>: </a:t>
            </a:r>
          </a:p>
          <a:p>
            <a:r>
              <a:rPr lang="ko-KR" altLang="en-US" dirty="0"/>
              <a:t>인구수 </a:t>
            </a:r>
            <a:r>
              <a:rPr lang="en-US" altLang="ko-KR" dirty="0"/>
              <a:t>: </a:t>
            </a:r>
            <a:r>
              <a:rPr lang="ko-KR" altLang="en-US" dirty="0"/>
              <a:t>만명 단위</a:t>
            </a:r>
            <a:endParaRPr lang="en-US" altLang="ko-KR" dirty="0"/>
          </a:p>
          <a:p>
            <a:r>
              <a:rPr lang="ko-KR" altLang="en-US" dirty="0"/>
              <a:t>차트 </a:t>
            </a:r>
            <a:r>
              <a:rPr lang="en-US" altLang="ko-KR" dirty="0"/>
              <a:t>: </a:t>
            </a:r>
            <a:r>
              <a:rPr lang="ko-KR" altLang="en-US" dirty="0"/>
              <a:t>각 시간대별 평균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C54FDF-6D92-54BF-B8E5-09CB340BDA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407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53087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773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55201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0595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76761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39678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80669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07991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22244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73163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50239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56207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540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14.xml"/><Relationship Id="rId5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8.xml"/><Relationship Id="rId3" Type="http://schemas.openxmlformats.org/officeDocument/2006/relationships/image" Target="../media/image5.png"/><Relationship Id="rId7" Type="http://schemas.openxmlformats.org/officeDocument/2006/relationships/chart" Target="../charts/chart17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16.xml"/><Relationship Id="rId5" Type="http://schemas.openxmlformats.org/officeDocument/2006/relationships/chart" Target="../charts/chart15.xml"/><Relationship Id="rId4" Type="http://schemas.openxmlformats.org/officeDocument/2006/relationships/image" Target="../media/image18.png"/><Relationship Id="rId9" Type="http://schemas.openxmlformats.org/officeDocument/2006/relationships/chart" Target="../charts/char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0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chart" Target="../charts/chart2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2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23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24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25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7.png"/><Relationship Id="rId7" Type="http://schemas.microsoft.com/office/2014/relationships/chartEx" Target="../charts/chartEx2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png"/><Relationship Id="rId5" Type="http://schemas.microsoft.com/office/2014/relationships/chartEx" Target="../charts/chartEx1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26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png"/><Relationship Id="rId5" Type="http://schemas.openxmlformats.org/officeDocument/2006/relationships/chart" Target="../charts/chart27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hart" Target="../charts/chart6.xml"/><Relationship Id="rId3" Type="http://schemas.openxmlformats.org/officeDocument/2006/relationships/image" Target="../media/image5.png"/><Relationship Id="rId7" Type="http://schemas.openxmlformats.org/officeDocument/2006/relationships/chart" Target="../charts/chart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10" Type="http://schemas.openxmlformats.org/officeDocument/2006/relationships/chart" Target="../charts/chart8.xml"/><Relationship Id="rId4" Type="http://schemas.openxmlformats.org/officeDocument/2006/relationships/image" Target="../media/image12.png"/><Relationship Id="rId9" Type="http://schemas.openxmlformats.org/officeDocument/2006/relationships/chart" Target="../charts/char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chart" Target="../charts/char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10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1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2"/>
          <p:cNvSpPr txBox="1"/>
          <p:nvPr/>
        </p:nvSpPr>
        <p:spPr>
          <a:xfrm>
            <a:off x="748710" y="327556"/>
            <a:ext cx="5858561" cy="46756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2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관심지역</a:t>
            </a:r>
            <a:r>
              <a:rPr lang="en-US" sz="2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2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모니터링 서비스</a:t>
            </a:r>
            <a:endParaRPr lang="en-US" sz="2000" dirty="0"/>
          </a:p>
        </p:txBody>
      </p:sp>
      <p:sp>
        <p:nvSpPr>
          <p:cNvPr id="6" name="Text 3"/>
          <p:cNvSpPr txBox="1"/>
          <p:nvPr/>
        </p:nvSpPr>
        <p:spPr>
          <a:xfrm>
            <a:off x="411017" y="2104949"/>
            <a:ext cx="10810418" cy="1324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6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{{SL1_p_1}}</a:t>
            </a:r>
          </a:p>
          <a:p>
            <a:r>
              <a:rPr lang="en-US" sz="66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분석</a:t>
            </a:r>
            <a:r>
              <a:rPr lang="en-US" sz="6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보고서</a:t>
            </a:r>
            <a:endParaRPr lang="en-US" sz="6600" dirty="0"/>
          </a:p>
        </p:txBody>
      </p:sp>
      <p:sp>
        <p:nvSpPr>
          <p:cNvPr id="15" name="Shape 11"/>
          <p:cNvSpPr/>
          <p:nvPr/>
        </p:nvSpPr>
        <p:spPr>
          <a:xfrm>
            <a:off x="9334195" y="5715000"/>
            <a:ext cx="2857500" cy="1143000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3" name="Image 0" descr="preencoded.png">
            <a:extLst>
              <a:ext uri="{FF2B5EF4-FFF2-40B4-BE49-F238E27FC236}">
                <a16:creationId xmlns:a16="http://schemas.microsoft.com/office/drawing/2014/main" id="{83EE15BF-A04C-69DD-53C9-EB28834F937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80187" y="444340"/>
            <a:ext cx="228600" cy="2286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0541FC-C571-DB9B-41ED-F3A1CA0E83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B01844C-E069-A42A-FF0F-34DF24385A9D}"/>
              </a:ext>
            </a:extLst>
          </p:cNvPr>
          <p:cNvSpPr/>
          <p:nvPr/>
        </p:nvSpPr>
        <p:spPr>
          <a:xfrm>
            <a:off x="6302477" y="1215241"/>
            <a:ext cx="5389483" cy="518473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650F95CB-87D5-74E1-17E6-C088B25DFC37}"/>
              </a:ext>
            </a:extLst>
          </p:cNvPr>
          <p:cNvSpPr txBox="1"/>
          <p:nvPr/>
        </p:nvSpPr>
        <p:spPr>
          <a:xfrm>
            <a:off x="712501" y="686446"/>
            <a:ext cx="4829468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지역에서 가장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D5C7A883-FA22-BD2E-C817-6379A91C2DDA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05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1E021511-7F75-F53A-424B-66AD67A57E6A}"/>
              </a:ext>
            </a:extLst>
          </p:cNvPr>
          <p:cNvSpPr/>
          <p:nvPr/>
        </p:nvSpPr>
        <p:spPr>
          <a:xfrm>
            <a:off x="7285979" y="15334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DF18FB0A-8A12-5519-E505-C614F18789DE}"/>
              </a:ext>
            </a:extLst>
          </p:cNvPr>
          <p:cNvSpPr/>
          <p:nvPr/>
        </p:nvSpPr>
        <p:spPr>
          <a:xfrm>
            <a:off x="10619101" y="15334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Shape 7">
            <a:extLst>
              <a:ext uri="{FF2B5EF4-FFF2-40B4-BE49-F238E27FC236}">
                <a16:creationId xmlns:a16="http://schemas.microsoft.com/office/drawing/2014/main" id="{C8FF36E4-FB6F-D8C2-C312-ECC0D38D54CE}"/>
              </a:ext>
            </a:extLst>
          </p:cNvPr>
          <p:cNvSpPr/>
          <p:nvPr/>
        </p:nvSpPr>
        <p:spPr>
          <a:xfrm>
            <a:off x="260199" y="4754041"/>
            <a:ext cx="1847851" cy="1070688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0" name="Text 8">
            <a:extLst>
              <a:ext uri="{FF2B5EF4-FFF2-40B4-BE49-F238E27FC236}">
                <a16:creationId xmlns:a16="http://schemas.microsoft.com/office/drawing/2014/main" id="{9397AABB-96EA-DF37-6D5D-3719B85871DA}"/>
              </a:ext>
            </a:extLst>
          </p:cNvPr>
          <p:cNvSpPr txBox="1"/>
          <p:nvPr/>
        </p:nvSpPr>
        <p:spPr>
          <a:xfrm>
            <a:off x="750699" y="4901884"/>
            <a:ext cx="866851" cy="20386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관내 방문객</a:t>
            </a:r>
            <a:endParaRPr lang="en-US" sz="1200" b="1" dirty="0"/>
          </a:p>
        </p:txBody>
      </p:sp>
      <p:sp>
        <p:nvSpPr>
          <p:cNvPr id="41" name="Text 10">
            <a:extLst>
              <a:ext uri="{FF2B5EF4-FFF2-40B4-BE49-F238E27FC236}">
                <a16:creationId xmlns:a16="http://schemas.microsoft.com/office/drawing/2014/main" id="{BF42E8B3-A79B-4CBA-36D1-CB74F33A3D04}"/>
              </a:ext>
            </a:extLst>
          </p:cNvPr>
          <p:cNvSpPr txBox="1"/>
          <p:nvPr/>
        </p:nvSpPr>
        <p:spPr>
          <a:xfrm>
            <a:off x="287604" y="5188581"/>
            <a:ext cx="1820446" cy="3147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{{SL10_2}}</a:t>
            </a:r>
            <a:r>
              <a:rPr lang="ko-KR" alt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900" dirty="0"/>
          </a:p>
        </p:txBody>
      </p:sp>
      <p:sp>
        <p:nvSpPr>
          <p:cNvPr id="42" name="Text 11">
            <a:extLst>
              <a:ext uri="{FF2B5EF4-FFF2-40B4-BE49-F238E27FC236}">
                <a16:creationId xmlns:a16="http://schemas.microsoft.com/office/drawing/2014/main" id="{98635218-890C-424E-B683-9DD6D2D523E9}"/>
              </a:ext>
            </a:extLst>
          </p:cNvPr>
          <p:cNvSpPr txBox="1"/>
          <p:nvPr/>
        </p:nvSpPr>
        <p:spPr>
          <a:xfrm>
            <a:off x="260201" y="5593240"/>
            <a:ext cx="1847850" cy="17858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</a:t>
            </a:r>
            <a:r>
              <a:rPr lang="ko-KR" alt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{{SL10_3}}</a:t>
            </a:r>
            <a:endParaRPr lang="en-US" sz="1000" dirty="0"/>
          </a:p>
        </p:txBody>
      </p:sp>
      <p:sp>
        <p:nvSpPr>
          <p:cNvPr id="51" name="Shape 12">
            <a:extLst>
              <a:ext uri="{FF2B5EF4-FFF2-40B4-BE49-F238E27FC236}">
                <a16:creationId xmlns:a16="http://schemas.microsoft.com/office/drawing/2014/main" id="{76364CB6-0A68-FEAC-F63B-F2D3BB083AC5}"/>
              </a:ext>
            </a:extLst>
          </p:cNvPr>
          <p:cNvSpPr/>
          <p:nvPr/>
        </p:nvSpPr>
        <p:spPr>
          <a:xfrm>
            <a:off x="241884" y="4754041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7" name="Text 8">
            <a:extLst>
              <a:ext uri="{FF2B5EF4-FFF2-40B4-BE49-F238E27FC236}">
                <a16:creationId xmlns:a16="http://schemas.microsoft.com/office/drawing/2014/main" id="{43EF36CB-17FE-7E21-F4AD-381995B76113}"/>
              </a:ext>
            </a:extLst>
          </p:cNvPr>
          <p:cNvSpPr txBox="1"/>
          <p:nvPr/>
        </p:nvSpPr>
        <p:spPr>
          <a:xfrm>
            <a:off x="1270617" y="2439831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5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{{SL10_1}}</a:t>
            </a:r>
            <a:r>
              <a:rPr lang="ko-KR" altLang="en-US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에서</a:t>
            </a:r>
            <a:endParaRPr lang="en-US" sz="4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" name="Text 9">
            <a:extLst>
              <a:ext uri="{FF2B5EF4-FFF2-40B4-BE49-F238E27FC236}">
                <a16:creationId xmlns:a16="http://schemas.microsoft.com/office/drawing/2014/main" id="{C137F841-B334-21F7-FDC9-437B266247DD}"/>
              </a:ext>
            </a:extLst>
          </p:cNvPr>
          <p:cNvSpPr txBox="1"/>
          <p:nvPr/>
        </p:nvSpPr>
        <p:spPr>
          <a:xfrm>
            <a:off x="712500" y="3244077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가장</a:t>
            </a:r>
            <a:r>
              <a:rPr lang="ko-KR" alt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많이</a:t>
            </a:r>
            <a:r>
              <a:rPr 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en-US" sz="4000" b="1" dirty="0" err="1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4000" dirty="0">
              <a:solidFill>
                <a:srgbClr val="7F7F7F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7000245-3586-6A4E-FBC7-1BD430A2656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7314862" y="-18215"/>
            <a:ext cx="56533" cy="162224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017EE7C4-1FFD-BA57-9078-3348B182875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647985" y="-19847"/>
            <a:ext cx="56533" cy="1622240"/>
          </a:xfrm>
          <a:prstGeom prst="rect">
            <a:avLst/>
          </a:prstGeom>
        </p:spPr>
      </p:pic>
      <p:sp>
        <p:nvSpPr>
          <p:cNvPr id="19" name="Shape 7">
            <a:extLst>
              <a:ext uri="{FF2B5EF4-FFF2-40B4-BE49-F238E27FC236}">
                <a16:creationId xmlns:a16="http://schemas.microsoft.com/office/drawing/2014/main" id="{D262294B-AEA3-9289-9BBC-F22080F721DB}"/>
              </a:ext>
            </a:extLst>
          </p:cNvPr>
          <p:cNvSpPr/>
          <p:nvPr/>
        </p:nvSpPr>
        <p:spPr>
          <a:xfrm>
            <a:off x="4282476" y="4754041"/>
            <a:ext cx="1847851" cy="1070688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0" name="Text 8">
            <a:extLst>
              <a:ext uri="{FF2B5EF4-FFF2-40B4-BE49-F238E27FC236}">
                <a16:creationId xmlns:a16="http://schemas.microsoft.com/office/drawing/2014/main" id="{5E892EAF-F7C3-7C4A-836B-C5FD70082CD0}"/>
              </a:ext>
            </a:extLst>
          </p:cNvPr>
          <p:cNvSpPr txBox="1"/>
          <p:nvPr/>
        </p:nvSpPr>
        <p:spPr>
          <a:xfrm>
            <a:off x="4772976" y="4901884"/>
            <a:ext cx="866851" cy="20386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방문객</a:t>
            </a:r>
            <a:endParaRPr lang="en-US" sz="1200" b="1" dirty="0"/>
          </a:p>
        </p:txBody>
      </p:sp>
      <p:sp>
        <p:nvSpPr>
          <p:cNvPr id="21" name="Text 10">
            <a:extLst>
              <a:ext uri="{FF2B5EF4-FFF2-40B4-BE49-F238E27FC236}">
                <a16:creationId xmlns:a16="http://schemas.microsoft.com/office/drawing/2014/main" id="{737FABA1-5059-2D83-3EC2-F9F5042BA0C0}"/>
              </a:ext>
            </a:extLst>
          </p:cNvPr>
          <p:cNvSpPr txBox="1"/>
          <p:nvPr/>
        </p:nvSpPr>
        <p:spPr>
          <a:xfrm>
            <a:off x="4309881" y="5188581"/>
            <a:ext cx="1820446" cy="3147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{{SL10_6}}</a:t>
            </a:r>
            <a:r>
              <a:rPr lang="ko-KR" alt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900" dirty="0"/>
          </a:p>
        </p:txBody>
      </p:sp>
      <p:sp>
        <p:nvSpPr>
          <p:cNvPr id="22" name="Text 11">
            <a:extLst>
              <a:ext uri="{FF2B5EF4-FFF2-40B4-BE49-F238E27FC236}">
                <a16:creationId xmlns:a16="http://schemas.microsoft.com/office/drawing/2014/main" id="{D8967ADC-3D0A-55ED-F44B-3D1D9287F465}"/>
              </a:ext>
            </a:extLst>
          </p:cNvPr>
          <p:cNvSpPr txBox="1"/>
          <p:nvPr/>
        </p:nvSpPr>
        <p:spPr>
          <a:xfrm>
            <a:off x="4282477" y="5593240"/>
            <a:ext cx="1847850" cy="17858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</a:t>
            </a:r>
            <a:r>
              <a:rPr lang="ko-KR" alt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{{SL10_7}}</a:t>
            </a:r>
            <a:endParaRPr lang="en-US" altLang="ko-KR" sz="1000" dirty="0"/>
          </a:p>
        </p:txBody>
      </p:sp>
      <p:sp>
        <p:nvSpPr>
          <p:cNvPr id="23" name="Shape 12">
            <a:extLst>
              <a:ext uri="{FF2B5EF4-FFF2-40B4-BE49-F238E27FC236}">
                <a16:creationId xmlns:a16="http://schemas.microsoft.com/office/drawing/2014/main" id="{9AFD9D58-3694-7D1E-3DF2-CC7247FE3283}"/>
              </a:ext>
            </a:extLst>
          </p:cNvPr>
          <p:cNvSpPr/>
          <p:nvPr/>
        </p:nvSpPr>
        <p:spPr>
          <a:xfrm>
            <a:off x="4264161" y="4754041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5" name="Shape 7">
            <a:extLst>
              <a:ext uri="{FF2B5EF4-FFF2-40B4-BE49-F238E27FC236}">
                <a16:creationId xmlns:a16="http://schemas.microsoft.com/office/drawing/2014/main" id="{CC732994-0423-7D4F-B9ED-71979E2ABBD7}"/>
              </a:ext>
            </a:extLst>
          </p:cNvPr>
          <p:cNvSpPr/>
          <p:nvPr/>
        </p:nvSpPr>
        <p:spPr>
          <a:xfrm>
            <a:off x="2273910" y="4757348"/>
            <a:ext cx="1847851" cy="1070688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6" name="Text 8">
            <a:extLst>
              <a:ext uri="{FF2B5EF4-FFF2-40B4-BE49-F238E27FC236}">
                <a16:creationId xmlns:a16="http://schemas.microsoft.com/office/drawing/2014/main" id="{33DAB01E-91CC-C17A-6253-A0575FB5C22B}"/>
              </a:ext>
            </a:extLst>
          </p:cNvPr>
          <p:cNvSpPr txBox="1"/>
          <p:nvPr/>
        </p:nvSpPr>
        <p:spPr>
          <a:xfrm>
            <a:off x="2648519" y="4905191"/>
            <a:ext cx="1098632" cy="20386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인접지역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방문객</a:t>
            </a:r>
            <a:endParaRPr lang="en-US" sz="1200" b="1" dirty="0"/>
          </a:p>
        </p:txBody>
      </p:sp>
      <p:sp>
        <p:nvSpPr>
          <p:cNvPr id="27" name="Text 10">
            <a:extLst>
              <a:ext uri="{FF2B5EF4-FFF2-40B4-BE49-F238E27FC236}">
                <a16:creationId xmlns:a16="http://schemas.microsoft.com/office/drawing/2014/main" id="{E54FDD0C-9D99-0210-5BAF-67EC2031C6FE}"/>
              </a:ext>
            </a:extLst>
          </p:cNvPr>
          <p:cNvSpPr txBox="1"/>
          <p:nvPr/>
        </p:nvSpPr>
        <p:spPr>
          <a:xfrm>
            <a:off x="2273911" y="5191888"/>
            <a:ext cx="1847850" cy="3147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{{SL10_4}}</a:t>
            </a:r>
            <a:r>
              <a:rPr lang="ko-KR" alt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900" dirty="0"/>
          </a:p>
        </p:txBody>
      </p:sp>
      <p:sp>
        <p:nvSpPr>
          <p:cNvPr id="28" name="Text 11">
            <a:extLst>
              <a:ext uri="{FF2B5EF4-FFF2-40B4-BE49-F238E27FC236}">
                <a16:creationId xmlns:a16="http://schemas.microsoft.com/office/drawing/2014/main" id="{05CA4011-F595-6DCB-4C92-EF5DE0DCBA2A}"/>
              </a:ext>
            </a:extLst>
          </p:cNvPr>
          <p:cNvSpPr txBox="1"/>
          <p:nvPr/>
        </p:nvSpPr>
        <p:spPr>
          <a:xfrm>
            <a:off x="2273909" y="5596547"/>
            <a:ext cx="1847851" cy="17858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</a:t>
            </a:r>
            <a:r>
              <a:rPr lang="ko-KR" alt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{{SL10_5}}</a:t>
            </a:r>
            <a:endParaRPr lang="en-US" altLang="ko-KR" sz="1000" dirty="0"/>
          </a:p>
        </p:txBody>
      </p:sp>
      <p:sp>
        <p:nvSpPr>
          <p:cNvPr id="29" name="Shape 12">
            <a:extLst>
              <a:ext uri="{FF2B5EF4-FFF2-40B4-BE49-F238E27FC236}">
                <a16:creationId xmlns:a16="http://schemas.microsoft.com/office/drawing/2014/main" id="{C825979E-B3D0-2908-D646-74C08F76B662}"/>
              </a:ext>
            </a:extLst>
          </p:cNvPr>
          <p:cNvSpPr/>
          <p:nvPr/>
        </p:nvSpPr>
        <p:spPr>
          <a:xfrm>
            <a:off x="2255595" y="4757348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12" name="SL10_chart">
            <a:extLst>
              <a:ext uri="{FF2B5EF4-FFF2-40B4-BE49-F238E27FC236}">
                <a16:creationId xmlns:a16="http://schemas.microsoft.com/office/drawing/2014/main" id="{2A1E31A1-63AB-045B-F7D2-08D53C026E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69386475"/>
              </p:ext>
            </p:extLst>
          </p:nvPr>
        </p:nvGraphicFramePr>
        <p:xfrm>
          <a:off x="6402836" y="1354655"/>
          <a:ext cx="5177024" cy="50712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757898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1F8352-67D7-C2E7-6184-2CD0F6F2BB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A75C979-80E3-E0BC-3121-BC064F5EC13B}"/>
              </a:ext>
            </a:extLst>
          </p:cNvPr>
          <p:cNvSpPr/>
          <p:nvPr/>
        </p:nvSpPr>
        <p:spPr>
          <a:xfrm>
            <a:off x="2919110" y="4562694"/>
            <a:ext cx="135981" cy="1264768"/>
          </a:xfrm>
          <a:prstGeom prst="roundRect">
            <a:avLst/>
          </a:prstGeom>
          <a:solidFill>
            <a:srgbClr val="1F4E79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06DA195-B057-B37E-539E-69C7B2AA6F7D}"/>
              </a:ext>
            </a:extLst>
          </p:cNvPr>
          <p:cNvSpPr/>
          <p:nvPr/>
        </p:nvSpPr>
        <p:spPr>
          <a:xfrm>
            <a:off x="461967" y="4555679"/>
            <a:ext cx="135981" cy="1264768"/>
          </a:xfrm>
          <a:prstGeom prst="roundRect">
            <a:avLst/>
          </a:prstGeom>
          <a:solidFill>
            <a:srgbClr val="1F4E79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99A50494-5D76-F510-29B9-873342025494}"/>
              </a:ext>
            </a:extLst>
          </p:cNvPr>
          <p:cNvSpPr/>
          <p:nvPr/>
        </p:nvSpPr>
        <p:spPr>
          <a:xfrm>
            <a:off x="5526365" y="1215241"/>
            <a:ext cx="6165595" cy="518473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E8632F3A-4003-FB75-E605-C698B82B86D0}"/>
              </a:ext>
            </a:extLst>
          </p:cNvPr>
          <p:cNvSpPr txBox="1"/>
          <p:nvPr/>
        </p:nvSpPr>
        <p:spPr>
          <a:xfrm>
            <a:off x="712501" y="686446"/>
            <a:ext cx="4829468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내국인과 외국인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중 누가 더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50CD42F2-FA7D-8C2F-BA74-C1519E5359B4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06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3560023C-3897-DB94-C227-F1D6B10A0392}"/>
              </a:ext>
            </a:extLst>
          </p:cNvPr>
          <p:cNvSpPr/>
          <p:nvPr/>
        </p:nvSpPr>
        <p:spPr>
          <a:xfrm>
            <a:off x="6503703" y="152267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0B9F3357-61D9-60EA-B10D-0D4A9D3CCA9B}"/>
              </a:ext>
            </a:extLst>
          </p:cNvPr>
          <p:cNvSpPr/>
          <p:nvPr/>
        </p:nvSpPr>
        <p:spPr>
          <a:xfrm>
            <a:off x="10619101" y="15334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 8">
            <a:extLst>
              <a:ext uri="{FF2B5EF4-FFF2-40B4-BE49-F238E27FC236}">
                <a16:creationId xmlns:a16="http://schemas.microsoft.com/office/drawing/2014/main" id="{91331252-ED4F-BBD2-C3C8-AA117E87CC53}"/>
              </a:ext>
            </a:extLst>
          </p:cNvPr>
          <p:cNvSpPr txBox="1"/>
          <p:nvPr/>
        </p:nvSpPr>
        <p:spPr>
          <a:xfrm>
            <a:off x="909023" y="2190508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5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{{SL11_1}}</a:t>
            </a:r>
            <a:r>
              <a:rPr lang="ko-KR" altLang="en-US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이</a:t>
            </a:r>
            <a:endParaRPr lang="en-US" sz="4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0" name="Text 9">
            <a:extLst>
              <a:ext uri="{FF2B5EF4-FFF2-40B4-BE49-F238E27FC236}">
                <a16:creationId xmlns:a16="http://schemas.microsoft.com/office/drawing/2014/main" id="{3E0EE939-FE49-5AB2-E493-24D272D52823}"/>
              </a:ext>
            </a:extLst>
          </p:cNvPr>
          <p:cNvSpPr txBox="1"/>
          <p:nvPr/>
        </p:nvSpPr>
        <p:spPr>
          <a:xfrm>
            <a:off x="350906" y="2994754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{{SL11_2}}%</a:t>
            </a:r>
            <a:r>
              <a:rPr lang="en-US" altLang="ko-KR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더 많이</a:t>
            </a:r>
            <a:r>
              <a:rPr 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en-US" sz="4000" b="1" dirty="0" err="1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4000" dirty="0">
              <a:solidFill>
                <a:srgbClr val="7F7F7F"/>
              </a:solidFill>
            </a:endParaRPr>
          </a:p>
        </p:txBody>
      </p:sp>
      <p:sp>
        <p:nvSpPr>
          <p:cNvPr id="18" name="Shape 7">
            <a:extLst>
              <a:ext uri="{FF2B5EF4-FFF2-40B4-BE49-F238E27FC236}">
                <a16:creationId xmlns:a16="http://schemas.microsoft.com/office/drawing/2014/main" id="{EFD364F1-9001-7217-D6E7-74732167B6EB}"/>
              </a:ext>
            </a:extLst>
          </p:cNvPr>
          <p:cNvSpPr/>
          <p:nvPr/>
        </p:nvSpPr>
        <p:spPr>
          <a:xfrm>
            <a:off x="500163" y="4555679"/>
            <a:ext cx="2251706" cy="1264768"/>
          </a:xfrm>
          <a:prstGeom prst="roundRect">
            <a:avLst>
              <a:gd name="adj" fmla="val 2345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 dirty="0"/>
          </a:p>
        </p:txBody>
      </p:sp>
      <p:pic>
        <p:nvPicPr>
          <p:cNvPr id="19" name="Image 2" descr="preencoded.png">
            <a:extLst>
              <a:ext uri="{FF2B5EF4-FFF2-40B4-BE49-F238E27FC236}">
                <a16:creationId xmlns:a16="http://schemas.microsoft.com/office/drawing/2014/main" id="{E1858C54-16AE-5E68-435B-FEF67FEA76B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-2724" b="-2724"/>
          <a:stretch/>
        </p:blipFill>
        <p:spPr>
          <a:xfrm>
            <a:off x="671155" y="4766907"/>
            <a:ext cx="142647" cy="171907"/>
          </a:xfrm>
          <a:prstGeom prst="rect">
            <a:avLst/>
          </a:prstGeom>
        </p:spPr>
      </p:pic>
      <p:sp>
        <p:nvSpPr>
          <p:cNvPr id="20" name="Text 8">
            <a:extLst>
              <a:ext uri="{FF2B5EF4-FFF2-40B4-BE49-F238E27FC236}">
                <a16:creationId xmlns:a16="http://schemas.microsoft.com/office/drawing/2014/main" id="{B6ED6844-91A8-DEBA-3674-BFA9ECDBDC57}"/>
              </a:ext>
            </a:extLst>
          </p:cNvPr>
          <p:cNvSpPr txBox="1"/>
          <p:nvPr/>
        </p:nvSpPr>
        <p:spPr>
          <a:xfrm>
            <a:off x="842377" y="4736198"/>
            <a:ext cx="592531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</a:t>
            </a:r>
            <a:endParaRPr lang="en-US" sz="1300" dirty="0"/>
          </a:p>
        </p:txBody>
      </p:sp>
      <p:sp>
        <p:nvSpPr>
          <p:cNvPr id="21" name="Text 9">
            <a:extLst>
              <a:ext uri="{FF2B5EF4-FFF2-40B4-BE49-F238E27FC236}">
                <a16:creationId xmlns:a16="http://schemas.microsoft.com/office/drawing/2014/main" id="{FB7CA4F3-9B17-1660-71D9-62B23B87F705}"/>
              </a:ext>
            </a:extLst>
          </p:cNvPr>
          <p:cNvSpPr txBox="1"/>
          <p:nvPr/>
        </p:nvSpPr>
        <p:spPr>
          <a:xfrm>
            <a:off x="671156" y="5074145"/>
            <a:ext cx="2336292" cy="35295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9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{{SL11_3}}명</a:t>
            </a:r>
            <a:endParaRPr lang="en-US" sz="1900" dirty="0">
              <a:solidFill>
                <a:srgbClr val="51545A"/>
              </a:solidFill>
            </a:endParaRPr>
          </a:p>
        </p:txBody>
      </p:sp>
      <p:sp>
        <p:nvSpPr>
          <p:cNvPr id="22" name="Text 10">
            <a:extLst>
              <a:ext uri="{FF2B5EF4-FFF2-40B4-BE49-F238E27FC236}">
                <a16:creationId xmlns:a16="http://schemas.microsoft.com/office/drawing/2014/main" id="{17BB1C18-DE42-9BB0-A3BE-9B37505A8241}"/>
              </a:ext>
            </a:extLst>
          </p:cNvPr>
          <p:cNvSpPr txBox="1"/>
          <p:nvPr/>
        </p:nvSpPr>
        <p:spPr>
          <a:xfrm>
            <a:off x="671154" y="5437163"/>
            <a:ext cx="2332635" cy="4096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</a:t>
            </a:r>
            <a:r>
              <a:rPr lang="ko-KR" alt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{{SL11_4}}</a:t>
            </a:r>
            <a:endParaRPr lang="en-US" sz="1000" b="1" dirty="0">
              <a:solidFill>
                <a:srgbClr val="E74C3C"/>
              </a:solidFill>
            </a:endParaRPr>
          </a:p>
        </p:txBody>
      </p:sp>
      <p:sp>
        <p:nvSpPr>
          <p:cNvPr id="23" name="Shape 11">
            <a:extLst>
              <a:ext uri="{FF2B5EF4-FFF2-40B4-BE49-F238E27FC236}">
                <a16:creationId xmlns:a16="http://schemas.microsoft.com/office/drawing/2014/main" id="{6788E9CE-2EF2-0084-AA89-DD63EE67748B}"/>
              </a:ext>
            </a:extLst>
          </p:cNvPr>
          <p:cNvSpPr/>
          <p:nvPr/>
        </p:nvSpPr>
        <p:spPr>
          <a:xfrm>
            <a:off x="2955168" y="4562694"/>
            <a:ext cx="2242954" cy="1264768"/>
          </a:xfrm>
          <a:prstGeom prst="roundRect">
            <a:avLst>
              <a:gd name="adj" fmla="val 2345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pic>
        <p:nvPicPr>
          <p:cNvPr id="24" name="Image 3" descr="preencoded.png">
            <a:extLst>
              <a:ext uri="{FF2B5EF4-FFF2-40B4-BE49-F238E27FC236}">
                <a16:creationId xmlns:a16="http://schemas.microsoft.com/office/drawing/2014/main" id="{2ECA95D1-44EB-063E-566A-BD8A0990E97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127076" y="4773922"/>
            <a:ext cx="171907" cy="171907"/>
          </a:xfrm>
          <a:prstGeom prst="rect">
            <a:avLst/>
          </a:prstGeom>
        </p:spPr>
      </p:pic>
      <p:sp>
        <p:nvSpPr>
          <p:cNvPr id="25" name="Text 12">
            <a:extLst>
              <a:ext uri="{FF2B5EF4-FFF2-40B4-BE49-F238E27FC236}">
                <a16:creationId xmlns:a16="http://schemas.microsoft.com/office/drawing/2014/main" id="{335D2F84-05FD-EAA9-6067-B6C42267AC2A}"/>
              </a:ext>
            </a:extLst>
          </p:cNvPr>
          <p:cNvSpPr txBox="1"/>
          <p:nvPr/>
        </p:nvSpPr>
        <p:spPr>
          <a:xfrm>
            <a:off x="3326644" y="4733687"/>
            <a:ext cx="592531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</a:t>
            </a:r>
            <a:endParaRPr lang="en-US" sz="1300" dirty="0"/>
          </a:p>
        </p:txBody>
      </p:sp>
      <p:sp>
        <p:nvSpPr>
          <p:cNvPr id="26" name="Text 13">
            <a:extLst>
              <a:ext uri="{FF2B5EF4-FFF2-40B4-BE49-F238E27FC236}">
                <a16:creationId xmlns:a16="http://schemas.microsoft.com/office/drawing/2014/main" id="{67927C40-8AF8-BF44-C0F5-E26DE272AA4F}"/>
              </a:ext>
            </a:extLst>
          </p:cNvPr>
          <p:cNvSpPr txBox="1"/>
          <p:nvPr/>
        </p:nvSpPr>
        <p:spPr>
          <a:xfrm>
            <a:off x="3127076" y="5081160"/>
            <a:ext cx="2307031" cy="35295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9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{{SL11_5}}명</a:t>
            </a:r>
            <a:endParaRPr lang="en-US" sz="1900" dirty="0">
              <a:solidFill>
                <a:srgbClr val="51545A"/>
              </a:solidFill>
            </a:endParaRPr>
          </a:p>
        </p:txBody>
      </p:sp>
      <p:sp>
        <p:nvSpPr>
          <p:cNvPr id="27" name="Text 14">
            <a:extLst>
              <a:ext uri="{FF2B5EF4-FFF2-40B4-BE49-F238E27FC236}">
                <a16:creationId xmlns:a16="http://schemas.microsoft.com/office/drawing/2014/main" id="{8572019A-FF01-E46D-15DC-74DC696F163D}"/>
              </a:ext>
            </a:extLst>
          </p:cNvPr>
          <p:cNvSpPr txBox="1"/>
          <p:nvPr/>
        </p:nvSpPr>
        <p:spPr>
          <a:xfrm>
            <a:off x="3127076" y="5342831"/>
            <a:ext cx="2199132" cy="6199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dirty="0" err="1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</a:t>
            </a:r>
            <a:r>
              <a:rPr lang="ko-KR" altLang="en-US" sz="10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</a:t>
            </a:r>
            <a:r>
              <a:rPr lang="en-US" sz="10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비 </a:t>
            </a:r>
            <a:r>
              <a:rPr lang="en-US" sz="1000" b="1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{{SL11_6}}</a:t>
            </a:r>
            <a:endParaRPr lang="en-US" sz="1000" b="1" dirty="0">
              <a:solidFill>
                <a:srgbClr val="0070C0"/>
              </a:solidFill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0416422E-A97A-69D9-B288-2C05E6825159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532586" y="-28987"/>
            <a:ext cx="56533" cy="162224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537B0A94-B10E-B23C-A5B7-E45D73B41ECD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647985" y="-19847"/>
            <a:ext cx="56533" cy="1622240"/>
          </a:xfrm>
          <a:prstGeom prst="rect">
            <a:avLst/>
          </a:prstGeom>
        </p:spPr>
      </p:pic>
      <p:graphicFrame>
        <p:nvGraphicFramePr>
          <p:cNvPr id="28" name="SL11_chart">
            <a:extLst>
              <a:ext uri="{FF2B5EF4-FFF2-40B4-BE49-F238E27FC236}">
                <a16:creationId xmlns:a16="http://schemas.microsoft.com/office/drawing/2014/main" id="{02F5BD7C-58D9-5F2F-7B88-22F8C75AEF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9795708"/>
              </p:ext>
            </p:extLst>
          </p:nvPr>
        </p:nvGraphicFramePr>
        <p:xfrm>
          <a:off x="5620026" y="1354655"/>
          <a:ext cx="6037891" cy="50712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3976290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6C6720-EBE2-E77C-355B-C1D57B8833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31">
            <a:extLst>
              <a:ext uri="{FF2B5EF4-FFF2-40B4-BE49-F238E27FC236}">
                <a16:creationId xmlns:a16="http://schemas.microsoft.com/office/drawing/2014/main" id="{6B773B15-ABD3-CBF0-3E7F-87050A4538C3}"/>
              </a:ext>
            </a:extLst>
          </p:cNvPr>
          <p:cNvSpPr/>
          <p:nvPr/>
        </p:nvSpPr>
        <p:spPr>
          <a:xfrm>
            <a:off x="6672201" y="1474718"/>
            <a:ext cx="1585758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8" name="Shape 1">
            <a:extLst>
              <a:ext uri="{FF2B5EF4-FFF2-40B4-BE49-F238E27FC236}">
                <a16:creationId xmlns:a16="http://schemas.microsoft.com/office/drawing/2014/main" id="{77D8B75D-2A34-E53D-D5B5-DF953EF842FF}"/>
              </a:ext>
            </a:extLst>
          </p:cNvPr>
          <p:cNvSpPr/>
          <p:nvPr/>
        </p:nvSpPr>
        <p:spPr>
          <a:xfrm>
            <a:off x="381305" y="381311"/>
            <a:ext cx="11430000" cy="514807"/>
          </a:xfrm>
          <a:prstGeom prst="roundRect">
            <a:avLst>
              <a:gd name="adj" fmla="val 13157"/>
            </a:avLst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0" name="Image 0" descr="preencoded.png">
            <a:extLst>
              <a:ext uri="{FF2B5EF4-FFF2-40B4-BE49-F238E27FC236}">
                <a16:creationId xmlns:a16="http://schemas.microsoft.com/office/drawing/2014/main" id="{DE365420-95A8-0AF0-CB1F-32D6A14E32C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3952" y="511036"/>
            <a:ext cx="276149" cy="276149"/>
          </a:xfrm>
          <a:prstGeom prst="rect">
            <a:avLst/>
          </a:prstGeom>
        </p:spPr>
      </p:pic>
      <p:sp>
        <p:nvSpPr>
          <p:cNvPr id="11" name="Text 2">
            <a:extLst>
              <a:ext uri="{FF2B5EF4-FFF2-40B4-BE49-F238E27FC236}">
                <a16:creationId xmlns:a16="http://schemas.microsoft.com/office/drawing/2014/main" id="{660C76A6-18B5-199D-DACF-EB77330B9C55}"/>
              </a:ext>
            </a:extLst>
          </p:cNvPr>
          <p:cNvSpPr txBox="1"/>
          <p:nvPr/>
        </p:nvSpPr>
        <p:spPr>
          <a:xfrm>
            <a:off x="908451" y="451961"/>
            <a:ext cx="3700350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{{SL1_p_1}}</a:t>
            </a:r>
            <a:r>
              <a:rPr lang="ko-KR" altLang="en-US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 보고서</a:t>
            </a:r>
            <a:endParaRPr lang="en-US" sz="2100" dirty="0"/>
          </a:p>
        </p:txBody>
      </p:sp>
      <p:sp>
        <p:nvSpPr>
          <p:cNvPr id="2" name="Shape 3">
            <a:extLst>
              <a:ext uri="{FF2B5EF4-FFF2-40B4-BE49-F238E27FC236}">
                <a16:creationId xmlns:a16="http://schemas.microsoft.com/office/drawing/2014/main" id="{3D5F12CD-A4F1-294D-5066-EF12568B1AE0}"/>
              </a:ext>
            </a:extLst>
          </p:cNvPr>
          <p:cNvSpPr/>
          <p:nvPr/>
        </p:nvSpPr>
        <p:spPr>
          <a:xfrm>
            <a:off x="502321" y="1178320"/>
            <a:ext cx="1067105" cy="247802"/>
          </a:xfrm>
          <a:prstGeom prst="roundRect">
            <a:avLst>
              <a:gd name="adj" fmla="val 212887"/>
            </a:avLst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" name="Text 4">
            <a:extLst>
              <a:ext uri="{FF2B5EF4-FFF2-40B4-BE49-F238E27FC236}">
                <a16:creationId xmlns:a16="http://schemas.microsoft.com/office/drawing/2014/main" id="{B504ADBB-769C-3E9F-7E99-4512081A62EE}"/>
              </a:ext>
            </a:extLst>
          </p:cNvPr>
          <p:cNvSpPr txBox="1"/>
          <p:nvPr/>
        </p:nvSpPr>
        <p:spPr>
          <a:xfrm>
            <a:off x="797672" y="1215810"/>
            <a:ext cx="74340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SECTION 02</a:t>
            </a:r>
            <a:endParaRPr lang="en-US" sz="900" dirty="0"/>
          </a:p>
        </p:txBody>
      </p:sp>
      <p:sp>
        <p:nvSpPr>
          <p:cNvPr id="5" name="Text 5">
            <a:extLst>
              <a:ext uri="{FF2B5EF4-FFF2-40B4-BE49-F238E27FC236}">
                <a16:creationId xmlns:a16="http://schemas.microsoft.com/office/drawing/2014/main" id="{45A02A60-EAA0-48CF-A947-EE9148B82BB6}"/>
              </a:ext>
            </a:extLst>
          </p:cNvPr>
          <p:cNvSpPr txBox="1"/>
          <p:nvPr/>
        </p:nvSpPr>
        <p:spPr>
          <a:xfrm>
            <a:off x="491688" y="1558419"/>
            <a:ext cx="2809071" cy="7717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소비 분석</a:t>
            </a:r>
            <a:endParaRPr lang="en-US" sz="5400" dirty="0"/>
          </a:p>
        </p:txBody>
      </p:sp>
      <p:sp>
        <p:nvSpPr>
          <p:cNvPr id="9" name="Text 6">
            <a:extLst>
              <a:ext uri="{FF2B5EF4-FFF2-40B4-BE49-F238E27FC236}">
                <a16:creationId xmlns:a16="http://schemas.microsoft.com/office/drawing/2014/main" id="{46979B82-ABC0-F8F1-E2A6-0F0AFF13BDFE}"/>
              </a:ext>
            </a:extLst>
          </p:cNvPr>
          <p:cNvSpPr txBox="1"/>
          <p:nvPr/>
        </p:nvSpPr>
        <p:spPr>
          <a:xfrm>
            <a:off x="492297" y="2220889"/>
            <a:ext cx="3042988" cy="7717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54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요약</a:t>
            </a:r>
            <a:endParaRPr lang="en-US" sz="5400" dirty="0"/>
          </a:p>
        </p:txBody>
      </p:sp>
      <p:sp>
        <p:nvSpPr>
          <p:cNvPr id="20" name="Shape 31">
            <a:extLst>
              <a:ext uri="{FF2B5EF4-FFF2-40B4-BE49-F238E27FC236}">
                <a16:creationId xmlns:a16="http://schemas.microsoft.com/office/drawing/2014/main" id="{FD6E769A-5AFC-EC84-D2F1-C0C49E019273}"/>
              </a:ext>
            </a:extLst>
          </p:cNvPr>
          <p:cNvSpPr/>
          <p:nvPr/>
        </p:nvSpPr>
        <p:spPr>
          <a:xfrm>
            <a:off x="4911954" y="1470890"/>
            <a:ext cx="1695540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4" name="Shape 33">
            <a:extLst>
              <a:ext uri="{FF2B5EF4-FFF2-40B4-BE49-F238E27FC236}">
                <a16:creationId xmlns:a16="http://schemas.microsoft.com/office/drawing/2014/main" id="{3EC09972-830A-4E5B-98B8-15EAF9C31888}"/>
              </a:ext>
            </a:extLst>
          </p:cNvPr>
          <p:cNvSpPr/>
          <p:nvPr/>
        </p:nvSpPr>
        <p:spPr>
          <a:xfrm>
            <a:off x="8322666" y="1470890"/>
            <a:ext cx="3295498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5" name="Text 34">
            <a:extLst>
              <a:ext uri="{FF2B5EF4-FFF2-40B4-BE49-F238E27FC236}">
                <a16:creationId xmlns:a16="http://schemas.microsoft.com/office/drawing/2014/main" id="{6B460425-5AB9-FBA1-A892-6D190EAC3F6F}"/>
              </a:ext>
            </a:extLst>
          </p:cNvPr>
          <p:cNvSpPr txBox="1"/>
          <p:nvPr/>
        </p:nvSpPr>
        <p:spPr>
          <a:xfrm>
            <a:off x="9459265" y="1547699"/>
            <a:ext cx="1109167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endParaRPr lang="en-US" sz="800" dirty="0"/>
          </a:p>
        </p:txBody>
      </p:sp>
      <p:sp>
        <p:nvSpPr>
          <p:cNvPr id="57" name="Shape 35">
            <a:extLst>
              <a:ext uri="{FF2B5EF4-FFF2-40B4-BE49-F238E27FC236}">
                <a16:creationId xmlns:a16="http://schemas.microsoft.com/office/drawing/2014/main" id="{7CB78637-AE7C-74DC-5173-B39495F30993}"/>
              </a:ext>
            </a:extLst>
          </p:cNvPr>
          <p:cNvSpPr/>
          <p:nvPr/>
        </p:nvSpPr>
        <p:spPr>
          <a:xfrm>
            <a:off x="4930050" y="4692675"/>
            <a:ext cx="6706210" cy="1784015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0" name="Shape 37">
            <a:extLst>
              <a:ext uri="{FF2B5EF4-FFF2-40B4-BE49-F238E27FC236}">
                <a16:creationId xmlns:a16="http://schemas.microsoft.com/office/drawing/2014/main" id="{8384A60A-24AA-EEF4-FAA8-93FF7C879229}"/>
              </a:ext>
            </a:extLst>
          </p:cNvPr>
          <p:cNvSpPr/>
          <p:nvPr/>
        </p:nvSpPr>
        <p:spPr>
          <a:xfrm>
            <a:off x="4911954" y="3072619"/>
            <a:ext cx="6706210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pic>
        <p:nvPicPr>
          <p:cNvPr id="151" name="Image 1" descr="preencoded.png">
            <a:extLst>
              <a:ext uri="{FF2B5EF4-FFF2-40B4-BE49-F238E27FC236}">
                <a16:creationId xmlns:a16="http://schemas.microsoft.com/office/drawing/2014/main" id="{CC096A7C-24C5-51BA-9D1F-19D294D696D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-1911" r="-1911"/>
          <a:stretch/>
        </p:blipFill>
        <p:spPr>
          <a:xfrm>
            <a:off x="615400" y="1239658"/>
            <a:ext cx="133502" cy="114300"/>
          </a:xfrm>
          <a:prstGeom prst="rect">
            <a:avLst/>
          </a:prstGeom>
        </p:spPr>
      </p:pic>
      <p:sp>
        <p:nvSpPr>
          <p:cNvPr id="3" name="Shape 7">
            <a:extLst>
              <a:ext uri="{FF2B5EF4-FFF2-40B4-BE49-F238E27FC236}">
                <a16:creationId xmlns:a16="http://schemas.microsoft.com/office/drawing/2014/main" id="{10C869EC-126A-90A7-9F3D-7DA8DB601B70}"/>
              </a:ext>
            </a:extLst>
          </p:cNvPr>
          <p:cNvSpPr/>
          <p:nvPr/>
        </p:nvSpPr>
        <p:spPr>
          <a:xfrm>
            <a:off x="517596" y="3163133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" name="Text 8">
            <a:extLst>
              <a:ext uri="{FF2B5EF4-FFF2-40B4-BE49-F238E27FC236}">
                <a16:creationId xmlns:a16="http://schemas.microsoft.com/office/drawing/2014/main" id="{AF335CBC-8634-4C04-4D37-BF39B6066DEE}"/>
              </a:ext>
            </a:extLst>
          </p:cNvPr>
          <p:cNvSpPr txBox="1"/>
          <p:nvPr/>
        </p:nvSpPr>
        <p:spPr>
          <a:xfrm>
            <a:off x="639304" y="3298383"/>
            <a:ext cx="1508929" cy="2121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금액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및 매출건수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7" name="Text 9">
            <a:extLst>
              <a:ext uri="{FF2B5EF4-FFF2-40B4-BE49-F238E27FC236}">
                <a16:creationId xmlns:a16="http://schemas.microsoft.com/office/drawing/2014/main" id="{A7E205C6-1040-7591-3661-8F700C35EA80}"/>
              </a:ext>
            </a:extLst>
          </p:cNvPr>
          <p:cNvSpPr txBox="1"/>
          <p:nvPr/>
        </p:nvSpPr>
        <p:spPr>
          <a:xfrm>
            <a:off x="621113" y="3542856"/>
            <a:ext cx="1784624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{{SL12_p_1}} 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({{SL12_p_2}}</a:t>
            </a: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건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)</a:t>
            </a:r>
            <a:r>
              <a:rPr lang="en-US" altLang="ko-KR" sz="10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endParaRPr lang="en-US" altLang="ko-KR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" name="Text 10">
            <a:extLst>
              <a:ext uri="{FF2B5EF4-FFF2-40B4-BE49-F238E27FC236}">
                <a16:creationId xmlns:a16="http://schemas.microsoft.com/office/drawing/2014/main" id="{A822F8D3-2356-423D-155F-35D5EA9522F7}"/>
              </a:ext>
            </a:extLst>
          </p:cNvPr>
          <p:cNvSpPr txBox="1"/>
          <p:nvPr/>
        </p:nvSpPr>
        <p:spPr>
          <a:xfrm>
            <a:off x="631897" y="3916968"/>
            <a:ext cx="1659212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{{SL12_p_3}}</a:t>
            </a:r>
            <a:endParaRPr lang="en-US" sz="800" b="1" dirty="0">
              <a:solidFill>
                <a:srgbClr val="51545A"/>
              </a:solidFill>
            </a:endParaRPr>
          </a:p>
        </p:txBody>
      </p:sp>
      <p:sp>
        <p:nvSpPr>
          <p:cNvPr id="13" name="Shape 7">
            <a:extLst>
              <a:ext uri="{FF2B5EF4-FFF2-40B4-BE49-F238E27FC236}">
                <a16:creationId xmlns:a16="http://schemas.microsoft.com/office/drawing/2014/main" id="{413D3066-24FB-2198-6D73-267990AA2C6D}"/>
              </a:ext>
            </a:extLst>
          </p:cNvPr>
          <p:cNvSpPr/>
          <p:nvPr/>
        </p:nvSpPr>
        <p:spPr>
          <a:xfrm>
            <a:off x="2613980" y="3162437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4" name="Text 8">
            <a:extLst>
              <a:ext uri="{FF2B5EF4-FFF2-40B4-BE49-F238E27FC236}">
                <a16:creationId xmlns:a16="http://schemas.microsoft.com/office/drawing/2014/main" id="{12745569-278F-09C8-5900-8DB8A621E5ED}"/>
              </a:ext>
            </a:extLst>
          </p:cNvPr>
          <p:cNvSpPr txBox="1"/>
          <p:nvPr/>
        </p:nvSpPr>
        <p:spPr>
          <a:xfrm>
            <a:off x="2735689" y="3298383"/>
            <a:ext cx="1374849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인당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평균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15" name="Text 9">
            <a:extLst>
              <a:ext uri="{FF2B5EF4-FFF2-40B4-BE49-F238E27FC236}">
                <a16:creationId xmlns:a16="http://schemas.microsoft.com/office/drawing/2014/main" id="{A1362983-D903-C117-8BA7-9F45D4592A94}"/>
              </a:ext>
            </a:extLst>
          </p:cNvPr>
          <p:cNvSpPr txBox="1"/>
          <p:nvPr/>
        </p:nvSpPr>
        <p:spPr>
          <a:xfrm>
            <a:off x="2717496" y="3529968"/>
            <a:ext cx="1878051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>
              <a:defRPr/>
            </a:pPr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{{SL12_p_4}}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16" name="Text 10">
            <a:extLst>
              <a:ext uri="{FF2B5EF4-FFF2-40B4-BE49-F238E27FC236}">
                <a16:creationId xmlns:a16="http://schemas.microsoft.com/office/drawing/2014/main" id="{A4EEE91A-5F40-F014-89AB-EE0619760E94}"/>
              </a:ext>
            </a:extLst>
          </p:cNvPr>
          <p:cNvSpPr txBox="1"/>
          <p:nvPr/>
        </p:nvSpPr>
        <p:spPr>
          <a:xfrm>
            <a:off x="2717496" y="3916968"/>
            <a:ext cx="1806918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{{SL12_p_5}}</a:t>
            </a:r>
          </a:p>
        </p:txBody>
      </p:sp>
      <p:sp>
        <p:nvSpPr>
          <p:cNvPr id="17" name="Shape 7">
            <a:extLst>
              <a:ext uri="{FF2B5EF4-FFF2-40B4-BE49-F238E27FC236}">
                <a16:creationId xmlns:a16="http://schemas.microsoft.com/office/drawing/2014/main" id="{46886FF3-BEF7-7D14-3B46-30488C1E52E5}"/>
              </a:ext>
            </a:extLst>
          </p:cNvPr>
          <p:cNvSpPr/>
          <p:nvPr/>
        </p:nvSpPr>
        <p:spPr>
          <a:xfrm>
            <a:off x="517595" y="4310159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8" name="Text 8">
            <a:extLst>
              <a:ext uri="{FF2B5EF4-FFF2-40B4-BE49-F238E27FC236}">
                <a16:creationId xmlns:a16="http://schemas.microsoft.com/office/drawing/2014/main" id="{2703FA23-920B-C40C-B927-76E940E61264}"/>
              </a:ext>
            </a:extLst>
          </p:cNvPr>
          <p:cNvSpPr txBox="1"/>
          <p:nvPr/>
        </p:nvSpPr>
        <p:spPr>
          <a:xfrm>
            <a:off x="639304" y="4446105"/>
            <a:ext cx="1403786" cy="22548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집단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19" name="Text 9">
            <a:extLst>
              <a:ext uri="{FF2B5EF4-FFF2-40B4-BE49-F238E27FC236}">
                <a16:creationId xmlns:a16="http://schemas.microsoft.com/office/drawing/2014/main" id="{65211A54-2E5A-1384-2C83-26093CCA0F7A}"/>
              </a:ext>
            </a:extLst>
          </p:cNvPr>
          <p:cNvSpPr txBox="1"/>
          <p:nvPr/>
        </p:nvSpPr>
        <p:spPr>
          <a:xfrm>
            <a:off x="621112" y="4677690"/>
            <a:ext cx="1784625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{{SL12_p_6}}</a:t>
            </a:r>
            <a:endParaRPr lang="en-US" altLang="ko-KR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2" name="Text 10">
            <a:extLst>
              <a:ext uri="{FF2B5EF4-FFF2-40B4-BE49-F238E27FC236}">
                <a16:creationId xmlns:a16="http://schemas.microsoft.com/office/drawing/2014/main" id="{F9C0A33A-C021-148C-87B4-275A8671FC77}"/>
              </a:ext>
            </a:extLst>
          </p:cNvPr>
          <p:cNvSpPr txBox="1"/>
          <p:nvPr/>
        </p:nvSpPr>
        <p:spPr>
          <a:xfrm>
            <a:off x="631895" y="5063994"/>
            <a:ext cx="1708743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{{SL12_p_7}}%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23" name="Shape 7">
            <a:extLst>
              <a:ext uri="{FF2B5EF4-FFF2-40B4-BE49-F238E27FC236}">
                <a16:creationId xmlns:a16="http://schemas.microsoft.com/office/drawing/2014/main" id="{E03241DD-238C-A608-73DA-7AD5448B2E31}"/>
              </a:ext>
            </a:extLst>
          </p:cNvPr>
          <p:cNvSpPr/>
          <p:nvPr/>
        </p:nvSpPr>
        <p:spPr>
          <a:xfrm>
            <a:off x="2613979" y="4310159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4" name="Text 8">
            <a:extLst>
              <a:ext uri="{FF2B5EF4-FFF2-40B4-BE49-F238E27FC236}">
                <a16:creationId xmlns:a16="http://schemas.microsoft.com/office/drawing/2014/main" id="{8A722421-9B23-F02E-81EA-5423A38AF2EF}"/>
              </a:ext>
            </a:extLst>
          </p:cNvPr>
          <p:cNvSpPr txBox="1"/>
          <p:nvPr/>
        </p:nvSpPr>
        <p:spPr>
          <a:xfrm>
            <a:off x="2717496" y="4446105"/>
            <a:ext cx="1288971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25" name="Text 9">
            <a:extLst>
              <a:ext uri="{FF2B5EF4-FFF2-40B4-BE49-F238E27FC236}">
                <a16:creationId xmlns:a16="http://schemas.microsoft.com/office/drawing/2014/main" id="{88847D91-451B-E68A-ACA1-5F285A4CE945}"/>
              </a:ext>
            </a:extLst>
          </p:cNvPr>
          <p:cNvSpPr txBox="1"/>
          <p:nvPr/>
        </p:nvSpPr>
        <p:spPr>
          <a:xfrm>
            <a:off x="2717496" y="4677690"/>
            <a:ext cx="2271302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>
              <a:defRPr/>
            </a:pPr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{{SL12_p_8}}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26" name="Text 10">
            <a:extLst>
              <a:ext uri="{FF2B5EF4-FFF2-40B4-BE49-F238E27FC236}">
                <a16:creationId xmlns:a16="http://schemas.microsoft.com/office/drawing/2014/main" id="{787C949F-94D8-3EA8-ED69-A9BB241C0441}"/>
              </a:ext>
            </a:extLst>
          </p:cNvPr>
          <p:cNvSpPr txBox="1"/>
          <p:nvPr/>
        </p:nvSpPr>
        <p:spPr>
          <a:xfrm>
            <a:off x="2717496" y="5063994"/>
            <a:ext cx="1867267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{{SL12_p_9}}%</a:t>
            </a:r>
            <a:r>
              <a:rPr lang="en-US" altLang="ko-KR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27" name="Shape 7">
            <a:extLst>
              <a:ext uri="{FF2B5EF4-FFF2-40B4-BE49-F238E27FC236}">
                <a16:creationId xmlns:a16="http://schemas.microsoft.com/office/drawing/2014/main" id="{A4488485-CEED-6659-D818-51DC17CFB9AB}"/>
              </a:ext>
            </a:extLst>
          </p:cNvPr>
          <p:cNvSpPr/>
          <p:nvPr/>
        </p:nvSpPr>
        <p:spPr>
          <a:xfrm>
            <a:off x="517596" y="5465934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8" name="Text 8">
            <a:extLst>
              <a:ext uri="{FF2B5EF4-FFF2-40B4-BE49-F238E27FC236}">
                <a16:creationId xmlns:a16="http://schemas.microsoft.com/office/drawing/2014/main" id="{A0B401FB-96C8-39A2-AAA5-3D26E4651D2D}"/>
              </a:ext>
            </a:extLst>
          </p:cNvPr>
          <p:cNvSpPr txBox="1"/>
          <p:nvPr/>
        </p:nvSpPr>
        <p:spPr>
          <a:xfrm>
            <a:off x="639305" y="5601880"/>
            <a:ext cx="1508929" cy="2121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b="1" dirty="0">
                <a:solidFill>
                  <a:srgbClr val="51545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최다 매출일자</a:t>
            </a:r>
            <a:endParaRPr lang="en-US" altLang="ko-KR" sz="1000" b="1" dirty="0">
              <a:solidFill>
                <a:srgbClr val="51545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" name="Text 9">
            <a:extLst>
              <a:ext uri="{FF2B5EF4-FFF2-40B4-BE49-F238E27FC236}">
                <a16:creationId xmlns:a16="http://schemas.microsoft.com/office/drawing/2014/main" id="{E498D28C-32F9-A3D2-7F8E-216DE0FB2EFB}"/>
              </a:ext>
            </a:extLst>
          </p:cNvPr>
          <p:cNvSpPr txBox="1"/>
          <p:nvPr/>
        </p:nvSpPr>
        <p:spPr>
          <a:xfrm>
            <a:off x="621113" y="5833465"/>
            <a:ext cx="1784624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{{SL12_p_10}}</a:t>
            </a:r>
            <a:endParaRPr lang="en-US" altLang="ko-KR" sz="1600" dirty="0"/>
          </a:p>
        </p:txBody>
      </p:sp>
      <p:sp>
        <p:nvSpPr>
          <p:cNvPr id="30" name="Text 10">
            <a:extLst>
              <a:ext uri="{FF2B5EF4-FFF2-40B4-BE49-F238E27FC236}">
                <a16:creationId xmlns:a16="http://schemas.microsoft.com/office/drawing/2014/main" id="{7608F6F2-0F1C-259C-C11A-266B30CE8ACA}"/>
              </a:ext>
            </a:extLst>
          </p:cNvPr>
          <p:cNvSpPr txBox="1"/>
          <p:nvPr/>
        </p:nvSpPr>
        <p:spPr>
          <a:xfrm>
            <a:off x="631896" y="6219769"/>
            <a:ext cx="1867267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{{SL12_p_11}}%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31" name="Shape 7">
            <a:extLst>
              <a:ext uri="{FF2B5EF4-FFF2-40B4-BE49-F238E27FC236}">
                <a16:creationId xmlns:a16="http://schemas.microsoft.com/office/drawing/2014/main" id="{C48067A9-35F9-DD7A-57D8-3D70F8F79EB1}"/>
              </a:ext>
            </a:extLst>
          </p:cNvPr>
          <p:cNvSpPr/>
          <p:nvPr/>
        </p:nvSpPr>
        <p:spPr>
          <a:xfrm>
            <a:off x="2613980" y="5475459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2" name="Text 8">
            <a:extLst>
              <a:ext uri="{FF2B5EF4-FFF2-40B4-BE49-F238E27FC236}">
                <a16:creationId xmlns:a16="http://schemas.microsoft.com/office/drawing/2014/main" id="{DC4D0532-96F1-1726-DCBD-920EE04C7667}"/>
              </a:ext>
            </a:extLst>
          </p:cNvPr>
          <p:cNvSpPr txBox="1"/>
          <p:nvPr/>
        </p:nvSpPr>
        <p:spPr>
          <a:xfrm>
            <a:off x="2735689" y="5611405"/>
            <a:ext cx="1696190" cy="2159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</a:rPr>
              <a:t>최다 매출 유입지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33" name="Text 9">
            <a:extLst>
              <a:ext uri="{FF2B5EF4-FFF2-40B4-BE49-F238E27FC236}">
                <a16:creationId xmlns:a16="http://schemas.microsoft.com/office/drawing/2014/main" id="{240DD964-589A-2F7E-F455-C5A89D43F0E6}"/>
              </a:ext>
            </a:extLst>
          </p:cNvPr>
          <p:cNvSpPr txBox="1"/>
          <p:nvPr/>
        </p:nvSpPr>
        <p:spPr>
          <a:xfrm>
            <a:off x="2717497" y="5842990"/>
            <a:ext cx="1878052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{{SL12_p_12}}</a:t>
            </a:r>
            <a:endParaRPr lang="en-US" altLang="ko-KR" sz="1600" dirty="0"/>
          </a:p>
        </p:txBody>
      </p:sp>
      <p:sp>
        <p:nvSpPr>
          <p:cNvPr id="34" name="Text 10">
            <a:extLst>
              <a:ext uri="{FF2B5EF4-FFF2-40B4-BE49-F238E27FC236}">
                <a16:creationId xmlns:a16="http://schemas.microsoft.com/office/drawing/2014/main" id="{F57F31BD-8A38-E3E5-A50C-F4441F081FCC}"/>
              </a:ext>
            </a:extLst>
          </p:cNvPr>
          <p:cNvSpPr txBox="1"/>
          <p:nvPr/>
        </p:nvSpPr>
        <p:spPr>
          <a:xfrm>
            <a:off x="2728280" y="6229294"/>
            <a:ext cx="1867265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{{SL12_p_13}}%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graphicFrame>
        <p:nvGraphicFramePr>
          <p:cNvPr id="41" name="SL12_chart_1">
            <a:extLst>
              <a:ext uri="{FF2B5EF4-FFF2-40B4-BE49-F238E27FC236}">
                <a16:creationId xmlns:a16="http://schemas.microsoft.com/office/drawing/2014/main" id="{7336BEBE-8E74-87F6-F6ED-67A147E1EC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5308406"/>
              </p:ext>
            </p:extLst>
          </p:nvPr>
        </p:nvGraphicFramePr>
        <p:xfrm>
          <a:off x="4362559" y="1496935"/>
          <a:ext cx="2786246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44" name="SL12_chart_2">
            <a:extLst>
              <a:ext uri="{FF2B5EF4-FFF2-40B4-BE49-F238E27FC236}">
                <a16:creationId xmlns:a16="http://schemas.microsoft.com/office/drawing/2014/main" id="{A8FE7AAA-C213-0AF7-068E-DD85C15E3C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2646206"/>
              </p:ext>
            </p:extLst>
          </p:nvPr>
        </p:nvGraphicFramePr>
        <p:xfrm>
          <a:off x="8441977" y="1470890"/>
          <a:ext cx="2992232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45" name="SL12_chart_3">
            <a:extLst>
              <a:ext uri="{FF2B5EF4-FFF2-40B4-BE49-F238E27FC236}">
                <a16:creationId xmlns:a16="http://schemas.microsoft.com/office/drawing/2014/main" id="{B951E6F7-623C-145A-64D9-7A68A68477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8390621"/>
              </p:ext>
            </p:extLst>
          </p:nvPr>
        </p:nvGraphicFramePr>
        <p:xfrm>
          <a:off x="6061797" y="1491220"/>
          <a:ext cx="2786246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48" name="SL12_chart_4">
            <a:extLst>
              <a:ext uri="{FF2B5EF4-FFF2-40B4-BE49-F238E27FC236}">
                <a16:creationId xmlns:a16="http://schemas.microsoft.com/office/drawing/2014/main" id="{D25B9781-BC4C-7525-4429-8F23AD0B8D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8494266"/>
              </p:ext>
            </p:extLst>
          </p:nvPr>
        </p:nvGraphicFramePr>
        <p:xfrm>
          <a:off x="4970703" y="3072619"/>
          <a:ext cx="6571566" cy="14861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51" name="SL12_chart_5">
            <a:extLst>
              <a:ext uri="{FF2B5EF4-FFF2-40B4-BE49-F238E27FC236}">
                <a16:creationId xmlns:a16="http://schemas.microsoft.com/office/drawing/2014/main" id="{AB7CD23D-383C-9946-D565-F5DFAC9DB2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17723166"/>
              </p:ext>
            </p:extLst>
          </p:nvPr>
        </p:nvGraphicFramePr>
        <p:xfrm>
          <a:off x="4970703" y="4667265"/>
          <a:ext cx="6589662" cy="1809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</p:spTree>
    <p:extLst>
      <p:ext uri="{BB962C8B-B14F-4D97-AF65-F5344CB8AC3E}">
        <p14:creationId xmlns:p14="http://schemas.microsoft.com/office/powerpoint/2010/main" val="2786559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43AA7B-C0E7-71C2-9E0F-87C7782B54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AAF1FB0-2A31-5E91-443F-299E4D1DDF52}"/>
              </a:ext>
            </a:extLst>
          </p:cNvPr>
          <p:cNvSpPr/>
          <p:nvPr/>
        </p:nvSpPr>
        <p:spPr>
          <a:xfrm>
            <a:off x="4254567" y="4134609"/>
            <a:ext cx="7298504" cy="2566581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DDB2CF0-F88D-4942-D938-9011639EAA9C}"/>
              </a:ext>
            </a:extLst>
          </p:cNvPr>
          <p:cNvSpPr/>
          <p:nvPr/>
        </p:nvSpPr>
        <p:spPr>
          <a:xfrm>
            <a:off x="4254567" y="1061985"/>
            <a:ext cx="7298504" cy="2961376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7D2DD4D8-900A-D72E-61EC-1EBFE04CACAE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방문객들이 어느 업종에 많이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0C8567B1-76DC-3E42-7AE3-E57C068449DA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06</a:t>
            </a:r>
            <a:endParaRPr lang="en-US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DAD96A53-56D4-36AC-5F93-AA9CD872E2EB}"/>
              </a:ext>
            </a:extLst>
          </p:cNvPr>
          <p:cNvGrpSpPr/>
          <p:nvPr/>
        </p:nvGrpSpPr>
        <p:grpSpPr>
          <a:xfrm>
            <a:off x="823123" y="2064813"/>
            <a:ext cx="2741148" cy="1070688"/>
            <a:chOff x="2220059" y="2918765"/>
            <a:chExt cx="1884481" cy="1200607"/>
          </a:xfrm>
        </p:grpSpPr>
        <p:sp>
          <p:nvSpPr>
            <p:cNvPr id="26" name="Shape 7">
              <a:extLst>
                <a:ext uri="{FF2B5EF4-FFF2-40B4-BE49-F238E27FC236}">
                  <a16:creationId xmlns:a16="http://schemas.microsoft.com/office/drawing/2014/main" id="{E67445E6-9F6B-1D16-C2F1-ABE055453F36}"/>
                </a:ext>
              </a:extLst>
            </p:cNvPr>
            <p:cNvSpPr/>
            <p:nvPr/>
          </p:nvSpPr>
          <p:spPr>
            <a:xfrm>
              <a:off x="2238374" y="2918765"/>
              <a:ext cx="1847851" cy="1200607"/>
            </a:xfrm>
            <a:prstGeom prst="roundRect">
              <a:avLst>
                <a:gd name="adj" fmla="val 4836"/>
              </a:avLst>
            </a:prstGeom>
            <a:solidFill>
              <a:srgbClr val="FFFFFF"/>
            </a:solidFill>
            <a:ln/>
            <a:effectLst>
              <a:outerShdw blurRad="38100" dist="25400" dir="5400000" algn="bl" rotWithShape="0">
                <a:srgbClr val="000000">
                  <a:alpha val="10000"/>
                </a:srgb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" name="Text 8">
              <a:extLst>
                <a:ext uri="{FF2B5EF4-FFF2-40B4-BE49-F238E27FC236}">
                  <a16:creationId xmlns:a16="http://schemas.microsoft.com/office/drawing/2014/main" id="{A451D3E3-9D16-763E-880C-9F217045D79B}"/>
                </a:ext>
              </a:extLst>
            </p:cNvPr>
            <p:cNvSpPr txBox="1"/>
            <p:nvPr/>
          </p:nvSpPr>
          <p:spPr>
            <a:xfrm>
              <a:off x="2604719" y="3049546"/>
              <a:ext cx="1164221" cy="22859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소비금액 </a:t>
              </a:r>
              <a:r>
                <a:rPr lang="en-US" altLang="ko-KR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업종</a:t>
              </a:r>
              <a:endParaRPr lang="en-US" sz="1200" b="1" dirty="0"/>
            </a:p>
          </p:txBody>
        </p:sp>
        <p:sp>
          <p:nvSpPr>
            <p:cNvPr id="28" name="Text 10">
              <a:extLst>
                <a:ext uri="{FF2B5EF4-FFF2-40B4-BE49-F238E27FC236}">
                  <a16:creationId xmlns:a16="http://schemas.microsoft.com/office/drawing/2014/main" id="{D7D85C0D-5644-092D-2F17-DA99E3C0ED78}"/>
                </a:ext>
              </a:extLst>
            </p:cNvPr>
            <p:cNvSpPr txBox="1"/>
            <p:nvPr/>
          </p:nvSpPr>
          <p:spPr>
            <a:xfrm>
              <a:off x="2220059" y="3349071"/>
              <a:ext cx="1884481" cy="35295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9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{{SL13_1}}</a:t>
              </a:r>
              <a:endParaRPr lang="en-US" sz="1900" dirty="0">
                <a:solidFill>
                  <a:srgbClr val="E74C3C"/>
                </a:solidFill>
              </a:endParaRPr>
            </a:p>
          </p:txBody>
        </p:sp>
        <p:sp>
          <p:nvSpPr>
            <p:cNvPr id="29" name="Text 11">
              <a:extLst>
                <a:ext uri="{FF2B5EF4-FFF2-40B4-BE49-F238E27FC236}">
                  <a16:creationId xmlns:a16="http://schemas.microsoft.com/office/drawing/2014/main" id="{A37CF6D0-8B46-0A84-FA42-B1121450FA47}"/>
                </a:ext>
              </a:extLst>
            </p:cNvPr>
            <p:cNvSpPr txBox="1"/>
            <p:nvPr/>
          </p:nvSpPr>
          <p:spPr>
            <a:xfrm>
              <a:off x="2238374" y="3835916"/>
              <a:ext cx="1847851" cy="175836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{{SL13_2}}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원 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({{SL13_3}}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건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)</a:t>
              </a:r>
              <a:endParaRPr lang="en-US" sz="1000" b="1" dirty="0">
                <a:solidFill>
                  <a:srgbClr val="51545A"/>
                </a:solidFill>
              </a:endParaRPr>
            </a:p>
          </p:txBody>
        </p:sp>
      </p:grpSp>
      <p:sp>
        <p:nvSpPr>
          <p:cNvPr id="38" name="Shape 12">
            <a:extLst>
              <a:ext uri="{FF2B5EF4-FFF2-40B4-BE49-F238E27FC236}">
                <a16:creationId xmlns:a16="http://schemas.microsoft.com/office/drawing/2014/main" id="{837997E8-02B6-84C5-EC98-102DCBE30F4F}"/>
              </a:ext>
            </a:extLst>
          </p:cNvPr>
          <p:cNvSpPr/>
          <p:nvPr/>
        </p:nvSpPr>
        <p:spPr>
          <a:xfrm>
            <a:off x="831429" y="2072015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AABC0BF1-4E5A-F7A9-F0E5-A758E1B9786D}"/>
              </a:ext>
            </a:extLst>
          </p:cNvPr>
          <p:cNvGrpSpPr/>
          <p:nvPr/>
        </p:nvGrpSpPr>
        <p:grpSpPr>
          <a:xfrm>
            <a:off x="823123" y="3383930"/>
            <a:ext cx="2726224" cy="1070688"/>
            <a:chOff x="2216667" y="2918765"/>
            <a:chExt cx="1869558" cy="1200607"/>
          </a:xfrm>
        </p:grpSpPr>
        <p:sp>
          <p:nvSpPr>
            <p:cNvPr id="44" name="Shape 7">
              <a:extLst>
                <a:ext uri="{FF2B5EF4-FFF2-40B4-BE49-F238E27FC236}">
                  <a16:creationId xmlns:a16="http://schemas.microsoft.com/office/drawing/2014/main" id="{29E7C5CF-83B9-A5DB-BF00-750E433732F8}"/>
                </a:ext>
              </a:extLst>
            </p:cNvPr>
            <p:cNvSpPr/>
            <p:nvPr/>
          </p:nvSpPr>
          <p:spPr>
            <a:xfrm>
              <a:off x="2238374" y="2918765"/>
              <a:ext cx="1847851" cy="1200607"/>
            </a:xfrm>
            <a:prstGeom prst="roundRect">
              <a:avLst>
                <a:gd name="adj" fmla="val 4836"/>
              </a:avLst>
            </a:prstGeom>
            <a:solidFill>
              <a:srgbClr val="FFFFFF"/>
            </a:solidFill>
            <a:ln/>
            <a:effectLst>
              <a:outerShdw blurRad="38100" dist="25400" dir="5400000" algn="bl" rotWithShape="0">
                <a:srgbClr val="000000">
                  <a:alpha val="10000"/>
                </a:srgb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" name="Text 8">
              <a:extLst>
                <a:ext uri="{FF2B5EF4-FFF2-40B4-BE49-F238E27FC236}">
                  <a16:creationId xmlns:a16="http://schemas.microsoft.com/office/drawing/2014/main" id="{B7687A0A-02E7-9747-2ADE-E57D342943EA}"/>
                </a:ext>
              </a:extLst>
            </p:cNvPr>
            <p:cNvSpPr txBox="1"/>
            <p:nvPr/>
          </p:nvSpPr>
          <p:spPr>
            <a:xfrm>
              <a:off x="2589322" y="3049546"/>
              <a:ext cx="1188233" cy="22859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소비건수 </a:t>
              </a:r>
              <a:r>
                <a:rPr lang="en-US" altLang="ko-KR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업종</a:t>
              </a:r>
              <a:endParaRPr lang="en-US" sz="1200" b="1" dirty="0"/>
            </a:p>
          </p:txBody>
        </p:sp>
        <p:sp>
          <p:nvSpPr>
            <p:cNvPr id="46" name="Text 10">
              <a:extLst>
                <a:ext uri="{FF2B5EF4-FFF2-40B4-BE49-F238E27FC236}">
                  <a16:creationId xmlns:a16="http://schemas.microsoft.com/office/drawing/2014/main" id="{1794DBFA-A0C4-B3EB-D7EB-634395683927}"/>
                </a:ext>
              </a:extLst>
            </p:cNvPr>
            <p:cNvSpPr txBox="1"/>
            <p:nvPr/>
          </p:nvSpPr>
          <p:spPr>
            <a:xfrm>
              <a:off x="2216667" y="3374705"/>
              <a:ext cx="1866166" cy="35295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9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{{SL13_4}}</a:t>
              </a:r>
              <a:endParaRPr lang="en-US" sz="1900" dirty="0">
                <a:solidFill>
                  <a:srgbClr val="E74C3C"/>
                </a:solidFill>
              </a:endParaRPr>
            </a:p>
          </p:txBody>
        </p:sp>
        <p:sp>
          <p:nvSpPr>
            <p:cNvPr id="47" name="Text 11">
              <a:extLst>
                <a:ext uri="{FF2B5EF4-FFF2-40B4-BE49-F238E27FC236}">
                  <a16:creationId xmlns:a16="http://schemas.microsoft.com/office/drawing/2014/main" id="{207F486C-C20D-C875-C0AC-FF00F3AE4719}"/>
                </a:ext>
              </a:extLst>
            </p:cNvPr>
            <p:cNvSpPr txBox="1"/>
            <p:nvPr/>
          </p:nvSpPr>
          <p:spPr>
            <a:xfrm>
              <a:off x="2238374" y="3849954"/>
              <a:ext cx="1847851" cy="175836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{{SL13_5}}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원 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({{SL13_6}}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건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)</a:t>
              </a:r>
            </a:p>
          </p:txBody>
        </p:sp>
      </p:grpSp>
      <p:sp>
        <p:nvSpPr>
          <p:cNvPr id="48" name="Shape 12">
            <a:extLst>
              <a:ext uri="{FF2B5EF4-FFF2-40B4-BE49-F238E27FC236}">
                <a16:creationId xmlns:a16="http://schemas.microsoft.com/office/drawing/2014/main" id="{2F314157-EA28-6B39-62E4-C8FDE6D71B0A}"/>
              </a:ext>
            </a:extLst>
          </p:cNvPr>
          <p:cNvSpPr/>
          <p:nvPr/>
        </p:nvSpPr>
        <p:spPr>
          <a:xfrm>
            <a:off x="850114" y="3392407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3C89437E-4C26-9E9B-EB55-0911FC44E65A}"/>
              </a:ext>
            </a:extLst>
          </p:cNvPr>
          <p:cNvGrpSpPr/>
          <p:nvPr/>
        </p:nvGrpSpPr>
        <p:grpSpPr>
          <a:xfrm>
            <a:off x="823122" y="4703047"/>
            <a:ext cx="2798916" cy="1070688"/>
            <a:chOff x="2220059" y="2918765"/>
            <a:chExt cx="1899198" cy="1200607"/>
          </a:xfrm>
        </p:grpSpPr>
        <p:sp>
          <p:nvSpPr>
            <p:cNvPr id="50" name="Shape 7">
              <a:extLst>
                <a:ext uri="{FF2B5EF4-FFF2-40B4-BE49-F238E27FC236}">
                  <a16:creationId xmlns:a16="http://schemas.microsoft.com/office/drawing/2014/main" id="{71959AA3-51FF-E3BB-8EF2-BD6EC5283A6F}"/>
                </a:ext>
              </a:extLst>
            </p:cNvPr>
            <p:cNvSpPr/>
            <p:nvPr/>
          </p:nvSpPr>
          <p:spPr>
            <a:xfrm>
              <a:off x="2238374" y="2918765"/>
              <a:ext cx="1847851" cy="1200607"/>
            </a:xfrm>
            <a:prstGeom prst="roundRect">
              <a:avLst>
                <a:gd name="adj" fmla="val 4836"/>
              </a:avLst>
            </a:prstGeom>
            <a:solidFill>
              <a:srgbClr val="FFFFFF"/>
            </a:solidFill>
            <a:ln/>
            <a:effectLst>
              <a:outerShdw blurRad="38100" dist="25400" dir="5400000" algn="bl" rotWithShape="0">
                <a:srgbClr val="000000">
                  <a:alpha val="10000"/>
                </a:srgbClr>
              </a:outerShdw>
            </a:effectLst>
          </p:spPr>
          <p:txBody>
            <a:bodyPr/>
            <a:lstStyle/>
            <a:p>
              <a:endParaRPr lang="ko-KR" altLang="en-US" dirty="0"/>
            </a:p>
          </p:txBody>
        </p:sp>
        <p:sp>
          <p:nvSpPr>
            <p:cNvPr id="51" name="Text 8">
              <a:extLst>
                <a:ext uri="{FF2B5EF4-FFF2-40B4-BE49-F238E27FC236}">
                  <a16:creationId xmlns:a16="http://schemas.microsoft.com/office/drawing/2014/main" id="{204DE12A-BF24-FBB9-8C14-63DDE8954A24}"/>
                </a:ext>
              </a:extLst>
            </p:cNvPr>
            <p:cNvSpPr txBox="1"/>
            <p:nvPr/>
          </p:nvSpPr>
          <p:spPr>
            <a:xfrm>
              <a:off x="2505874" y="3059133"/>
              <a:ext cx="1372286" cy="22859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인당 평균매출액 </a:t>
              </a:r>
              <a:r>
                <a:rPr lang="en-US" altLang="ko-KR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</a:t>
              </a:r>
              <a:endParaRPr lang="en-US" sz="1200" b="1" dirty="0"/>
            </a:p>
          </p:txBody>
        </p:sp>
        <p:sp>
          <p:nvSpPr>
            <p:cNvPr id="52" name="Text 10">
              <a:extLst>
                <a:ext uri="{FF2B5EF4-FFF2-40B4-BE49-F238E27FC236}">
                  <a16:creationId xmlns:a16="http://schemas.microsoft.com/office/drawing/2014/main" id="{44AA90C4-A796-DF2B-3861-4D1233C65C15}"/>
                </a:ext>
              </a:extLst>
            </p:cNvPr>
            <p:cNvSpPr txBox="1"/>
            <p:nvPr/>
          </p:nvSpPr>
          <p:spPr>
            <a:xfrm>
              <a:off x="2220059" y="3391794"/>
              <a:ext cx="1899198" cy="35295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9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{{SL13_7}}</a:t>
              </a:r>
              <a:endParaRPr lang="en-US" sz="1900" dirty="0">
                <a:solidFill>
                  <a:srgbClr val="E74C3C"/>
                </a:solidFill>
              </a:endParaRPr>
            </a:p>
          </p:txBody>
        </p:sp>
        <p:sp>
          <p:nvSpPr>
            <p:cNvPr id="53" name="Text 11">
              <a:extLst>
                <a:ext uri="{FF2B5EF4-FFF2-40B4-BE49-F238E27FC236}">
                  <a16:creationId xmlns:a16="http://schemas.microsoft.com/office/drawing/2014/main" id="{F697691E-F775-4BE9-969E-1388AC56E523}"/>
                </a:ext>
              </a:extLst>
            </p:cNvPr>
            <p:cNvSpPr txBox="1"/>
            <p:nvPr/>
          </p:nvSpPr>
          <p:spPr>
            <a:xfrm>
              <a:off x="2256718" y="3865578"/>
              <a:ext cx="1829506" cy="175836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{{SL13_8}}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원 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({{SL13_9}}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건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)</a:t>
              </a:r>
            </a:p>
          </p:txBody>
        </p:sp>
      </p:grpSp>
      <p:sp>
        <p:nvSpPr>
          <p:cNvPr id="54" name="Shape 12">
            <a:extLst>
              <a:ext uri="{FF2B5EF4-FFF2-40B4-BE49-F238E27FC236}">
                <a16:creationId xmlns:a16="http://schemas.microsoft.com/office/drawing/2014/main" id="{0971CC1A-2D53-9F86-1B40-E396214EE11C}"/>
              </a:ext>
            </a:extLst>
          </p:cNvPr>
          <p:cNvSpPr/>
          <p:nvPr/>
        </p:nvSpPr>
        <p:spPr>
          <a:xfrm>
            <a:off x="854777" y="4711524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15" name="SL13_chart_1">
            <a:extLst>
              <a:ext uri="{FF2B5EF4-FFF2-40B4-BE49-F238E27FC236}">
                <a16:creationId xmlns:a16="http://schemas.microsoft.com/office/drawing/2014/main" id="{E6ADC9E2-79A0-E311-7D15-6F47BCEDE3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2638828"/>
              </p:ext>
            </p:extLst>
          </p:nvPr>
        </p:nvGraphicFramePr>
        <p:xfrm>
          <a:off x="4552113" y="1131649"/>
          <a:ext cx="6695445" cy="28812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6" name="SL13_chart_2">
            <a:extLst>
              <a:ext uri="{FF2B5EF4-FFF2-40B4-BE49-F238E27FC236}">
                <a16:creationId xmlns:a16="http://schemas.microsoft.com/office/drawing/2014/main" id="{6FC5C9B0-B634-14DE-02D9-9F5F3FEECE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56827057"/>
              </p:ext>
            </p:extLst>
          </p:nvPr>
        </p:nvGraphicFramePr>
        <p:xfrm>
          <a:off x="4552113" y="4151440"/>
          <a:ext cx="6790594" cy="2444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타원 6">
            <a:extLst>
              <a:ext uri="{FF2B5EF4-FFF2-40B4-BE49-F238E27FC236}">
                <a16:creationId xmlns:a16="http://schemas.microsoft.com/office/drawing/2014/main" id="{03B9E2F2-121D-9CED-2B3B-E9B2D11964DA}"/>
              </a:ext>
            </a:extLst>
          </p:cNvPr>
          <p:cNvSpPr/>
          <p:nvPr/>
        </p:nvSpPr>
        <p:spPr>
          <a:xfrm>
            <a:off x="5244317" y="121955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2677078-4C0D-735B-FF52-916A9E91182E}"/>
              </a:ext>
            </a:extLst>
          </p:cNvPr>
          <p:cNvSpPr/>
          <p:nvPr/>
        </p:nvSpPr>
        <p:spPr>
          <a:xfrm>
            <a:off x="10481379" y="121955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7FA079F-FF85-7E94-5C54-1E430A62165F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5273200" y="-332105"/>
            <a:ext cx="56533" cy="162224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97AF3A0-EC70-096C-6695-9B3FDE13C6F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510263" y="-333737"/>
            <a:ext cx="56533" cy="1622240"/>
          </a:xfrm>
          <a:prstGeom prst="rect">
            <a:avLst/>
          </a:prstGeom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DE8F4B0A-7063-CA74-99C7-0A0F6543BD73}"/>
              </a:ext>
            </a:extLst>
          </p:cNvPr>
          <p:cNvSpPr/>
          <p:nvPr/>
        </p:nvSpPr>
        <p:spPr>
          <a:xfrm>
            <a:off x="10481379" y="421729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63807BAE-2DEA-6299-C7DE-5820DF3F543F}"/>
              </a:ext>
            </a:extLst>
          </p:cNvPr>
          <p:cNvSpPr/>
          <p:nvPr/>
        </p:nvSpPr>
        <p:spPr>
          <a:xfrm>
            <a:off x="5199098" y="421729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9A3A297-CEE6-A8C4-F0FB-DCED78175C91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t="6985" r="48389" b="80265"/>
          <a:stretch>
            <a:fillRect/>
          </a:stretch>
        </p:blipFill>
        <p:spPr>
          <a:xfrm flipH="1">
            <a:off x="10510259" y="4023362"/>
            <a:ext cx="56536" cy="264786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71FBE071-E733-473F-2F77-141FB5E8C2C2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t="6829" r="48389" b="80265"/>
          <a:stretch>
            <a:fillRect/>
          </a:stretch>
        </p:blipFill>
        <p:spPr>
          <a:xfrm flipH="1">
            <a:off x="5230381" y="4023360"/>
            <a:ext cx="56535" cy="26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13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1EF340-4282-60AE-75DB-FBF250E208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2703C0E-D2FB-3746-008B-6F108DAE5573}"/>
              </a:ext>
            </a:extLst>
          </p:cNvPr>
          <p:cNvSpPr/>
          <p:nvPr/>
        </p:nvSpPr>
        <p:spPr>
          <a:xfrm>
            <a:off x="5526365" y="1240641"/>
            <a:ext cx="6165595" cy="518473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1DE62D64-5C88-ED6A-2295-BFEAE25FDCBF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성별이 어디에 얼만큼 썼을까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E46AEB9A-EBF5-9560-1770-01E37BE29928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07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DDAF4C38-4F3F-DB6E-6C9A-791AF25436F9}"/>
              </a:ext>
            </a:extLst>
          </p:cNvPr>
          <p:cNvSpPr/>
          <p:nvPr/>
        </p:nvSpPr>
        <p:spPr>
          <a:xfrm>
            <a:off x="6503703" y="154807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85ADE4C9-C4D7-23C1-D01E-49E2FA6E6C9C}"/>
              </a:ext>
            </a:extLst>
          </p:cNvPr>
          <p:cNvSpPr/>
          <p:nvPr/>
        </p:nvSpPr>
        <p:spPr>
          <a:xfrm>
            <a:off x="10619101" y="15588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6D9558EA-38F1-F9E0-A4D1-74BF0F2BBD7D}"/>
              </a:ext>
            </a:extLst>
          </p:cNvPr>
          <p:cNvGrpSpPr/>
          <p:nvPr/>
        </p:nvGrpSpPr>
        <p:grpSpPr>
          <a:xfrm>
            <a:off x="414783" y="1492398"/>
            <a:ext cx="4892102" cy="2374923"/>
            <a:chOff x="1374157" y="1341837"/>
            <a:chExt cx="4202959" cy="2374923"/>
          </a:xfrm>
        </p:grpSpPr>
        <p:sp>
          <p:nvSpPr>
            <p:cNvPr id="41" name="Shape 7">
              <a:extLst>
                <a:ext uri="{FF2B5EF4-FFF2-40B4-BE49-F238E27FC236}">
                  <a16:creationId xmlns:a16="http://schemas.microsoft.com/office/drawing/2014/main" id="{B90AD320-3AE7-F971-F267-1D6F9832423F}"/>
                </a:ext>
              </a:extLst>
            </p:cNvPr>
            <p:cNvSpPr/>
            <p:nvPr/>
          </p:nvSpPr>
          <p:spPr>
            <a:xfrm>
              <a:off x="1374157" y="1341837"/>
              <a:ext cx="4202959" cy="2302105"/>
            </a:xfrm>
            <a:prstGeom prst="roundRect">
              <a:avLst>
                <a:gd name="adj" fmla="val 2345"/>
              </a:avLst>
            </a:prstGeom>
            <a:solidFill>
              <a:srgbClr val="FFFFFF"/>
            </a:solidFill>
            <a:ln/>
            <a:effectLst>
              <a:outerShdw blurRad="50800" dist="38100" dir="5400000" algn="t" rotWithShape="0">
                <a:prstClr val="black">
                  <a:alpha val="8000"/>
                </a:prst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" name="Text 8">
              <a:extLst>
                <a:ext uri="{FF2B5EF4-FFF2-40B4-BE49-F238E27FC236}">
                  <a16:creationId xmlns:a16="http://schemas.microsoft.com/office/drawing/2014/main" id="{22FED160-F3C4-DC8D-3073-381E428C59D3}"/>
                </a:ext>
              </a:extLst>
            </p:cNvPr>
            <p:cNvSpPr txBox="1"/>
            <p:nvPr/>
          </p:nvSpPr>
          <p:spPr>
            <a:xfrm>
              <a:off x="1374158" y="2009937"/>
              <a:ext cx="4202957" cy="43816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2800" b="1" dirty="0">
                  <a:solidFill>
                    <a:srgbClr val="2B588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2800" b="1" dirty="0">
                  <a:solidFill>
                    <a:srgbClr val="2B588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sz="2800" b="1" dirty="0">
                  <a:solidFill>
                    <a:srgbClr val="2B588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{{SL14_1}} </a:t>
              </a:r>
              <a:r>
                <a:rPr lang="en-US" altLang="ko-KR" b="1" dirty="0">
                  <a:solidFill>
                    <a:srgbClr val="2B588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({{SL14_2}}%)</a:t>
              </a:r>
              <a:endParaRPr lang="en-US" dirty="0">
                <a:solidFill>
                  <a:srgbClr val="2B5880"/>
                </a:solidFill>
              </a:endParaRPr>
            </a:p>
          </p:txBody>
        </p:sp>
        <p:sp>
          <p:nvSpPr>
            <p:cNvPr id="34" name="Text 9">
              <a:extLst>
                <a:ext uri="{FF2B5EF4-FFF2-40B4-BE49-F238E27FC236}">
                  <a16:creationId xmlns:a16="http://schemas.microsoft.com/office/drawing/2014/main" id="{D9331D8E-5DB2-DE6A-6F5B-B1D589483E89}"/>
                </a:ext>
              </a:extLst>
            </p:cNvPr>
            <p:cNvSpPr txBox="1"/>
            <p:nvPr/>
          </p:nvSpPr>
          <p:spPr>
            <a:xfrm>
              <a:off x="1374158" y="2431208"/>
              <a:ext cx="4202958" cy="76679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2</a:t>
              </a:r>
              <a:r>
                <a:rPr lang="ko-KR" altLang="en-US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{{SL14_3}} </a:t>
              </a:r>
              <a:r>
                <a:rPr lang="en-US" altLang="ko-KR" sz="16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({{SL14_4}}%)</a:t>
              </a:r>
              <a:endParaRPr lang="en-US" sz="1600" dirty="0">
                <a:solidFill>
                  <a:srgbClr val="7F7F7F"/>
                </a:solidFill>
              </a:endParaRPr>
            </a:p>
          </p:txBody>
        </p:sp>
        <p:sp>
          <p:nvSpPr>
            <p:cNvPr id="35" name="Text 9">
              <a:extLst>
                <a:ext uri="{FF2B5EF4-FFF2-40B4-BE49-F238E27FC236}">
                  <a16:creationId xmlns:a16="http://schemas.microsoft.com/office/drawing/2014/main" id="{6885CAF2-04D6-6786-AEEA-ABA7A1E28A81}"/>
                </a:ext>
              </a:extLst>
            </p:cNvPr>
            <p:cNvSpPr txBox="1"/>
            <p:nvPr/>
          </p:nvSpPr>
          <p:spPr>
            <a:xfrm>
              <a:off x="1374158" y="2949970"/>
              <a:ext cx="4202957" cy="76679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3</a:t>
              </a:r>
              <a:r>
                <a:rPr lang="ko-KR" altLang="en-US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{{SL14_5}} </a:t>
              </a:r>
              <a:r>
                <a:rPr lang="en-US" altLang="ko-KR" sz="12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({{SL14_6}}%)</a:t>
              </a:r>
              <a:endParaRPr lang="en-US" sz="1200" dirty="0">
                <a:solidFill>
                  <a:srgbClr val="7F7F7F"/>
                </a:solidFill>
              </a:endParaRPr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063DF13E-C933-4FBE-68B2-26D00C2AF590}"/>
                </a:ext>
              </a:extLst>
            </p:cNvPr>
            <p:cNvSpPr/>
            <p:nvPr/>
          </p:nvSpPr>
          <p:spPr>
            <a:xfrm>
              <a:off x="2480274" y="1456820"/>
              <a:ext cx="1990725" cy="347373"/>
            </a:xfrm>
            <a:prstGeom prst="roundRect">
              <a:avLst/>
            </a:prstGeom>
            <a:solidFill>
              <a:schemeClr val="bg2">
                <a:lumMod val="9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Text 3">
              <a:extLst>
                <a:ext uri="{FF2B5EF4-FFF2-40B4-BE49-F238E27FC236}">
                  <a16:creationId xmlns:a16="http://schemas.microsoft.com/office/drawing/2014/main" id="{F45FE448-2537-85F5-2BD7-AF0FA1C8A3FA}"/>
                </a:ext>
              </a:extLst>
            </p:cNvPr>
            <p:cNvSpPr txBox="1"/>
            <p:nvPr/>
          </p:nvSpPr>
          <p:spPr>
            <a:xfrm>
              <a:off x="2564118" y="1456820"/>
              <a:ext cx="1823037" cy="37553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남성 최다 소비업종 순위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F55440B-B21F-0EFE-D261-5A7FDF81A528}"/>
              </a:ext>
            </a:extLst>
          </p:cNvPr>
          <p:cNvGrpSpPr/>
          <p:nvPr/>
        </p:nvGrpSpPr>
        <p:grpSpPr>
          <a:xfrm>
            <a:off x="79248" y="3929916"/>
            <a:ext cx="5588705" cy="2374923"/>
            <a:chOff x="-131476" y="1341837"/>
            <a:chExt cx="4706845" cy="2374923"/>
          </a:xfrm>
        </p:grpSpPr>
        <p:sp>
          <p:nvSpPr>
            <p:cNvPr id="11" name="Shape 7">
              <a:extLst>
                <a:ext uri="{FF2B5EF4-FFF2-40B4-BE49-F238E27FC236}">
                  <a16:creationId xmlns:a16="http://schemas.microsoft.com/office/drawing/2014/main" id="{E6111466-9456-4653-478B-20DDE4BB173F}"/>
                </a:ext>
              </a:extLst>
            </p:cNvPr>
            <p:cNvSpPr/>
            <p:nvPr/>
          </p:nvSpPr>
          <p:spPr>
            <a:xfrm>
              <a:off x="165786" y="1341837"/>
              <a:ext cx="4105486" cy="2302105"/>
            </a:xfrm>
            <a:prstGeom prst="roundRect">
              <a:avLst>
                <a:gd name="adj" fmla="val 2345"/>
              </a:avLst>
            </a:prstGeom>
            <a:solidFill>
              <a:srgbClr val="FFFFFF"/>
            </a:solidFill>
            <a:ln/>
            <a:effectLst>
              <a:outerShdw blurRad="50800" dist="38100" dir="5400000" algn="t" rotWithShape="0">
                <a:prstClr val="black">
                  <a:alpha val="8000"/>
                </a:prst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Text 8">
              <a:extLst>
                <a:ext uri="{FF2B5EF4-FFF2-40B4-BE49-F238E27FC236}">
                  <a16:creationId xmlns:a16="http://schemas.microsoft.com/office/drawing/2014/main" id="{59164859-E0D7-9D35-9026-FF8014BB3E39}"/>
                </a:ext>
              </a:extLst>
            </p:cNvPr>
            <p:cNvSpPr txBox="1"/>
            <p:nvPr/>
          </p:nvSpPr>
          <p:spPr>
            <a:xfrm>
              <a:off x="-131476" y="2009937"/>
              <a:ext cx="4706845" cy="43816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28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28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sz="28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{{SL14_7}} </a:t>
              </a:r>
              <a:r>
                <a:rPr lang="en-US" altLang="ko-KR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({{SL14_8}}%)</a:t>
              </a:r>
            </a:p>
          </p:txBody>
        </p:sp>
        <p:sp>
          <p:nvSpPr>
            <p:cNvPr id="13" name="Text 9">
              <a:extLst>
                <a:ext uri="{FF2B5EF4-FFF2-40B4-BE49-F238E27FC236}">
                  <a16:creationId xmlns:a16="http://schemas.microsoft.com/office/drawing/2014/main" id="{12D02D10-B6F3-334F-1147-2D93AD61D0DB}"/>
                </a:ext>
              </a:extLst>
            </p:cNvPr>
            <p:cNvSpPr txBox="1"/>
            <p:nvPr/>
          </p:nvSpPr>
          <p:spPr>
            <a:xfrm>
              <a:off x="165787" y="2431208"/>
              <a:ext cx="4082897" cy="76679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2</a:t>
              </a:r>
              <a:r>
                <a:rPr lang="ko-KR" altLang="en-US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{{SL14_9}} </a:t>
              </a:r>
              <a:r>
                <a:rPr lang="en-US" altLang="ko-KR" sz="16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({{SL14_10}}%)</a:t>
              </a:r>
              <a:endParaRPr lang="en-US" altLang="ko-KR" sz="1600" dirty="0">
                <a:solidFill>
                  <a:srgbClr val="7F7F7F"/>
                </a:solidFill>
              </a:endParaRPr>
            </a:p>
          </p:txBody>
        </p:sp>
        <p:sp>
          <p:nvSpPr>
            <p:cNvPr id="14" name="Text 9">
              <a:extLst>
                <a:ext uri="{FF2B5EF4-FFF2-40B4-BE49-F238E27FC236}">
                  <a16:creationId xmlns:a16="http://schemas.microsoft.com/office/drawing/2014/main" id="{8E3190FA-08B9-865D-221B-C1B2AE2CB987}"/>
                </a:ext>
              </a:extLst>
            </p:cNvPr>
            <p:cNvSpPr txBox="1"/>
            <p:nvPr/>
          </p:nvSpPr>
          <p:spPr>
            <a:xfrm>
              <a:off x="165787" y="2949970"/>
              <a:ext cx="4082897" cy="76679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3</a:t>
              </a:r>
              <a:r>
                <a:rPr lang="ko-KR" altLang="en-US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{{SL14_11}} </a:t>
              </a:r>
              <a:r>
                <a:rPr lang="en-US" altLang="ko-KR" sz="12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({{SL14_12}}%)</a:t>
              </a:r>
              <a:endParaRPr lang="en-US" altLang="ko-KR" sz="1200" dirty="0">
                <a:solidFill>
                  <a:srgbClr val="7F7F7F"/>
                </a:solidFill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C59461A4-F9E8-8EC6-7FF8-04411E7337C4}"/>
                </a:ext>
              </a:extLst>
            </p:cNvPr>
            <p:cNvSpPr/>
            <p:nvPr/>
          </p:nvSpPr>
          <p:spPr>
            <a:xfrm>
              <a:off x="1145841" y="1456820"/>
              <a:ext cx="1990725" cy="347373"/>
            </a:xfrm>
            <a:prstGeom prst="roundRect">
              <a:avLst/>
            </a:prstGeom>
            <a:solidFill>
              <a:schemeClr val="bg2">
                <a:lumMod val="9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Text 3">
              <a:extLst>
                <a:ext uri="{FF2B5EF4-FFF2-40B4-BE49-F238E27FC236}">
                  <a16:creationId xmlns:a16="http://schemas.microsoft.com/office/drawing/2014/main" id="{29CD019C-0154-7F19-0629-3279F3AE0F2B}"/>
                </a:ext>
              </a:extLst>
            </p:cNvPr>
            <p:cNvSpPr txBox="1"/>
            <p:nvPr/>
          </p:nvSpPr>
          <p:spPr>
            <a:xfrm>
              <a:off x="1229685" y="1456820"/>
              <a:ext cx="1823037" cy="37553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여성 최다 소비업종 순위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35E70A17-4CE5-FBEF-4E9A-08874761A4C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529103" y="-4954"/>
            <a:ext cx="56533" cy="162224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DA0D609-0328-9461-0B41-6C420033D08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645804" y="5668"/>
            <a:ext cx="56533" cy="1622240"/>
          </a:xfrm>
          <a:prstGeom prst="rect">
            <a:avLst/>
          </a:prstGeom>
        </p:spPr>
      </p:pic>
      <p:graphicFrame>
        <p:nvGraphicFramePr>
          <p:cNvPr id="21" name="SL14_chart">
            <a:extLst>
              <a:ext uri="{FF2B5EF4-FFF2-40B4-BE49-F238E27FC236}">
                <a16:creationId xmlns:a16="http://schemas.microsoft.com/office/drawing/2014/main" id="{1B3D5461-ADA4-F45C-6C75-7F1946581A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7558389"/>
              </p:ext>
            </p:extLst>
          </p:nvPr>
        </p:nvGraphicFramePr>
        <p:xfrm>
          <a:off x="5659837" y="1394460"/>
          <a:ext cx="5901542" cy="50331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303910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D11241-6BD4-3D93-5897-1B7CDA1F61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2D9D41D-7837-BFEF-68B3-3F747A628C18}"/>
              </a:ext>
            </a:extLst>
          </p:cNvPr>
          <p:cNvSpPr/>
          <p:nvPr/>
        </p:nvSpPr>
        <p:spPr>
          <a:xfrm>
            <a:off x="5198762" y="925535"/>
            <a:ext cx="6679731" cy="5603084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3A4A0AA6-84D3-5F5A-E8CA-B95628DCE883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연령대가 어디에 얼만큼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3083F62A-8E42-C5FC-EBC9-16373DBA682B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08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3EC5B37B-51FB-DA8D-5C2E-C87411D21E25}"/>
              </a:ext>
            </a:extLst>
          </p:cNvPr>
          <p:cNvSpPr/>
          <p:nvPr/>
        </p:nvSpPr>
        <p:spPr>
          <a:xfrm>
            <a:off x="6218961" y="1142337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047C2DDB-F0B3-CB53-5060-A2FA554B6439}"/>
              </a:ext>
            </a:extLst>
          </p:cNvPr>
          <p:cNvSpPr/>
          <p:nvPr/>
        </p:nvSpPr>
        <p:spPr>
          <a:xfrm>
            <a:off x="10791524" y="1141691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777DEF-C4BC-B4C5-A6C9-C43F64906561}"/>
              </a:ext>
            </a:extLst>
          </p:cNvPr>
          <p:cNvSpPr txBox="1"/>
          <p:nvPr/>
        </p:nvSpPr>
        <p:spPr>
          <a:xfrm>
            <a:off x="7710669" y="1111576"/>
            <a:ext cx="16559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연령대별 업종별 소비금액</a:t>
            </a:r>
          </a:p>
        </p:txBody>
      </p:sp>
      <p:sp>
        <p:nvSpPr>
          <p:cNvPr id="12" name="Text 8">
            <a:extLst>
              <a:ext uri="{FF2B5EF4-FFF2-40B4-BE49-F238E27FC236}">
                <a16:creationId xmlns:a16="http://schemas.microsoft.com/office/drawing/2014/main" id="{B928614A-562A-B20E-A95F-B0D095138A1F}"/>
              </a:ext>
            </a:extLst>
          </p:cNvPr>
          <p:cNvSpPr txBox="1"/>
          <p:nvPr/>
        </p:nvSpPr>
        <p:spPr>
          <a:xfrm>
            <a:off x="584654" y="2283218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5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{{SL15_1}}</a:t>
            </a:r>
            <a:r>
              <a:rPr lang="ko-KR" altLang="en-US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</a:t>
            </a:r>
            <a:endParaRPr lang="en-US" sz="4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 9">
            <a:extLst>
              <a:ext uri="{FF2B5EF4-FFF2-40B4-BE49-F238E27FC236}">
                <a16:creationId xmlns:a16="http://schemas.microsoft.com/office/drawing/2014/main" id="{D2DF3E4E-EFB7-2FC0-7386-4327694184D4}"/>
              </a:ext>
            </a:extLst>
          </p:cNvPr>
          <p:cNvSpPr txBox="1"/>
          <p:nvPr/>
        </p:nvSpPr>
        <p:spPr>
          <a:xfrm>
            <a:off x="26537" y="3173189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{{SL15_2}}%</a:t>
            </a:r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로</a:t>
            </a:r>
            <a:r>
              <a:rPr lang="ko-KR" alt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가장 많이</a:t>
            </a:r>
            <a:r>
              <a:rPr 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소비했어요</a:t>
            </a:r>
            <a:endParaRPr lang="en-US" sz="4000" dirty="0">
              <a:solidFill>
                <a:srgbClr val="7F7F7F"/>
              </a:solidFill>
            </a:endParaRPr>
          </a:p>
        </p:txBody>
      </p:sp>
      <p:sp>
        <p:nvSpPr>
          <p:cNvPr id="52" name="Shape 16">
            <a:extLst>
              <a:ext uri="{FF2B5EF4-FFF2-40B4-BE49-F238E27FC236}">
                <a16:creationId xmlns:a16="http://schemas.microsoft.com/office/drawing/2014/main" id="{E4E48A1E-C05B-0DAA-ABFA-AB2A3590C5A6}"/>
              </a:ext>
            </a:extLst>
          </p:cNvPr>
          <p:cNvSpPr/>
          <p:nvPr/>
        </p:nvSpPr>
        <p:spPr>
          <a:xfrm>
            <a:off x="786106" y="4511760"/>
            <a:ext cx="3725445" cy="1207654"/>
          </a:xfrm>
          <a:prstGeom prst="roundRect">
            <a:avLst>
              <a:gd name="adj" fmla="val 4994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3" name="Shape 17">
            <a:extLst>
              <a:ext uri="{FF2B5EF4-FFF2-40B4-BE49-F238E27FC236}">
                <a16:creationId xmlns:a16="http://schemas.microsoft.com/office/drawing/2014/main" id="{AE67BCF1-2CC1-6780-5A7D-6AB9B3807E46}"/>
              </a:ext>
            </a:extLst>
          </p:cNvPr>
          <p:cNvSpPr/>
          <p:nvPr/>
        </p:nvSpPr>
        <p:spPr>
          <a:xfrm>
            <a:off x="786106" y="4511759"/>
            <a:ext cx="46454" cy="120765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4" name="Text 18">
            <a:extLst>
              <a:ext uri="{FF2B5EF4-FFF2-40B4-BE49-F238E27FC236}">
                <a16:creationId xmlns:a16="http://schemas.microsoft.com/office/drawing/2014/main" id="{EB6D3550-6E40-2CD0-9EB8-8683B2E51262}"/>
              </a:ext>
            </a:extLst>
          </p:cNvPr>
          <p:cNvSpPr txBox="1"/>
          <p:nvPr/>
        </p:nvSpPr>
        <p:spPr>
          <a:xfrm>
            <a:off x="976300" y="4663549"/>
            <a:ext cx="287449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연령대별 매출금액</a:t>
            </a:r>
            <a:endParaRPr lang="en-US" sz="1100" dirty="0"/>
          </a:p>
        </p:txBody>
      </p:sp>
      <p:sp>
        <p:nvSpPr>
          <p:cNvPr id="55" name="Text 19">
            <a:extLst>
              <a:ext uri="{FF2B5EF4-FFF2-40B4-BE49-F238E27FC236}">
                <a16:creationId xmlns:a16="http://schemas.microsoft.com/office/drawing/2014/main" id="{C8D7B1B1-CA72-5405-BE91-C100C173D0AF}"/>
              </a:ext>
            </a:extLst>
          </p:cNvPr>
          <p:cNvSpPr txBox="1"/>
          <p:nvPr/>
        </p:nvSpPr>
        <p:spPr>
          <a:xfrm>
            <a:off x="976301" y="4948156"/>
            <a:ext cx="257952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{{SL15_3}}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({{SL15_4}}%)</a:t>
            </a:r>
            <a:endParaRPr lang="en-US" sz="1000" b="1" dirty="0"/>
          </a:p>
        </p:txBody>
      </p:sp>
      <p:sp>
        <p:nvSpPr>
          <p:cNvPr id="56" name="Text 20">
            <a:extLst>
              <a:ext uri="{FF2B5EF4-FFF2-40B4-BE49-F238E27FC236}">
                <a16:creationId xmlns:a16="http://schemas.microsoft.com/office/drawing/2014/main" id="{29A3BB2F-C830-611D-077F-CBD45AB1A460}"/>
              </a:ext>
            </a:extLst>
          </p:cNvPr>
          <p:cNvSpPr txBox="1"/>
          <p:nvPr/>
        </p:nvSpPr>
        <p:spPr>
          <a:xfrm>
            <a:off x="976301" y="5153896"/>
            <a:ext cx="1865376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{{SL15_7}}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({{SL15_8}}%)</a:t>
            </a:r>
            <a:endParaRPr lang="en-US" altLang="ko-KR" sz="1000" b="1" dirty="0"/>
          </a:p>
        </p:txBody>
      </p:sp>
      <p:sp>
        <p:nvSpPr>
          <p:cNvPr id="57" name="Text 21">
            <a:extLst>
              <a:ext uri="{FF2B5EF4-FFF2-40B4-BE49-F238E27FC236}">
                <a16:creationId xmlns:a16="http://schemas.microsoft.com/office/drawing/2014/main" id="{1B4F4B1B-BA6B-E86E-D01F-4EFEF2BD7AB6}"/>
              </a:ext>
            </a:extLst>
          </p:cNvPr>
          <p:cNvSpPr txBox="1"/>
          <p:nvPr/>
        </p:nvSpPr>
        <p:spPr>
          <a:xfrm>
            <a:off x="976301" y="5359636"/>
            <a:ext cx="198973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{{SL15_11}}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({{SL15_12}}%)</a:t>
            </a:r>
            <a:endParaRPr lang="en-US" altLang="ko-KR" sz="1000" b="1" dirty="0"/>
          </a:p>
        </p:txBody>
      </p:sp>
      <p:sp>
        <p:nvSpPr>
          <p:cNvPr id="58" name="Text 19">
            <a:extLst>
              <a:ext uri="{FF2B5EF4-FFF2-40B4-BE49-F238E27FC236}">
                <a16:creationId xmlns:a16="http://schemas.microsoft.com/office/drawing/2014/main" id="{D0DCEC4F-B3E7-8311-6AC9-F5823862658C}"/>
              </a:ext>
            </a:extLst>
          </p:cNvPr>
          <p:cNvSpPr txBox="1"/>
          <p:nvPr/>
        </p:nvSpPr>
        <p:spPr>
          <a:xfrm>
            <a:off x="2721842" y="4942256"/>
            <a:ext cx="207875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{{SL15_5}}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({{SL15_6}}%)</a:t>
            </a:r>
            <a:endParaRPr lang="en-US" sz="1000" b="1" dirty="0"/>
          </a:p>
        </p:txBody>
      </p:sp>
      <p:sp>
        <p:nvSpPr>
          <p:cNvPr id="59" name="Text 20">
            <a:extLst>
              <a:ext uri="{FF2B5EF4-FFF2-40B4-BE49-F238E27FC236}">
                <a16:creationId xmlns:a16="http://schemas.microsoft.com/office/drawing/2014/main" id="{BC288ADC-7A2C-D41C-F982-4483E3645B16}"/>
              </a:ext>
            </a:extLst>
          </p:cNvPr>
          <p:cNvSpPr txBox="1"/>
          <p:nvPr/>
        </p:nvSpPr>
        <p:spPr>
          <a:xfrm>
            <a:off x="2721842" y="5147996"/>
            <a:ext cx="1865376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{{SL15_9}}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({{SL15_10}}%)</a:t>
            </a:r>
            <a:endParaRPr lang="en-US" altLang="ko-KR" sz="1000" b="1" dirty="0"/>
          </a:p>
        </p:txBody>
      </p:sp>
      <p:sp>
        <p:nvSpPr>
          <p:cNvPr id="60" name="Text 21">
            <a:extLst>
              <a:ext uri="{FF2B5EF4-FFF2-40B4-BE49-F238E27FC236}">
                <a16:creationId xmlns:a16="http://schemas.microsoft.com/office/drawing/2014/main" id="{BB9FF363-1EB4-0B37-FB67-007E796CBEF8}"/>
              </a:ext>
            </a:extLst>
          </p:cNvPr>
          <p:cNvSpPr txBox="1"/>
          <p:nvPr/>
        </p:nvSpPr>
        <p:spPr>
          <a:xfrm>
            <a:off x="2721842" y="5353736"/>
            <a:ext cx="198973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70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{{SL15_13}}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({{SL15_14}}%)</a:t>
            </a:r>
            <a:endParaRPr lang="en-US" altLang="ko-KR" sz="10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D3AC51E-5397-A442-E8BE-9354FACA374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240405" y="-723899"/>
            <a:ext cx="62320" cy="194153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D499F76-FE13-A806-71C0-976099FA26E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813274" y="-730249"/>
            <a:ext cx="62320" cy="1941534"/>
          </a:xfrm>
          <a:prstGeom prst="rect">
            <a:avLst/>
          </a:prstGeom>
        </p:spPr>
      </p:pic>
      <p:sp>
        <p:nvSpPr>
          <p:cNvPr id="2" name="SL15_heatmap">
            <a:extLst>
              <a:ext uri="{FF2B5EF4-FFF2-40B4-BE49-F238E27FC236}">
                <a16:creationId xmlns:a16="http://schemas.microsoft.com/office/drawing/2014/main" id="{2A403ACE-2BEB-8F41-2E80-977A58506AEA}"/>
              </a:ext>
            </a:extLst>
          </p:cNvPr>
          <p:cNvSpPr/>
          <p:nvPr/>
        </p:nvSpPr>
        <p:spPr>
          <a:xfrm>
            <a:off x="5287681" y="1505665"/>
            <a:ext cx="6314811" cy="4848963"/>
          </a:xfrm>
          <a:prstGeom prst="rect">
            <a:avLst/>
          </a:prstGeom>
          <a:solidFill>
            <a:srgbClr val="1F4E79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528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47F78A-6171-ACFB-117C-EC4A955CBB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5EA4805B-757E-9F0E-028A-2FF7D672BAE0}"/>
              </a:ext>
            </a:extLst>
          </p:cNvPr>
          <p:cNvSpPr/>
          <p:nvPr/>
        </p:nvSpPr>
        <p:spPr>
          <a:xfrm>
            <a:off x="4788390" y="1291441"/>
            <a:ext cx="6908306" cy="4690259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FF100C47-C3D1-4305-73AC-C29F4706ADD7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방문객들이 언제 가장 많이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484331CE-2F2B-48FD-1F3B-2929CEF14E74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09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D9073B97-52C3-E615-8D48-7B4B6DD0A827}"/>
              </a:ext>
            </a:extLst>
          </p:cNvPr>
          <p:cNvSpPr/>
          <p:nvPr/>
        </p:nvSpPr>
        <p:spPr>
          <a:xfrm>
            <a:off x="6008403" y="154807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691FD060-6FF3-E974-9137-4EFA901101E9}"/>
              </a:ext>
            </a:extLst>
          </p:cNvPr>
          <p:cNvSpPr/>
          <p:nvPr/>
        </p:nvSpPr>
        <p:spPr>
          <a:xfrm>
            <a:off x="10365101" y="15588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Shape 9">
            <a:extLst>
              <a:ext uri="{FF2B5EF4-FFF2-40B4-BE49-F238E27FC236}">
                <a16:creationId xmlns:a16="http://schemas.microsoft.com/office/drawing/2014/main" id="{9AAE8DAA-B506-D948-7D28-27AA1256995E}"/>
              </a:ext>
            </a:extLst>
          </p:cNvPr>
          <p:cNvSpPr/>
          <p:nvPr/>
        </p:nvSpPr>
        <p:spPr>
          <a:xfrm>
            <a:off x="740694" y="2117701"/>
            <a:ext cx="3581705" cy="1466653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7" name="Shape 10">
            <a:extLst>
              <a:ext uri="{FF2B5EF4-FFF2-40B4-BE49-F238E27FC236}">
                <a16:creationId xmlns:a16="http://schemas.microsoft.com/office/drawing/2014/main" id="{EBC1DDE1-16F8-8D09-5FB6-AF634A0EF23A}"/>
              </a:ext>
            </a:extLst>
          </p:cNvPr>
          <p:cNvSpPr/>
          <p:nvPr/>
        </p:nvSpPr>
        <p:spPr>
          <a:xfrm>
            <a:off x="740694" y="2117701"/>
            <a:ext cx="45719" cy="1466653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8" name="Text 11">
            <a:extLst>
              <a:ext uri="{FF2B5EF4-FFF2-40B4-BE49-F238E27FC236}">
                <a16:creationId xmlns:a16="http://schemas.microsoft.com/office/drawing/2014/main" id="{F0989B3B-9893-1C22-4FA5-5B3213005B6D}"/>
              </a:ext>
            </a:extLst>
          </p:cNvPr>
          <p:cNvSpPr txBox="1"/>
          <p:nvPr/>
        </p:nvSpPr>
        <p:spPr>
          <a:xfrm>
            <a:off x="1243428" y="2293266"/>
            <a:ext cx="2871372" cy="2428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 </a:t>
            </a:r>
            <a:r>
              <a:rPr lang="en-US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피크타임</a:t>
            </a:r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(</a:t>
            </a:r>
            <a:r>
              <a:rPr lang="ko-KR" alt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매출액 기준</a:t>
            </a:r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dirty="0"/>
          </a:p>
        </p:txBody>
      </p:sp>
      <p:sp>
        <p:nvSpPr>
          <p:cNvPr id="60" name="Text 13">
            <a:extLst>
              <a:ext uri="{FF2B5EF4-FFF2-40B4-BE49-F238E27FC236}">
                <a16:creationId xmlns:a16="http://schemas.microsoft.com/office/drawing/2014/main" id="{64BFC21F-6D26-712F-E7D1-598D2D3FC137}"/>
              </a:ext>
            </a:extLst>
          </p:cNvPr>
          <p:cNvSpPr txBox="1"/>
          <p:nvPr/>
        </p:nvSpPr>
        <p:spPr>
          <a:xfrm>
            <a:off x="930889" y="3300558"/>
            <a:ext cx="77998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매출의</a:t>
            </a:r>
            <a:endParaRPr lang="en-US" sz="1000" dirty="0">
              <a:solidFill>
                <a:srgbClr val="51545A"/>
              </a:solidFill>
            </a:endParaRPr>
          </a:p>
        </p:txBody>
      </p:sp>
      <p:sp>
        <p:nvSpPr>
          <p:cNvPr id="61" name="Text 14">
            <a:extLst>
              <a:ext uri="{FF2B5EF4-FFF2-40B4-BE49-F238E27FC236}">
                <a16:creationId xmlns:a16="http://schemas.microsoft.com/office/drawing/2014/main" id="{87F9A853-8777-5133-6AB8-4CDE6D4BC47A}"/>
              </a:ext>
            </a:extLst>
          </p:cNvPr>
          <p:cNvSpPr txBox="1"/>
          <p:nvPr/>
        </p:nvSpPr>
        <p:spPr>
          <a:xfrm>
            <a:off x="1600229" y="3300558"/>
            <a:ext cx="123441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{{SL16_2}}</a:t>
            </a: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 </a:t>
            </a:r>
            <a:r>
              <a:rPr lang="ko-KR" altLang="en-US" sz="10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sz="1000" dirty="0">
              <a:solidFill>
                <a:srgbClr val="51545A"/>
              </a:solidFill>
            </a:endParaRPr>
          </a:p>
        </p:txBody>
      </p:sp>
      <p:sp>
        <p:nvSpPr>
          <p:cNvPr id="76" name="Text 8">
            <a:extLst>
              <a:ext uri="{FF2B5EF4-FFF2-40B4-BE49-F238E27FC236}">
                <a16:creationId xmlns:a16="http://schemas.microsoft.com/office/drawing/2014/main" id="{3DA0B5A4-D0D5-DEA6-C8D9-BDB475A6D922}"/>
              </a:ext>
            </a:extLst>
          </p:cNvPr>
          <p:cNvSpPr txBox="1"/>
          <p:nvPr/>
        </p:nvSpPr>
        <p:spPr>
          <a:xfrm>
            <a:off x="740695" y="2699673"/>
            <a:ext cx="3581703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{{SL16_1}}</a:t>
            </a:r>
            <a:endParaRPr lang="en-US" sz="4000" dirty="0">
              <a:solidFill>
                <a:srgbClr val="E74C3C"/>
              </a:solidFill>
            </a:endParaRPr>
          </a:p>
        </p:txBody>
      </p:sp>
      <p:pic>
        <p:nvPicPr>
          <p:cNvPr id="77" name="Image 2" descr="preencoded.png">
            <a:extLst>
              <a:ext uri="{FF2B5EF4-FFF2-40B4-BE49-F238E27FC236}">
                <a16:creationId xmlns:a16="http://schemas.microsoft.com/office/drawing/2014/main" id="{100AD34F-82EF-E2FF-9C8A-319671E9588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40979" y="2272946"/>
            <a:ext cx="236149" cy="236149"/>
          </a:xfrm>
          <a:prstGeom prst="rect">
            <a:avLst/>
          </a:prstGeom>
        </p:spPr>
      </p:pic>
      <p:sp>
        <p:nvSpPr>
          <p:cNvPr id="63" name="Shape 16">
            <a:extLst>
              <a:ext uri="{FF2B5EF4-FFF2-40B4-BE49-F238E27FC236}">
                <a16:creationId xmlns:a16="http://schemas.microsoft.com/office/drawing/2014/main" id="{D5C705A4-6D9E-B93C-365D-74C6B2099167}"/>
              </a:ext>
            </a:extLst>
          </p:cNvPr>
          <p:cNvSpPr/>
          <p:nvPr/>
        </p:nvSpPr>
        <p:spPr>
          <a:xfrm>
            <a:off x="740695" y="3687385"/>
            <a:ext cx="3581705" cy="1614682"/>
          </a:xfrm>
          <a:prstGeom prst="roundRect">
            <a:avLst>
              <a:gd name="adj" fmla="val 4994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4" name="Shape 17">
            <a:extLst>
              <a:ext uri="{FF2B5EF4-FFF2-40B4-BE49-F238E27FC236}">
                <a16:creationId xmlns:a16="http://schemas.microsoft.com/office/drawing/2014/main" id="{760540C5-A3A6-0078-49D3-6D266F544768}"/>
              </a:ext>
            </a:extLst>
          </p:cNvPr>
          <p:cNvSpPr/>
          <p:nvPr/>
        </p:nvSpPr>
        <p:spPr>
          <a:xfrm>
            <a:off x="740695" y="3687385"/>
            <a:ext cx="38405" cy="1614682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5" name="Text 18">
            <a:extLst>
              <a:ext uri="{FF2B5EF4-FFF2-40B4-BE49-F238E27FC236}">
                <a16:creationId xmlns:a16="http://schemas.microsoft.com/office/drawing/2014/main" id="{EA51AE09-C407-18E8-08E0-16B22F5634F1}"/>
              </a:ext>
            </a:extLst>
          </p:cNvPr>
          <p:cNvSpPr txBox="1"/>
          <p:nvPr/>
        </p:nvSpPr>
        <p:spPr>
          <a:xfrm>
            <a:off x="930888" y="3839175"/>
            <a:ext cx="339151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TOP5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업종별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주요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시간대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 (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소비금액 기준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sz="1200" dirty="0"/>
          </a:p>
        </p:txBody>
      </p:sp>
      <p:sp>
        <p:nvSpPr>
          <p:cNvPr id="66" name="Text 19">
            <a:extLst>
              <a:ext uri="{FF2B5EF4-FFF2-40B4-BE49-F238E27FC236}">
                <a16:creationId xmlns:a16="http://schemas.microsoft.com/office/drawing/2014/main" id="{252B9F83-3026-B1B1-A924-CA2EBA2E040A}"/>
              </a:ext>
            </a:extLst>
          </p:cNvPr>
          <p:cNvSpPr txBox="1"/>
          <p:nvPr/>
        </p:nvSpPr>
        <p:spPr>
          <a:xfrm>
            <a:off x="930890" y="4142832"/>
            <a:ext cx="333250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{{SL16_3}}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{{SL16_4}}</a:t>
            </a:r>
            <a:endParaRPr lang="en-US" sz="1000" dirty="0"/>
          </a:p>
        </p:txBody>
      </p:sp>
      <p:sp>
        <p:nvSpPr>
          <p:cNvPr id="67" name="Text 20">
            <a:extLst>
              <a:ext uri="{FF2B5EF4-FFF2-40B4-BE49-F238E27FC236}">
                <a16:creationId xmlns:a16="http://schemas.microsoft.com/office/drawing/2014/main" id="{4ADB8BE9-E843-D555-FE18-9262B6334A41}"/>
              </a:ext>
            </a:extLst>
          </p:cNvPr>
          <p:cNvSpPr txBox="1"/>
          <p:nvPr/>
        </p:nvSpPr>
        <p:spPr>
          <a:xfrm>
            <a:off x="930890" y="4348572"/>
            <a:ext cx="312676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{{SL16_5}}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{{SL16_6}}</a:t>
            </a:r>
            <a:endParaRPr lang="en-US" altLang="ko-KR" sz="1000" dirty="0"/>
          </a:p>
        </p:txBody>
      </p:sp>
      <p:sp>
        <p:nvSpPr>
          <p:cNvPr id="68" name="Text 21">
            <a:extLst>
              <a:ext uri="{FF2B5EF4-FFF2-40B4-BE49-F238E27FC236}">
                <a16:creationId xmlns:a16="http://schemas.microsoft.com/office/drawing/2014/main" id="{1CD29CB5-DC70-F12A-2973-FD6B2D836D92}"/>
              </a:ext>
            </a:extLst>
          </p:cNvPr>
          <p:cNvSpPr txBox="1"/>
          <p:nvPr/>
        </p:nvSpPr>
        <p:spPr>
          <a:xfrm>
            <a:off x="930890" y="4554312"/>
            <a:ext cx="339151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{{SL16_7}}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{{SL16_8}}</a:t>
            </a:r>
            <a:endParaRPr lang="en-US" altLang="ko-KR" sz="1000" dirty="0"/>
          </a:p>
        </p:txBody>
      </p:sp>
      <p:sp>
        <p:nvSpPr>
          <p:cNvPr id="2" name="Text 20">
            <a:extLst>
              <a:ext uri="{FF2B5EF4-FFF2-40B4-BE49-F238E27FC236}">
                <a16:creationId xmlns:a16="http://schemas.microsoft.com/office/drawing/2014/main" id="{03D13E21-A0B6-6479-7FCE-FA419A93C3FF}"/>
              </a:ext>
            </a:extLst>
          </p:cNvPr>
          <p:cNvSpPr txBox="1"/>
          <p:nvPr/>
        </p:nvSpPr>
        <p:spPr>
          <a:xfrm>
            <a:off x="930890" y="4765768"/>
            <a:ext cx="327154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{{SL16_9}}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{{SL16_10}}</a:t>
            </a:r>
            <a:endParaRPr lang="en-US" altLang="ko-KR" sz="1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E3D06A5-8C5D-D87C-8A4E-3F38639AFC8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039467" y="-5654"/>
            <a:ext cx="56533" cy="162224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0242C4E-46E3-6831-646D-519B113CCCD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398823" y="5553"/>
            <a:ext cx="56533" cy="1622240"/>
          </a:xfrm>
          <a:prstGeom prst="rect">
            <a:avLst/>
          </a:prstGeom>
        </p:spPr>
      </p:pic>
      <p:sp>
        <p:nvSpPr>
          <p:cNvPr id="8" name="Text 20">
            <a:extLst>
              <a:ext uri="{FF2B5EF4-FFF2-40B4-BE49-F238E27FC236}">
                <a16:creationId xmlns:a16="http://schemas.microsoft.com/office/drawing/2014/main" id="{61A1CA7A-B1EB-6CFF-FE28-854B424AADC2}"/>
              </a:ext>
            </a:extLst>
          </p:cNvPr>
          <p:cNvSpPr txBox="1"/>
          <p:nvPr/>
        </p:nvSpPr>
        <p:spPr>
          <a:xfrm>
            <a:off x="930890" y="4977224"/>
            <a:ext cx="329821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{{SL16_11}}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{{SL16_12}}</a:t>
            </a:r>
            <a:endParaRPr lang="en-US" altLang="ko-KR" sz="1000" dirty="0"/>
          </a:p>
        </p:txBody>
      </p:sp>
      <p:graphicFrame>
        <p:nvGraphicFramePr>
          <p:cNvPr id="13" name="SL16_chart">
            <a:extLst>
              <a:ext uri="{FF2B5EF4-FFF2-40B4-BE49-F238E27FC236}">
                <a16:creationId xmlns:a16="http://schemas.microsoft.com/office/drawing/2014/main" id="{83189618-277B-32C6-8F8C-36D1414797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8006148"/>
              </p:ext>
            </p:extLst>
          </p:nvPr>
        </p:nvGraphicFramePr>
        <p:xfrm>
          <a:off x="4932730" y="1352988"/>
          <a:ext cx="6609030" cy="4628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165DC439-40D5-E079-4F01-A828EFC5CCCE}"/>
              </a:ext>
            </a:extLst>
          </p:cNvPr>
          <p:cNvSpPr/>
          <p:nvPr/>
        </p:nvSpPr>
        <p:spPr>
          <a:xfrm>
            <a:off x="5428878" y="1973234"/>
            <a:ext cx="83344" cy="83343"/>
          </a:xfrm>
          <a:prstGeom prst="rect">
            <a:avLst/>
          </a:prstGeom>
          <a:solidFill>
            <a:srgbClr val="7CB35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B1C8F93-DF92-857D-3539-968783B602FA}"/>
              </a:ext>
            </a:extLst>
          </p:cNvPr>
          <p:cNvSpPr/>
          <p:nvPr/>
        </p:nvSpPr>
        <p:spPr>
          <a:xfrm>
            <a:off x="6607941" y="1973234"/>
            <a:ext cx="83344" cy="83343"/>
          </a:xfrm>
          <a:prstGeom prst="rect">
            <a:avLst/>
          </a:prstGeom>
          <a:solidFill>
            <a:srgbClr val="69A3D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7BB6E8D-E2E0-A67C-21FC-C2B833C1FC53}"/>
              </a:ext>
            </a:extLst>
          </p:cNvPr>
          <p:cNvSpPr/>
          <p:nvPr/>
        </p:nvSpPr>
        <p:spPr>
          <a:xfrm>
            <a:off x="7787004" y="1973234"/>
            <a:ext cx="83344" cy="83343"/>
          </a:xfrm>
          <a:prstGeom prst="rect">
            <a:avLst/>
          </a:prstGeom>
          <a:solidFill>
            <a:srgbClr val="FDC41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8B47B8D-4A1B-A6D9-B7AA-CDF062ACAD7A}"/>
              </a:ext>
            </a:extLst>
          </p:cNvPr>
          <p:cNvSpPr/>
          <p:nvPr/>
        </p:nvSpPr>
        <p:spPr>
          <a:xfrm>
            <a:off x="8966067" y="1973234"/>
            <a:ext cx="83344" cy="83343"/>
          </a:xfrm>
          <a:prstGeom prst="rect">
            <a:avLst/>
          </a:prstGeom>
          <a:solidFill>
            <a:srgbClr val="E75C4D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99DD9E6-3A52-AEDE-5985-7DEDDFAEFA38}"/>
              </a:ext>
            </a:extLst>
          </p:cNvPr>
          <p:cNvSpPr/>
          <p:nvPr/>
        </p:nvSpPr>
        <p:spPr>
          <a:xfrm>
            <a:off x="10145129" y="1973234"/>
            <a:ext cx="83344" cy="83343"/>
          </a:xfrm>
          <a:prstGeom prst="rect">
            <a:avLst/>
          </a:prstGeom>
          <a:solidFill>
            <a:srgbClr val="7C42A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9C2BD7-A309-0680-D76D-625AF5A7F69E}"/>
              </a:ext>
            </a:extLst>
          </p:cNvPr>
          <p:cNvSpPr txBox="1"/>
          <p:nvPr/>
        </p:nvSpPr>
        <p:spPr>
          <a:xfrm>
            <a:off x="5470550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{{SL16_nm_1}}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95FABAB-4C67-02E7-D1CA-4E91F1578F3C}"/>
              </a:ext>
            </a:extLst>
          </p:cNvPr>
          <p:cNvSpPr txBox="1"/>
          <p:nvPr/>
        </p:nvSpPr>
        <p:spPr>
          <a:xfrm>
            <a:off x="6650010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{{SL16_nm_2}}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91ACFA0-899A-CCE0-0ADF-80FF086BDCEF}"/>
              </a:ext>
            </a:extLst>
          </p:cNvPr>
          <p:cNvSpPr txBox="1"/>
          <p:nvPr/>
        </p:nvSpPr>
        <p:spPr>
          <a:xfrm>
            <a:off x="7829073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{{SL16_nm_3}}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B985EE0-07C5-4605-7790-C0EABD611A5D}"/>
              </a:ext>
            </a:extLst>
          </p:cNvPr>
          <p:cNvSpPr txBox="1"/>
          <p:nvPr/>
        </p:nvSpPr>
        <p:spPr>
          <a:xfrm>
            <a:off x="9010344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{{SL16_nm_4}}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BF5D2F-53AC-8608-F5FC-87150D53D1FD}"/>
              </a:ext>
            </a:extLst>
          </p:cNvPr>
          <p:cNvSpPr txBox="1"/>
          <p:nvPr/>
        </p:nvSpPr>
        <p:spPr>
          <a:xfrm>
            <a:off x="10190427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{{SL16_nm_5}}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86461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852B0D-6DC8-F861-2684-26A1DB8B86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90229BF4-9E42-A73C-6993-C8FBDE116D0E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방문객들이 언제 가장 많이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Shape 9">
            <a:extLst>
              <a:ext uri="{FF2B5EF4-FFF2-40B4-BE49-F238E27FC236}">
                <a16:creationId xmlns:a16="http://schemas.microsoft.com/office/drawing/2014/main" id="{6B129FD3-93CF-2167-BA77-A6BF91820C71}"/>
              </a:ext>
            </a:extLst>
          </p:cNvPr>
          <p:cNvSpPr/>
          <p:nvPr/>
        </p:nvSpPr>
        <p:spPr>
          <a:xfrm>
            <a:off x="740694" y="2117701"/>
            <a:ext cx="3581705" cy="1466653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7" name="Shape 10">
            <a:extLst>
              <a:ext uri="{FF2B5EF4-FFF2-40B4-BE49-F238E27FC236}">
                <a16:creationId xmlns:a16="http://schemas.microsoft.com/office/drawing/2014/main" id="{F99136CE-4400-394E-F54F-EA0B282EB824}"/>
              </a:ext>
            </a:extLst>
          </p:cNvPr>
          <p:cNvSpPr/>
          <p:nvPr/>
        </p:nvSpPr>
        <p:spPr>
          <a:xfrm>
            <a:off x="740694" y="2117701"/>
            <a:ext cx="45719" cy="1466653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8" name="Text 11">
            <a:extLst>
              <a:ext uri="{FF2B5EF4-FFF2-40B4-BE49-F238E27FC236}">
                <a16:creationId xmlns:a16="http://schemas.microsoft.com/office/drawing/2014/main" id="{9C075718-0800-07DB-7011-6A8F2B098CD7}"/>
              </a:ext>
            </a:extLst>
          </p:cNvPr>
          <p:cNvSpPr txBox="1"/>
          <p:nvPr/>
        </p:nvSpPr>
        <p:spPr>
          <a:xfrm>
            <a:off x="1243428" y="2293266"/>
            <a:ext cx="2962812" cy="2428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 </a:t>
            </a:r>
            <a:r>
              <a:rPr lang="en-US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피크타임</a:t>
            </a:r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(</a:t>
            </a:r>
            <a:r>
              <a:rPr lang="ko-KR" alt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건수 기준</a:t>
            </a:r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dirty="0"/>
          </a:p>
        </p:txBody>
      </p:sp>
      <p:sp>
        <p:nvSpPr>
          <p:cNvPr id="60" name="Text 13">
            <a:extLst>
              <a:ext uri="{FF2B5EF4-FFF2-40B4-BE49-F238E27FC236}">
                <a16:creationId xmlns:a16="http://schemas.microsoft.com/office/drawing/2014/main" id="{AACF5E46-ACA0-CD1B-0F86-E8DAF38A9891}"/>
              </a:ext>
            </a:extLst>
          </p:cNvPr>
          <p:cNvSpPr txBox="1"/>
          <p:nvPr/>
        </p:nvSpPr>
        <p:spPr>
          <a:xfrm>
            <a:off x="930889" y="3300558"/>
            <a:ext cx="77998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매출의</a:t>
            </a:r>
            <a:endParaRPr lang="en-US" sz="1000" dirty="0">
              <a:solidFill>
                <a:srgbClr val="51545A"/>
              </a:solidFill>
            </a:endParaRPr>
          </a:p>
        </p:txBody>
      </p:sp>
      <p:sp>
        <p:nvSpPr>
          <p:cNvPr id="61" name="Text 14">
            <a:extLst>
              <a:ext uri="{FF2B5EF4-FFF2-40B4-BE49-F238E27FC236}">
                <a16:creationId xmlns:a16="http://schemas.microsoft.com/office/drawing/2014/main" id="{39A18BAF-5BA9-7959-5CCE-C27960C4FFB2}"/>
              </a:ext>
            </a:extLst>
          </p:cNvPr>
          <p:cNvSpPr txBox="1"/>
          <p:nvPr/>
        </p:nvSpPr>
        <p:spPr>
          <a:xfrm>
            <a:off x="1600229" y="3300558"/>
            <a:ext cx="123441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{{SL17_2}}</a:t>
            </a: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 </a:t>
            </a:r>
            <a:r>
              <a:rPr lang="ko-KR" altLang="en-US" sz="10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sz="1000" dirty="0">
              <a:solidFill>
                <a:srgbClr val="51545A"/>
              </a:solidFill>
            </a:endParaRPr>
          </a:p>
        </p:txBody>
      </p:sp>
      <p:sp>
        <p:nvSpPr>
          <p:cNvPr id="63" name="Shape 16">
            <a:extLst>
              <a:ext uri="{FF2B5EF4-FFF2-40B4-BE49-F238E27FC236}">
                <a16:creationId xmlns:a16="http://schemas.microsoft.com/office/drawing/2014/main" id="{78A66CFF-73B0-E7FD-47A5-7E24545AFDA8}"/>
              </a:ext>
            </a:extLst>
          </p:cNvPr>
          <p:cNvSpPr/>
          <p:nvPr/>
        </p:nvSpPr>
        <p:spPr>
          <a:xfrm>
            <a:off x="740695" y="3687385"/>
            <a:ext cx="3581705" cy="1614682"/>
          </a:xfrm>
          <a:prstGeom prst="roundRect">
            <a:avLst>
              <a:gd name="adj" fmla="val 4994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4" name="Shape 17">
            <a:extLst>
              <a:ext uri="{FF2B5EF4-FFF2-40B4-BE49-F238E27FC236}">
                <a16:creationId xmlns:a16="http://schemas.microsoft.com/office/drawing/2014/main" id="{02DCD065-EAEC-F77F-25D8-59E28566EFF6}"/>
              </a:ext>
            </a:extLst>
          </p:cNvPr>
          <p:cNvSpPr/>
          <p:nvPr/>
        </p:nvSpPr>
        <p:spPr>
          <a:xfrm>
            <a:off x="740695" y="3687385"/>
            <a:ext cx="38405" cy="1614682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5" name="Text 18">
            <a:extLst>
              <a:ext uri="{FF2B5EF4-FFF2-40B4-BE49-F238E27FC236}">
                <a16:creationId xmlns:a16="http://schemas.microsoft.com/office/drawing/2014/main" id="{41F8636F-55F0-716B-76E9-F6A7EC4CBFB5}"/>
              </a:ext>
            </a:extLst>
          </p:cNvPr>
          <p:cNvSpPr txBox="1"/>
          <p:nvPr/>
        </p:nvSpPr>
        <p:spPr>
          <a:xfrm>
            <a:off x="930888" y="3839175"/>
            <a:ext cx="339151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TOP5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업종별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주요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시간대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 (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소비건수 기준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sz="1200" dirty="0"/>
          </a:p>
        </p:txBody>
      </p:sp>
      <p:sp>
        <p:nvSpPr>
          <p:cNvPr id="66" name="Text 19">
            <a:extLst>
              <a:ext uri="{FF2B5EF4-FFF2-40B4-BE49-F238E27FC236}">
                <a16:creationId xmlns:a16="http://schemas.microsoft.com/office/drawing/2014/main" id="{1F7263FD-FFF2-0F26-1668-781AB3C7DFCF}"/>
              </a:ext>
            </a:extLst>
          </p:cNvPr>
          <p:cNvSpPr txBox="1"/>
          <p:nvPr/>
        </p:nvSpPr>
        <p:spPr>
          <a:xfrm>
            <a:off x="930890" y="4142832"/>
            <a:ext cx="316105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{{SL17_3}}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{{SL17_4}}</a:t>
            </a:r>
            <a:endParaRPr lang="en-US" sz="1000" dirty="0"/>
          </a:p>
        </p:txBody>
      </p:sp>
      <p:sp>
        <p:nvSpPr>
          <p:cNvPr id="67" name="Text 20">
            <a:extLst>
              <a:ext uri="{FF2B5EF4-FFF2-40B4-BE49-F238E27FC236}">
                <a16:creationId xmlns:a16="http://schemas.microsoft.com/office/drawing/2014/main" id="{1B475FBB-5624-B0F6-1696-436E06A3A68C}"/>
              </a:ext>
            </a:extLst>
          </p:cNvPr>
          <p:cNvSpPr txBox="1"/>
          <p:nvPr/>
        </p:nvSpPr>
        <p:spPr>
          <a:xfrm>
            <a:off x="930890" y="4348572"/>
            <a:ext cx="316105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{{SL17_5}}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{{SL17_6}}</a:t>
            </a:r>
            <a:endParaRPr lang="en-US" altLang="ko-KR" sz="1000" dirty="0"/>
          </a:p>
        </p:txBody>
      </p:sp>
      <p:sp>
        <p:nvSpPr>
          <p:cNvPr id="68" name="Text 21">
            <a:extLst>
              <a:ext uri="{FF2B5EF4-FFF2-40B4-BE49-F238E27FC236}">
                <a16:creationId xmlns:a16="http://schemas.microsoft.com/office/drawing/2014/main" id="{798826C5-6B33-C164-A5B9-B5ED39A42F6A}"/>
              </a:ext>
            </a:extLst>
          </p:cNvPr>
          <p:cNvSpPr txBox="1"/>
          <p:nvPr/>
        </p:nvSpPr>
        <p:spPr>
          <a:xfrm>
            <a:off x="930890" y="4554312"/>
            <a:ext cx="335536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{{SL17_7}}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{{SL17_8}}</a:t>
            </a:r>
            <a:endParaRPr lang="en-US" altLang="ko-KR" sz="1000" dirty="0"/>
          </a:p>
        </p:txBody>
      </p:sp>
      <p:sp>
        <p:nvSpPr>
          <p:cNvPr id="76" name="Text 8">
            <a:extLst>
              <a:ext uri="{FF2B5EF4-FFF2-40B4-BE49-F238E27FC236}">
                <a16:creationId xmlns:a16="http://schemas.microsoft.com/office/drawing/2014/main" id="{66CDBCD9-DE80-DB9D-7496-20532EAF09A9}"/>
              </a:ext>
            </a:extLst>
          </p:cNvPr>
          <p:cNvSpPr txBox="1"/>
          <p:nvPr/>
        </p:nvSpPr>
        <p:spPr>
          <a:xfrm>
            <a:off x="740695" y="2699673"/>
            <a:ext cx="3581703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{{SL17_1}}</a:t>
            </a:r>
            <a:endParaRPr lang="en-US" sz="4000" dirty="0">
              <a:solidFill>
                <a:srgbClr val="E74C3C"/>
              </a:solidFill>
            </a:endParaRPr>
          </a:p>
        </p:txBody>
      </p:sp>
      <p:pic>
        <p:nvPicPr>
          <p:cNvPr id="77" name="Image 2" descr="preencoded.png">
            <a:extLst>
              <a:ext uri="{FF2B5EF4-FFF2-40B4-BE49-F238E27FC236}">
                <a16:creationId xmlns:a16="http://schemas.microsoft.com/office/drawing/2014/main" id="{D332B250-6C0D-1A5E-B5FC-1654CB0D2A5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40979" y="2272946"/>
            <a:ext cx="236149" cy="236149"/>
          </a:xfrm>
          <a:prstGeom prst="rect">
            <a:avLst/>
          </a:prstGeom>
        </p:spPr>
      </p:pic>
      <p:sp>
        <p:nvSpPr>
          <p:cNvPr id="2" name="Text 20">
            <a:extLst>
              <a:ext uri="{FF2B5EF4-FFF2-40B4-BE49-F238E27FC236}">
                <a16:creationId xmlns:a16="http://schemas.microsoft.com/office/drawing/2014/main" id="{745431A2-3DD5-DCD9-7DCD-B5E7F8F09F96}"/>
              </a:ext>
            </a:extLst>
          </p:cNvPr>
          <p:cNvSpPr txBox="1"/>
          <p:nvPr/>
        </p:nvSpPr>
        <p:spPr>
          <a:xfrm>
            <a:off x="930890" y="4765768"/>
            <a:ext cx="305818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{{SL17_9}}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{{SL17_10}}</a:t>
            </a:r>
            <a:endParaRPr lang="en-US" altLang="ko-KR" sz="1000" dirty="0"/>
          </a:p>
        </p:txBody>
      </p:sp>
      <p:sp>
        <p:nvSpPr>
          <p:cNvPr id="4" name="Text 3">
            <a:extLst>
              <a:ext uri="{FF2B5EF4-FFF2-40B4-BE49-F238E27FC236}">
                <a16:creationId xmlns:a16="http://schemas.microsoft.com/office/drawing/2014/main" id="{9E1E38C1-940A-2AF7-B369-712707A56396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10</a:t>
            </a:r>
            <a:endParaRPr 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BC411D6-BBE7-B7D7-C098-66ADA5902D4E}"/>
              </a:ext>
            </a:extLst>
          </p:cNvPr>
          <p:cNvSpPr/>
          <p:nvPr/>
        </p:nvSpPr>
        <p:spPr>
          <a:xfrm>
            <a:off x="4788390" y="1291441"/>
            <a:ext cx="6908306" cy="4690259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AC2E038-590B-F537-26B3-E46699AE9684}"/>
              </a:ext>
            </a:extLst>
          </p:cNvPr>
          <p:cNvSpPr/>
          <p:nvPr/>
        </p:nvSpPr>
        <p:spPr>
          <a:xfrm>
            <a:off x="6008403" y="154807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D463CA0-1184-79BA-E350-36B9BB0F1A6B}"/>
              </a:ext>
            </a:extLst>
          </p:cNvPr>
          <p:cNvSpPr/>
          <p:nvPr/>
        </p:nvSpPr>
        <p:spPr>
          <a:xfrm>
            <a:off x="10365101" y="15588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C6F4948-51C4-7455-B650-3E80B605C0E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039467" y="-5654"/>
            <a:ext cx="56533" cy="162224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2B69305-CBDD-B7DC-55E1-9F1F9DE6C73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398823" y="5553"/>
            <a:ext cx="56533" cy="1622240"/>
          </a:xfrm>
          <a:prstGeom prst="rect">
            <a:avLst/>
          </a:prstGeom>
        </p:spPr>
      </p:pic>
      <p:sp>
        <p:nvSpPr>
          <p:cNvPr id="14" name="Text 20">
            <a:extLst>
              <a:ext uri="{FF2B5EF4-FFF2-40B4-BE49-F238E27FC236}">
                <a16:creationId xmlns:a16="http://schemas.microsoft.com/office/drawing/2014/main" id="{818FEF9E-E6A4-65D1-EF35-07758F3773D8}"/>
              </a:ext>
            </a:extLst>
          </p:cNvPr>
          <p:cNvSpPr txBox="1"/>
          <p:nvPr/>
        </p:nvSpPr>
        <p:spPr>
          <a:xfrm>
            <a:off x="930890" y="4977224"/>
            <a:ext cx="339150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{{SL17_11}}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{{SL17_12}}</a:t>
            </a:r>
            <a:endParaRPr lang="en-US" altLang="ko-KR" sz="1000" dirty="0"/>
          </a:p>
        </p:txBody>
      </p:sp>
      <p:graphicFrame>
        <p:nvGraphicFramePr>
          <p:cNvPr id="3" name="SL17_chart">
            <a:extLst>
              <a:ext uri="{FF2B5EF4-FFF2-40B4-BE49-F238E27FC236}">
                <a16:creationId xmlns:a16="http://schemas.microsoft.com/office/drawing/2014/main" id="{0032D4F8-9DDA-F4B7-C30E-374100401A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51958357"/>
              </p:ext>
            </p:extLst>
          </p:nvPr>
        </p:nvGraphicFramePr>
        <p:xfrm>
          <a:off x="4932730" y="1352988"/>
          <a:ext cx="6609030" cy="4628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0" name="직사각형 29">
            <a:extLst>
              <a:ext uri="{FF2B5EF4-FFF2-40B4-BE49-F238E27FC236}">
                <a16:creationId xmlns:a16="http://schemas.microsoft.com/office/drawing/2014/main" id="{DC70CC39-A418-584E-D7D2-AFB27B91F010}"/>
              </a:ext>
            </a:extLst>
          </p:cNvPr>
          <p:cNvSpPr/>
          <p:nvPr/>
        </p:nvSpPr>
        <p:spPr>
          <a:xfrm>
            <a:off x="5428878" y="1973234"/>
            <a:ext cx="83344" cy="83343"/>
          </a:xfrm>
          <a:prstGeom prst="rect">
            <a:avLst/>
          </a:prstGeom>
          <a:solidFill>
            <a:srgbClr val="7CB35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53775B7-F7E2-54C4-CFB1-47B2CF1B6BD6}"/>
              </a:ext>
            </a:extLst>
          </p:cNvPr>
          <p:cNvSpPr/>
          <p:nvPr/>
        </p:nvSpPr>
        <p:spPr>
          <a:xfrm>
            <a:off x="6607941" y="1973234"/>
            <a:ext cx="83344" cy="83343"/>
          </a:xfrm>
          <a:prstGeom prst="rect">
            <a:avLst/>
          </a:prstGeom>
          <a:solidFill>
            <a:srgbClr val="69A3D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FE8850E-E0E7-9BA1-ADA1-489D9D241053}"/>
              </a:ext>
            </a:extLst>
          </p:cNvPr>
          <p:cNvSpPr/>
          <p:nvPr/>
        </p:nvSpPr>
        <p:spPr>
          <a:xfrm>
            <a:off x="7787004" y="1973234"/>
            <a:ext cx="83344" cy="83343"/>
          </a:xfrm>
          <a:prstGeom prst="rect">
            <a:avLst/>
          </a:prstGeom>
          <a:solidFill>
            <a:srgbClr val="FDC41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12A0497-DD37-4C0A-61F3-EFE59A3FEC9C}"/>
              </a:ext>
            </a:extLst>
          </p:cNvPr>
          <p:cNvSpPr/>
          <p:nvPr/>
        </p:nvSpPr>
        <p:spPr>
          <a:xfrm>
            <a:off x="8966067" y="1973234"/>
            <a:ext cx="83344" cy="83343"/>
          </a:xfrm>
          <a:prstGeom prst="rect">
            <a:avLst/>
          </a:prstGeom>
          <a:solidFill>
            <a:srgbClr val="E75C4D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BEBF4BB-C306-2D73-5A52-64ABAF459633}"/>
              </a:ext>
            </a:extLst>
          </p:cNvPr>
          <p:cNvSpPr/>
          <p:nvPr/>
        </p:nvSpPr>
        <p:spPr>
          <a:xfrm>
            <a:off x="10145129" y="1973234"/>
            <a:ext cx="83344" cy="83343"/>
          </a:xfrm>
          <a:prstGeom prst="rect">
            <a:avLst/>
          </a:prstGeom>
          <a:solidFill>
            <a:srgbClr val="7C42A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4B6727D-6627-5846-90C6-57791C216339}"/>
              </a:ext>
            </a:extLst>
          </p:cNvPr>
          <p:cNvSpPr txBox="1"/>
          <p:nvPr/>
        </p:nvSpPr>
        <p:spPr>
          <a:xfrm>
            <a:off x="5470550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{{SL17_nm_1}}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3AE2AF4-F463-21DA-A887-036E891301F8}"/>
              </a:ext>
            </a:extLst>
          </p:cNvPr>
          <p:cNvSpPr txBox="1"/>
          <p:nvPr/>
        </p:nvSpPr>
        <p:spPr>
          <a:xfrm>
            <a:off x="6650010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{{SL17_nm_2}}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E67A149-82F3-3B1F-220B-491B24BA0DFC}"/>
              </a:ext>
            </a:extLst>
          </p:cNvPr>
          <p:cNvSpPr txBox="1"/>
          <p:nvPr/>
        </p:nvSpPr>
        <p:spPr>
          <a:xfrm>
            <a:off x="7829073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{{SL17_nm_3}}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08FA764-CC81-752B-9A7E-9530A1C3F650}"/>
              </a:ext>
            </a:extLst>
          </p:cNvPr>
          <p:cNvSpPr txBox="1"/>
          <p:nvPr/>
        </p:nvSpPr>
        <p:spPr>
          <a:xfrm>
            <a:off x="9010344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{{SL17_nm_4}}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68153C8-6625-9AB0-4699-531668FE9FA6}"/>
              </a:ext>
            </a:extLst>
          </p:cNvPr>
          <p:cNvSpPr txBox="1"/>
          <p:nvPr/>
        </p:nvSpPr>
        <p:spPr>
          <a:xfrm>
            <a:off x="10190427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{{SL17_nm_5}}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73815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4F38F8-84D2-83EF-A48F-CA59018017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F442369-3476-86AD-D96A-29D243070086}"/>
              </a:ext>
            </a:extLst>
          </p:cNvPr>
          <p:cNvSpPr>
            <a:spLocks noChangeAspect="1"/>
          </p:cNvSpPr>
          <p:nvPr/>
        </p:nvSpPr>
        <p:spPr>
          <a:xfrm>
            <a:off x="4663524" y="1266275"/>
            <a:ext cx="7207578" cy="4534263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BA4BBBCA-21DC-DCC6-5EAA-2E402C9337E4}"/>
              </a:ext>
            </a:extLst>
          </p:cNvPr>
          <p:cNvSpPr txBox="1"/>
          <p:nvPr/>
        </p:nvSpPr>
        <p:spPr>
          <a:xfrm>
            <a:off x="712501" y="686446"/>
            <a:ext cx="4888196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지역에서 온 사람들이 가장 많이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C3205CE7-37DF-311A-BE22-320D097F99A5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11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179E5842-014B-B341-D206-3100214E2B5B}"/>
              </a:ext>
            </a:extLst>
          </p:cNvPr>
          <p:cNvSpPr/>
          <p:nvPr/>
        </p:nvSpPr>
        <p:spPr>
          <a:xfrm>
            <a:off x="5775767" y="1359875"/>
            <a:ext cx="108700" cy="64819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BFEEACF0-9B00-4C46-9703-32A1C3ABFDF1}"/>
              </a:ext>
            </a:extLst>
          </p:cNvPr>
          <p:cNvSpPr/>
          <p:nvPr/>
        </p:nvSpPr>
        <p:spPr>
          <a:xfrm>
            <a:off x="10577086" y="1365076"/>
            <a:ext cx="108700" cy="64819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Shape 7">
            <a:extLst>
              <a:ext uri="{FF2B5EF4-FFF2-40B4-BE49-F238E27FC236}">
                <a16:creationId xmlns:a16="http://schemas.microsoft.com/office/drawing/2014/main" id="{EC421307-905F-B307-A4D8-AEBBA525F637}"/>
              </a:ext>
            </a:extLst>
          </p:cNvPr>
          <p:cNvSpPr/>
          <p:nvPr/>
        </p:nvSpPr>
        <p:spPr>
          <a:xfrm>
            <a:off x="2588823" y="3652953"/>
            <a:ext cx="1866166" cy="1466699"/>
          </a:xfrm>
          <a:prstGeom prst="roundRect">
            <a:avLst>
              <a:gd name="adj" fmla="val 3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Text 8">
            <a:extLst>
              <a:ext uri="{FF2B5EF4-FFF2-40B4-BE49-F238E27FC236}">
                <a16:creationId xmlns:a16="http://schemas.microsoft.com/office/drawing/2014/main" id="{874D5E02-AB90-38AB-1341-72E77DAAE51C}"/>
              </a:ext>
            </a:extLst>
          </p:cNvPr>
          <p:cNvSpPr txBox="1"/>
          <p:nvPr/>
        </p:nvSpPr>
        <p:spPr>
          <a:xfrm>
            <a:off x="2995977" y="3787279"/>
            <a:ext cx="127650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1인당 평균 소비액</a:t>
            </a:r>
            <a:endParaRPr lang="en-US" sz="1200" dirty="0"/>
          </a:p>
        </p:txBody>
      </p:sp>
      <p:sp>
        <p:nvSpPr>
          <p:cNvPr id="5" name="Text 9">
            <a:extLst>
              <a:ext uri="{FF2B5EF4-FFF2-40B4-BE49-F238E27FC236}">
                <a16:creationId xmlns:a16="http://schemas.microsoft.com/office/drawing/2014/main" id="{7263869E-8EFA-35ED-F65D-31618F2E898A}"/>
              </a:ext>
            </a:extLst>
          </p:cNvPr>
          <p:cNvSpPr txBox="1"/>
          <p:nvPr/>
        </p:nvSpPr>
        <p:spPr>
          <a:xfrm>
            <a:off x="2779016" y="4080284"/>
            <a:ext cx="537667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관내:</a:t>
            </a:r>
            <a:endParaRPr lang="en-US" sz="1400" dirty="0"/>
          </a:p>
        </p:txBody>
      </p:sp>
      <p:sp>
        <p:nvSpPr>
          <p:cNvPr id="7" name="Text 10">
            <a:extLst>
              <a:ext uri="{FF2B5EF4-FFF2-40B4-BE49-F238E27FC236}">
                <a16:creationId xmlns:a16="http://schemas.microsoft.com/office/drawing/2014/main" id="{412F0104-5E61-D0E6-875C-86A92663976F}"/>
              </a:ext>
            </a:extLst>
          </p:cNvPr>
          <p:cNvSpPr txBox="1"/>
          <p:nvPr/>
        </p:nvSpPr>
        <p:spPr>
          <a:xfrm>
            <a:off x="3270050" y="4080282"/>
            <a:ext cx="40718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{{SL18_10}} </a:t>
            </a:r>
            <a:r>
              <a:rPr lang="en-US" altLang="ko-KR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altLang="ko-KR" sz="1400" dirty="0"/>
          </a:p>
        </p:txBody>
      </p:sp>
      <p:sp>
        <p:nvSpPr>
          <p:cNvPr id="10" name="Text 12">
            <a:extLst>
              <a:ext uri="{FF2B5EF4-FFF2-40B4-BE49-F238E27FC236}">
                <a16:creationId xmlns:a16="http://schemas.microsoft.com/office/drawing/2014/main" id="{33E474AC-010C-6EC1-659F-9B6913FC35CF}"/>
              </a:ext>
            </a:extLst>
          </p:cNvPr>
          <p:cNvSpPr txBox="1"/>
          <p:nvPr/>
        </p:nvSpPr>
        <p:spPr>
          <a:xfrm>
            <a:off x="2779016" y="4392095"/>
            <a:ext cx="537667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인접:</a:t>
            </a:r>
            <a:endParaRPr lang="en-US" sz="1400" dirty="0"/>
          </a:p>
        </p:txBody>
      </p:sp>
      <p:sp>
        <p:nvSpPr>
          <p:cNvPr id="11" name="Text 15">
            <a:extLst>
              <a:ext uri="{FF2B5EF4-FFF2-40B4-BE49-F238E27FC236}">
                <a16:creationId xmlns:a16="http://schemas.microsoft.com/office/drawing/2014/main" id="{0AB6AA14-5991-B2BB-2221-08EF917119CD}"/>
              </a:ext>
            </a:extLst>
          </p:cNvPr>
          <p:cNvSpPr txBox="1"/>
          <p:nvPr/>
        </p:nvSpPr>
        <p:spPr>
          <a:xfrm>
            <a:off x="2779016" y="4704819"/>
            <a:ext cx="537667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관외</a:t>
            </a:r>
            <a:r>
              <a:rPr lang="en-US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</a:t>
            </a:r>
            <a:endParaRPr lang="en-US" sz="1400" dirty="0"/>
          </a:p>
        </p:txBody>
      </p:sp>
      <p:sp>
        <p:nvSpPr>
          <p:cNvPr id="56" name="Text 10">
            <a:extLst>
              <a:ext uri="{FF2B5EF4-FFF2-40B4-BE49-F238E27FC236}">
                <a16:creationId xmlns:a16="http://schemas.microsoft.com/office/drawing/2014/main" id="{E3E43E88-5D9F-EC92-4BC0-359DEF35E948}"/>
              </a:ext>
            </a:extLst>
          </p:cNvPr>
          <p:cNvSpPr txBox="1"/>
          <p:nvPr/>
        </p:nvSpPr>
        <p:spPr>
          <a:xfrm>
            <a:off x="3270050" y="4412673"/>
            <a:ext cx="40718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{{SL18_11}} </a:t>
            </a:r>
            <a:r>
              <a:rPr lang="en-US" altLang="ko-KR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altLang="ko-KR" sz="1400" dirty="0"/>
          </a:p>
        </p:txBody>
      </p:sp>
      <p:sp>
        <p:nvSpPr>
          <p:cNvPr id="58" name="Text 10">
            <a:extLst>
              <a:ext uri="{FF2B5EF4-FFF2-40B4-BE49-F238E27FC236}">
                <a16:creationId xmlns:a16="http://schemas.microsoft.com/office/drawing/2014/main" id="{53F73619-2266-C86D-A3C0-4573A5442859}"/>
              </a:ext>
            </a:extLst>
          </p:cNvPr>
          <p:cNvSpPr txBox="1"/>
          <p:nvPr/>
        </p:nvSpPr>
        <p:spPr>
          <a:xfrm>
            <a:off x="3270050" y="4727926"/>
            <a:ext cx="40718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{{SL18_12}} </a:t>
            </a:r>
            <a:r>
              <a:rPr lang="en-US" altLang="ko-KR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 </a:t>
            </a:r>
            <a:endParaRPr lang="en-US" altLang="ko-KR" sz="1400" dirty="0"/>
          </a:p>
        </p:txBody>
      </p:sp>
      <p:pic>
        <p:nvPicPr>
          <p:cNvPr id="64" name="Image 2" descr="preencoded.png">
            <a:extLst>
              <a:ext uri="{FF2B5EF4-FFF2-40B4-BE49-F238E27FC236}">
                <a16:creationId xmlns:a16="http://schemas.microsoft.com/office/drawing/2014/main" id="{AB3C4BD7-C537-0098-41A1-4AA75FD6FB7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/>
        </p:blipFill>
        <p:spPr>
          <a:xfrm>
            <a:off x="2783633" y="3843606"/>
            <a:ext cx="152705" cy="152705"/>
          </a:xfrm>
          <a:prstGeom prst="rect">
            <a:avLst/>
          </a:prstGeom>
        </p:spPr>
      </p:pic>
      <p:sp>
        <p:nvSpPr>
          <p:cNvPr id="13" name="Shape 7">
            <a:extLst>
              <a:ext uri="{FF2B5EF4-FFF2-40B4-BE49-F238E27FC236}">
                <a16:creationId xmlns:a16="http://schemas.microsoft.com/office/drawing/2014/main" id="{760FD7E4-54AF-5CB0-C9A9-E0745461F330}"/>
              </a:ext>
            </a:extLst>
          </p:cNvPr>
          <p:cNvSpPr/>
          <p:nvPr/>
        </p:nvSpPr>
        <p:spPr>
          <a:xfrm>
            <a:off x="640475" y="2112987"/>
            <a:ext cx="1847851" cy="1466699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8" name="Text 8">
            <a:extLst>
              <a:ext uri="{FF2B5EF4-FFF2-40B4-BE49-F238E27FC236}">
                <a16:creationId xmlns:a16="http://schemas.microsoft.com/office/drawing/2014/main" id="{4F2F14B9-5FD6-BFAF-46D3-657DCEEDA8E1}"/>
              </a:ext>
            </a:extLst>
          </p:cNvPr>
          <p:cNvSpPr txBox="1"/>
          <p:nvPr/>
        </p:nvSpPr>
        <p:spPr>
          <a:xfrm>
            <a:off x="1123655" y="2212006"/>
            <a:ext cx="866851" cy="2792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관내 방문객</a:t>
            </a:r>
            <a:endParaRPr lang="en-US" sz="1200" b="1" dirty="0"/>
          </a:p>
        </p:txBody>
      </p:sp>
      <p:sp>
        <p:nvSpPr>
          <p:cNvPr id="30" name="Text 10">
            <a:extLst>
              <a:ext uri="{FF2B5EF4-FFF2-40B4-BE49-F238E27FC236}">
                <a16:creationId xmlns:a16="http://schemas.microsoft.com/office/drawing/2014/main" id="{BFA359F4-3105-3C7B-A48D-60EC2DDA5A7E}"/>
              </a:ext>
            </a:extLst>
          </p:cNvPr>
          <p:cNvSpPr txBox="1"/>
          <p:nvPr/>
        </p:nvSpPr>
        <p:spPr>
          <a:xfrm>
            <a:off x="641311" y="2626205"/>
            <a:ext cx="1847852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{{SL18_1}}</a:t>
            </a:r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백만원</a:t>
            </a:r>
            <a:b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</a:b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({{SL18_2}}</a:t>
            </a:r>
            <a:r>
              <a:rPr lang="ko-KR" alt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dirty="0"/>
          </a:p>
        </p:txBody>
      </p:sp>
      <p:sp>
        <p:nvSpPr>
          <p:cNvPr id="53" name="Shape 12">
            <a:extLst>
              <a:ext uri="{FF2B5EF4-FFF2-40B4-BE49-F238E27FC236}">
                <a16:creationId xmlns:a16="http://schemas.microsoft.com/office/drawing/2014/main" id="{BC1D498D-9FED-20FE-55F9-A60B1E38C173}"/>
              </a:ext>
            </a:extLst>
          </p:cNvPr>
          <p:cNvSpPr/>
          <p:nvPr/>
        </p:nvSpPr>
        <p:spPr>
          <a:xfrm>
            <a:off x="622160" y="2112987"/>
            <a:ext cx="45719" cy="146669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3" name="Text 10">
            <a:extLst>
              <a:ext uri="{FF2B5EF4-FFF2-40B4-BE49-F238E27FC236}">
                <a16:creationId xmlns:a16="http://schemas.microsoft.com/office/drawing/2014/main" id="{0D99FCFA-3B56-EB27-6B7B-23A85EE3D7ED}"/>
              </a:ext>
            </a:extLst>
          </p:cNvPr>
          <p:cNvSpPr txBox="1"/>
          <p:nvPr/>
        </p:nvSpPr>
        <p:spPr>
          <a:xfrm>
            <a:off x="667880" y="3108457"/>
            <a:ext cx="1831442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{{SL18_3}}</a:t>
            </a:r>
            <a:endParaRPr lang="en-US" dirty="0">
              <a:solidFill>
                <a:srgbClr val="E74C3C"/>
              </a:solidFill>
            </a:endParaRPr>
          </a:p>
        </p:txBody>
      </p:sp>
      <p:sp>
        <p:nvSpPr>
          <p:cNvPr id="27" name="Shape 7">
            <a:extLst>
              <a:ext uri="{FF2B5EF4-FFF2-40B4-BE49-F238E27FC236}">
                <a16:creationId xmlns:a16="http://schemas.microsoft.com/office/drawing/2014/main" id="{618EDB77-5859-D800-F92D-942DFC6CF300}"/>
              </a:ext>
            </a:extLst>
          </p:cNvPr>
          <p:cNvSpPr/>
          <p:nvPr/>
        </p:nvSpPr>
        <p:spPr>
          <a:xfrm>
            <a:off x="2607138" y="2112986"/>
            <a:ext cx="1847851" cy="1466699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9" name="Text 8">
            <a:extLst>
              <a:ext uri="{FF2B5EF4-FFF2-40B4-BE49-F238E27FC236}">
                <a16:creationId xmlns:a16="http://schemas.microsoft.com/office/drawing/2014/main" id="{6317109A-1BFC-6CF2-617C-9588A1BA0A67}"/>
              </a:ext>
            </a:extLst>
          </p:cNvPr>
          <p:cNvSpPr txBox="1"/>
          <p:nvPr/>
        </p:nvSpPr>
        <p:spPr>
          <a:xfrm>
            <a:off x="3090318" y="2212005"/>
            <a:ext cx="866851" cy="2792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방문객</a:t>
            </a:r>
            <a:endParaRPr lang="en-US" sz="1200" b="1" dirty="0"/>
          </a:p>
        </p:txBody>
      </p:sp>
      <p:sp>
        <p:nvSpPr>
          <p:cNvPr id="31" name="Text 10">
            <a:extLst>
              <a:ext uri="{FF2B5EF4-FFF2-40B4-BE49-F238E27FC236}">
                <a16:creationId xmlns:a16="http://schemas.microsoft.com/office/drawing/2014/main" id="{AFE39B9F-EAC4-FD52-890B-648C5805E7E4}"/>
              </a:ext>
            </a:extLst>
          </p:cNvPr>
          <p:cNvSpPr txBox="1"/>
          <p:nvPr/>
        </p:nvSpPr>
        <p:spPr>
          <a:xfrm>
            <a:off x="2624382" y="2616969"/>
            <a:ext cx="1820447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{{SL18_4}}</a:t>
            </a:r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백만원</a:t>
            </a:r>
            <a:b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</a:b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({{SL18_5}}</a:t>
            </a:r>
            <a:r>
              <a:rPr lang="ko-KR" alt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altLang="ko-KR" dirty="0"/>
          </a:p>
        </p:txBody>
      </p:sp>
      <p:sp>
        <p:nvSpPr>
          <p:cNvPr id="26" name="Shape 12">
            <a:extLst>
              <a:ext uri="{FF2B5EF4-FFF2-40B4-BE49-F238E27FC236}">
                <a16:creationId xmlns:a16="http://schemas.microsoft.com/office/drawing/2014/main" id="{4CB40203-D22C-058C-9B1A-3AEA97FF2A2C}"/>
              </a:ext>
            </a:extLst>
          </p:cNvPr>
          <p:cNvSpPr/>
          <p:nvPr/>
        </p:nvSpPr>
        <p:spPr>
          <a:xfrm>
            <a:off x="2588823" y="2112986"/>
            <a:ext cx="45719" cy="146669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2" name="Text 10">
            <a:extLst>
              <a:ext uri="{FF2B5EF4-FFF2-40B4-BE49-F238E27FC236}">
                <a16:creationId xmlns:a16="http://schemas.microsoft.com/office/drawing/2014/main" id="{B856D3FB-D25C-BD2A-5DE1-86E5B837E94C}"/>
              </a:ext>
            </a:extLst>
          </p:cNvPr>
          <p:cNvSpPr txBox="1"/>
          <p:nvPr/>
        </p:nvSpPr>
        <p:spPr>
          <a:xfrm>
            <a:off x="2634542" y="3108456"/>
            <a:ext cx="1820447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{{SL18_6}}</a:t>
            </a:r>
            <a:endParaRPr lang="en-US" dirty="0">
              <a:solidFill>
                <a:srgbClr val="E74C3C"/>
              </a:solidFill>
            </a:endParaRPr>
          </a:p>
        </p:txBody>
      </p:sp>
      <p:sp>
        <p:nvSpPr>
          <p:cNvPr id="38" name="Shape 7">
            <a:extLst>
              <a:ext uri="{FF2B5EF4-FFF2-40B4-BE49-F238E27FC236}">
                <a16:creationId xmlns:a16="http://schemas.microsoft.com/office/drawing/2014/main" id="{D407EC8B-636E-BE31-3C84-E6F3EAEF1B1A}"/>
              </a:ext>
            </a:extLst>
          </p:cNvPr>
          <p:cNvSpPr/>
          <p:nvPr/>
        </p:nvSpPr>
        <p:spPr>
          <a:xfrm>
            <a:off x="651470" y="3652953"/>
            <a:ext cx="1847851" cy="1466699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0" name="Text 8">
            <a:extLst>
              <a:ext uri="{FF2B5EF4-FFF2-40B4-BE49-F238E27FC236}">
                <a16:creationId xmlns:a16="http://schemas.microsoft.com/office/drawing/2014/main" id="{2D7CD24C-2716-17C2-3E6B-546203C986FD}"/>
              </a:ext>
            </a:extLst>
          </p:cNvPr>
          <p:cNvSpPr txBox="1"/>
          <p:nvPr/>
        </p:nvSpPr>
        <p:spPr>
          <a:xfrm>
            <a:off x="1013323" y="3751972"/>
            <a:ext cx="1119814" cy="2792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인접 지역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방문객</a:t>
            </a:r>
            <a:endParaRPr lang="en-US" sz="1200" b="1" dirty="0"/>
          </a:p>
        </p:txBody>
      </p:sp>
      <p:sp>
        <p:nvSpPr>
          <p:cNvPr id="43" name="Text 10">
            <a:extLst>
              <a:ext uri="{FF2B5EF4-FFF2-40B4-BE49-F238E27FC236}">
                <a16:creationId xmlns:a16="http://schemas.microsoft.com/office/drawing/2014/main" id="{6F57C74B-102A-0183-DE32-4DC535E3E78F}"/>
              </a:ext>
            </a:extLst>
          </p:cNvPr>
          <p:cNvSpPr txBox="1"/>
          <p:nvPr/>
        </p:nvSpPr>
        <p:spPr>
          <a:xfrm>
            <a:off x="668714" y="4147699"/>
            <a:ext cx="1809453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{{SL18_7}}</a:t>
            </a:r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백만원</a:t>
            </a:r>
            <a:b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</a:b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({{SL18_8}}</a:t>
            </a:r>
            <a:r>
              <a:rPr lang="ko-KR" alt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altLang="ko-KR" dirty="0"/>
          </a:p>
        </p:txBody>
      </p:sp>
      <p:sp>
        <p:nvSpPr>
          <p:cNvPr id="37" name="Shape 12">
            <a:extLst>
              <a:ext uri="{FF2B5EF4-FFF2-40B4-BE49-F238E27FC236}">
                <a16:creationId xmlns:a16="http://schemas.microsoft.com/office/drawing/2014/main" id="{641378D0-56D0-CA28-22DD-7934426AE2FD}"/>
              </a:ext>
            </a:extLst>
          </p:cNvPr>
          <p:cNvSpPr/>
          <p:nvPr/>
        </p:nvSpPr>
        <p:spPr>
          <a:xfrm>
            <a:off x="633155" y="3652953"/>
            <a:ext cx="45719" cy="146669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4" name="Text 10">
            <a:extLst>
              <a:ext uri="{FF2B5EF4-FFF2-40B4-BE49-F238E27FC236}">
                <a16:creationId xmlns:a16="http://schemas.microsoft.com/office/drawing/2014/main" id="{BD6969D1-BBDC-451C-B64C-6C5142160056}"/>
              </a:ext>
            </a:extLst>
          </p:cNvPr>
          <p:cNvSpPr txBox="1"/>
          <p:nvPr/>
        </p:nvSpPr>
        <p:spPr>
          <a:xfrm>
            <a:off x="667881" y="4675340"/>
            <a:ext cx="1820446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{{SL18_9}}</a:t>
            </a:r>
            <a:endParaRPr lang="en-US" dirty="0">
              <a:solidFill>
                <a:srgbClr val="E74C3C"/>
              </a:solidFill>
            </a:endParaRPr>
          </a:p>
        </p:txBody>
      </p:sp>
      <p:sp>
        <p:nvSpPr>
          <p:cNvPr id="74" name="Shape 12">
            <a:extLst>
              <a:ext uri="{FF2B5EF4-FFF2-40B4-BE49-F238E27FC236}">
                <a16:creationId xmlns:a16="http://schemas.microsoft.com/office/drawing/2014/main" id="{D2D7FAAE-A112-7836-760C-8414CA152A4F}"/>
              </a:ext>
            </a:extLst>
          </p:cNvPr>
          <p:cNvSpPr/>
          <p:nvPr/>
        </p:nvSpPr>
        <p:spPr>
          <a:xfrm>
            <a:off x="2590553" y="3651125"/>
            <a:ext cx="45719" cy="1466699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DC4CE528-8527-F4C9-C834-0DB9332AFC7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5801850" y="-183397"/>
            <a:ext cx="56533" cy="162224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36F9F1D1-08E3-2197-C867-C24B7287858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603169" y="-192345"/>
            <a:ext cx="56533" cy="1622240"/>
          </a:xfrm>
          <a:prstGeom prst="rect">
            <a:avLst/>
          </a:prstGeom>
        </p:spPr>
      </p:pic>
      <p:graphicFrame>
        <p:nvGraphicFramePr>
          <p:cNvPr id="12" name="SL18_chart">
            <a:extLst>
              <a:ext uri="{FF2B5EF4-FFF2-40B4-BE49-F238E27FC236}">
                <a16:creationId xmlns:a16="http://schemas.microsoft.com/office/drawing/2014/main" id="{9CBC028D-409A-E730-546A-6291EC0F8C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2361603"/>
              </p:ext>
            </p:extLst>
          </p:nvPr>
        </p:nvGraphicFramePr>
        <p:xfrm>
          <a:off x="4774665" y="1424694"/>
          <a:ext cx="6956418" cy="44252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3112368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A4582F-B7DA-AA52-BDD0-D43AA906A3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25">
            <a:extLst>
              <a:ext uri="{FF2B5EF4-FFF2-40B4-BE49-F238E27FC236}">
                <a16:creationId xmlns:a16="http://schemas.microsoft.com/office/drawing/2014/main" id="{E33BEA99-F289-3CCE-9C5C-939A3910D648}"/>
              </a:ext>
            </a:extLst>
          </p:cNvPr>
          <p:cNvSpPr/>
          <p:nvPr/>
        </p:nvSpPr>
        <p:spPr>
          <a:xfrm>
            <a:off x="9313440" y="3200749"/>
            <a:ext cx="2300174" cy="1398855"/>
          </a:xfrm>
          <a:prstGeom prst="roundRect">
            <a:avLst>
              <a:gd name="adj" fmla="val 1601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2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EE564D95-D877-988A-4E97-D548C0C35543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내국인과 외국인은 어디에 얼마나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2C0544A1-6672-A9E2-56DF-F75382B15E9F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12</a:t>
            </a:r>
            <a:endParaRPr lang="en-US" dirty="0"/>
          </a:p>
        </p:txBody>
      </p:sp>
      <p:pic>
        <p:nvPicPr>
          <p:cNvPr id="2" name="Image 3" descr="preencoded.png">
            <a:extLst>
              <a:ext uri="{FF2B5EF4-FFF2-40B4-BE49-F238E27FC236}">
                <a16:creationId xmlns:a16="http://schemas.microsoft.com/office/drawing/2014/main" id="{11282BA1-009D-996B-4FBD-74746AAAB64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/>
        </p:blipFill>
        <p:spPr>
          <a:xfrm>
            <a:off x="4920514" y="1485748"/>
            <a:ext cx="171907" cy="171907"/>
          </a:xfrm>
          <a:prstGeom prst="rect">
            <a:avLst/>
          </a:prstGeom>
        </p:spPr>
      </p:pic>
      <p:sp>
        <p:nvSpPr>
          <p:cNvPr id="3" name="Text 12">
            <a:extLst>
              <a:ext uri="{FF2B5EF4-FFF2-40B4-BE49-F238E27FC236}">
                <a16:creationId xmlns:a16="http://schemas.microsoft.com/office/drawing/2014/main" id="{85ABC438-3433-EFEB-355D-6613E3CBA127}"/>
              </a:ext>
            </a:extLst>
          </p:cNvPr>
          <p:cNvSpPr txBox="1"/>
          <p:nvPr/>
        </p:nvSpPr>
        <p:spPr>
          <a:xfrm>
            <a:off x="5132782" y="1456713"/>
            <a:ext cx="592531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 8">
            <a:extLst>
              <a:ext uri="{FF2B5EF4-FFF2-40B4-BE49-F238E27FC236}">
                <a16:creationId xmlns:a16="http://schemas.microsoft.com/office/drawing/2014/main" id="{24FDDC09-6718-44C8-D1DA-854B4ECF33CA}"/>
              </a:ext>
            </a:extLst>
          </p:cNvPr>
          <p:cNvSpPr txBox="1"/>
          <p:nvPr/>
        </p:nvSpPr>
        <p:spPr>
          <a:xfrm>
            <a:off x="4920514" y="4737731"/>
            <a:ext cx="6462965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2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2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{{SL19_1}} </a:t>
            </a:r>
            <a:r>
              <a:rPr lang="en-US" altLang="ko-KR" sz="16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({{SL19_2}}%)</a:t>
            </a:r>
            <a:endParaRPr lang="en-US" sz="1600" dirty="0">
              <a:solidFill>
                <a:srgbClr val="E74C3C"/>
              </a:solidFill>
            </a:endParaRPr>
          </a:p>
        </p:txBody>
      </p:sp>
      <p:sp>
        <p:nvSpPr>
          <p:cNvPr id="8" name="Text 9">
            <a:extLst>
              <a:ext uri="{FF2B5EF4-FFF2-40B4-BE49-F238E27FC236}">
                <a16:creationId xmlns:a16="http://schemas.microsoft.com/office/drawing/2014/main" id="{3DFA3AA1-F4B9-81DC-791A-A40FA618BD55}"/>
              </a:ext>
            </a:extLst>
          </p:cNvPr>
          <p:cNvSpPr txBox="1"/>
          <p:nvPr/>
        </p:nvSpPr>
        <p:spPr>
          <a:xfrm>
            <a:off x="4929815" y="5165175"/>
            <a:ext cx="5529432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2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2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2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{{SL19_3}} </a:t>
            </a:r>
            <a:r>
              <a:rPr lang="en-US" altLang="ko-KR" sz="1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({{SL19_4}}%)</a:t>
            </a:r>
            <a:endParaRPr lang="en-US" sz="1400" dirty="0">
              <a:solidFill>
                <a:srgbClr val="7F7F7F"/>
              </a:solidFill>
            </a:endParaRPr>
          </a:p>
        </p:txBody>
      </p:sp>
      <p:sp>
        <p:nvSpPr>
          <p:cNvPr id="10" name="Text 9">
            <a:extLst>
              <a:ext uri="{FF2B5EF4-FFF2-40B4-BE49-F238E27FC236}">
                <a16:creationId xmlns:a16="http://schemas.microsoft.com/office/drawing/2014/main" id="{7885DE33-7BF6-743E-2A24-B9EA8A6FC5EA}"/>
              </a:ext>
            </a:extLst>
          </p:cNvPr>
          <p:cNvSpPr txBox="1"/>
          <p:nvPr/>
        </p:nvSpPr>
        <p:spPr>
          <a:xfrm>
            <a:off x="4933215" y="5683937"/>
            <a:ext cx="3685030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sz="16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6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{{SL19_5}} </a:t>
            </a:r>
            <a:r>
              <a:rPr lang="en-US" altLang="ko-KR" sz="11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({{SL19_6}}%)</a:t>
            </a:r>
            <a:endParaRPr lang="en-US" sz="1100" dirty="0">
              <a:solidFill>
                <a:srgbClr val="7F7F7F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5C317220-BB8A-36FF-BFC3-9D2CE8C7AD56}"/>
              </a:ext>
            </a:extLst>
          </p:cNvPr>
          <p:cNvSpPr/>
          <p:nvPr/>
        </p:nvSpPr>
        <p:spPr>
          <a:xfrm>
            <a:off x="9698218" y="3295356"/>
            <a:ext cx="1530619" cy="347373"/>
          </a:xfrm>
          <a:prstGeom prst="roundRect">
            <a:avLst/>
          </a:prstGeom>
          <a:solidFill>
            <a:schemeClr val="bg2">
              <a:lumMod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4" name="Shape 29">
            <a:extLst>
              <a:ext uri="{FF2B5EF4-FFF2-40B4-BE49-F238E27FC236}">
                <a16:creationId xmlns:a16="http://schemas.microsoft.com/office/drawing/2014/main" id="{B65701FD-026D-4DB2-7BFA-7D9A37F1608E}"/>
              </a:ext>
            </a:extLst>
          </p:cNvPr>
          <p:cNvSpPr/>
          <p:nvPr/>
        </p:nvSpPr>
        <p:spPr>
          <a:xfrm>
            <a:off x="10168712" y="4211865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5" name="Shape 26">
            <a:extLst>
              <a:ext uri="{FF2B5EF4-FFF2-40B4-BE49-F238E27FC236}">
                <a16:creationId xmlns:a16="http://schemas.microsoft.com/office/drawing/2014/main" id="{9835410B-28B2-D7DC-80F9-274BC07C2165}"/>
              </a:ext>
            </a:extLst>
          </p:cNvPr>
          <p:cNvSpPr/>
          <p:nvPr/>
        </p:nvSpPr>
        <p:spPr>
          <a:xfrm>
            <a:off x="9313439" y="3200749"/>
            <a:ext cx="45719" cy="1398855"/>
          </a:xfrm>
          <a:prstGeom prst="rect">
            <a:avLst/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 dirty="0">
              <a:solidFill>
                <a:srgbClr val="7F7F7F"/>
              </a:solidFill>
            </a:endParaRPr>
          </a:p>
        </p:txBody>
      </p:sp>
      <p:sp>
        <p:nvSpPr>
          <p:cNvPr id="39" name="Text 27">
            <a:extLst>
              <a:ext uri="{FF2B5EF4-FFF2-40B4-BE49-F238E27FC236}">
                <a16:creationId xmlns:a16="http://schemas.microsoft.com/office/drawing/2014/main" id="{2AFCDA6C-1AD2-8497-CFC3-8F121F51572F}"/>
              </a:ext>
            </a:extLst>
          </p:cNvPr>
          <p:cNvSpPr txBox="1"/>
          <p:nvPr/>
        </p:nvSpPr>
        <p:spPr>
          <a:xfrm>
            <a:off x="9774466" y="3342419"/>
            <a:ext cx="1378122" cy="2575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1인당 </a:t>
            </a:r>
            <a:r>
              <a:rPr lang="en-US" sz="13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평균</a:t>
            </a:r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매출액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Text 28">
            <a:extLst>
              <a:ext uri="{FF2B5EF4-FFF2-40B4-BE49-F238E27FC236}">
                <a16:creationId xmlns:a16="http://schemas.microsoft.com/office/drawing/2014/main" id="{4C4D255C-0373-C2B3-C1E2-70CED6C7F134}"/>
              </a:ext>
            </a:extLst>
          </p:cNvPr>
          <p:cNvSpPr txBox="1"/>
          <p:nvPr/>
        </p:nvSpPr>
        <p:spPr>
          <a:xfrm>
            <a:off x="9601079" y="3567090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내국인:</a:t>
            </a:r>
            <a:endParaRPr lang="en-US" sz="1200" b="1" dirty="0"/>
          </a:p>
        </p:txBody>
      </p:sp>
      <p:sp>
        <p:nvSpPr>
          <p:cNvPr id="42" name="Shape 29">
            <a:extLst>
              <a:ext uri="{FF2B5EF4-FFF2-40B4-BE49-F238E27FC236}">
                <a16:creationId xmlns:a16="http://schemas.microsoft.com/office/drawing/2014/main" id="{19742119-0FCA-81E3-59CA-8656E9B5CB1F}"/>
              </a:ext>
            </a:extLst>
          </p:cNvPr>
          <p:cNvSpPr/>
          <p:nvPr/>
        </p:nvSpPr>
        <p:spPr>
          <a:xfrm>
            <a:off x="10168712" y="3748228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 dirty="0"/>
          </a:p>
        </p:txBody>
      </p:sp>
      <p:sp>
        <p:nvSpPr>
          <p:cNvPr id="44" name="Text 30">
            <a:extLst>
              <a:ext uri="{FF2B5EF4-FFF2-40B4-BE49-F238E27FC236}">
                <a16:creationId xmlns:a16="http://schemas.microsoft.com/office/drawing/2014/main" id="{03908CD4-5666-F56D-37C7-55020E3217B8}"/>
              </a:ext>
            </a:extLst>
          </p:cNvPr>
          <p:cNvSpPr txBox="1"/>
          <p:nvPr/>
        </p:nvSpPr>
        <p:spPr>
          <a:xfrm>
            <a:off x="10221291" y="3690419"/>
            <a:ext cx="1059996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{{SL19_17}}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200" b="1" dirty="0"/>
          </a:p>
        </p:txBody>
      </p:sp>
      <p:sp>
        <p:nvSpPr>
          <p:cNvPr id="45" name="Text 31">
            <a:extLst>
              <a:ext uri="{FF2B5EF4-FFF2-40B4-BE49-F238E27FC236}">
                <a16:creationId xmlns:a16="http://schemas.microsoft.com/office/drawing/2014/main" id="{BED35820-3D0D-1E5B-9FE6-606422395078}"/>
              </a:ext>
            </a:extLst>
          </p:cNvPr>
          <p:cNvSpPr txBox="1"/>
          <p:nvPr/>
        </p:nvSpPr>
        <p:spPr>
          <a:xfrm>
            <a:off x="9590569" y="4022196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외국인:</a:t>
            </a:r>
            <a:endParaRPr lang="en-US" sz="1200" b="1" dirty="0"/>
          </a:p>
        </p:txBody>
      </p:sp>
      <p:sp>
        <p:nvSpPr>
          <p:cNvPr id="47" name="Text 33">
            <a:extLst>
              <a:ext uri="{FF2B5EF4-FFF2-40B4-BE49-F238E27FC236}">
                <a16:creationId xmlns:a16="http://schemas.microsoft.com/office/drawing/2014/main" id="{B81199F6-9FA0-ABD0-963A-35F82E03E767}"/>
              </a:ext>
            </a:extLst>
          </p:cNvPr>
          <p:cNvSpPr txBox="1"/>
          <p:nvPr/>
        </p:nvSpPr>
        <p:spPr>
          <a:xfrm>
            <a:off x="10223643" y="4155606"/>
            <a:ext cx="1047011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{{SL19_18}}</a:t>
            </a:r>
            <a:r>
              <a:rPr lang="ko-KR" alt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200" b="1" dirty="0"/>
          </a:p>
        </p:txBody>
      </p:sp>
      <p:sp>
        <p:nvSpPr>
          <p:cNvPr id="48" name="Shape 25">
            <a:extLst>
              <a:ext uri="{FF2B5EF4-FFF2-40B4-BE49-F238E27FC236}">
                <a16:creationId xmlns:a16="http://schemas.microsoft.com/office/drawing/2014/main" id="{AED7D960-6135-28B1-CA21-F041F6C46701}"/>
              </a:ext>
            </a:extLst>
          </p:cNvPr>
          <p:cNvSpPr/>
          <p:nvPr/>
        </p:nvSpPr>
        <p:spPr>
          <a:xfrm>
            <a:off x="9313440" y="1703197"/>
            <a:ext cx="2300174" cy="1398855"/>
          </a:xfrm>
          <a:prstGeom prst="roundRect">
            <a:avLst>
              <a:gd name="adj" fmla="val 1601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2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6F7F645F-F258-7410-BAD3-31496F4768BE}"/>
              </a:ext>
            </a:extLst>
          </p:cNvPr>
          <p:cNvSpPr/>
          <p:nvPr/>
        </p:nvSpPr>
        <p:spPr>
          <a:xfrm>
            <a:off x="9698218" y="1785112"/>
            <a:ext cx="1530619" cy="347373"/>
          </a:xfrm>
          <a:prstGeom prst="roundRect">
            <a:avLst/>
          </a:prstGeom>
          <a:solidFill>
            <a:schemeClr val="bg2">
              <a:lumMod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0" name="Shape 29">
            <a:extLst>
              <a:ext uri="{FF2B5EF4-FFF2-40B4-BE49-F238E27FC236}">
                <a16:creationId xmlns:a16="http://schemas.microsoft.com/office/drawing/2014/main" id="{2D038AC9-35FA-C6CB-CBB0-8E25F6ACE126}"/>
              </a:ext>
            </a:extLst>
          </p:cNvPr>
          <p:cNvSpPr/>
          <p:nvPr/>
        </p:nvSpPr>
        <p:spPr>
          <a:xfrm>
            <a:off x="10168712" y="2701621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2" name="Text 27">
            <a:extLst>
              <a:ext uri="{FF2B5EF4-FFF2-40B4-BE49-F238E27FC236}">
                <a16:creationId xmlns:a16="http://schemas.microsoft.com/office/drawing/2014/main" id="{8E1613AE-F722-CE70-BE1A-46B9886A56E4}"/>
              </a:ext>
            </a:extLst>
          </p:cNvPr>
          <p:cNvSpPr txBox="1"/>
          <p:nvPr/>
        </p:nvSpPr>
        <p:spPr>
          <a:xfrm>
            <a:off x="9774466" y="1832175"/>
            <a:ext cx="1378122" cy="2575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매출건수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Text 28">
            <a:extLst>
              <a:ext uri="{FF2B5EF4-FFF2-40B4-BE49-F238E27FC236}">
                <a16:creationId xmlns:a16="http://schemas.microsoft.com/office/drawing/2014/main" id="{16666DF8-5B1B-94A8-3613-43ED5F64027A}"/>
              </a:ext>
            </a:extLst>
          </p:cNvPr>
          <p:cNvSpPr txBox="1"/>
          <p:nvPr/>
        </p:nvSpPr>
        <p:spPr>
          <a:xfrm>
            <a:off x="9601079" y="2056846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내국인:</a:t>
            </a:r>
            <a:endParaRPr lang="en-US" sz="1200" b="1" dirty="0"/>
          </a:p>
        </p:txBody>
      </p:sp>
      <p:sp>
        <p:nvSpPr>
          <p:cNvPr id="54" name="Shape 29">
            <a:extLst>
              <a:ext uri="{FF2B5EF4-FFF2-40B4-BE49-F238E27FC236}">
                <a16:creationId xmlns:a16="http://schemas.microsoft.com/office/drawing/2014/main" id="{B677648F-376F-B177-290B-2C74691D3756}"/>
              </a:ext>
            </a:extLst>
          </p:cNvPr>
          <p:cNvSpPr/>
          <p:nvPr/>
        </p:nvSpPr>
        <p:spPr>
          <a:xfrm>
            <a:off x="10168712" y="2237984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 dirty="0"/>
          </a:p>
        </p:txBody>
      </p:sp>
      <p:sp>
        <p:nvSpPr>
          <p:cNvPr id="55" name="Text 30">
            <a:extLst>
              <a:ext uri="{FF2B5EF4-FFF2-40B4-BE49-F238E27FC236}">
                <a16:creationId xmlns:a16="http://schemas.microsoft.com/office/drawing/2014/main" id="{EF0E3FCF-00A3-3A91-DA62-96F007F598AF}"/>
              </a:ext>
            </a:extLst>
          </p:cNvPr>
          <p:cNvSpPr txBox="1"/>
          <p:nvPr/>
        </p:nvSpPr>
        <p:spPr>
          <a:xfrm>
            <a:off x="10211131" y="2180175"/>
            <a:ext cx="1059996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{{SL19_15}}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endParaRPr lang="en-US" sz="1200" b="1" dirty="0"/>
          </a:p>
        </p:txBody>
      </p:sp>
      <p:sp>
        <p:nvSpPr>
          <p:cNvPr id="56" name="Text 31">
            <a:extLst>
              <a:ext uri="{FF2B5EF4-FFF2-40B4-BE49-F238E27FC236}">
                <a16:creationId xmlns:a16="http://schemas.microsoft.com/office/drawing/2014/main" id="{8C55E6D3-C44E-46A1-FA3A-01A227DB1F98}"/>
              </a:ext>
            </a:extLst>
          </p:cNvPr>
          <p:cNvSpPr txBox="1"/>
          <p:nvPr/>
        </p:nvSpPr>
        <p:spPr>
          <a:xfrm>
            <a:off x="9590569" y="2511400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외국인:</a:t>
            </a:r>
            <a:endParaRPr lang="en-US" sz="1200" b="1" dirty="0"/>
          </a:p>
        </p:txBody>
      </p:sp>
      <p:sp>
        <p:nvSpPr>
          <p:cNvPr id="57" name="Text 33">
            <a:extLst>
              <a:ext uri="{FF2B5EF4-FFF2-40B4-BE49-F238E27FC236}">
                <a16:creationId xmlns:a16="http://schemas.microsoft.com/office/drawing/2014/main" id="{3FC27190-C7AD-CE8E-AE28-2B67A5426BF7}"/>
              </a:ext>
            </a:extLst>
          </p:cNvPr>
          <p:cNvSpPr txBox="1"/>
          <p:nvPr/>
        </p:nvSpPr>
        <p:spPr>
          <a:xfrm>
            <a:off x="10213483" y="2645362"/>
            <a:ext cx="1047011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{{SL19_16}}</a:t>
            </a:r>
            <a:r>
              <a:rPr lang="ko-KR" alt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endParaRPr lang="en-US" sz="1200" b="1" dirty="0"/>
          </a:p>
        </p:txBody>
      </p:sp>
      <p:sp>
        <p:nvSpPr>
          <p:cNvPr id="59" name="Shape 26">
            <a:extLst>
              <a:ext uri="{FF2B5EF4-FFF2-40B4-BE49-F238E27FC236}">
                <a16:creationId xmlns:a16="http://schemas.microsoft.com/office/drawing/2014/main" id="{E96AF54C-A1EF-9352-0A1D-D749CDDFF208}"/>
              </a:ext>
            </a:extLst>
          </p:cNvPr>
          <p:cNvSpPr/>
          <p:nvPr/>
        </p:nvSpPr>
        <p:spPr>
          <a:xfrm>
            <a:off x="9310012" y="1702448"/>
            <a:ext cx="45719" cy="1398855"/>
          </a:xfrm>
          <a:prstGeom prst="rect">
            <a:avLst/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 dirty="0">
              <a:solidFill>
                <a:srgbClr val="7F7F7F"/>
              </a:solidFill>
            </a:endParaRPr>
          </a:p>
        </p:txBody>
      </p:sp>
      <p:pic>
        <p:nvPicPr>
          <p:cNvPr id="29" name="Image 2" descr="preencoded.png">
            <a:extLst>
              <a:ext uri="{FF2B5EF4-FFF2-40B4-BE49-F238E27FC236}">
                <a16:creationId xmlns:a16="http://schemas.microsoft.com/office/drawing/2014/main" id="{95100E67-DD3E-5D84-CC0F-75DD8B7039B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</a:blip>
          <a:srcRect t="-2724" b="-2724"/>
          <a:stretch/>
        </p:blipFill>
        <p:spPr>
          <a:xfrm>
            <a:off x="724280" y="1463448"/>
            <a:ext cx="142647" cy="171907"/>
          </a:xfrm>
          <a:prstGeom prst="rect">
            <a:avLst/>
          </a:prstGeom>
        </p:spPr>
      </p:pic>
      <p:sp>
        <p:nvSpPr>
          <p:cNvPr id="31" name="Text 8">
            <a:extLst>
              <a:ext uri="{FF2B5EF4-FFF2-40B4-BE49-F238E27FC236}">
                <a16:creationId xmlns:a16="http://schemas.microsoft.com/office/drawing/2014/main" id="{C309B73B-7D2F-2214-D561-2078C3611676}"/>
              </a:ext>
            </a:extLst>
          </p:cNvPr>
          <p:cNvSpPr txBox="1"/>
          <p:nvPr/>
        </p:nvSpPr>
        <p:spPr>
          <a:xfrm>
            <a:off x="908201" y="1434413"/>
            <a:ext cx="1917268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Text 8">
            <a:extLst>
              <a:ext uri="{FF2B5EF4-FFF2-40B4-BE49-F238E27FC236}">
                <a16:creationId xmlns:a16="http://schemas.microsoft.com/office/drawing/2014/main" id="{8F378BB4-AA2F-FD03-3B94-076B8B34FDE7}"/>
              </a:ext>
            </a:extLst>
          </p:cNvPr>
          <p:cNvSpPr txBox="1"/>
          <p:nvPr/>
        </p:nvSpPr>
        <p:spPr>
          <a:xfrm>
            <a:off x="724280" y="4737731"/>
            <a:ext cx="5647772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{{SL19_7}}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({{SL19_8}}%)</a:t>
            </a:r>
          </a:p>
        </p:txBody>
      </p:sp>
      <p:sp>
        <p:nvSpPr>
          <p:cNvPr id="33" name="Text 9">
            <a:extLst>
              <a:ext uri="{FF2B5EF4-FFF2-40B4-BE49-F238E27FC236}">
                <a16:creationId xmlns:a16="http://schemas.microsoft.com/office/drawing/2014/main" id="{5CA81961-0ED6-D8D1-159D-A6C0469F0226}"/>
              </a:ext>
            </a:extLst>
          </p:cNvPr>
          <p:cNvSpPr txBox="1"/>
          <p:nvPr/>
        </p:nvSpPr>
        <p:spPr>
          <a:xfrm>
            <a:off x="733580" y="5142875"/>
            <a:ext cx="5371125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2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2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2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{{SL19_9}} </a:t>
            </a:r>
            <a:r>
              <a:rPr lang="en-US" altLang="ko-KR" sz="1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({{SL19_10}}%)</a:t>
            </a:r>
          </a:p>
        </p:txBody>
      </p:sp>
      <p:sp>
        <p:nvSpPr>
          <p:cNvPr id="36" name="Text 9">
            <a:extLst>
              <a:ext uri="{FF2B5EF4-FFF2-40B4-BE49-F238E27FC236}">
                <a16:creationId xmlns:a16="http://schemas.microsoft.com/office/drawing/2014/main" id="{4F07508C-AC19-B4BC-6EAB-05FEBE32FF70}"/>
              </a:ext>
            </a:extLst>
          </p:cNvPr>
          <p:cNvSpPr txBox="1"/>
          <p:nvPr/>
        </p:nvSpPr>
        <p:spPr>
          <a:xfrm>
            <a:off x="736980" y="5661637"/>
            <a:ext cx="4400595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sz="16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6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{{SL19_11}} </a:t>
            </a:r>
            <a:r>
              <a:rPr lang="en-US" altLang="ko-KR" sz="11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({{SL19_12}}%)</a:t>
            </a:r>
          </a:p>
        </p:txBody>
      </p:sp>
      <p:sp>
        <p:nvSpPr>
          <p:cNvPr id="38" name="Text 33">
            <a:extLst>
              <a:ext uri="{FF2B5EF4-FFF2-40B4-BE49-F238E27FC236}">
                <a16:creationId xmlns:a16="http://schemas.microsoft.com/office/drawing/2014/main" id="{4FBADD4B-C0B2-ABDC-EE12-DBCA77DDA179}"/>
              </a:ext>
            </a:extLst>
          </p:cNvPr>
          <p:cNvSpPr txBox="1"/>
          <p:nvPr/>
        </p:nvSpPr>
        <p:spPr>
          <a:xfrm>
            <a:off x="1459932" y="1319537"/>
            <a:ext cx="2696549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{{SL19_13}}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백만원</a:t>
            </a:r>
            <a:endParaRPr lang="en-US" sz="1300" b="1" dirty="0">
              <a:solidFill>
                <a:srgbClr val="35383C"/>
              </a:solidFill>
            </a:endParaRP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4" name="SL19_chart_native">
                <a:extLst>
                  <a:ext uri="{FF2B5EF4-FFF2-40B4-BE49-F238E27FC236}">
                    <a16:creationId xmlns:a16="http://schemas.microsoft.com/office/drawing/2014/main" id="{55C780F8-86D6-A427-CB57-B73732B74114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985912746"/>
                  </p:ext>
                </p:extLst>
              </p:nvPr>
            </p:nvGraphicFramePr>
            <p:xfrm>
              <a:off x="606960" y="1647580"/>
              <a:ext cx="4136373" cy="2952024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5"/>
              </a:graphicData>
            </a:graphic>
          </p:graphicFrame>
        </mc:Choice>
        <mc:Fallback xmlns="">
          <p:pic>
            <p:nvPicPr>
              <p:cNvPr id="14" name="SL19_chart_native">
                <a:extLst>
                  <a:ext uri="{FF2B5EF4-FFF2-40B4-BE49-F238E27FC236}">
                    <a16:creationId xmlns:a16="http://schemas.microsoft.com/office/drawing/2014/main" id="{55C780F8-86D6-A427-CB57-B73732B7411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6960" y="1647580"/>
                <a:ext cx="4136373" cy="29520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9" name="SL19_chart_foreigner">
                <a:extLst>
                  <a:ext uri="{FF2B5EF4-FFF2-40B4-BE49-F238E27FC236}">
                    <a16:creationId xmlns:a16="http://schemas.microsoft.com/office/drawing/2014/main" id="{DF14E4F0-706D-9463-F5B5-8620270E430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627249001"/>
                  </p:ext>
                </p:extLst>
              </p:nvPr>
            </p:nvGraphicFramePr>
            <p:xfrm>
              <a:off x="4834789" y="1647580"/>
              <a:ext cx="4136373" cy="2952024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7"/>
              </a:graphicData>
            </a:graphic>
          </p:graphicFrame>
        </mc:Choice>
        <mc:Fallback xmlns="">
          <p:pic>
            <p:nvPicPr>
              <p:cNvPr id="19" name="SL19_chart_foreigner">
                <a:extLst>
                  <a:ext uri="{FF2B5EF4-FFF2-40B4-BE49-F238E27FC236}">
                    <a16:creationId xmlns:a16="http://schemas.microsoft.com/office/drawing/2014/main" id="{DF14E4F0-706D-9463-F5B5-8620270E430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834789" y="1647580"/>
                <a:ext cx="4136373" cy="2952024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 33">
            <a:extLst>
              <a:ext uri="{FF2B5EF4-FFF2-40B4-BE49-F238E27FC236}">
                <a16:creationId xmlns:a16="http://schemas.microsoft.com/office/drawing/2014/main" id="{557499F9-066E-B1EC-AA47-69A6DBED6C3A}"/>
              </a:ext>
            </a:extLst>
          </p:cNvPr>
          <p:cNvSpPr txBox="1"/>
          <p:nvPr/>
        </p:nvSpPr>
        <p:spPr>
          <a:xfrm>
            <a:off x="5653980" y="1319537"/>
            <a:ext cx="2696549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{{SL19_14}}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백만원</a:t>
            </a:r>
            <a:endParaRPr lang="en-US" sz="1300" b="1" dirty="0">
              <a:solidFill>
                <a:srgbClr val="3538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71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DF4F32-049A-B367-76B5-8B95961AD2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그림 157">
            <a:extLst>
              <a:ext uri="{FF2B5EF4-FFF2-40B4-BE49-F238E27FC236}">
                <a16:creationId xmlns:a16="http://schemas.microsoft.com/office/drawing/2014/main" id="{912F06E9-528B-548E-96BC-B79345C39A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10" y="2902069"/>
            <a:ext cx="1190791" cy="1448002"/>
          </a:xfrm>
          <a:prstGeom prst="rect">
            <a:avLst/>
          </a:prstGeom>
        </p:spPr>
      </p:pic>
      <p:sp>
        <p:nvSpPr>
          <p:cNvPr id="155" name="사각형: 둥근 모서리 154">
            <a:extLst>
              <a:ext uri="{FF2B5EF4-FFF2-40B4-BE49-F238E27FC236}">
                <a16:creationId xmlns:a16="http://schemas.microsoft.com/office/drawing/2014/main" id="{B2412E7B-07D1-A4A1-49DD-5ECED1DC197F}"/>
              </a:ext>
            </a:extLst>
          </p:cNvPr>
          <p:cNvSpPr>
            <a:spLocks/>
          </p:cNvSpPr>
          <p:nvPr/>
        </p:nvSpPr>
        <p:spPr>
          <a:xfrm>
            <a:off x="6151051" y="2184600"/>
            <a:ext cx="5502020" cy="2731719"/>
          </a:xfrm>
          <a:prstGeom prst="roundRect">
            <a:avLst/>
          </a:prstGeom>
          <a:solidFill>
            <a:srgbClr val="EDF0F3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54" name="사각형: 둥근 모서리 153">
            <a:extLst>
              <a:ext uri="{FF2B5EF4-FFF2-40B4-BE49-F238E27FC236}">
                <a16:creationId xmlns:a16="http://schemas.microsoft.com/office/drawing/2014/main" id="{C102CD2E-0E53-D1F9-BE86-26A393E14401}"/>
              </a:ext>
            </a:extLst>
          </p:cNvPr>
          <p:cNvSpPr>
            <a:spLocks/>
          </p:cNvSpPr>
          <p:nvPr/>
        </p:nvSpPr>
        <p:spPr>
          <a:xfrm>
            <a:off x="6151052" y="1406168"/>
            <a:ext cx="5502020" cy="3137992"/>
          </a:xfrm>
          <a:prstGeom prst="roundRect">
            <a:avLst/>
          </a:prstGeom>
          <a:solidFill>
            <a:srgbClr val="EDF0F3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47" name="사각형: 둥근 모서리 146">
            <a:extLst>
              <a:ext uri="{FF2B5EF4-FFF2-40B4-BE49-F238E27FC236}">
                <a16:creationId xmlns:a16="http://schemas.microsoft.com/office/drawing/2014/main" id="{0B27F66C-4998-FEDB-D4BD-FDF784982549}"/>
              </a:ext>
            </a:extLst>
          </p:cNvPr>
          <p:cNvSpPr>
            <a:spLocks/>
          </p:cNvSpPr>
          <p:nvPr/>
        </p:nvSpPr>
        <p:spPr>
          <a:xfrm>
            <a:off x="267309" y="1438146"/>
            <a:ext cx="5562295" cy="2731719"/>
          </a:xfrm>
          <a:prstGeom prst="roundRect">
            <a:avLst/>
          </a:prstGeom>
          <a:solidFill>
            <a:srgbClr val="EDF0F3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4CB8AB63-C6B5-9C33-8362-79A20CE82F3E}"/>
              </a:ext>
            </a:extLst>
          </p:cNvPr>
          <p:cNvSpPr>
            <a:spLocks/>
          </p:cNvSpPr>
          <p:nvPr/>
        </p:nvSpPr>
        <p:spPr>
          <a:xfrm>
            <a:off x="267310" y="3447794"/>
            <a:ext cx="5562295" cy="3204466"/>
          </a:xfrm>
          <a:prstGeom prst="roundRect">
            <a:avLst/>
          </a:prstGeom>
          <a:solidFill>
            <a:srgbClr val="EDF0F3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1D00E3A5-E88F-D514-D922-1AEFDB60FA60}"/>
              </a:ext>
            </a:extLst>
          </p:cNvPr>
          <p:cNvSpPr txBox="1"/>
          <p:nvPr/>
        </p:nvSpPr>
        <p:spPr>
          <a:xfrm>
            <a:off x="381305" y="272998"/>
            <a:ext cx="1962302" cy="11055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6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목차</a:t>
            </a:r>
            <a:endParaRPr lang="en-US" sz="6000" dirty="0"/>
          </a:p>
        </p:txBody>
      </p:sp>
      <p:sp>
        <p:nvSpPr>
          <p:cNvPr id="7" name="Shape 4">
            <a:extLst>
              <a:ext uri="{FF2B5EF4-FFF2-40B4-BE49-F238E27FC236}">
                <a16:creationId xmlns:a16="http://schemas.microsoft.com/office/drawing/2014/main" id="{BE4F781C-5841-19E6-E9F5-2962F6E6487B}"/>
              </a:ext>
            </a:extLst>
          </p:cNvPr>
          <p:cNvSpPr/>
          <p:nvPr/>
        </p:nvSpPr>
        <p:spPr>
          <a:xfrm>
            <a:off x="649032" y="3585869"/>
            <a:ext cx="1654175" cy="409651"/>
          </a:xfrm>
          <a:prstGeom prst="roundRect">
            <a:avLst>
              <a:gd name="adj" fmla="val 155731"/>
            </a:avLst>
          </a:prstGeom>
          <a:solidFill>
            <a:schemeClr val="bg2">
              <a:lumMod val="50000"/>
            </a:schemeClr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8" name="Image 1" descr="preencoded.png">
            <a:extLst>
              <a:ext uri="{FF2B5EF4-FFF2-40B4-BE49-F238E27FC236}">
                <a16:creationId xmlns:a16="http://schemas.microsoft.com/office/drawing/2014/main" id="{2FBFDE7C-45D6-1004-37AD-25008362B21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-1310" b="-1310"/>
          <a:stretch/>
        </p:blipFill>
        <p:spPr>
          <a:xfrm>
            <a:off x="789138" y="3714697"/>
            <a:ext cx="209398" cy="171907"/>
          </a:xfrm>
          <a:prstGeom prst="rect">
            <a:avLst/>
          </a:prstGeom>
        </p:spPr>
      </p:pic>
      <p:sp>
        <p:nvSpPr>
          <p:cNvPr id="9" name="Text 5">
            <a:extLst>
              <a:ext uri="{FF2B5EF4-FFF2-40B4-BE49-F238E27FC236}">
                <a16:creationId xmlns:a16="http://schemas.microsoft.com/office/drawing/2014/main" id="{D59184AD-5C08-B5CD-A252-183C456C3D8C}"/>
              </a:ext>
            </a:extLst>
          </p:cNvPr>
          <p:cNvSpPr txBox="1"/>
          <p:nvPr/>
        </p:nvSpPr>
        <p:spPr>
          <a:xfrm>
            <a:off x="1084871" y="3675378"/>
            <a:ext cx="1107338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400" b="1" dirty="0" err="1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방문인구</a:t>
            </a:r>
            <a:r>
              <a:rPr lang="en-US" sz="1400" b="1" dirty="0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분석</a:t>
            </a:r>
            <a:endParaRPr lang="en-US" sz="1400" dirty="0">
              <a:solidFill>
                <a:srgbClr val="F8F9F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0" name="Shape 6">
            <a:extLst>
              <a:ext uri="{FF2B5EF4-FFF2-40B4-BE49-F238E27FC236}">
                <a16:creationId xmlns:a16="http://schemas.microsoft.com/office/drawing/2014/main" id="{689F2ECC-BA0B-DAB3-FDCD-8659C5DAEAA4}"/>
              </a:ext>
            </a:extLst>
          </p:cNvPr>
          <p:cNvSpPr/>
          <p:nvPr/>
        </p:nvSpPr>
        <p:spPr>
          <a:xfrm>
            <a:off x="607695" y="2230762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" name="Text 7">
            <a:extLst>
              <a:ext uri="{FF2B5EF4-FFF2-40B4-BE49-F238E27FC236}">
                <a16:creationId xmlns:a16="http://schemas.microsoft.com/office/drawing/2014/main" id="{763EEFC3-4033-4E60-3D91-FC69F90BF0E2}"/>
              </a:ext>
            </a:extLst>
          </p:cNvPr>
          <p:cNvSpPr txBox="1"/>
          <p:nvPr/>
        </p:nvSpPr>
        <p:spPr>
          <a:xfrm>
            <a:off x="773201" y="2299342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3" name="Text 8">
            <a:extLst>
              <a:ext uri="{FF2B5EF4-FFF2-40B4-BE49-F238E27FC236}">
                <a16:creationId xmlns:a16="http://schemas.microsoft.com/office/drawing/2014/main" id="{1AF0CDCC-AE73-FEC7-BBA0-8C0EA11115EF}"/>
              </a:ext>
            </a:extLst>
          </p:cNvPr>
          <p:cNvSpPr txBox="1"/>
          <p:nvPr/>
        </p:nvSpPr>
        <p:spPr>
          <a:xfrm>
            <a:off x="1150468" y="2322202"/>
            <a:ext cx="15855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관심지역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sz="1400" dirty="0" err="1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4" name="Shape 9">
            <a:extLst>
              <a:ext uri="{FF2B5EF4-FFF2-40B4-BE49-F238E27FC236}">
                <a16:creationId xmlns:a16="http://schemas.microsoft.com/office/drawing/2014/main" id="{7187F545-7AEA-340C-4DB8-517866594F16}"/>
              </a:ext>
            </a:extLst>
          </p:cNvPr>
          <p:cNvSpPr/>
          <p:nvPr/>
        </p:nvSpPr>
        <p:spPr>
          <a:xfrm>
            <a:off x="607695" y="2830608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5" name="Text 10">
            <a:extLst>
              <a:ext uri="{FF2B5EF4-FFF2-40B4-BE49-F238E27FC236}">
                <a16:creationId xmlns:a16="http://schemas.microsoft.com/office/drawing/2014/main" id="{74FE565F-A9E7-7BE5-4DAC-5DD4F397330B}"/>
              </a:ext>
            </a:extLst>
          </p:cNvPr>
          <p:cNvSpPr txBox="1"/>
          <p:nvPr/>
        </p:nvSpPr>
        <p:spPr>
          <a:xfrm>
            <a:off x="773201" y="2899188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7" name="Text 11">
            <a:extLst>
              <a:ext uri="{FF2B5EF4-FFF2-40B4-BE49-F238E27FC236}">
                <a16:creationId xmlns:a16="http://schemas.microsoft.com/office/drawing/2014/main" id="{3120E299-F6D0-10D6-B45F-2679AE192DC5}"/>
              </a:ext>
            </a:extLst>
          </p:cNvPr>
          <p:cNvSpPr txBox="1"/>
          <p:nvPr/>
        </p:nvSpPr>
        <p:spPr>
          <a:xfrm>
            <a:off x="1150468" y="2932106"/>
            <a:ext cx="13569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3개년 </a:t>
            </a:r>
            <a:r>
              <a:rPr lang="en-US" sz="1400" dirty="0" err="1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비교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sz="1400" dirty="0" err="1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0AA9903-421D-BC2B-2670-545C04375728}"/>
              </a:ext>
            </a:extLst>
          </p:cNvPr>
          <p:cNvGrpSpPr/>
          <p:nvPr/>
        </p:nvGrpSpPr>
        <p:grpSpPr>
          <a:xfrm>
            <a:off x="601980" y="4185715"/>
            <a:ext cx="2299335" cy="457200"/>
            <a:chOff x="571500" y="4048555"/>
            <a:chExt cx="2299335" cy="457200"/>
          </a:xfrm>
        </p:grpSpPr>
        <p:sp>
          <p:nvSpPr>
            <p:cNvPr id="22" name="Shape 15">
              <a:extLst>
                <a:ext uri="{FF2B5EF4-FFF2-40B4-BE49-F238E27FC236}">
                  <a16:creationId xmlns:a16="http://schemas.microsoft.com/office/drawing/2014/main" id="{A5218BAA-8960-9E50-4002-0DB4635CFD09}"/>
                </a:ext>
              </a:extLst>
            </p:cNvPr>
            <p:cNvSpPr/>
            <p:nvPr/>
          </p:nvSpPr>
          <p:spPr>
            <a:xfrm>
              <a:off x="571500" y="4048555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3" name="Text 16">
              <a:extLst>
                <a:ext uri="{FF2B5EF4-FFF2-40B4-BE49-F238E27FC236}">
                  <a16:creationId xmlns:a16="http://schemas.microsoft.com/office/drawing/2014/main" id="{5B6F5C9A-0CC6-A1FD-D076-DBF23CEC0E7F}"/>
                </a:ext>
              </a:extLst>
            </p:cNvPr>
            <p:cNvSpPr txBox="1"/>
            <p:nvPr/>
          </p:nvSpPr>
          <p:spPr>
            <a:xfrm>
              <a:off x="737006" y="4117135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3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5" name="Text 17">
              <a:extLst>
                <a:ext uri="{FF2B5EF4-FFF2-40B4-BE49-F238E27FC236}">
                  <a16:creationId xmlns:a16="http://schemas.microsoft.com/office/drawing/2014/main" id="{DE06950F-A6B0-2542-4BC8-0F76643222C0}"/>
                </a:ext>
              </a:extLst>
            </p:cNvPr>
            <p:cNvSpPr txBox="1"/>
            <p:nvPr/>
          </p:nvSpPr>
          <p:spPr>
            <a:xfrm>
              <a:off x="1114273" y="4139995"/>
              <a:ext cx="1756562" cy="267005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400" dirty="0" err="1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방문인구</a:t>
              </a:r>
              <a:r>
                <a:rPr lang="en-US" sz="1400" dirty="0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 </a:t>
              </a:r>
              <a:r>
                <a:rPr lang="en-US" sz="1400" dirty="0" err="1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분석</a:t>
              </a:r>
              <a:r>
                <a:rPr lang="en-US" sz="1400" dirty="0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 </a:t>
              </a:r>
              <a:r>
                <a:rPr lang="ko-KR" altLang="en-US" sz="1400" dirty="0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요약</a:t>
              </a:r>
              <a:endParaRPr lang="en-US" sz="14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26" name="Shape 18">
            <a:extLst>
              <a:ext uri="{FF2B5EF4-FFF2-40B4-BE49-F238E27FC236}">
                <a16:creationId xmlns:a16="http://schemas.microsoft.com/office/drawing/2014/main" id="{0C7287A2-7881-AD90-9635-7B10E19B4CF0}"/>
              </a:ext>
            </a:extLst>
          </p:cNvPr>
          <p:cNvSpPr/>
          <p:nvPr/>
        </p:nvSpPr>
        <p:spPr>
          <a:xfrm>
            <a:off x="601980" y="4785562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7" name="Text 19">
            <a:extLst>
              <a:ext uri="{FF2B5EF4-FFF2-40B4-BE49-F238E27FC236}">
                <a16:creationId xmlns:a16="http://schemas.microsoft.com/office/drawing/2014/main" id="{95ABAC26-4344-67AA-7518-63EE86D986F3}"/>
              </a:ext>
            </a:extLst>
          </p:cNvPr>
          <p:cNvSpPr txBox="1"/>
          <p:nvPr/>
        </p:nvSpPr>
        <p:spPr>
          <a:xfrm>
            <a:off x="767486" y="4854142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4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" name="Text 20">
            <a:extLst>
              <a:ext uri="{FF2B5EF4-FFF2-40B4-BE49-F238E27FC236}">
                <a16:creationId xmlns:a16="http://schemas.microsoft.com/office/drawing/2014/main" id="{B0BEC32F-C76D-52A3-4A48-0B98ED7E4A09}"/>
              </a:ext>
            </a:extLst>
          </p:cNvPr>
          <p:cNvSpPr txBox="1"/>
          <p:nvPr/>
        </p:nvSpPr>
        <p:spPr>
          <a:xfrm>
            <a:off x="1150468" y="5465463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연령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0" name="Shape 21">
            <a:extLst>
              <a:ext uri="{FF2B5EF4-FFF2-40B4-BE49-F238E27FC236}">
                <a16:creationId xmlns:a16="http://schemas.microsoft.com/office/drawing/2014/main" id="{5ADF8CB4-975A-7160-8BD6-FF0DD0093444}"/>
              </a:ext>
            </a:extLst>
          </p:cNvPr>
          <p:cNvSpPr/>
          <p:nvPr/>
        </p:nvSpPr>
        <p:spPr>
          <a:xfrm>
            <a:off x="601980" y="5385408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1" name="Text 22">
            <a:extLst>
              <a:ext uri="{FF2B5EF4-FFF2-40B4-BE49-F238E27FC236}">
                <a16:creationId xmlns:a16="http://schemas.microsoft.com/office/drawing/2014/main" id="{7FD3D7C8-D6E7-151D-D040-5C7DF771050C}"/>
              </a:ext>
            </a:extLst>
          </p:cNvPr>
          <p:cNvSpPr txBox="1"/>
          <p:nvPr/>
        </p:nvSpPr>
        <p:spPr>
          <a:xfrm>
            <a:off x="767486" y="5453988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5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3" name="Text 23">
            <a:extLst>
              <a:ext uri="{FF2B5EF4-FFF2-40B4-BE49-F238E27FC236}">
                <a16:creationId xmlns:a16="http://schemas.microsoft.com/office/drawing/2014/main" id="{2FA7A88E-1BC2-00C0-E349-D8BF0C3EFBCD}"/>
              </a:ext>
            </a:extLst>
          </p:cNvPr>
          <p:cNvSpPr txBox="1"/>
          <p:nvPr/>
        </p:nvSpPr>
        <p:spPr>
          <a:xfrm>
            <a:off x="1144753" y="6081266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일자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4" name="Shape 24">
            <a:extLst>
              <a:ext uri="{FF2B5EF4-FFF2-40B4-BE49-F238E27FC236}">
                <a16:creationId xmlns:a16="http://schemas.microsoft.com/office/drawing/2014/main" id="{2968D619-A858-B6A7-1CFA-894626F7C4C4}"/>
              </a:ext>
            </a:extLst>
          </p:cNvPr>
          <p:cNvSpPr/>
          <p:nvPr/>
        </p:nvSpPr>
        <p:spPr>
          <a:xfrm>
            <a:off x="601980" y="5986169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5" name="Text 25">
            <a:extLst>
              <a:ext uri="{FF2B5EF4-FFF2-40B4-BE49-F238E27FC236}">
                <a16:creationId xmlns:a16="http://schemas.microsoft.com/office/drawing/2014/main" id="{84BEFED1-3B0C-5940-8802-6CBEF20D92E3}"/>
              </a:ext>
            </a:extLst>
          </p:cNvPr>
          <p:cNvSpPr txBox="1"/>
          <p:nvPr/>
        </p:nvSpPr>
        <p:spPr>
          <a:xfrm>
            <a:off x="767486" y="6054749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6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" name="Text 20">
            <a:extLst>
              <a:ext uri="{FF2B5EF4-FFF2-40B4-BE49-F238E27FC236}">
                <a16:creationId xmlns:a16="http://schemas.microsoft.com/office/drawing/2014/main" id="{3D6243BE-FC32-49DE-216E-C83BA5D25774}"/>
              </a:ext>
            </a:extLst>
          </p:cNvPr>
          <p:cNvSpPr txBox="1"/>
          <p:nvPr/>
        </p:nvSpPr>
        <p:spPr>
          <a:xfrm>
            <a:off x="1144753" y="4871309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성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89F99FE9-54C3-59DB-C6E0-8D1E2DC21837}"/>
              </a:ext>
            </a:extLst>
          </p:cNvPr>
          <p:cNvGrpSpPr/>
          <p:nvPr/>
        </p:nvGrpSpPr>
        <p:grpSpPr>
          <a:xfrm>
            <a:off x="3000564" y="4194249"/>
            <a:ext cx="459028" cy="457200"/>
            <a:chOff x="3427284" y="4128717"/>
            <a:chExt cx="459028" cy="457200"/>
          </a:xfrm>
        </p:grpSpPr>
        <p:sp>
          <p:nvSpPr>
            <p:cNvPr id="36" name="Shape 15">
              <a:extLst>
                <a:ext uri="{FF2B5EF4-FFF2-40B4-BE49-F238E27FC236}">
                  <a16:creationId xmlns:a16="http://schemas.microsoft.com/office/drawing/2014/main" id="{4783B705-AA12-FC05-1973-E30F7AC1C1E1}"/>
                </a:ext>
              </a:extLst>
            </p:cNvPr>
            <p:cNvSpPr/>
            <p:nvPr/>
          </p:nvSpPr>
          <p:spPr>
            <a:xfrm>
              <a:off x="3427284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44" name="Text 16">
              <a:extLst>
                <a:ext uri="{FF2B5EF4-FFF2-40B4-BE49-F238E27FC236}">
                  <a16:creationId xmlns:a16="http://schemas.microsoft.com/office/drawing/2014/main" id="{A5C76AFB-D3C7-00E0-C974-D04078CF4334}"/>
                </a:ext>
              </a:extLst>
            </p:cNvPr>
            <p:cNvSpPr txBox="1"/>
            <p:nvPr/>
          </p:nvSpPr>
          <p:spPr>
            <a:xfrm>
              <a:off x="3592790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7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48" name="Text 17">
            <a:extLst>
              <a:ext uri="{FF2B5EF4-FFF2-40B4-BE49-F238E27FC236}">
                <a16:creationId xmlns:a16="http://schemas.microsoft.com/office/drawing/2014/main" id="{6560781B-A43A-5BA5-D8D0-2815D323A55A}"/>
              </a:ext>
            </a:extLst>
          </p:cNvPr>
          <p:cNvSpPr txBox="1"/>
          <p:nvPr/>
        </p:nvSpPr>
        <p:spPr>
          <a:xfrm>
            <a:off x="3533811" y="4285689"/>
            <a:ext cx="2192808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시간대별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66" name="Text 17">
            <a:extLst>
              <a:ext uri="{FF2B5EF4-FFF2-40B4-BE49-F238E27FC236}">
                <a16:creationId xmlns:a16="http://schemas.microsoft.com/office/drawing/2014/main" id="{CE4B1026-5F67-2D45-F412-0BC55BC76116}"/>
              </a:ext>
            </a:extLst>
          </p:cNvPr>
          <p:cNvSpPr txBox="1"/>
          <p:nvPr/>
        </p:nvSpPr>
        <p:spPr>
          <a:xfrm>
            <a:off x="3533811" y="4889194"/>
            <a:ext cx="2235518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유입지별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0" name="Text 17">
            <a:extLst>
              <a:ext uri="{FF2B5EF4-FFF2-40B4-BE49-F238E27FC236}">
                <a16:creationId xmlns:a16="http://schemas.microsoft.com/office/drawing/2014/main" id="{4AF651AA-7950-AECA-E09E-0657FF4E56E7}"/>
              </a:ext>
            </a:extLst>
          </p:cNvPr>
          <p:cNvSpPr txBox="1"/>
          <p:nvPr/>
        </p:nvSpPr>
        <p:spPr>
          <a:xfrm>
            <a:off x="3544896" y="5507834"/>
            <a:ext cx="21817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내외국인별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638FFF00-8190-43B3-7DB6-BCEF078312FE}"/>
              </a:ext>
            </a:extLst>
          </p:cNvPr>
          <p:cNvGrpSpPr/>
          <p:nvPr/>
        </p:nvGrpSpPr>
        <p:grpSpPr>
          <a:xfrm>
            <a:off x="3000564" y="4788403"/>
            <a:ext cx="459028" cy="457200"/>
            <a:chOff x="3427284" y="4128717"/>
            <a:chExt cx="459028" cy="457200"/>
          </a:xfrm>
        </p:grpSpPr>
        <p:sp>
          <p:nvSpPr>
            <p:cNvPr id="73" name="Shape 15">
              <a:extLst>
                <a:ext uri="{FF2B5EF4-FFF2-40B4-BE49-F238E27FC236}">
                  <a16:creationId xmlns:a16="http://schemas.microsoft.com/office/drawing/2014/main" id="{E3E53086-9C5C-21AC-75A4-DEB2760221CF}"/>
                </a:ext>
              </a:extLst>
            </p:cNvPr>
            <p:cNvSpPr/>
            <p:nvPr/>
          </p:nvSpPr>
          <p:spPr>
            <a:xfrm>
              <a:off x="3427284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74" name="Text 16">
              <a:extLst>
                <a:ext uri="{FF2B5EF4-FFF2-40B4-BE49-F238E27FC236}">
                  <a16:creationId xmlns:a16="http://schemas.microsoft.com/office/drawing/2014/main" id="{55921A58-9711-956B-7DAD-ED61D90F001C}"/>
                </a:ext>
              </a:extLst>
            </p:cNvPr>
            <p:cNvSpPr txBox="1"/>
            <p:nvPr/>
          </p:nvSpPr>
          <p:spPr>
            <a:xfrm>
              <a:off x="3592790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8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50824689-7264-5C6F-43C7-07D3C902932C}"/>
              </a:ext>
            </a:extLst>
          </p:cNvPr>
          <p:cNvGrpSpPr/>
          <p:nvPr/>
        </p:nvGrpSpPr>
        <p:grpSpPr>
          <a:xfrm>
            <a:off x="3000564" y="5405825"/>
            <a:ext cx="459028" cy="457200"/>
            <a:chOff x="3427284" y="4128717"/>
            <a:chExt cx="459028" cy="457200"/>
          </a:xfrm>
        </p:grpSpPr>
        <p:sp>
          <p:nvSpPr>
            <p:cNvPr id="76" name="Shape 15">
              <a:extLst>
                <a:ext uri="{FF2B5EF4-FFF2-40B4-BE49-F238E27FC236}">
                  <a16:creationId xmlns:a16="http://schemas.microsoft.com/office/drawing/2014/main" id="{6AC0F3D8-A1A6-0F61-8BBE-CD2BA0A2DEBE}"/>
                </a:ext>
              </a:extLst>
            </p:cNvPr>
            <p:cNvSpPr/>
            <p:nvPr/>
          </p:nvSpPr>
          <p:spPr>
            <a:xfrm>
              <a:off x="3427284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77" name="Text 16">
              <a:extLst>
                <a:ext uri="{FF2B5EF4-FFF2-40B4-BE49-F238E27FC236}">
                  <a16:creationId xmlns:a16="http://schemas.microsoft.com/office/drawing/2014/main" id="{3852070F-FFE5-6F48-1B9C-09F7FDE9076F}"/>
                </a:ext>
              </a:extLst>
            </p:cNvPr>
            <p:cNvSpPr txBox="1"/>
            <p:nvPr/>
          </p:nvSpPr>
          <p:spPr>
            <a:xfrm>
              <a:off x="3592790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9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114" name="Shape 4">
            <a:extLst>
              <a:ext uri="{FF2B5EF4-FFF2-40B4-BE49-F238E27FC236}">
                <a16:creationId xmlns:a16="http://schemas.microsoft.com/office/drawing/2014/main" id="{46D18BBD-8F5C-E60D-A405-9B7A82AF68D5}"/>
              </a:ext>
            </a:extLst>
          </p:cNvPr>
          <p:cNvSpPr/>
          <p:nvPr/>
        </p:nvSpPr>
        <p:spPr>
          <a:xfrm>
            <a:off x="6499017" y="1710372"/>
            <a:ext cx="1756563" cy="409651"/>
          </a:xfrm>
          <a:prstGeom prst="roundRect">
            <a:avLst>
              <a:gd name="adj" fmla="val 155731"/>
            </a:avLst>
          </a:prstGeom>
          <a:solidFill>
            <a:schemeClr val="bg2">
              <a:lumMod val="50000"/>
            </a:schemeClr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6" name="Text 5">
            <a:extLst>
              <a:ext uri="{FF2B5EF4-FFF2-40B4-BE49-F238E27FC236}">
                <a16:creationId xmlns:a16="http://schemas.microsoft.com/office/drawing/2014/main" id="{44AC711F-C503-3F21-5509-69FDD699B724}"/>
              </a:ext>
            </a:extLst>
          </p:cNvPr>
          <p:cNvSpPr txBox="1"/>
          <p:nvPr/>
        </p:nvSpPr>
        <p:spPr>
          <a:xfrm>
            <a:off x="6961204" y="1799881"/>
            <a:ext cx="1175879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b="1" dirty="0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소비패턴</a:t>
            </a:r>
            <a:r>
              <a:rPr lang="en-US" sz="1400" b="1" dirty="0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분석</a:t>
            </a:r>
            <a:endParaRPr lang="en-US" sz="1400" dirty="0">
              <a:solidFill>
                <a:srgbClr val="F8F9F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8" name="Shape 15">
            <a:extLst>
              <a:ext uri="{FF2B5EF4-FFF2-40B4-BE49-F238E27FC236}">
                <a16:creationId xmlns:a16="http://schemas.microsoft.com/office/drawing/2014/main" id="{E746A5C3-B9BE-86D3-BD0A-D564A50FA6B6}"/>
              </a:ext>
            </a:extLst>
          </p:cNvPr>
          <p:cNvSpPr/>
          <p:nvPr/>
        </p:nvSpPr>
        <p:spPr>
          <a:xfrm>
            <a:off x="6452879" y="2310218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9" name="Text 16">
            <a:extLst>
              <a:ext uri="{FF2B5EF4-FFF2-40B4-BE49-F238E27FC236}">
                <a16:creationId xmlns:a16="http://schemas.microsoft.com/office/drawing/2014/main" id="{A7CD70F8-621C-81CA-CC73-97A812A07563}"/>
              </a:ext>
            </a:extLst>
          </p:cNvPr>
          <p:cNvSpPr txBox="1"/>
          <p:nvPr/>
        </p:nvSpPr>
        <p:spPr>
          <a:xfrm>
            <a:off x="6534718" y="2378798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10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0" name="Text 17">
            <a:extLst>
              <a:ext uri="{FF2B5EF4-FFF2-40B4-BE49-F238E27FC236}">
                <a16:creationId xmlns:a16="http://schemas.microsoft.com/office/drawing/2014/main" id="{15F66264-841A-4CA2-2624-23C3CA991E0A}"/>
              </a:ext>
            </a:extLst>
          </p:cNvPr>
          <p:cNvSpPr txBox="1"/>
          <p:nvPr/>
        </p:nvSpPr>
        <p:spPr>
          <a:xfrm>
            <a:off x="6994738" y="2401658"/>
            <a:ext cx="1756562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소비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sz="1400" dirty="0" err="1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분석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요약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1" name="Shape 18">
            <a:extLst>
              <a:ext uri="{FF2B5EF4-FFF2-40B4-BE49-F238E27FC236}">
                <a16:creationId xmlns:a16="http://schemas.microsoft.com/office/drawing/2014/main" id="{4322181A-97B6-951A-3F8C-750F32B686AA}"/>
              </a:ext>
            </a:extLst>
          </p:cNvPr>
          <p:cNvSpPr/>
          <p:nvPr/>
        </p:nvSpPr>
        <p:spPr>
          <a:xfrm>
            <a:off x="6452879" y="2910065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2" name="Text 19">
            <a:extLst>
              <a:ext uri="{FF2B5EF4-FFF2-40B4-BE49-F238E27FC236}">
                <a16:creationId xmlns:a16="http://schemas.microsoft.com/office/drawing/2014/main" id="{1E1127BD-06F6-230F-DA8A-819298F0E671}"/>
              </a:ext>
            </a:extLst>
          </p:cNvPr>
          <p:cNvSpPr txBox="1"/>
          <p:nvPr/>
        </p:nvSpPr>
        <p:spPr>
          <a:xfrm>
            <a:off x="6534718" y="2978645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11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3" name="Text 20">
            <a:extLst>
              <a:ext uri="{FF2B5EF4-FFF2-40B4-BE49-F238E27FC236}">
                <a16:creationId xmlns:a16="http://schemas.microsoft.com/office/drawing/2014/main" id="{4B966D51-F49B-7970-90E2-872084BE28B6}"/>
              </a:ext>
            </a:extLst>
          </p:cNvPr>
          <p:cNvSpPr txBox="1"/>
          <p:nvPr/>
        </p:nvSpPr>
        <p:spPr>
          <a:xfrm>
            <a:off x="7000453" y="3589966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연령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4" name="Shape 21">
            <a:extLst>
              <a:ext uri="{FF2B5EF4-FFF2-40B4-BE49-F238E27FC236}">
                <a16:creationId xmlns:a16="http://schemas.microsoft.com/office/drawing/2014/main" id="{D7627980-CAA0-32EF-5F46-86E60026A07F}"/>
              </a:ext>
            </a:extLst>
          </p:cNvPr>
          <p:cNvSpPr/>
          <p:nvPr/>
        </p:nvSpPr>
        <p:spPr>
          <a:xfrm>
            <a:off x="6452879" y="3509911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5" name="Text 22">
            <a:extLst>
              <a:ext uri="{FF2B5EF4-FFF2-40B4-BE49-F238E27FC236}">
                <a16:creationId xmlns:a16="http://schemas.microsoft.com/office/drawing/2014/main" id="{7F9BCB3B-3BC9-36A6-F417-020FBD38E038}"/>
              </a:ext>
            </a:extLst>
          </p:cNvPr>
          <p:cNvSpPr txBox="1"/>
          <p:nvPr/>
        </p:nvSpPr>
        <p:spPr>
          <a:xfrm>
            <a:off x="6534718" y="3578491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12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6" name="Text 23">
            <a:extLst>
              <a:ext uri="{FF2B5EF4-FFF2-40B4-BE49-F238E27FC236}">
                <a16:creationId xmlns:a16="http://schemas.microsoft.com/office/drawing/2014/main" id="{DA7AD54F-D534-7EE4-D76B-69512FC6BC52}"/>
              </a:ext>
            </a:extLst>
          </p:cNvPr>
          <p:cNvSpPr txBox="1"/>
          <p:nvPr/>
        </p:nvSpPr>
        <p:spPr>
          <a:xfrm>
            <a:off x="6994738" y="4205769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일자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7" name="Shape 24">
            <a:extLst>
              <a:ext uri="{FF2B5EF4-FFF2-40B4-BE49-F238E27FC236}">
                <a16:creationId xmlns:a16="http://schemas.microsoft.com/office/drawing/2014/main" id="{A49907BC-DAD0-5BED-F0BE-77475C240CB6}"/>
              </a:ext>
            </a:extLst>
          </p:cNvPr>
          <p:cNvSpPr/>
          <p:nvPr/>
        </p:nvSpPr>
        <p:spPr>
          <a:xfrm>
            <a:off x="6452879" y="4110672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pPr algn="ctr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8" name="Text 25">
            <a:extLst>
              <a:ext uri="{FF2B5EF4-FFF2-40B4-BE49-F238E27FC236}">
                <a16:creationId xmlns:a16="http://schemas.microsoft.com/office/drawing/2014/main" id="{E2EDFB4B-2A06-7952-D09C-83C4C18D4785}"/>
              </a:ext>
            </a:extLst>
          </p:cNvPr>
          <p:cNvSpPr txBox="1"/>
          <p:nvPr/>
        </p:nvSpPr>
        <p:spPr>
          <a:xfrm>
            <a:off x="6534718" y="4179252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13</a:t>
            </a:r>
          </a:p>
        </p:txBody>
      </p:sp>
      <p:sp>
        <p:nvSpPr>
          <p:cNvPr id="133" name="Text 20">
            <a:extLst>
              <a:ext uri="{FF2B5EF4-FFF2-40B4-BE49-F238E27FC236}">
                <a16:creationId xmlns:a16="http://schemas.microsoft.com/office/drawing/2014/main" id="{B7CD809C-B202-E97A-D194-A289BE878A71}"/>
              </a:ext>
            </a:extLst>
          </p:cNvPr>
          <p:cNvSpPr txBox="1"/>
          <p:nvPr/>
        </p:nvSpPr>
        <p:spPr>
          <a:xfrm>
            <a:off x="6994738" y="2995812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성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AD8BBD0F-C897-3166-79BA-2B4EB6AD21D5}"/>
              </a:ext>
            </a:extLst>
          </p:cNvPr>
          <p:cNvGrpSpPr/>
          <p:nvPr/>
        </p:nvGrpSpPr>
        <p:grpSpPr>
          <a:xfrm>
            <a:off x="8851463" y="2318752"/>
            <a:ext cx="457200" cy="457200"/>
            <a:chOff x="3428198" y="4128717"/>
            <a:chExt cx="457200" cy="457200"/>
          </a:xfrm>
        </p:grpSpPr>
        <p:sp>
          <p:nvSpPr>
            <p:cNvPr id="135" name="Shape 15">
              <a:extLst>
                <a:ext uri="{FF2B5EF4-FFF2-40B4-BE49-F238E27FC236}">
                  <a16:creationId xmlns:a16="http://schemas.microsoft.com/office/drawing/2014/main" id="{79AC7E47-91B9-995E-4366-DD6FAB246201}"/>
                </a:ext>
              </a:extLst>
            </p:cNvPr>
            <p:cNvSpPr/>
            <p:nvPr/>
          </p:nvSpPr>
          <p:spPr>
            <a:xfrm>
              <a:off x="3428198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pPr algn="ctr"/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36" name="Text 16">
              <a:extLst>
                <a:ext uri="{FF2B5EF4-FFF2-40B4-BE49-F238E27FC236}">
                  <a16:creationId xmlns:a16="http://schemas.microsoft.com/office/drawing/2014/main" id="{3CB90E1A-6394-27D1-17BB-550279CC15E3}"/>
                </a:ext>
              </a:extLst>
            </p:cNvPr>
            <p:cNvSpPr txBox="1"/>
            <p:nvPr/>
          </p:nvSpPr>
          <p:spPr>
            <a:xfrm>
              <a:off x="3510037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14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137" name="Text 17">
            <a:extLst>
              <a:ext uri="{FF2B5EF4-FFF2-40B4-BE49-F238E27FC236}">
                <a16:creationId xmlns:a16="http://schemas.microsoft.com/office/drawing/2014/main" id="{E4AD3852-C6A9-64FD-CAB2-5D7FC25FCDFD}"/>
              </a:ext>
            </a:extLst>
          </p:cNvPr>
          <p:cNvSpPr txBox="1"/>
          <p:nvPr/>
        </p:nvSpPr>
        <p:spPr>
          <a:xfrm>
            <a:off x="9383796" y="2410192"/>
            <a:ext cx="2192808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시간대별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38" name="Text 17">
            <a:extLst>
              <a:ext uri="{FF2B5EF4-FFF2-40B4-BE49-F238E27FC236}">
                <a16:creationId xmlns:a16="http://schemas.microsoft.com/office/drawing/2014/main" id="{18C58714-1AFC-7A2D-579C-0A705D326AEB}"/>
              </a:ext>
            </a:extLst>
          </p:cNvPr>
          <p:cNvSpPr txBox="1"/>
          <p:nvPr/>
        </p:nvSpPr>
        <p:spPr>
          <a:xfrm>
            <a:off x="9383796" y="3013697"/>
            <a:ext cx="2235518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유입지별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39" name="Text 17">
            <a:extLst>
              <a:ext uri="{FF2B5EF4-FFF2-40B4-BE49-F238E27FC236}">
                <a16:creationId xmlns:a16="http://schemas.microsoft.com/office/drawing/2014/main" id="{30656781-4BF9-3D15-64A6-139F5618B2F4}"/>
              </a:ext>
            </a:extLst>
          </p:cNvPr>
          <p:cNvSpPr txBox="1"/>
          <p:nvPr/>
        </p:nvSpPr>
        <p:spPr>
          <a:xfrm>
            <a:off x="9394881" y="3632337"/>
            <a:ext cx="21817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내외국인별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1B9A461C-530B-0970-F46F-7BCA6751767F}"/>
              </a:ext>
            </a:extLst>
          </p:cNvPr>
          <p:cNvGrpSpPr/>
          <p:nvPr/>
        </p:nvGrpSpPr>
        <p:grpSpPr>
          <a:xfrm>
            <a:off x="8851463" y="2912906"/>
            <a:ext cx="457200" cy="457200"/>
            <a:chOff x="3428198" y="4128717"/>
            <a:chExt cx="457200" cy="457200"/>
          </a:xfrm>
        </p:grpSpPr>
        <p:sp>
          <p:nvSpPr>
            <p:cNvPr id="141" name="Shape 15">
              <a:extLst>
                <a:ext uri="{FF2B5EF4-FFF2-40B4-BE49-F238E27FC236}">
                  <a16:creationId xmlns:a16="http://schemas.microsoft.com/office/drawing/2014/main" id="{052D0042-F019-4F19-AD6A-9F435E3D8952}"/>
                </a:ext>
              </a:extLst>
            </p:cNvPr>
            <p:cNvSpPr/>
            <p:nvPr/>
          </p:nvSpPr>
          <p:spPr>
            <a:xfrm>
              <a:off x="3428198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42" name="Text 16">
              <a:extLst>
                <a:ext uri="{FF2B5EF4-FFF2-40B4-BE49-F238E27FC236}">
                  <a16:creationId xmlns:a16="http://schemas.microsoft.com/office/drawing/2014/main" id="{1EAEFE0A-E35B-65B4-A1C6-AFA6CC49C0CA}"/>
                </a:ext>
              </a:extLst>
            </p:cNvPr>
            <p:cNvSpPr txBox="1"/>
            <p:nvPr/>
          </p:nvSpPr>
          <p:spPr>
            <a:xfrm>
              <a:off x="3510037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15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AFA746BA-01D5-F202-37CC-60BE7FB981BB}"/>
              </a:ext>
            </a:extLst>
          </p:cNvPr>
          <p:cNvGrpSpPr/>
          <p:nvPr/>
        </p:nvGrpSpPr>
        <p:grpSpPr>
          <a:xfrm>
            <a:off x="8851463" y="3530328"/>
            <a:ext cx="457200" cy="457200"/>
            <a:chOff x="3428198" y="4128717"/>
            <a:chExt cx="457200" cy="457200"/>
          </a:xfrm>
        </p:grpSpPr>
        <p:sp>
          <p:nvSpPr>
            <p:cNvPr id="144" name="Shape 15">
              <a:extLst>
                <a:ext uri="{FF2B5EF4-FFF2-40B4-BE49-F238E27FC236}">
                  <a16:creationId xmlns:a16="http://schemas.microsoft.com/office/drawing/2014/main" id="{DAAD918A-50CD-A195-3A98-16160855D325}"/>
                </a:ext>
              </a:extLst>
            </p:cNvPr>
            <p:cNvSpPr/>
            <p:nvPr/>
          </p:nvSpPr>
          <p:spPr>
            <a:xfrm>
              <a:off x="3428198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pPr algn="ctr"/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45" name="Text 16">
              <a:extLst>
                <a:ext uri="{FF2B5EF4-FFF2-40B4-BE49-F238E27FC236}">
                  <a16:creationId xmlns:a16="http://schemas.microsoft.com/office/drawing/2014/main" id="{8FB032D7-3DDB-26F6-673E-41D5C4DE170B}"/>
                </a:ext>
              </a:extLst>
            </p:cNvPr>
            <p:cNvSpPr txBox="1"/>
            <p:nvPr/>
          </p:nvSpPr>
          <p:spPr>
            <a:xfrm>
              <a:off x="3510037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16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pic>
        <p:nvPicPr>
          <p:cNvPr id="146" name="Image 9" descr="preencoded.png">
            <a:extLst>
              <a:ext uri="{FF2B5EF4-FFF2-40B4-BE49-F238E27FC236}">
                <a16:creationId xmlns:a16="http://schemas.microsoft.com/office/drawing/2014/main" id="{DA5F7852-FF94-5B7B-6C66-AD2782DE4E54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-841" b="-841"/>
          <a:stretch/>
        </p:blipFill>
        <p:spPr>
          <a:xfrm>
            <a:off x="6657854" y="1839382"/>
            <a:ext cx="190195" cy="171907"/>
          </a:xfrm>
          <a:prstGeom prst="rect">
            <a:avLst/>
          </a:prstGeom>
        </p:spPr>
      </p:pic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822FFE1F-4ED9-C39D-50C7-2E2D4A022B58}"/>
              </a:ext>
            </a:extLst>
          </p:cNvPr>
          <p:cNvGrpSpPr/>
          <p:nvPr/>
        </p:nvGrpSpPr>
        <p:grpSpPr>
          <a:xfrm>
            <a:off x="607695" y="1701173"/>
            <a:ext cx="1654175" cy="409651"/>
            <a:chOff x="584200" y="1688591"/>
            <a:chExt cx="1654175" cy="409651"/>
          </a:xfrm>
        </p:grpSpPr>
        <p:sp>
          <p:nvSpPr>
            <p:cNvPr id="149" name="Shape 4">
              <a:extLst>
                <a:ext uri="{FF2B5EF4-FFF2-40B4-BE49-F238E27FC236}">
                  <a16:creationId xmlns:a16="http://schemas.microsoft.com/office/drawing/2014/main" id="{03B1B082-39FA-47C6-4C9E-1907EFF1C99F}"/>
                </a:ext>
              </a:extLst>
            </p:cNvPr>
            <p:cNvSpPr/>
            <p:nvPr/>
          </p:nvSpPr>
          <p:spPr>
            <a:xfrm>
              <a:off x="584200" y="1688591"/>
              <a:ext cx="1654175" cy="409651"/>
            </a:xfrm>
            <a:prstGeom prst="roundRect">
              <a:avLst>
                <a:gd name="adj" fmla="val 155731"/>
              </a:avLst>
            </a:prstGeom>
            <a:solidFill>
              <a:schemeClr val="bg2">
                <a:lumMod val="50000"/>
              </a:schemeClr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150" name="Image 1" descr="preencoded.png">
              <a:extLst>
                <a:ext uri="{FF2B5EF4-FFF2-40B4-BE49-F238E27FC236}">
                  <a16:creationId xmlns:a16="http://schemas.microsoft.com/office/drawing/2014/main" id="{4C7450D3-B37C-2B5D-9474-7C595D1361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-1310" b="-1310"/>
            <a:stretch/>
          </p:blipFill>
          <p:spPr>
            <a:xfrm>
              <a:off x="820826" y="1807259"/>
              <a:ext cx="209398" cy="171907"/>
            </a:xfrm>
            <a:prstGeom prst="rect">
              <a:avLst/>
            </a:prstGeom>
          </p:spPr>
        </p:pic>
        <p:sp>
          <p:nvSpPr>
            <p:cNvPr id="151" name="Text 5">
              <a:extLst>
                <a:ext uri="{FF2B5EF4-FFF2-40B4-BE49-F238E27FC236}">
                  <a16:creationId xmlns:a16="http://schemas.microsoft.com/office/drawing/2014/main" id="{CDCD0029-4200-0490-5AAC-D69E0D809EAA}"/>
                </a:ext>
              </a:extLst>
            </p:cNvPr>
            <p:cNvSpPr txBox="1"/>
            <p:nvPr/>
          </p:nvSpPr>
          <p:spPr>
            <a:xfrm>
              <a:off x="1075919" y="1772692"/>
              <a:ext cx="897026" cy="23865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>
                <a:buNone/>
              </a:pPr>
              <a:r>
                <a:rPr lang="ko-KR" altLang="en-US" sz="1400" b="1" dirty="0">
                  <a:solidFill>
                    <a:srgbClr val="F8F9FA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  전체 요약</a:t>
              </a:r>
              <a:endParaRPr lang="en-US" sz="1400" dirty="0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pic>
        <p:nvPicPr>
          <p:cNvPr id="157" name="그림 156">
            <a:extLst>
              <a:ext uri="{FF2B5EF4-FFF2-40B4-BE49-F238E27FC236}">
                <a16:creationId xmlns:a16="http://schemas.microsoft.com/office/drawing/2014/main" id="{59B06150-0C77-DD34-011D-74F31BF9E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757" y="2881849"/>
            <a:ext cx="1190791" cy="1448002"/>
          </a:xfrm>
          <a:prstGeom prst="rect">
            <a:avLst/>
          </a:prstGeom>
        </p:spPr>
      </p:pic>
      <p:sp>
        <p:nvSpPr>
          <p:cNvPr id="159" name="Shape 11">
            <a:extLst>
              <a:ext uri="{FF2B5EF4-FFF2-40B4-BE49-F238E27FC236}">
                <a16:creationId xmlns:a16="http://schemas.microsoft.com/office/drawing/2014/main" id="{722BAE39-BFE5-8725-EB4B-5DD57C8DB1BB}"/>
              </a:ext>
            </a:extLst>
          </p:cNvPr>
          <p:cNvSpPr/>
          <p:nvPr/>
        </p:nvSpPr>
        <p:spPr>
          <a:xfrm>
            <a:off x="9334195" y="5715000"/>
            <a:ext cx="2857500" cy="1143000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9038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E25F33-D7C5-4CA8-9446-03079C7E8B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8029053B-59D4-9B1A-ADAB-5487DC937116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축제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전중후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CD9FE959-2A7B-9159-C24E-C282982B74DC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13</a:t>
            </a:r>
            <a:endParaRPr lang="en-US" dirty="0"/>
          </a:p>
        </p:txBody>
      </p:sp>
      <p:sp>
        <p:nvSpPr>
          <p:cNvPr id="12" name="Shape 8"/>
          <p:cNvSpPr/>
          <p:nvPr/>
        </p:nvSpPr>
        <p:spPr>
          <a:xfrm>
            <a:off x="786384" y="1374598"/>
            <a:ext cx="3581705" cy="1485900"/>
          </a:xfrm>
          <a:prstGeom prst="roundRect">
            <a:avLst>
              <a:gd name="adj" fmla="val 315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3" name="Shape 9"/>
          <p:cNvSpPr/>
          <p:nvPr/>
        </p:nvSpPr>
        <p:spPr>
          <a:xfrm>
            <a:off x="786384" y="1374598"/>
            <a:ext cx="38405" cy="1485900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4" name="Image 2" descr="preencoded.png"/>
          <p:cNvPicPr>
            <a:picLocks noChangeAspect="1"/>
          </p:cNvPicPr>
          <p:nvPr/>
        </p:nvPicPr>
        <p:blipFill>
          <a:blip r:embed="rId3"/>
          <a:srcRect l="-7143" r="-7143"/>
          <a:stretch/>
        </p:blipFill>
        <p:spPr>
          <a:xfrm>
            <a:off x="995781" y="1562965"/>
            <a:ext cx="171907" cy="171907"/>
          </a:xfrm>
          <a:prstGeom prst="rect">
            <a:avLst/>
          </a:prstGeom>
        </p:spPr>
      </p:pic>
      <p:sp>
        <p:nvSpPr>
          <p:cNvPr id="15" name="Text 10"/>
          <p:cNvSpPr txBox="1"/>
          <p:nvPr/>
        </p:nvSpPr>
        <p:spPr>
          <a:xfrm>
            <a:off x="1243584" y="1545591"/>
            <a:ext cx="2281936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직전 </a:t>
            </a:r>
            <a:r>
              <a:rPr lang="en-US" altLang="ko-KR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</a:t>
            </a:r>
            <a:endParaRPr lang="en-US" sz="1300" dirty="0"/>
          </a:p>
        </p:txBody>
      </p:sp>
      <p:sp>
        <p:nvSpPr>
          <p:cNvPr id="16" name="Text 11"/>
          <p:cNvSpPr txBox="1"/>
          <p:nvPr/>
        </p:nvSpPr>
        <p:spPr>
          <a:xfrm>
            <a:off x="995781" y="1892149"/>
            <a:ext cx="1415949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매출금액</a:t>
            </a:r>
            <a:endParaRPr lang="en-US" sz="1000" dirty="0"/>
          </a:p>
        </p:txBody>
      </p:sp>
      <p:sp>
        <p:nvSpPr>
          <p:cNvPr id="17" name="Text 12"/>
          <p:cNvSpPr txBox="1"/>
          <p:nvPr/>
        </p:nvSpPr>
        <p:spPr>
          <a:xfrm>
            <a:off x="2806701" y="1892149"/>
            <a:ext cx="137947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{{SL20_1}}원</a:t>
            </a:r>
            <a:endParaRPr lang="en-US" sz="1000" dirty="0"/>
          </a:p>
        </p:txBody>
      </p:sp>
      <p:sp>
        <p:nvSpPr>
          <p:cNvPr id="18" name="Text 13"/>
          <p:cNvSpPr txBox="1"/>
          <p:nvPr/>
        </p:nvSpPr>
        <p:spPr>
          <a:xfrm>
            <a:off x="995781" y="2155496"/>
            <a:ext cx="135707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매출건수</a:t>
            </a:r>
            <a:endParaRPr lang="en-US" sz="1000" dirty="0"/>
          </a:p>
        </p:txBody>
      </p:sp>
      <p:sp>
        <p:nvSpPr>
          <p:cNvPr id="19" name="Text 14"/>
          <p:cNvSpPr txBox="1"/>
          <p:nvPr/>
        </p:nvSpPr>
        <p:spPr>
          <a:xfrm>
            <a:off x="2914651" y="2155496"/>
            <a:ext cx="127152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{{SL20_2}}건</a:t>
            </a:r>
            <a:endParaRPr lang="en-US" sz="1000" dirty="0"/>
          </a:p>
        </p:txBody>
      </p:sp>
      <p:sp>
        <p:nvSpPr>
          <p:cNvPr id="20" name="Text 15"/>
          <p:cNvSpPr txBox="1"/>
          <p:nvPr/>
        </p:nvSpPr>
        <p:spPr>
          <a:xfrm>
            <a:off x="995781" y="2418843"/>
            <a:ext cx="97932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</a:t>
            </a:r>
            <a:r>
              <a:rPr 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당 평균금액</a:t>
            </a:r>
            <a:endParaRPr lang="en-US" sz="1000" dirty="0"/>
          </a:p>
        </p:txBody>
      </p:sp>
      <p:sp>
        <p:nvSpPr>
          <p:cNvPr id="21" name="Text 16"/>
          <p:cNvSpPr txBox="1">
            <a:spLocks/>
          </p:cNvSpPr>
          <p:nvPr/>
        </p:nvSpPr>
        <p:spPr>
          <a:xfrm>
            <a:off x="2914650" y="2418843"/>
            <a:ext cx="1269695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/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{{SL20_3}}</a:t>
            </a: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000" dirty="0"/>
          </a:p>
        </p:txBody>
      </p:sp>
      <p:sp>
        <p:nvSpPr>
          <p:cNvPr id="22" name="Shape 17"/>
          <p:cNvSpPr/>
          <p:nvPr/>
        </p:nvSpPr>
        <p:spPr>
          <a:xfrm>
            <a:off x="786384" y="3024176"/>
            <a:ext cx="3581705" cy="1485900"/>
          </a:xfrm>
          <a:prstGeom prst="roundRect">
            <a:avLst>
              <a:gd name="adj" fmla="val 315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3" name="Shape 18"/>
          <p:cNvSpPr/>
          <p:nvPr/>
        </p:nvSpPr>
        <p:spPr>
          <a:xfrm>
            <a:off x="786384" y="3024176"/>
            <a:ext cx="38405" cy="1485900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24" name="Image 3" descr="preencoded.png"/>
          <p:cNvPicPr>
            <a:picLocks noChangeAspect="1"/>
          </p:cNvPicPr>
          <p:nvPr/>
        </p:nvPicPr>
        <p:blipFill>
          <a:blip r:embed="rId4"/>
          <a:srcRect t="-2724" b="-2724"/>
          <a:stretch/>
        </p:blipFill>
        <p:spPr>
          <a:xfrm>
            <a:off x="995781" y="3212542"/>
            <a:ext cx="142646" cy="171907"/>
          </a:xfrm>
          <a:prstGeom prst="rect">
            <a:avLst/>
          </a:prstGeom>
        </p:spPr>
      </p:pic>
      <p:sp>
        <p:nvSpPr>
          <p:cNvPr id="25" name="Text 19"/>
          <p:cNvSpPr txBox="1"/>
          <p:nvPr/>
        </p:nvSpPr>
        <p:spPr>
          <a:xfrm>
            <a:off x="1214323" y="3196083"/>
            <a:ext cx="792785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축제 기간</a:t>
            </a:r>
            <a:endParaRPr lang="en-US" sz="1300" dirty="0"/>
          </a:p>
        </p:txBody>
      </p:sp>
      <p:sp>
        <p:nvSpPr>
          <p:cNvPr id="26" name="Text 20"/>
          <p:cNvSpPr txBox="1"/>
          <p:nvPr/>
        </p:nvSpPr>
        <p:spPr>
          <a:xfrm>
            <a:off x="995781" y="3542641"/>
            <a:ext cx="135707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매출금액</a:t>
            </a:r>
            <a:endParaRPr lang="en-US" altLang="ko-KR" sz="1000" dirty="0"/>
          </a:p>
        </p:txBody>
      </p:sp>
      <p:sp>
        <p:nvSpPr>
          <p:cNvPr id="27" name="Text 21"/>
          <p:cNvSpPr txBox="1"/>
          <p:nvPr/>
        </p:nvSpPr>
        <p:spPr>
          <a:xfrm>
            <a:off x="3155772" y="3537926"/>
            <a:ext cx="102857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{{SL20_4}}원</a:t>
            </a:r>
            <a:endParaRPr lang="en-US" sz="1000" dirty="0"/>
          </a:p>
        </p:txBody>
      </p:sp>
      <p:sp>
        <p:nvSpPr>
          <p:cNvPr id="29" name="Text 23"/>
          <p:cNvSpPr txBox="1"/>
          <p:nvPr/>
        </p:nvSpPr>
        <p:spPr>
          <a:xfrm>
            <a:off x="995781" y="3805988"/>
            <a:ext cx="111741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매출건수</a:t>
            </a:r>
            <a:endParaRPr lang="en-US" altLang="ko-KR" sz="1000" dirty="0"/>
          </a:p>
        </p:txBody>
      </p:sp>
      <p:sp>
        <p:nvSpPr>
          <p:cNvPr id="30" name="Text 24"/>
          <p:cNvSpPr txBox="1"/>
          <p:nvPr/>
        </p:nvSpPr>
        <p:spPr>
          <a:xfrm>
            <a:off x="3155772" y="3801273"/>
            <a:ext cx="102857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/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{{SL20_5}}</a:t>
            </a: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endParaRPr lang="en-US" sz="1000" dirty="0"/>
          </a:p>
        </p:txBody>
      </p:sp>
      <p:sp>
        <p:nvSpPr>
          <p:cNvPr id="32" name="Text 26"/>
          <p:cNvSpPr txBox="1"/>
          <p:nvPr/>
        </p:nvSpPr>
        <p:spPr>
          <a:xfrm>
            <a:off x="995781" y="4068421"/>
            <a:ext cx="97932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</a:t>
            </a:r>
            <a:r>
              <a:rPr 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당 평균금액</a:t>
            </a:r>
            <a:endParaRPr lang="en-US" sz="1000" dirty="0"/>
          </a:p>
        </p:txBody>
      </p:sp>
      <p:sp>
        <p:nvSpPr>
          <p:cNvPr id="33" name="Text 27"/>
          <p:cNvSpPr txBox="1"/>
          <p:nvPr/>
        </p:nvSpPr>
        <p:spPr>
          <a:xfrm>
            <a:off x="3066872" y="4063706"/>
            <a:ext cx="111747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/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{{SL20_6}}</a:t>
            </a: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000" dirty="0"/>
          </a:p>
        </p:txBody>
      </p:sp>
      <p:sp>
        <p:nvSpPr>
          <p:cNvPr id="35" name="Shape 29"/>
          <p:cNvSpPr/>
          <p:nvPr/>
        </p:nvSpPr>
        <p:spPr>
          <a:xfrm>
            <a:off x="786384" y="4674668"/>
            <a:ext cx="3581705" cy="1485900"/>
          </a:xfrm>
          <a:prstGeom prst="roundRect">
            <a:avLst>
              <a:gd name="adj" fmla="val 315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6" name="Shape 30"/>
          <p:cNvSpPr/>
          <p:nvPr/>
        </p:nvSpPr>
        <p:spPr>
          <a:xfrm>
            <a:off x="786384" y="4674668"/>
            <a:ext cx="38405" cy="1485900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37" name="Image 4" descr="preencoded.png"/>
          <p:cNvPicPr>
            <a:picLocks noChangeAspect="1"/>
          </p:cNvPicPr>
          <p:nvPr/>
        </p:nvPicPr>
        <p:blipFill>
          <a:blip r:embed="rId5"/>
          <a:srcRect l="-7143" r="-7143"/>
          <a:stretch/>
        </p:blipFill>
        <p:spPr>
          <a:xfrm>
            <a:off x="995781" y="4863034"/>
            <a:ext cx="171907" cy="171907"/>
          </a:xfrm>
          <a:prstGeom prst="rect">
            <a:avLst/>
          </a:prstGeom>
        </p:spPr>
      </p:pic>
      <p:sp>
        <p:nvSpPr>
          <p:cNvPr id="38" name="Text 31"/>
          <p:cNvSpPr txBox="1"/>
          <p:nvPr/>
        </p:nvSpPr>
        <p:spPr>
          <a:xfrm>
            <a:off x="1243583" y="4845661"/>
            <a:ext cx="2521915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직후 </a:t>
            </a:r>
            <a:r>
              <a:rPr lang="en-US" altLang="ko-KR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</a:t>
            </a:r>
            <a:endParaRPr lang="en-US" sz="1300" dirty="0"/>
          </a:p>
        </p:txBody>
      </p:sp>
      <p:sp>
        <p:nvSpPr>
          <p:cNvPr id="39" name="Text 32"/>
          <p:cNvSpPr txBox="1"/>
          <p:nvPr/>
        </p:nvSpPr>
        <p:spPr>
          <a:xfrm>
            <a:off x="995781" y="5193133"/>
            <a:ext cx="1324509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매출금액</a:t>
            </a:r>
            <a:endParaRPr lang="en-US" altLang="ko-KR" sz="1000" dirty="0"/>
          </a:p>
        </p:txBody>
      </p:sp>
      <p:sp>
        <p:nvSpPr>
          <p:cNvPr id="42" name="Text 35"/>
          <p:cNvSpPr txBox="1"/>
          <p:nvPr/>
        </p:nvSpPr>
        <p:spPr>
          <a:xfrm>
            <a:off x="995781" y="5455566"/>
            <a:ext cx="1324509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매출건수</a:t>
            </a:r>
            <a:endParaRPr lang="en-US" altLang="ko-KR" sz="1000" dirty="0"/>
          </a:p>
        </p:txBody>
      </p:sp>
      <p:sp>
        <p:nvSpPr>
          <p:cNvPr id="45" name="Text 38"/>
          <p:cNvSpPr txBox="1"/>
          <p:nvPr/>
        </p:nvSpPr>
        <p:spPr>
          <a:xfrm>
            <a:off x="995781" y="5718913"/>
            <a:ext cx="97932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</a:t>
            </a:r>
            <a:r>
              <a:rPr lang="en-US" sz="100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당 </a:t>
            </a:r>
            <a:r>
              <a:rPr 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평균금액</a:t>
            </a:r>
            <a:endParaRPr lang="en-US" sz="1000" dirty="0"/>
          </a:p>
        </p:txBody>
      </p:sp>
      <p:sp>
        <p:nvSpPr>
          <p:cNvPr id="76" name="Text 12">
            <a:extLst>
              <a:ext uri="{FF2B5EF4-FFF2-40B4-BE49-F238E27FC236}">
                <a16:creationId xmlns:a16="http://schemas.microsoft.com/office/drawing/2014/main" id="{68AED196-9D01-8582-8CAD-3EECE9003334}"/>
              </a:ext>
            </a:extLst>
          </p:cNvPr>
          <p:cNvSpPr txBox="1"/>
          <p:nvPr/>
        </p:nvSpPr>
        <p:spPr>
          <a:xfrm>
            <a:off x="2806701" y="5172170"/>
            <a:ext cx="137947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{{SL20_7}}원</a:t>
            </a:r>
            <a:endParaRPr lang="en-US" sz="1000" dirty="0"/>
          </a:p>
        </p:txBody>
      </p:sp>
      <p:sp>
        <p:nvSpPr>
          <p:cNvPr id="77" name="Text 14">
            <a:extLst>
              <a:ext uri="{FF2B5EF4-FFF2-40B4-BE49-F238E27FC236}">
                <a16:creationId xmlns:a16="http://schemas.microsoft.com/office/drawing/2014/main" id="{E43F5EC8-BCA6-8F07-471C-4444BAA3645D}"/>
              </a:ext>
            </a:extLst>
          </p:cNvPr>
          <p:cNvSpPr txBox="1"/>
          <p:nvPr/>
        </p:nvSpPr>
        <p:spPr>
          <a:xfrm>
            <a:off x="2914651" y="5435517"/>
            <a:ext cx="127152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{{SL20_8}}건</a:t>
            </a:r>
            <a:endParaRPr lang="en-US" sz="1000" dirty="0"/>
          </a:p>
        </p:txBody>
      </p:sp>
      <p:sp>
        <p:nvSpPr>
          <p:cNvPr id="78" name="Text 16">
            <a:extLst>
              <a:ext uri="{FF2B5EF4-FFF2-40B4-BE49-F238E27FC236}">
                <a16:creationId xmlns:a16="http://schemas.microsoft.com/office/drawing/2014/main" id="{518FBBFD-4666-5A2E-27BF-83F6302FFB12}"/>
              </a:ext>
            </a:extLst>
          </p:cNvPr>
          <p:cNvSpPr txBox="1">
            <a:spLocks/>
          </p:cNvSpPr>
          <p:nvPr/>
        </p:nvSpPr>
        <p:spPr>
          <a:xfrm>
            <a:off x="2914650" y="5698864"/>
            <a:ext cx="1269695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/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{{SL20_9}}</a:t>
            </a: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000" dirty="0"/>
          </a:p>
        </p:txBody>
      </p:sp>
      <p:graphicFrame>
        <p:nvGraphicFramePr>
          <p:cNvPr id="7" name="SL20_chart">
            <a:extLst>
              <a:ext uri="{FF2B5EF4-FFF2-40B4-BE49-F238E27FC236}">
                <a16:creationId xmlns:a16="http://schemas.microsoft.com/office/drawing/2014/main" id="{FF7119F6-424E-7DC1-791B-BAFB1BE8B8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70110249"/>
              </p:ext>
            </p:extLst>
          </p:nvPr>
        </p:nvGraphicFramePr>
        <p:xfrm>
          <a:off x="5053584" y="1475188"/>
          <a:ext cx="6361122" cy="45221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28728590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D9A742-446C-AB1B-6168-7C58EA668E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8">
            <a:extLst>
              <a:ext uri="{FF2B5EF4-FFF2-40B4-BE49-F238E27FC236}">
                <a16:creationId xmlns:a16="http://schemas.microsoft.com/office/drawing/2014/main" id="{DF09252A-FBA5-1C4D-2C7C-D53207C0D151}"/>
              </a:ext>
            </a:extLst>
          </p:cNvPr>
          <p:cNvSpPr/>
          <p:nvPr/>
        </p:nvSpPr>
        <p:spPr>
          <a:xfrm>
            <a:off x="809968" y="3015500"/>
            <a:ext cx="3581705" cy="1218895"/>
          </a:xfrm>
          <a:prstGeom prst="roundRect">
            <a:avLst>
              <a:gd name="adj" fmla="val 468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477A8A27-61F9-200D-52D5-6D67CD4F94BD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축제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전중후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방문인구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5DF68F73-F416-4D95-E5C5-1AEF294964EE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14</a:t>
            </a:r>
            <a:endParaRPr lang="en-US" dirty="0"/>
          </a:p>
        </p:txBody>
      </p:sp>
      <p:sp>
        <p:nvSpPr>
          <p:cNvPr id="2" name="Shape 8">
            <a:extLst>
              <a:ext uri="{FF2B5EF4-FFF2-40B4-BE49-F238E27FC236}">
                <a16:creationId xmlns:a16="http://schemas.microsoft.com/office/drawing/2014/main" id="{DE425FAB-4317-3200-2783-81FDC57E6B73}"/>
              </a:ext>
            </a:extLst>
          </p:cNvPr>
          <p:cNvSpPr/>
          <p:nvPr/>
        </p:nvSpPr>
        <p:spPr>
          <a:xfrm>
            <a:off x="804898" y="1608279"/>
            <a:ext cx="3581705" cy="1218895"/>
          </a:xfrm>
          <a:prstGeom prst="roundRect">
            <a:avLst>
              <a:gd name="adj" fmla="val 468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" name="Shape 9">
            <a:extLst>
              <a:ext uri="{FF2B5EF4-FFF2-40B4-BE49-F238E27FC236}">
                <a16:creationId xmlns:a16="http://schemas.microsoft.com/office/drawing/2014/main" id="{999D764B-3C3D-8B8D-5522-B049D13336D5}"/>
              </a:ext>
            </a:extLst>
          </p:cNvPr>
          <p:cNvSpPr/>
          <p:nvPr/>
        </p:nvSpPr>
        <p:spPr>
          <a:xfrm>
            <a:off x="804898" y="1608279"/>
            <a:ext cx="38405" cy="12188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4" name="Image 2" descr="preencoded.png">
            <a:extLst>
              <a:ext uri="{FF2B5EF4-FFF2-40B4-BE49-F238E27FC236}">
                <a16:creationId xmlns:a16="http://schemas.microsoft.com/office/drawing/2014/main" id="{07746C10-17AF-2B74-8720-A2FD28B5943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7143" r="-7143"/>
          <a:stretch/>
        </p:blipFill>
        <p:spPr>
          <a:xfrm>
            <a:off x="1033498" y="1800607"/>
            <a:ext cx="133502" cy="133502"/>
          </a:xfrm>
          <a:prstGeom prst="rect">
            <a:avLst/>
          </a:prstGeom>
        </p:spPr>
      </p:pic>
      <p:sp>
        <p:nvSpPr>
          <p:cNvPr id="7" name="Text 11">
            <a:extLst>
              <a:ext uri="{FF2B5EF4-FFF2-40B4-BE49-F238E27FC236}">
                <a16:creationId xmlns:a16="http://schemas.microsoft.com/office/drawing/2014/main" id="{0A3D84F9-EB35-C2DE-6A93-6F4476A930B0}"/>
              </a:ext>
            </a:extLst>
          </p:cNvPr>
          <p:cNvSpPr txBox="1"/>
          <p:nvPr/>
        </p:nvSpPr>
        <p:spPr>
          <a:xfrm>
            <a:off x="1033497" y="2004214"/>
            <a:ext cx="3049876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{{SL21_1}}</a:t>
            </a: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300" b="1" dirty="0"/>
          </a:p>
        </p:txBody>
      </p:sp>
      <p:sp>
        <p:nvSpPr>
          <p:cNvPr id="10" name="Text 13">
            <a:extLst>
              <a:ext uri="{FF2B5EF4-FFF2-40B4-BE49-F238E27FC236}">
                <a16:creationId xmlns:a16="http://schemas.microsoft.com/office/drawing/2014/main" id="{844725BE-F28D-C99F-46AE-CEA644174F0E}"/>
              </a:ext>
            </a:extLst>
          </p:cNvPr>
          <p:cNvSpPr txBox="1"/>
          <p:nvPr/>
        </p:nvSpPr>
        <p:spPr>
          <a:xfrm>
            <a:off x="1033498" y="2445869"/>
            <a:ext cx="2392650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{{SL21_2}}명</a:t>
            </a:r>
            <a:endParaRPr lang="en-US" sz="1000" dirty="0"/>
          </a:p>
        </p:txBody>
      </p:sp>
      <p:sp>
        <p:nvSpPr>
          <p:cNvPr id="49" name="Shape 16">
            <a:extLst>
              <a:ext uri="{FF2B5EF4-FFF2-40B4-BE49-F238E27FC236}">
                <a16:creationId xmlns:a16="http://schemas.microsoft.com/office/drawing/2014/main" id="{05DEB88F-1C76-AFB6-D22F-C4F31E1B25A8}"/>
              </a:ext>
            </a:extLst>
          </p:cNvPr>
          <p:cNvSpPr/>
          <p:nvPr/>
        </p:nvSpPr>
        <p:spPr>
          <a:xfrm>
            <a:off x="804898" y="3015540"/>
            <a:ext cx="38405" cy="1218895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2" name="Text 18">
            <a:extLst>
              <a:ext uri="{FF2B5EF4-FFF2-40B4-BE49-F238E27FC236}">
                <a16:creationId xmlns:a16="http://schemas.microsoft.com/office/drawing/2014/main" id="{5ABF2219-03C0-EB16-8FD0-5A47052D7622}"/>
              </a:ext>
            </a:extLst>
          </p:cNvPr>
          <p:cNvSpPr txBox="1"/>
          <p:nvPr/>
        </p:nvSpPr>
        <p:spPr>
          <a:xfrm>
            <a:off x="1033498" y="3412390"/>
            <a:ext cx="2392650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1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{{SL21_3}}</a:t>
            </a:r>
            <a:r>
              <a:rPr lang="ko-KR" altLang="en-US" sz="13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</a:p>
        </p:txBody>
      </p:sp>
      <p:sp>
        <p:nvSpPr>
          <p:cNvPr id="54" name="Text 20">
            <a:extLst>
              <a:ext uri="{FF2B5EF4-FFF2-40B4-BE49-F238E27FC236}">
                <a16:creationId xmlns:a16="http://schemas.microsoft.com/office/drawing/2014/main" id="{4F979B30-2811-D828-EA2F-A90201E1F649}"/>
              </a:ext>
            </a:extLst>
          </p:cNvPr>
          <p:cNvSpPr txBox="1"/>
          <p:nvPr/>
        </p:nvSpPr>
        <p:spPr>
          <a:xfrm>
            <a:off x="1033498" y="3854045"/>
            <a:ext cx="2040225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{{SL21_4}} 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000" dirty="0"/>
          </a:p>
        </p:txBody>
      </p:sp>
      <p:sp>
        <p:nvSpPr>
          <p:cNvPr id="57" name="Shape 23">
            <a:extLst>
              <a:ext uri="{FF2B5EF4-FFF2-40B4-BE49-F238E27FC236}">
                <a16:creationId xmlns:a16="http://schemas.microsoft.com/office/drawing/2014/main" id="{0DAF44BD-D36D-D6CC-EC7C-D9A931F4F195}"/>
              </a:ext>
            </a:extLst>
          </p:cNvPr>
          <p:cNvSpPr/>
          <p:nvPr/>
        </p:nvSpPr>
        <p:spPr>
          <a:xfrm>
            <a:off x="804898" y="4423716"/>
            <a:ext cx="3581705" cy="1218895"/>
          </a:xfrm>
          <a:prstGeom prst="roundRect">
            <a:avLst>
              <a:gd name="adj" fmla="val 468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8" name="Shape 24">
            <a:extLst>
              <a:ext uri="{FF2B5EF4-FFF2-40B4-BE49-F238E27FC236}">
                <a16:creationId xmlns:a16="http://schemas.microsoft.com/office/drawing/2014/main" id="{0F88D029-BA65-F7A0-F770-2067F95B8D3D}"/>
              </a:ext>
            </a:extLst>
          </p:cNvPr>
          <p:cNvSpPr/>
          <p:nvPr/>
        </p:nvSpPr>
        <p:spPr>
          <a:xfrm>
            <a:off x="804898" y="4423716"/>
            <a:ext cx="38405" cy="12188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9" name="Image 4" descr="preencoded.png">
            <a:extLst>
              <a:ext uri="{FF2B5EF4-FFF2-40B4-BE49-F238E27FC236}">
                <a16:creationId xmlns:a16="http://schemas.microsoft.com/office/drawing/2014/main" id="{754E78C3-691C-7714-9532-188D96D6CEF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-7143" r="-7143"/>
          <a:stretch/>
        </p:blipFill>
        <p:spPr>
          <a:xfrm>
            <a:off x="1033498" y="4616045"/>
            <a:ext cx="133502" cy="133502"/>
          </a:xfrm>
          <a:prstGeom prst="rect">
            <a:avLst/>
          </a:prstGeom>
        </p:spPr>
      </p:pic>
      <p:sp>
        <p:nvSpPr>
          <p:cNvPr id="61" name="Text 26">
            <a:extLst>
              <a:ext uri="{FF2B5EF4-FFF2-40B4-BE49-F238E27FC236}">
                <a16:creationId xmlns:a16="http://schemas.microsoft.com/office/drawing/2014/main" id="{E56928F4-3752-5250-D5FD-B9C19254FBD8}"/>
              </a:ext>
            </a:extLst>
          </p:cNvPr>
          <p:cNvSpPr txBox="1"/>
          <p:nvPr/>
        </p:nvSpPr>
        <p:spPr>
          <a:xfrm>
            <a:off x="1033498" y="4819651"/>
            <a:ext cx="2392650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{{SL21_5}}</a:t>
            </a: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altLang="ko-KR" sz="1300" b="1" dirty="0"/>
          </a:p>
        </p:txBody>
      </p:sp>
      <p:sp>
        <p:nvSpPr>
          <p:cNvPr id="63" name="Text 28">
            <a:extLst>
              <a:ext uri="{FF2B5EF4-FFF2-40B4-BE49-F238E27FC236}">
                <a16:creationId xmlns:a16="http://schemas.microsoft.com/office/drawing/2014/main" id="{EF49EE41-F6D9-69E7-4033-459842451F82}"/>
              </a:ext>
            </a:extLst>
          </p:cNvPr>
          <p:cNvSpPr txBox="1"/>
          <p:nvPr/>
        </p:nvSpPr>
        <p:spPr>
          <a:xfrm>
            <a:off x="1033498" y="5262221"/>
            <a:ext cx="215928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{{SL21_6}} 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000" dirty="0"/>
          </a:p>
        </p:txBody>
      </p:sp>
      <p:sp>
        <p:nvSpPr>
          <p:cNvPr id="71" name="Text 10">
            <a:extLst>
              <a:ext uri="{FF2B5EF4-FFF2-40B4-BE49-F238E27FC236}">
                <a16:creationId xmlns:a16="http://schemas.microsoft.com/office/drawing/2014/main" id="{BC57060E-C183-6868-1F12-1C13CAABAC28}"/>
              </a:ext>
            </a:extLst>
          </p:cNvPr>
          <p:cNvSpPr txBox="1"/>
          <p:nvPr/>
        </p:nvSpPr>
        <p:spPr>
          <a:xfrm>
            <a:off x="1254661" y="1765556"/>
            <a:ext cx="736092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직전 </a:t>
            </a:r>
            <a:r>
              <a:rPr lang="en-US" altLang="ko-KR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</a:t>
            </a:r>
            <a:endParaRPr lang="en-US" sz="1300" dirty="0"/>
          </a:p>
        </p:txBody>
      </p:sp>
      <p:sp>
        <p:nvSpPr>
          <p:cNvPr id="72" name="Text 19">
            <a:extLst>
              <a:ext uri="{FF2B5EF4-FFF2-40B4-BE49-F238E27FC236}">
                <a16:creationId xmlns:a16="http://schemas.microsoft.com/office/drawing/2014/main" id="{CA7C3BC7-79DF-7AD2-B7F6-EC2075CE2E53}"/>
              </a:ext>
            </a:extLst>
          </p:cNvPr>
          <p:cNvSpPr txBox="1"/>
          <p:nvPr/>
        </p:nvSpPr>
        <p:spPr>
          <a:xfrm>
            <a:off x="1254661" y="3153591"/>
            <a:ext cx="792785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축제 기간</a:t>
            </a:r>
            <a:endParaRPr lang="en-US" sz="1300" dirty="0"/>
          </a:p>
        </p:txBody>
      </p:sp>
      <p:sp>
        <p:nvSpPr>
          <p:cNvPr id="73" name="Text 31">
            <a:extLst>
              <a:ext uri="{FF2B5EF4-FFF2-40B4-BE49-F238E27FC236}">
                <a16:creationId xmlns:a16="http://schemas.microsoft.com/office/drawing/2014/main" id="{B89BAFB9-B00B-4015-4AD6-0B43108797B2}"/>
              </a:ext>
            </a:extLst>
          </p:cNvPr>
          <p:cNvSpPr txBox="1"/>
          <p:nvPr/>
        </p:nvSpPr>
        <p:spPr>
          <a:xfrm>
            <a:off x="1220950" y="4578707"/>
            <a:ext cx="736092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직후 </a:t>
            </a:r>
            <a:r>
              <a:rPr lang="en-US" altLang="ko-KR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</a:t>
            </a:r>
            <a:endParaRPr lang="en-US" sz="1300" dirty="0"/>
          </a:p>
        </p:txBody>
      </p:sp>
      <p:graphicFrame>
        <p:nvGraphicFramePr>
          <p:cNvPr id="5" name="SL21_chart">
            <a:extLst>
              <a:ext uri="{FF2B5EF4-FFF2-40B4-BE49-F238E27FC236}">
                <a16:creationId xmlns:a16="http://schemas.microsoft.com/office/drawing/2014/main" id="{55E4FA91-2C03-1DA5-1AD2-D666C745BF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19442222"/>
              </p:ext>
            </p:extLst>
          </p:nvPr>
        </p:nvGraphicFramePr>
        <p:xfrm>
          <a:off x="5053584" y="1464037"/>
          <a:ext cx="6361122" cy="43011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8" name="Image 3" descr="preencoded.png">
            <a:extLst>
              <a:ext uri="{FF2B5EF4-FFF2-40B4-BE49-F238E27FC236}">
                <a16:creationId xmlns:a16="http://schemas.microsoft.com/office/drawing/2014/main" id="{FC40CF96-8128-E86F-0A9A-63989B04A088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-2724" b="-2724"/>
          <a:stretch/>
        </p:blipFill>
        <p:spPr>
          <a:xfrm>
            <a:off x="1012475" y="3171727"/>
            <a:ext cx="142646" cy="171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1835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35AE9E-1024-3718-22F5-B97AEA8580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89">
            <a:extLst>
              <a:ext uri="{FF2B5EF4-FFF2-40B4-BE49-F238E27FC236}">
                <a16:creationId xmlns:a16="http://schemas.microsoft.com/office/drawing/2014/main" id="{5CBF4C51-4DA0-F2B1-42D4-46011FF93BDD}"/>
              </a:ext>
            </a:extLst>
          </p:cNvPr>
          <p:cNvSpPr>
            <a:spLocks/>
          </p:cNvSpPr>
          <p:nvPr/>
        </p:nvSpPr>
        <p:spPr>
          <a:xfrm>
            <a:off x="6022849" y="1463267"/>
            <a:ext cx="2865119" cy="3036260"/>
          </a:xfrm>
          <a:prstGeom prst="roundRect">
            <a:avLst>
              <a:gd name="adj" fmla="val 4031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94F1423B-19C3-FA11-B3A4-23572E50FAC5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시설물 및 주차장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현황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F68D0B72-E929-2A5D-C691-51C3CF4313ED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14</a:t>
            </a:r>
            <a:endParaRPr lang="en-US" dirty="0"/>
          </a:p>
        </p:txBody>
      </p:sp>
      <p:sp>
        <p:nvSpPr>
          <p:cNvPr id="4" name="SL22_map_facility">
            <a:extLst>
              <a:ext uri="{FF2B5EF4-FFF2-40B4-BE49-F238E27FC236}">
                <a16:creationId xmlns:a16="http://schemas.microsoft.com/office/drawing/2014/main" id="{7E915718-9648-7698-E72F-F0C9D5D0C2BC}"/>
              </a:ext>
            </a:extLst>
          </p:cNvPr>
          <p:cNvSpPr/>
          <p:nvPr/>
        </p:nvSpPr>
        <p:spPr>
          <a:xfrm>
            <a:off x="712501" y="1219200"/>
            <a:ext cx="5021549" cy="4952354"/>
          </a:xfrm>
          <a:prstGeom prst="rect">
            <a:avLst/>
          </a:prstGeom>
          <a:solidFill>
            <a:srgbClr val="1F4E79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1" name="Shape 13">
            <a:extLst>
              <a:ext uri="{FF2B5EF4-FFF2-40B4-BE49-F238E27FC236}">
                <a16:creationId xmlns:a16="http://schemas.microsoft.com/office/drawing/2014/main" id="{508AFD77-C85E-496C-34AC-5EF562C16990}"/>
              </a:ext>
            </a:extLst>
          </p:cNvPr>
          <p:cNvSpPr/>
          <p:nvPr/>
        </p:nvSpPr>
        <p:spPr>
          <a:xfrm>
            <a:off x="9039757" y="4600225"/>
            <a:ext cx="2439741" cy="1299021"/>
          </a:xfrm>
          <a:prstGeom prst="roundRect">
            <a:avLst>
              <a:gd name="adj" fmla="val 6235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pic>
        <p:nvPicPr>
          <p:cNvPr id="13" name="Image 3">
            <a:extLst>
              <a:ext uri="{FF2B5EF4-FFF2-40B4-BE49-F238E27FC236}">
                <a16:creationId xmlns:a16="http://schemas.microsoft.com/office/drawing/2014/main" id="{50EC23B2-E27C-3214-8D70-F7FDFE1166B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-1359" b="-1359"/>
          <a:stretch/>
        </p:blipFill>
        <p:spPr>
          <a:xfrm>
            <a:off x="9219791" y="4748359"/>
            <a:ext cx="113971" cy="123444"/>
          </a:xfrm>
          <a:prstGeom prst="rect">
            <a:avLst/>
          </a:prstGeom>
        </p:spPr>
      </p:pic>
      <p:sp>
        <p:nvSpPr>
          <p:cNvPr id="14" name="Text 15">
            <a:extLst>
              <a:ext uri="{FF2B5EF4-FFF2-40B4-BE49-F238E27FC236}">
                <a16:creationId xmlns:a16="http://schemas.microsoft.com/office/drawing/2014/main" id="{EEA51CC0-FCDD-2B8B-A840-BB6A480EE03E}"/>
              </a:ext>
            </a:extLst>
          </p:cNvPr>
          <p:cNvSpPr txBox="1"/>
          <p:nvPr/>
        </p:nvSpPr>
        <p:spPr>
          <a:xfrm>
            <a:off x="9382758" y="4719606"/>
            <a:ext cx="946458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주차 구획 수</a:t>
            </a:r>
            <a:endParaRPr lang="en-US" sz="1000" dirty="0"/>
          </a:p>
        </p:txBody>
      </p:sp>
      <p:sp>
        <p:nvSpPr>
          <p:cNvPr id="15" name="Text 16">
            <a:extLst>
              <a:ext uri="{FF2B5EF4-FFF2-40B4-BE49-F238E27FC236}">
                <a16:creationId xmlns:a16="http://schemas.microsoft.com/office/drawing/2014/main" id="{D033355B-E55B-61EE-7115-2617890B7EB8}"/>
              </a:ext>
            </a:extLst>
          </p:cNvPr>
          <p:cNvSpPr txBox="1"/>
          <p:nvPr/>
        </p:nvSpPr>
        <p:spPr>
          <a:xfrm>
            <a:off x="9331858" y="5039499"/>
            <a:ext cx="1028715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2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428대</a:t>
            </a:r>
            <a:endParaRPr lang="en-US" sz="2100" dirty="0"/>
          </a:p>
        </p:txBody>
      </p:sp>
      <p:sp>
        <p:nvSpPr>
          <p:cNvPr id="16" name="Text 17">
            <a:extLst>
              <a:ext uri="{FF2B5EF4-FFF2-40B4-BE49-F238E27FC236}">
                <a16:creationId xmlns:a16="http://schemas.microsoft.com/office/drawing/2014/main" id="{B6781ABB-CE48-B130-7304-6A83A79424F8}"/>
              </a:ext>
            </a:extLst>
          </p:cNvPr>
          <p:cNvSpPr txBox="1"/>
          <p:nvPr/>
        </p:nvSpPr>
        <p:spPr>
          <a:xfrm>
            <a:off x="9229952" y="5602411"/>
            <a:ext cx="1032680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9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주차장 5개 합계</a:t>
            </a:r>
            <a:endParaRPr lang="en-US" sz="900" dirty="0"/>
          </a:p>
        </p:txBody>
      </p:sp>
      <p:pic>
        <p:nvPicPr>
          <p:cNvPr id="19" name="Image 4">
            <a:extLst>
              <a:ext uri="{FF2B5EF4-FFF2-40B4-BE49-F238E27FC236}">
                <a16:creationId xmlns:a16="http://schemas.microsoft.com/office/drawing/2014/main" id="{88516B75-693D-356A-3961-9E9732EBE0D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107925" y="1585108"/>
            <a:ext cx="133502" cy="133502"/>
          </a:xfrm>
          <a:prstGeom prst="rect">
            <a:avLst/>
          </a:prstGeom>
        </p:spPr>
      </p:pic>
      <p:sp>
        <p:nvSpPr>
          <p:cNvPr id="20" name="Text 20">
            <a:extLst>
              <a:ext uri="{FF2B5EF4-FFF2-40B4-BE49-F238E27FC236}">
                <a16:creationId xmlns:a16="http://schemas.microsoft.com/office/drawing/2014/main" id="{D12564EB-1793-8DDA-98A3-99E18AA59AC5}"/>
              </a:ext>
            </a:extLst>
          </p:cNvPr>
          <p:cNvSpPr txBox="1"/>
          <p:nvPr/>
        </p:nvSpPr>
        <p:spPr>
          <a:xfrm>
            <a:off x="6279832" y="1560876"/>
            <a:ext cx="1012241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시설 유형별 상세</a:t>
            </a:r>
            <a:endParaRPr lang="en-US" sz="1000" dirty="0"/>
          </a:p>
        </p:txBody>
      </p:sp>
      <p:sp>
        <p:nvSpPr>
          <p:cNvPr id="21" name="Shape 21">
            <a:extLst>
              <a:ext uri="{FF2B5EF4-FFF2-40B4-BE49-F238E27FC236}">
                <a16:creationId xmlns:a16="http://schemas.microsoft.com/office/drawing/2014/main" id="{D7257972-0B8F-79AA-7AE8-A8EEFC15B90F}"/>
              </a:ext>
            </a:extLst>
          </p:cNvPr>
          <p:cNvSpPr/>
          <p:nvPr/>
        </p:nvSpPr>
        <p:spPr>
          <a:xfrm>
            <a:off x="6104877" y="2148378"/>
            <a:ext cx="1162202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2" name="Text 22">
            <a:extLst>
              <a:ext uri="{FF2B5EF4-FFF2-40B4-BE49-F238E27FC236}">
                <a16:creationId xmlns:a16="http://schemas.microsoft.com/office/drawing/2014/main" id="{ECBDA0CB-BB87-CB1A-AE40-0D4DF5DA4AEE}"/>
              </a:ext>
            </a:extLst>
          </p:cNvPr>
          <p:cNvSpPr txBox="1"/>
          <p:nvPr/>
        </p:nvSpPr>
        <p:spPr>
          <a:xfrm>
            <a:off x="6334087" y="1928922"/>
            <a:ext cx="509321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시설 유형</a:t>
            </a:r>
            <a:endParaRPr lang="en-US" sz="800" dirty="0"/>
          </a:p>
        </p:txBody>
      </p:sp>
      <p:sp>
        <p:nvSpPr>
          <p:cNvPr id="23" name="Shape 23">
            <a:extLst>
              <a:ext uri="{FF2B5EF4-FFF2-40B4-BE49-F238E27FC236}">
                <a16:creationId xmlns:a16="http://schemas.microsoft.com/office/drawing/2014/main" id="{0546269A-ED58-252E-FBBD-D2DA0354EB39}"/>
              </a:ext>
            </a:extLst>
          </p:cNvPr>
          <p:cNvSpPr/>
          <p:nvPr/>
        </p:nvSpPr>
        <p:spPr>
          <a:xfrm>
            <a:off x="7262508" y="2148378"/>
            <a:ext cx="629107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4" name="Text 24">
            <a:extLst>
              <a:ext uri="{FF2B5EF4-FFF2-40B4-BE49-F238E27FC236}">
                <a16:creationId xmlns:a16="http://schemas.microsoft.com/office/drawing/2014/main" id="{B7BAC081-CC32-8957-E86E-80ECEC608C3B}"/>
              </a:ext>
            </a:extLst>
          </p:cNvPr>
          <p:cNvSpPr txBox="1"/>
          <p:nvPr/>
        </p:nvSpPr>
        <p:spPr>
          <a:xfrm>
            <a:off x="7316458" y="1928922"/>
            <a:ext cx="280721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개수</a:t>
            </a:r>
            <a:endParaRPr lang="en-US" sz="800" dirty="0"/>
          </a:p>
        </p:txBody>
      </p:sp>
      <p:sp>
        <p:nvSpPr>
          <p:cNvPr id="25" name="Shape 25">
            <a:extLst>
              <a:ext uri="{FF2B5EF4-FFF2-40B4-BE49-F238E27FC236}">
                <a16:creationId xmlns:a16="http://schemas.microsoft.com/office/drawing/2014/main" id="{9CA01B08-6911-0146-B886-AA7F9DE09315}"/>
              </a:ext>
            </a:extLst>
          </p:cNvPr>
          <p:cNvSpPr/>
          <p:nvPr/>
        </p:nvSpPr>
        <p:spPr>
          <a:xfrm>
            <a:off x="7889786" y="2148378"/>
            <a:ext cx="923544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26" name="Text 26">
            <a:extLst>
              <a:ext uri="{FF2B5EF4-FFF2-40B4-BE49-F238E27FC236}">
                <a16:creationId xmlns:a16="http://schemas.microsoft.com/office/drawing/2014/main" id="{1FB0AB00-C5FD-D7D9-4957-C49C9A5F5F36}"/>
              </a:ext>
            </a:extLst>
          </p:cNvPr>
          <p:cNvSpPr txBox="1"/>
          <p:nvPr/>
        </p:nvSpPr>
        <p:spPr>
          <a:xfrm>
            <a:off x="8070228" y="1928922"/>
            <a:ext cx="44257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8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</a:t>
            </a:r>
            <a:r>
              <a:rPr lang="en-US" sz="8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당</a:t>
            </a:r>
            <a:endParaRPr lang="en-US" sz="800" dirty="0"/>
          </a:p>
        </p:txBody>
      </p:sp>
      <p:sp>
        <p:nvSpPr>
          <p:cNvPr id="29" name="Shape 29">
            <a:extLst>
              <a:ext uri="{FF2B5EF4-FFF2-40B4-BE49-F238E27FC236}">
                <a16:creationId xmlns:a16="http://schemas.microsoft.com/office/drawing/2014/main" id="{9279B6DA-5615-C364-7469-26A3DC71431A}"/>
              </a:ext>
            </a:extLst>
          </p:cNvPr>
          <p:cNvSpPr/>
          <p:nvPr/>
        </p:nvSpPr>
        <p:spPr>
          <a:xfrm>
            <a:off x="6104877" y="2428185"/>
            <a:ext cx="1162202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0" name="Text 30">
            <a:extLst>
              <a:ext uri="{FF2B5EF4-FFF2-40B4-BE49-F238E27FC236}">
                <a16:creationId xmlns:a16="http://schemas.microsoft.com/office/drawing/2014/main" id="{B8FD955E-D4A1-310F-52AC-3A932E8BD6F2}"/>
              </a:ext>
            </a:extLst>
          </p:cNvPr>
          <p:cNvSpPr txBox="1"/>
          <p:nvPr/>
        </p:nvSpPr>
        <p:spPr>
          <a:xfrm>
            <a:off x="6334087" y="2212386"/>
            <a:ext cx="48006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그룹</a:t>
            </a:r>
            <a:r>
              <a:rPr lang="en-US" altLang="ko-KR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endParaRPr lang="en-US" sz="800" dirty="0"/>
          </a:p>
        </p:txBody>
      </p:sp>
      <p:sp>
        <p:nvSpPr>
          <p:cNvPr id="31" name="Shape 31">
            <a:extLst>
              <a:ext uri="{FF2B5EF4-FFF2-40B4-BE49-F238E27FC236}">
                <a16:creationId xmlns:a16="http://schemas.microsoft.com/office/drawing/2014/main" id="{61924540-48BD-5E8B-6DF5-159F1CD62B33}"/>
              </a:ext>
            </a:extLst>
          </p:cNvPr>
          <p:cNvSpPr/>
          <p:nvPr/>
        </p:nvSpPr>
        <p:spPr>
          <a:xfrm>
            <a:off x="7262508" y="2428185"/>
            <a:ext cx="629107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2" name="Text 32">
            <a:extLst>
              <a:ext uri="{FF2B5EF4-FFF2-40B4-BE49-F238E27FC236}">
                <a16:creationId xmlns:a16="http://schemas.microsoft.com/office/drawing/2014/main" id="{7D380526-5907-7211-2432-A9C0DD86C02C}"/>
              </a:ext>
            </a:extLst>
          </p:cNvPr>
          <p:cNvSpPr txBox="1"/>
          <p:nvPr/>
        </p:nvSpPr>
        <p:spPr>
          <a:xfrm>
            <a:off x="7319010" y="2212386"/>
            <a:ext cx="24231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5개</a:t>
            </a:r>
            <a:endParaRPr lang="en-US" sz="800" dirty="0"/>
          </a:p>
        </p:txBody>
      </p:sp>
      <p:sp>
        <p:nvSpPr>
          <p:cNvPr id="33" name="Shape 33">
            <a:extLst>
              <a:ext uri="{FF2B5EF4-FFF2-40B4-BE49-F238E27FC236}">
                <a16:creationId xmlns:a16="http://schemas.microsoft.com/office/drawing/2014/main" id="{50D7ECFE-3C44-A635-52D3-912ECA64B65D}"/>
              </a:ext>
            </a:extLst>
          </p:cNvPr>
          <p:cNvSpPr/>
          <p:nvPr/>
        </p:nvSpPr>
        <p:spPr>
          <a:xfrm>
            <a:off x="7889786" y="2428185"/>
            <a:ext cx="923544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34" name="Text 34">
            <a:extLst>
              <a:ext uri="{FF2B5EF4-FFF2-40B4-BE49-F238E27FC236}">
                <a16:creationId xmlns:a16="http://schemas.microsoft.com/office/drawing/2014/main" id="{4DA18362-48AF-98EF-EB21-FFB72E27D8AE}"/>
              </a:ext>
            </a:extLst>
          </p:cNvPr>
          <p:cNvSpPr txBox="1"/>
          <p:nvPr/>
        </p:nvSpPr>
        <p:spPr>
          <a:xfrm>
            <a:off x="8127378" y="2212386"/>
            <a:ext cx="32827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0.4개</a:t>
            </a:r>
            <a:endParaRPr lang="en-US" sz="800" dirty="0"/>
          </a:p>
        </p:txBody>
      </p:sp>
      <p:sp>
        <p:nvSpPr>
          <p:cNvPr id="37" name="Shape 37">
            <a:extLst>
              <a:ext uri="{FF2B5EF4-FFF2-40B4-BE49-F238E27FC236}">
                <a16:creationId xmlns:a16="http://schemas.microsoft.com/office/drawing/2014/main" id="{2EA35FBC-9C36-A506-B8D6-0096915E70E1}"/>
              </a:ext>
            </a:extLst>
          </p:cNvPr>
          <p:cNvSpPr/>
          <p:nvPr/>
        </p:nvSpPr>
        <p:spPr>
          <a:xfrm>
            <a:off x="6104877" y="2711649"/>
            <a:ext cx="1162202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38" name="Text 38">
            <a:extLst>
              <a:ext uri="{FF2B5EF4-FFF2-40B4-BE49-F238E27FC236}">
                <a16:creationId xmlns:a16="http://schemas.microsoft.com/office/drawing/2014/main" id="{40DCC5BF-AE10-B95D-1AE9-F19FD945C15F}"/>
              </a:ext>
            </a:extLst>
          </p:cNvPr>
          <p:cNvSpPr txBox="1"/>
          <p:nvPr/>
        </p:nvSpPr>
        <p:spPr>
          <a:xfrm>
            <a:off x="6334087" y="2496765"/>
            <a:ext cx="48006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그룹</a:t>
            </a:r>
            <a:r>
              <a:rPr lang="en-US" altLang="ko-KR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</a:t>
            </a:r>
            <a:endParaRPr lang="en-US" sz="800" dirty="0"/>
          </a:p>
        </p:txBody>
      </p:sp>
      <p:sp>
        <p:nvSpPr>
          <p:cNvPr id="39" name="Shape 39">
            <a:extLst>
              <a:ext uri="{FF2B5EF4-FFF2-40B4-BE49-F238E27FC236}">
                <a16:creationId xmlns:a16="http://schemas.microsoft.com/office/drawing/2014/main" id="{57FB4CBA-5F2D-FDA7-81C7-40D8D45876A3}"/>
              </a:ext>
            </a:extLst>
          </p:cNvPr>
          <p:cNvSpPr/>
          <p:nvPr/>
        </p:nvSpPr>
        <p:spPr>
          <a:xfrm>
            <a:off x="7262508" y="2711649"/>
            <a:ext cx="629107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0" name="Text 40">
            <a:extLst>
              <a:ext uri="{FF2B5EF4-FFF2-40B4-BE49-F238E27FC236}">
                <a16:creationId xmlns:a16="http://schemas.microsoft.com/office/drawing/2014/main" id="{89E31F98-B207-DA7A-FA40-65668E0F9111}"/>
              </a:ext>
            </a:extLst>
          </p:cNvPr>
          <p:cNvSpPr txBox="1"/>
          <p:nvPr/>
        </p:nvSpPr>
        <p:spPr>
          <a:xfrm>
            <a:off x="7319010" y="2496765"/>
            <a:ext cx="24231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6개</a:t>
            </a:r>
            <a:endParaRPr lang="en-US" sz="800" dirty="0"/>
          </a:p>
        </p:txBody>
      </p:sp>
      <p:sp>
        <p:nvSpPr>
          <p:cNvPr id="41" name="Shape 41">
            <a:extLst>
              <a:ext uri="{FF2B5EF4-FFF2-40B4-BE49-F238E27FC236}">
                <a16:creationId xmlns:a16="http://schemas.microsoft.com/office/drawing/2014/main" id="{3BF6F1E5-2E44-88DD-484E-BEDCD7C9B0B9}"/>
              </a:ext>
            </a:extLst>
          </p:cNvPr>
          <p:cNvSpPr/>
          <p:nvPr/>
        </p:nvSpPr>
        <p:spPr>
          <a:xfrm>
            <a:off x="7889786" y="2711649"/>
            <a:ext cx="923544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42" name="Text 42">
            <a:extLst>
              <a:ext uri="{FF2B5EF4-FFF2-40B4-BE49-F238E27FC236}">
                <a16:creationId xmlns:a16="http://schemas.microsoft.com/office/drawing/2014/main" id="{7B744FDE-E033-A76D-5869-6EC4C83A729B}"/>
              </a:ext>
            </a:extLst>
          </p:cNvPr>
          <p:cNvSpPr txBox="1"/>
          <p:nvPr/>
        </p:nvSpPr>
        <p:spPr>
          <a:xfrm>
            <a:off x="8094003" y="2496765"/>
            <a:ext cx="395021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0.48개</a:t>
            </a:r>
            <a:endParaRPr lang="en-US" sz="800" dirty="0"/>
          </a:p>
        </p:txBody>
      </p:sp>
      <p:sp>
        <p:nvSpPr>
          <p:cNvPr id="45" name="Shape 45">
            <a:extLst>
              <a:ext uri="{FF2B5EF4-FFF2-40B4-BE49-F238E27FC236}">
                <a16:creationId xmlns:a16="http://schemas.microsoft.com/office/drawing/2014/main" id="{9C590F6F-FB77-819E-0F68-809DC27473CA}"/>
              </a:ext>
            </a:extLst>
          </p:cNvPr>
          <p:cNvSpPr/>
          <p:nvPr/>
        </p:nvSpPr>
        <p:spPr>
          <a:xfrm>
            <a:off x="6104877" y="2995113"/>
            <a:ext cx="1162202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6" name="Text 46">
            <a:extLst>
              <a:ext uri="{FF2B5EF4-FFF2-40B4-BE49-F238E27FC236}">
                <a16:creationId xmlns:a16="http://schemas.microsoft.com/office/drawing/2014/main" id="{B11AE84F-5985-1326-134B-68D136E56392}"/>
              </a:ext>
            </a:extLst>
          </p:cNvPr>
          <p:cNvSpPr txBox="1"/>
          <p:nvPr/>
        </p:nvSpPr>
        <p:spPr>
          <a:xfrm>
            <a:off x="6334087" y="2780229"/>
            <a:ext cx="48006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그룹</a:t>
            </a:r>
            <a:r>
              <a:rPr lang="en-US" altLang="ko-KR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8</a:t>
            </a:r>
            <a:endParaRPr lang="en-US" sz="800" dirty="0"/>
          </a:p>
        </p:txBody>
      </p:sp>
      <p:sp>
        <p:nvSpPr>
          <p:cNvPr id="47" name="Shape 47">
            <a:extLst>
              <a:ext uri="{FF2B5EF4-FFF2-40B4-BE49-F238E27FC236}">
                <a16:creationId xmlns:a16="http://schemas.microsoft.com/office/drawing/2014/main" id="{BB851402-8C3A-AE81-3B26-4D30A9B61EA7}"/>
              </a:ext>
            </a:extLst>
          </p:cNvPr>
          <p:cNvSpPr/>
          <p:nvPr/>
        </p:nvSpPr>
        <p:spPr>
          <a:xfrm>
            <a:off x="7262508" y="2995113"/>
            <a:ext cx="629107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48" name="Text 48">
            <a:extLst>
              <a:ext uri="{FF2B5EF4-FFF2-40B4-BE49-F238E27FC236}">
                <a16:creationId xmlns:a16="http://schemas.microsoft.com/office/drawing/2014/main" id="{991C47FE-898C-D9C5-04E1-A4FCB77FB80C}"/>
              </a:ext>
            </a:extLst>
          </p:cNvPr>
          <p:cNvSpPr txBox="1"/>
          <p:nvPr/>
        </p:nvSpPr>
        <p:spPr>
          <a:xfrm>
            <a:off x="7319010" y="2780229"/>
            <a:ext cx="24231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3개</a:t>
            </a:r>
            <a:endParaRPr lang="en-US" sz="800" dirty="0"/>
          </a:p>
        </p:txBody>
      </p:sp>
      <p:sp>
        <p:nvSpPr>
          <p:cNvPr id="49" name="Shape 49">
            <a:extLst>
              <a:ext uri="{FF2B5EF4-FFF2-40B4-BE49-F238E27FC236}">
                <a16:creationId xmlns:a16="http://schemas.microsoft.com/office/drawing/2014/main" id="{EA8A76A8-BEDA-0A5A-66DB-0E143F6870D7}"/>
              </a:ext>
            </a:extLst>
          </p:cNvPr>
          <p:cNvSpPr/>
          <p:nvPr/>
        </p:nvSpPr>
        <p:spPr>
          <a:xfrm>
            <a:off x="7889786" y="2995113"/>
            <a:ext cx="923544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50" name="Text 50">
            <a:extLst>
              <a:ext uri="{FF2B5EF4-FFF2-40B4-BE49-F238E27FC236}">
                <a16:creationId xmlns:a16="http://schemas.microsoft.com/office/drawing/2014/main" id="{8D8457C3-5EB4-E0E7-78B2-39C7ECDBAC0A}"/>
              </a:ext>
            </a:extLst>
          </p:cNvPr>
          <p:cNvSpPr txBox="1"/>
          <p:nvPr/>
        </p:nvSpPr>
        <p:spPr>
          <a:xfrm>
            <a:off x="8094003" y="2780229"/>
            <a:ext cx="395021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0.24개</a:t>
            </a:r>
            <a:endParaRPr lang="en-US" sz="800" dirty="0"/>
          </a:p>
        </p:txBody>
      </p:sp>
      <p:sp>
        <p:nvSpPr>
          <p:cNvPr id="53" name="Shape 53">
            <a:extLst>
              <a:ext uri="{FF2B5EF4-FFF2-40B4-BE49-F238E27FC236}">
                <a16:creationId xmlns:a16="http://schemas.microsoft.com/office/drawing/2014/main" id="{877A4AB2-DE81-8833-490A-AF987D891678}"/>
              </a:ext>
            </a:extLst>
          </p:cNvPr>
          <p:cNvSpPr/>
          <p:nvPr/>
        </p:nvSpPr>
        <p:spPr>
          <a:xfrm>
            <a:off x="6104877" y="3279491"/>
            <a:ext cx="1162202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4" name="Text 54">
            <a:extLst>
              <a:ext uri="{FF2B5EF4-FFF2-40B4-BE49-F238E27FC236}">
                <a16:creationId xmlns:a16="http://schemas.microsoft.com/office/drawing/2014/main" id="{C9AEAB62-8621-D649-B81C-92B26161F03C}"/>
              </a:ext>
            </a:extLst>
          </p:cNvPr>
          <p:cNvSpPr txBox="1"/>
          <p:nvPr/>
        </p:nvSpPr>
        <p:spPr>
          <a:xfrm>
            <a:off x="6334087" y="3063693"/>
            <a:ext cx="48006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그룹</a:t>
            </a:r>
            <a:r>
              <a:rPr lang="en-US" altLang="ko-KR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endParaRPr lang="en-US" sz="800" dirty="0"/>
          </a:p>
        </p:txBody>
      </p:sp>
      <p:sp>
        <p:nvSpPr>
          <p:cNvPr id="55" name="Shape 55">
            <a:extLst>
              <a:ext uri="{FF2B5EF4-FFF2-40B4-BE49-F238E27FC236}">
                <a16:creationId xmlns:a16="http://schemas.microsoft.com/office/drawing/2014/main" id="{5397D75F-A270-8F10-ED6C-CF2393FCE70E}"/>
              </a:ext>
            </a:extLst>
          </p:cNvPr>
          <p:cNvSpPr/>
          <p:nvPr/>
        </p:nvSpPr>
        <p:spPr>
          <a:xfrm>
            <a:off x="7262508" y="3279491"/>
            <a:ext cx="629107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6" name="Text 56">
            <a:extLst>
              <a:ext uri="{FF2B5EF4-FFF2-40B4-BE49-F238E27FC236}">
                <a16:creationId xmlns:a16="http://schemas.microsoft.com/office/drawing/2014/main" id="{334175E2-0B56-8E88-708B-F28BBCD3CC9A}"/>
              </a:ext>
            </a:extLst>
          </p:cNvPr>
          <p:cNvSpPr txBox="1"/>
          <p:nvPr/>
        </p:nvSpPr>
        <p:spPr>
          <a:xfrm>
            <a:off x="7319010" y="3063693"/>
            <a:ext cx="24231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5개</a:t>
            </a:r>
            <a:endParaRPr lang="en-US" sz="800" dirty="0"/>
          </a:p>
        </p:txBody>
      </p:sp>
      <p:sp>
        <p:nvSpPr>
          <p:cNvPr id="57" name="Shape 57">
            <a:extLst>
              <a:ext uri="{FF2B5EF4-FFF2-40B4-BE49-F238E27FC236}">
                <a16:creationId xmlns:a16="http://schemas.microsoft.com/office/drawing/2014/main" id="{1FBFDC6C-1423-8A82-0B71-37E9EFE6DD22}"/>
              </a:ext>
            </a:extLst>
          </p:cNvPr>
          <p:cNvSpPr/>
          <p:nvPr/>
        </p:nvSpPr>
        <p:spPr>
          <a:xfrm>
            <a:off x="7889786" y="3279491"/>
            <a:ext cx="923544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58" name="Text 58">
            <a:extLst>
              <a:ext uri="{FF2B5EF4-FFF2-40B4-BE49-F238E27FC236}">
                <a16:creationId xmlns:a16="http://schemas.microsoft.com/office/drawing/2014/main" id="{6DF50F42-CA66-729B-65D8-E6C276BB620C}"/>
              </a:ext>
            </a:extLst>
          </p:cNvPr>
          <p:cNvSpPr txBox="1"/>
          <p:nvPr/>
        </p:nvSpPr>
        <p:spPr>
          <a:xfrm>
            <a:off x="8127378" y="3063693"/>
            <a:ext cx="32827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0.4개</a:t>
            </a:r>
            <a:endParaRPr lang="en-US" sz="800" dirty="0"/>
          </a:p>
        </p:txBody>
      </p:sp>
      <p:sp>
        <p:nvSpPr>
          <p:cNvPr id="61" name="Shape 61">
            <a:extLst>
              <a:ext uri="{FF2B5EF4-FFF2-40B4-BE49-F238E27FC236}">
                <a16:creationId xmlns:a16="http://schemas.microsoft.com/office/drawing/2014/main" id="{849E24C7-B088-061E-45BD-458FBB75C31A}"/>
              </a:ext>
            </a:extLst>
          </p:cNvPr>
          <p:cNvSpPr/>
          <p:nvPr/>
        </p:nvSpPr>
        <p:spPr>
          <a:xfrm>
            <a:off x="6104877" y="3562955"/>
            <a:ext cx="1162202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2" name="Text 62">
            <a:extLst>
              <a:ext uri="{FF2B5EF4-FFF2-40B4-BE49-F238E27FC236}">
                <a16:creationId xmlns:a16="http://schemas.microsoft.com/office/drawing/2014/main" id="{EBA435A5-64E3-2AF5-B307-9CE56F00018E}"/>
              </a:ext>
            </a:extLst>
          </p:cNvPr>
          <p:cNvSpPr txBox="1"/>
          <p:nvPr/>
        </p:nvSpPr>
        <p:spPr>
          <a:xfrm>
            <a:off x="6334087" y="3348071"/>
            <a:ext cx="48006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그룹</a:t>
            </a:r>
            <a:r>
              <a:rPr lang="en-US" altLang="ko-KR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endParaRPr lang="en-US" sz="800" dirty="0"/>
          </a:p>
        </p:txBody>
      </p:sp>
      <p:sp>
        <p:nvSpPr>
          <p:cNvPr id="63" name="Shape 63">
            <a:extLst>
              <a:ext uri="{FF2B5EF4-FFF2-40B4-BE49-F238E27FC236}">
                <a16:creationId xmlns:a16="http://schemas.microsoft.com/office/drawing/2014/main" id="{66B5BFFA-C585-4303-CB45-FB169E99E030}"/>
              </a:ext>
            </a:extLst>
          </p:cNvPr>
          <p:cNvSpPr/>
          <p:nvPr/>
        </p:nvSpPr>
        <p:spPr>
          <a:xfrm>
            <a:off x="7262508" y="3562955"/>
            <a:ext cx="629107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64" name="Text 64">
            <a:extLst>
              <a:ext uri="{FF2B5EF4-FFF2-40B4-BE49-F238E27FC236}">
                <a16:creationId xmlns:a16="http://schemas.microsoft.com/office/drawing/2014/main" id="{03111B41-F532-7409-A808-4F2CAD02A55E}"/>
              </a:ext>
            </a:extLst>
          </p:cNvPr>
          <p:cNvSpPr txBox="1"/>
          <p:nvPr/>
        </p:nvSpPr>
        <p:spPr>
          <a:xfrm>
            <a:off x="7319010" y="3348071"/>
            <a:ext cx="24231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2개</a:t>
            </a:r>
            <a:endParaRPr lang="en-US" sz="800" dirty="0"/>
          </a:p>
        </p:txBody>
      </p:sp>
      <p:sp>
        <p:nvSpPr>
          <p:cNvPr id="65" name="Shape 65">
            <a:extLst>
              <a:ext uri="{FF2B5EF4-FFF2-40B4-BE49-F238E27FC236}">
                <a16:creationId xmlns:a16="http://schemas.microsoft.com/office/drawing/2014/main" id="{0C1FDC2F-4DFD-3529-2DF2-3DF954315B39}"/>
              </a:ext>
            </a:extLst>
          </p:cNvPr>
          <p:cNvSpPr/>
          <p:nvPr/>
        </p:nvSpPr>
        <p:spPr>
          <a:xfrm>
            <a:off x="7889786" y="3562955"/>
            <a:ext cx="923544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66" name="Text 66">
            <a:extLst>
              <a:ext uri="{FF2B5EF4-FFF2-40B4-BE49-F238E27FC236}">
                <a16:creationId xmlns:a16="http://schemas.microsoft.com/office/drawing/2014/main" id="{1B8C7FB4-2631-10A4-67A1-E265112A0717}"/>
              </a:ext>
            </a:extLst>
          </p:cNvPr>
          <p:cNvSpPr txBox="1"/>
          <p:nvPr/>
        </p:nvSpPr>
        <p:spPr>
          <a:xfrm>
            <a:off x="8094003" y="3348071"/>
            <a:ext cx="395021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0.16개</a:t>
            </a:r>
            <a:endParaRPr lang="en-US" sz="800" dirty="0"/>
          </a:p>
        </p:txBody>
      </p:sp>
      <p:sp>
        <p:nvSpPr>
          <p:cNvPr id="69" name="Shape 69">
            <a:extLst>
              <a:ext uri="{FF2B5EF4-FFF2-40B4-BE49-F238E27FC236}">
                <a16:creationId xmlns:a16="http://schemas.microsoft.com/office/drawing/2014/main" id="{FE7AE6F9-5017-5770-149D-0FD7A2B7BC69}"/>
              </a:ext>
            </a:extLst>
          </p:cNvPr>
          <p:cNvSpPr/>
          <p:nvPr/>
        </p:nvSpPr>
        <p:spPr>
          <a:xfrm>
            <a:off x="6104877" y="3846419"/>
            <a:ext cx="1162202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0" name="Text 70">
            <a:extLst>
              <a:ext uri="{FF2B5EF4-FFF2-40B4-BE49-F238E27FC236}">
                <a16:creationId xmlns:a16="http://schemas.microsoft.com/office/drawing/2014/main" id="{D5C14062-9D99-59A1-8FF4-2BFF4FE80E53}"/>
              </a:ext>
            </a:extLst>
          </p:cNvPr>
          <p:cNvSpPr txBox="1"/>
          <p:nvPr/>
        </p:nvSpPr>
        <p:spPr>
          <a:xfrm>
            <a:off x="6334087" y="3631535"/>
            <a:ext cx="48006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그룹</a:t>
            </a:r>
            <a:r>
              <a:rPr lang="en-US" altLang="ko-KR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</a:t>
            </a:r>
            <a:endParaRPr lang="en-US" sz="800" dirty="0"/>
          </a:p>
        </p:txBody>
      </p:sp>
      <p:sp>
        <p:nvSpPr>
          <p:cNvPr id="71" name="Shape 71">
            <a:extLst>
              <a:ext uri="{FF2B5EF4-FFF2-40B4-BE49-F238E27FC236}">
                <a16:creationId xmlns:a16="http://schemas.microsoft.com/office/drawing/2014/main" id="{940BBEA3-BD2E-EEAC-6D33-CC298F03B2B5}"/>
              </a:ext>
            </a:extLst>
          </p:cNvPr>
          <p:cNvSpPr/>
          <p:nvPr/>
        </p:nvSpPr>
        <p:spPr>
          <a:xfrm>
            <a:off x="7262508" y="3846419"/>
            <a:ext cx="629107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2" name="Text 72">
            <a:extLst>
              <a:ext uri="{FF2B5EF4-FFF2-40B4-BE49-F238E27FC236}">
                <a16:creationId xmlns:a16="http://schemas.microsoft.com/office/drawing/2014/main" id="{E5D64D2E-DF4E-1528-8985-15F43113C2BC}"/>
              </a:ext>
            </a:extLst>
          </p:cNvPr>
          <p:cNvSpPr txBox="1"/>
          <p:nvPr/>
        </p:nvSpPr>
        <p:spPr>
          <a:xfrm>
            <a:off x="7319010" y="3631535"/>
            <a:ext cx="24231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1개</a:t>
            </a:r>
            <a:endParaRPr lang="en-US" sz="800" dirty="0"/>
          </a:p>
        </p:txBody>
      </p:sp>
      <p:sp>
        <p:nvSpPr>
          <p:cNvPr id="73" name="Shape 73">
            <a:extLst>
              <a:ext uri="{FF2B5EF4-FFF2-40B4-BE49-F238E27FC236}">
                <a16:creationId xmlns:a16="http://schemas.microsoft.com/office/drawing/2014/main" id="{63CC2C11-20C1-D0DF-45E7-E5250B3DDB1F}"/>
              </a:ext>
            </a:extLst>
          </p:cNvPr>
          <p:cNvSpPr/>
          <p:nvPr/>
        </p:nvSpPr>
        <p:spPr>
          <a:xfrm>
            <a:off x="7889786" y="3846419"/>
            <a:ext cx="923544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74" name="Text 74">
            <a:extLst>
              <a:ext uri="{FF2B5EF4-FFF2-40B4-BE49-F238E27FC236}">
                <a16:creationId xmlns:a16="http://schemas.microsoft.com/office/drawing/2014/main" id="{A99967BA-DF62-56FE-3405-A0DDC9C46153}"/>
              </a:ext>
            </a:extLst>
          </p:cNvPr>
          <p:cNvSpPr txBox="1"/>
          <p:nvPr/>
        </p:nvSpPr>
        <p:spPr>
          <a:xfrm>
            <a:off x="8094003" y="3631535"/>
            <a:ext cx="395021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0.08개</a:t>
            </a:r>
            <a:endParaRPr lang="en-US" sz="800" dirty="0"/>
          </a:p>
        </p:txBody>
      </p:sp>
      <p:sp>
        <p:nvSpPr>
          <p:cNvPr id="77" name="Shape 77">
            <a:extLst>
              <a:ext uri="{FF2B5EF4-FFF2-40B4-BE49-F238E27FC236}">
                <a16:creationId xmlns:a16="http://schemas.microsoft.com/office/drawing/2014/main" id="{F6861618-668B-B72E-02B9-F64C2F113B01}"/>
              </a:ext>
            </a:extLst>
          </p:cNvPr>
          <p:cNvSpPr/>
          <p:nvPr/>
        </p:nvSpPr>
        <p:spPr>
          <a:xfrm>
            <a:off x="6104877" y="4130798"/>
            <a:ext cx="1162202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78" name="Text 78">
            <a:extLst>
              <a:ext uri="{FF2B5EF4-FFF2-40B4-BE49-F238E27FC236}">
                <a16:creationId xmlns:a16="http://schemas.microsoft.com/office/drawing/2014/main" id="{B4DA9E30-77C8-594B-3777-3297D3219096}"/>
              </a:ext>
            </a:extLst>
          </p:cNvPr>
          <p:cNvSpPr txBox="1"/>
          <p:nvPr/>
        </p:nvSpPr>
        <p:spPr>
          <a:xfrm>
            <a:off x="6334087" y="3915914"/>
            <a:ext cx="509321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그룹</a:t>
            </a:r>
            <a:r>
              <a:rPr lang="en-US" altLang="ko-KR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</a:t>
            </a:r>
            <a:endParaRPr lang="en-US" sz="800" dirty="0"/>
          </a:p>
        </p:txBody>
      </p:sp>
      <p:sp>
        <p:nvSpPr>
          <p:cNvPr id="79" name="Shape 79">
            <a:extLst>
              <a:ext uri="{FF2B5EF4-FFF2-40B4-BE49-F238E27FC236}">
                <a16:creationId xmlns:a16="http://schemas.microsoft.com/office/drawing/2014/main" id="{30F18099-9D49-D5E0-B6F6-94946ED1B962}"/>
              </a:ext>
            </a:extLst>
          </p:cNvPr>
          <p:cNvSpPr/>
          <p:nvPr/>
        </p:nvSpPr>
        <p:spPr>
          <a:xfrm>
            <a:off x="7262508" y="4130798"/>
            <a:ext cx="629107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80" name="Text 80">
            <a:extLst>
              <a:ext uri="{FF2B5EF4-FFF2-40B4-BE49-F238E27FC236}">
                <a16:creationId xmlns:a16="http://schemas.microsoft.com/office/drawing/2014/main" id="{254E226E-2D88-704E-CA5E-00821089F453}"/>
              </a:ext>
            </a:extLst>
          </p:cNvPr>
          <p:cNvSpPr txBox="1"/>
          <p:nvPr/>
        </p:nvSpPr>
        <p:spPr>
          <a:xfrm>
            <a:off x="7319010" y="3915914"/>
            <a:ext cx="24231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1개</a:t>
            </a:r>
            <a:endParaRPr lang="en-US" sz="800" dirty="0"/>
          </a:p>
        </p:txBody>
      </p:sp>
      <p:sp>
        <p:nvSpPr>
          <p:cNvPr id="81" name="Shape 81">
            <a:extLst>
              <a:ext uri="{FF2B5EF4-FFF2-40B4-BE49-F238E27FC236}">
                <a16:creationId xmlns:a16="http://schemas.microsoft.com/office/drawing/2014/main" id="{9DF1926F-0A11-6C0D-1011-31BBE4168416}"/>
              </a:ext>
            </a:extLst>
          </p:cNvPr>
          <p:cNvSpPr/>
          <p:nvPr/>
        </p:nvSpPr>
        <p:spPr>
          <a:xfrm>
            <a:off x="7889786" y="4130798"/>
            <a:ext cx="923544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82" name="Text 82">
            <a:extLst>
              <a:ext uri="{FF2B5EF4-FFF2-40B4-BE49-F238E27FC236}">
                <a16:creationId xmlns:a16="http://schemas.microsoft.com/office/drawing/2014/main" id="{72D9BA51-3AC7-151F-0BA2-3A4BD9B94784}"/>
              </a:ext>
            </a:extLst>
          </p:cNvPr>
          <p:cNvSpPr txBox="1"/>
          <p:nvPr/>
        </p:nvSpPr>
        <p:spPr>
          <a:xfrm>
            <a:off x="8094003" y="3915914"/>
            <a:ext cx="395021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0.08개</a:t>
            </a:r>
            <a:endParaRPr lang="en-US" sz="800" dirty="0"/>
          </a:p>
        </p:txBody>
      </p:sp>
      <p:sp>
        <p:nvSpPr>
          <p:cNvPr id="85" name="Text 85">
            <a:extLst>
              <a:ext uri="{FF2B5EF4-FFF2-40B4-BE49-F238E27FC236}">
                <a16:creationId xmlns:a16="http://schemas.microsoft.com/office/drawing/2014/main" id="{C62E22E4-C96A-ABEB-A5E8-EADF5AA861DB}"/>
              </a:ext>
            </a:extLst>
          </p:cNvPr>
          <p:cNvSpPr txBox="1"/>
          <p:nvPr/>
        </p:nvSpPr>
        <p:spPr>
          <a:xfrm>
            <a:off x="6334087" y="4199378"/>
            <a:ext cx="509321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그룹</a:t>
            </a:r>
            <a:r>
              <a:rPr lang="en-US" altLang="ko-KR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7</a:t>
            </a:r>
            <a:endParaRPr lang="en-US" sz="800" dirty="0"/>
          </a:p>
        </p:txBody>
      </p:sp>
      <p:sp>
        <p:nvSpPr>
          <p:cNvPr id="86" name="Text 86">
            <a:extLst>
              <a:ext uri="{FF2B5EF4-FFF2-40B4-BE49-F238E27FC236}">
                <a16:creationId xmlns:a16="http://schemas.microsoft.com/office/drawing/2014/main" id="{09EE5069-26ED-D575-D8E7-33E5E2C30385}"/>
              </a:ext>
            </a:extLst>
          </p:cNvPr>
          <p:cNvSpPr txBox="1"/>
          <p:nvPr/>
        </p:nvSpPr>
        <p:spPr>
          <a:xfrm>
            <a:off x="7319010" y="4199378"/>
            <a:ext cx="24231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0개</a:t>
            </a:r>
            <a:endParaRPr lang="en-US" sz="800" dirty="0"/>
          </a:p>
        </p:txBody>
      </p:sp>
      <p:sp>
        <p:nvSpPr>
          <p:cNvPr id="87" name="Text 87">
            <a:extLst>
              <a:ext uri="{FF2B5EF4-FFF2-40B4-BE49-F238E27FC236}">
                <a16:creationId xmlns:a16="http://schemas.microsoft.com/office/drawing/2014/main" id="{5B3FCF8B-3AA5-D658-99DC-98B51A288809}"/>
              </a:ext>
            </a:extLst>
          </p:cNvPr>
          <p:cNvSpPr txBox="1"/>
          <p:nvPr/>
        </p:nvSpPr>
        <p:spPr>
          <a:xfrm>
            <a:off x="8127378" y="4199378"/>
            <a:ext cx="32827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0.0개</a:t>
            </a:r>
            <a:endParaRPr lang="en-US" sz="800" dirty="0"/>
          </a:p>
        </p:txBody>
      </p:sp>
      <p:sp>
        <p:nvSpPr>
          <p:cNvPr id="89" name="Shape 89">
            <a:extLst>
              <a:ext uri="{FF2B5EF4-FFF2-40B4-BE49-F238E27FC236}">
                <a16:creationId xmlns:a16="http://schemas.microsoft.com/office/drawing/2014/main" id="{FD60501E-6685-1759-59E9-9A01F27C7497}"/>
              </a:ext>
            </a:extLst>
          </p:cNvPr>
          <p:cNvSpPr/>
          <p:nvPr/>
        </p:nvSpPr>
        <p:spPr>
          <a:xfrm>
            <a:off x="6003379" y="4584340"/>
            <a:ext cx="2884589" cy="1314907"/>
          </a:xfrm>
          <a:prstGeom prst="roundRect">
            <a:avLst>
              <a:gd name="adj" fmla="val 4031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pic>
        <p:nvPicPr>
          <p:cNvPr id="91" name="Image 5">
            <a:extLst>
              <a:ext uri="{FF2B5EF4-FFF2-40B4-BE49-F238E27FC236}">
                <a16:creationId xmlns:a16="http://schemas.microsoft.com/office/drawing/2014/main" id="{ED5DBB2A-2B0B-9F33-9965-F562E1D4777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6155169" y="4733387"/>
            <a:ext cx="133502" cy="133502"/>
          </a:xfrm>
          <a:prstGeom prst="rect">
            <a:avLst/>
          </a:prstGeom>
        </p:spPr>
      </p:pic>
      <p:sp>
        <p:nvSpPr>
          <p:cNvPr id="92" name="Text 91">
            <a:extLst>
              <a:ext uri="{FF2B5EF4-FFF2-40B4-BE49-F238E27FC236}">
                <a16:creationId xmlns:a16="http://schemas.microsoft.com/office/drawing/2014/main" id="{D5FD5D45-E294-481A-0B80-A5B1BF700354}"/>
              </a:ext>
            </a:extLst>
          </p:cNvPr>
          <p:cNvSpPr txBox="1"/>
          <p:nvPr/>
        </p:nvSpPr>
        <p:spPr>
          <a:xfrm>
            <a:off x="6327076" y="4698640"/>
            <a:ext cx="1278331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주요 </a:t>
            </a:r>
            <a:r>
              <a:rPr lang="en-US" sz="1000" b="1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시설</a:t>
            </a: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000" b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충분도</a:t>
            </a:r>
            <a:endParaRPr lang="en-US" sz="1000" dirty="0"/>
          </a:p>
        </p:txBody>
      </p:sp>
      <p:pic>
        <p:nvPicPr>
          <p:cNvPr id="93" name="Image 6">
            <a:extLst>
              <a:ext uri="{FF2B5EF4-FFF2-40B4-BE49-F238E27FC236}">
                <a16:creationId xmlns:a16="http://schemas.microsoft.com/office/drawing/2014/main" id="{D47A33B2-405F-95C3-86C5-BEE0ABCCD73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-1359" b="-1359"/>
          <a:stretch/>
        </p:blipFill>
        <p:spPr>
          <a:xfrm>
            <a:off x="6155169" y="5050684"/>
            <a:ext cx="105156" cy="123444"/>
          </a:xfrm>
          <a:prstGeom prst="rect">
            <a:avLst/>
          </a:prstGeom>
        </p:spPr>
      </p:pic>
      <p:sp>
        <p:nvSpPr>
          <p:cNvPr id="94" name="Text 92">
            <a:extLst>
              <a:ext uri="{FF2B5EF4-FFF2-40B4-BE49-F238E27FC236}">
                <a16:creationId xmlns:a16="http://schemas.microsoft.com/office/drawing/2014/main" id="{CE7B2564-882E-D9DC-E5F3-4E460BFE7C53}"/>
              </a:ext>
            </a:extLst>
          </p:cNvPr>
          <p:cNvSpPr txBox="1"/>
          <p:nvPr/>
        </p:nvSpPr>
        <p:spPr>
          <a:xfrm>
            <a:off x="6349530" y="5027011"/>
            <a:ext cx="435254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9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주차장</a:t>
            </a:r>
            <a:endParaRPr lang="en-US" sz="900" dirty="0"/>
          </a:p>
        </p:txBody>
      </p:sp>
      <p:sp>
        <p:nvSpPr>
          <p:cNvPr id="95" name="Shape 93">
            <a:extLst>
              <a:ext uri="{FF2B5EF4-FFF2-40B4-BE49-F238E27FC236}">
                <a16:creationId xmlns:a16="http://schemas.microsoft.com/office/drawing/2014/main" id="{1127D180-D3E1-8511-8122-848150CFDE87}"/>
              </a:ext>
            </a:extLst>
          </p:cNvPr>
          <p:cNvSpPr/>
          <p:nvPr/>
        </p:nvSpPr>
        <p:spPr>
          <a:xfrm>
            <a:off x="8312545" y="5015882"/>
            <a:ext cx="381305" cy="228600"/>
          </a:xfrm>
          <a:prstGeom prst="roundRect">
            <a:avLst>
              <a:gd name="adj" fmla="val 200000"/>
            </a:avLst>
          </a:prstGeom>
          <a:solidFill>
            <a:srgbClr val="FCF3CF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96" name="Text 94">
            <a:extLst>
              <a:ext uri="{FF2B5EF4-FFF2-40B4-BE49-F238E27FC236}">
                <a16:creationId xmlns:a16="http://schemas.microsoft.com/office/drawing/2014/main" id="{A10F0C8E-2042-AB68-0E81-BFCA1F525432}"/>
              </a:ext>
            </a:extLst>
          </p:cNvPr>
          <p:cNvSpPr txBox="1"/>
          <p:nvPr/>
        </p:nvSpPr>
        <p:spPr>
          <a:xfrm>
            <a:off x="8388440" y="5035084"/>
            <a:ext cx="320954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900" b="1" dirty="0">
                <a:solidFill>
                  <a:srgbClr val="F39C12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보통</a:t>
            </a:r>
            <a:endParaRPr lang="en-US" sz="900" dirty="0"/>
          </a:p>
        </p:txBody>
      </p:sp>
      <p:pic>
        <p:nvPicPr>
          <p:cNvPr id="97" name="Image 7">
            <a:extLst>
              <a:ext uri="{FF2B5EF4-FFF2-40B4-BE49-F238E27FC236}">
                <a16:creationId xmlns:a16="http://schemas.microsoft.com/office/drawing/2014/main" id="{2FFF44C2-B440-9767-D875-2DDC8823EEA1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-1359" b="-1359"/>
          <a:stretch/>
        </p:blipFill>
        <p:spPr>
          <a:xfrm>
            <a:off x="6155169" y="5309459"/>
            <a:ext cx="105156" cy="123444"/>
          </a:xfrm>
          <a:prstGeom prst="rect">
            <a:avLst/>
          </a:prstGeom>
        </p:spPr>
      </p:pic>
      <p:sp>
        <p:nvSpPr>
          <p:cNvPr id="98" name="Text 95">
            <a:extLst>
              <a:ext uri="{FF2B5EF4-FFF2-40B4-BE49-F238E27FC236}">
                <a16:creationId xmlns:a16="http://schemas.microsoft.com/office/drawing/2014/main" id="{ACAFA39A-BDB9-CB73-DEB8-6CB543F62A39}"/>
              </a:ext>
            </a:extLst>
          </p:cNvPr>
          <p:cNvSpPr txBox="1"/>
          <p:nvPr/>
        </p:nvSpPr>
        <p:spPr>
          <a:xfrm>
            <a:off x="6349530" y="5285786"/>
            <a:ext cx="435254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9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화장실</a:t>
            </a:r>
            <a:endParaRPr lang="en-US" sz="900" dirty="0"/>
          </a:p>
        </p:txBody>
      </p:sp>
      <p:sp>
        <p:nvSpPr>
          <p:cNvPr id="99" name="Shape 96">
            <a:extLst>
              <a:ext uri="{FF2B5EF4-FFF2-40B4-BE49-F238E27FC236}">
                <a16:creationId xmlns:a16="http://schemas.microsoft.com/office/drawing/2014/main" id="{234FD769-EF49-9D47-A80E-CE2F9A152BBB}"/>
              </a:ext>
            </a:extLst>
          </p:cNvPr>
          <p:cNvSpPr/>
          <p:nvPr/>
        </p:nvSpPr>
        <p:spPr>
          <a:xfrm>
            <a:off x="8312545" y="5274657"/>
            <a:ext cx="381305" cy="228600"/>
          </a:xfrm>
          <a:prstGeom prst="roundRect">
            <a:avLst>
              <a:gd name="adj" fmla="val 200000"/>
            </a:avLst>
          </a:prstGeom>
          <a:solidFill>
            <a:srgbClr val="FADBD8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00" name="Text 97">
            <a:extLst>
              <a:ext uri="{FF2B5EF4-FFF2-40B4-BE49-F238E27FC236}">
                <a16:creationId xmlns:a16="http://schemas.microsoft.com/office/drawing/2014/main" id="{554B32C2-EA34-3F59-B8B7-E797BFDDDBC7}"/>
              </a:ext>
            </a:extLst>
          </p:cNvPr>
          <p:cNvSpPr txBox="1"/>
          <p:nvPr/>
        </p:nvSpPr>
        <p:spPr>
          <a:xfrm>
            <a:off x="8388440" y="5293859"/>
            <a:ext cx="320954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900" b="1" dirty="0">
                <a:solidFill>
                  <a:srgbClr val="C0392B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부족</a:t>
            </a:r>
            <a:endParaRPr lang="en-US" sz="900" dirty="0"/>
          </a:p>
        </p:txBody>
      </p:sp>
      <p:pic>
        <p:nvPicPr>
          <p:cNvPr id="101" name="Image 8">
            <a:extLst>
              <a:ext uri="{FF2B5EF4-FFF2-40B4-BE49-F238E27FC236}">
                <a16:creationId xmlns:a16="http://schemas.microsoft.com/office/drawing/2014/main" id="{34AEE865-DD9F-5461-732C-853607FBF777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-524" b="-524"/>
          <a:stretch/>
        </p:blipFill>
        <p:spPr>
          <a:xfrm>
            <a:off x="6155169" y="5569149"/>
            <a:ext cx="152705" cy="123444"/>
          </a:xfrm>
          <a:prstGeom prst="rect">
            <a:avLst/>
          </a:prstGeom>
        </p:spPr>
      </p:pic>
      <p:sp>
        <p:nvSpPr>
          <p:cNvPr id="102" name="Text 98">
            <a:extLst>
              <a:ext uri="{FF2B5EF4-FFF2-40B4-BE49-F238E27FC236}">
                <a16:creationId xmlns:a16="http://schemas.microsoft.com/office/drawing/2014/main" id="{A008068C-1B0A-1392-0377-657A70062A28}"/>
              </a:ext>
            </a:extLst>
          </p:cNvPr>
          <p:cNvSpPr txBox="1"/>
          <p:nvPr/>
        </p:nvSpPr>
        <p:spPr>
          <a:xfrm>
            <a:off x="6349530" y="5544562"/>
            <a:ext cx="548640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9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숙박시설</a:t>
            </a:r>
            <a:endParaRPr lang="en-US" sz="900" dirty="0"/>
          </a:p>
        </p:txBody>
      </p:sp>
      <p:sp>
        <p:nvSpPr>
          <p:cNvPr id="103" name="Shape 99">
            <a:extLst>
              <a:ext uri="{FF2B5EF4-FFF2-40B4-BE49-F238E27FC236}">
                <a16:creationId xmlns:a16="http://schemas.microsoft.com/office/drawing/2014/main" id="{9BCBBF2D-C454-E57A-FCAC-EE90DAC0BD69}"/>
              </a:ext>
            </a:extLst>
          </p:cNvPr>
          <p:cNvSpPr/>
          <p:nvPr/>
        </p:nvSpPr>
        <p:spPr>
          <a:xfrm>
            <a:off x="8312545" y="5534347"/>
            <a:ext cx="381305" cy="228600"/>
          </a:xfrm>
          <a:prstGeom prst="roundRect">
            <a:avLst>
              <a:gd name="adj" fmla="val 200000"/>
            </a:avLst>
          </a:prstGeom>
          <a:solidFill>
            <a:srgbClr val="D5F5E3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04" name="Text 100">
            <a:extLst>
              <a:ext uri="{FF2B5EF4-FFF2-40B4-BE49-F238E27FC236}">
                <a16:creationId xmlns:a16="http://schemas.microsoft.com/office/drawing/2014/main" id="{078E175F-8457-D89D-9E5F-1BC4966E0C0A}"/>
              </a:ext>
            </a:extLst>
          </p:cNvPr>
          <p:cNvSpPr txBox="1"/>
          <p:nvPr/>
        </p:nvSpPr>
        <p:spPr>
          <a:xfrm>
            <a:off x="8388440" y="5552635"/>
            <a:ext cx="320954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900" b="1" dirty="0">
                <a:solidFill>
                  <a:srgbClr val="27AE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충분</a:t>
            </a:r>
            <a:endParaRPr lang="en-US" sz="900" dirty="0"/>
          </a:p>
        </p:txBody>
      </p:sp>
      <p:sp>
        <p:nvSpPr>
          <p:cNvPr id="2" name="Shape 84">
            <a:extLst>
              <a:ext uri="{FF2B5EF4-FFF2-40B4-BE49-F238E27FC236}">
                <a16:creationId xmlns:a16="http://schemas.microsoft.com/office/drawing/2014/main" id="{E8E1C1F0-A351-766B-3D37-110FBA5AA3C0}"/>
              </a:ext>
            </a:extLst>
          </p:cNvPr>
          <p:cNvSpPr>
            <a:spLocks/>
          </p:cNvSpPr>
          <p:nvPr/>
        </p:nvSpPr>
        <p:spPr>
          <a:xfrm>
            <a:off x="9021700" y="1463267"/>
            <a:ext cx="2457799" cy="3036260"/>
          </a:xfrm>
          <a:prstGeom prst="roundRect">
            <a:avLst>
              <a:gd name="adj" fmla="val 161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pic>
        <p:nvPicPr>
          <p:cNvPr id="5" name="Image 4" descr="preencoded.png">
            <a:extLst>
              <a:ext uri="{FF2B5EF4-FFF2-40B4-BE49-F238E27FC236}">
                <a16:creationId xmlns:a16="http://schemas.microsoft.com/office/drawing/2014/main" id="{06A88201-FDB8-F320-7A3E-BEFE5B4D0E31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t="-1100" b="-1100"/>
          <a:stretch/>
        </p:blipFill>
        <p:spPr>
          <a:xfrm>
            <a:off x="9069350" y="1546579"/>
            <a:ext cx="114300" cy="133502"/>
          </a:xfrm>
          <a:prstGeom prst="rect">
            <a:avLst/>
          </a:prstGeom>
        </p:spPr>
      </p:pic>
      <p:sp>
        <p:nvSpPr>
          <p:cNvPr id="7" name="Text 86">
            <a:extLst>
              <a:ext uri="{FF2B5EF4-FFF2-40B4-BE49-F238E27FC236}">
                <a16:creationId xmlns:a16="http://schemas.microsoft.com/office/drawing/2014/main" id="{29AA575B-973B-4E29-D922-410626A91339}"/>
              </a:ext>
            </a:extLst>
          </p:cNvPr>
          <p:cNvSpPr txBox="1"/>
          <p:nvPr/>
        </p:nvSpPr>
        <p:spPr>
          <a:xfrm>
            <a:off x="9251879" y="1531824"/>
            <a:ext cx="1249985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주차장별 구획수 상세</a:t>
            </a:r>
            <a:endParaRPr lang="en-US" sz="1000" dirty="0"/>
          </a:p>
        </p:txBody>
      </p:sp>
      <p:sp>
        <p:nvSpPr>
          <p:cNvPr id="8" name="Shape 87">
            <a:extLst>
              <a:ext uri="{FF2B5EF4-FFF2-40B4-BE49-F238E27FC236}">
                <a16:creationId xmlns:a16="http://schemas.microsoft.com/office/drawing/2014/main" id="{81ABE31E-7365-AC8D-BAB6-18C72A86E0B1}"/>
              </a:ext>
            </a:extLst>
          </p:cNvPr>
          <p:cNvSpPr/>
          <p:nvPr/>
        </p:nvSpPr>
        <p:spPr>
          <a:xfrm>
            <a:off x="9059190" y="2077744"/>
            <a:ext cx="2476195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0" name="Text 88">
            <a:extLst>
              <a:ext uri="{FF2B5EF4-FFF2-40B4-BE49-F238E27FC236}">
                <a16:creationId xmlns:a16="http://schemas.microsoft.com/office/drawing/2014/main" id="{9465F4E6-77B2-9AF6-7C5E-7FC577B96612}"/>
              </a:ext>
            </a:extLst>
          </p:cNvPr>
          <p:cNvSpPr txBox="1"/>
          <p:nvPr/>
        </p:nvSpPr>
        <p:spPr>
          <a:xfrm>
            <a:off x="9136000" y="1857374"/>
            <a:ext cx="48006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주차장명</a:t>
            </a:r>
            <a:endParaRPr lang="en-US" sz="800" dirty="0"/>
          </a:p>
        </p:txBody>
      </p:sp>
      <p:sp>
        <p:nvSpPr>
          <p:cNvPr id="106" name="Text 90">
            <a:extLst>
              <a:ext uri="{FF2B5EF4-FFF2-40B4-BE49-F238E27FC236}">
                <a16:creationId xmlns:a16="http://schemas.microsoft.com/office/drawing/2014/main" id="{92DB59E6-304F-53DE-99A0-F9DB775972C2}"/>
              </a:ext>
            </a:extLst>
          </p:cNvPr>
          <p:cNvSpPr txBox="1"/>
          <p:nvPr/>
        </p:nvSpPr>
        <p:spPr>
          <a:xfrm>
            <a:off x="10533000" y="1868792"/>
            <a:ext cx="375818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구획수</a:t>
            </a:r>
            <a:endParaRPr lang="en-US" sz="800" dirty="0"/>
          </a:p>
        </p:txBody>
      </p:sp>
      <p:sp>
        <p:nvSpPr>
          <p:cNvPr id="107" name="Shape 91">
            <a:extLst>
              <a:ext uri="{FF2B5EF4-FFF2-40B4-BE49-F238E27FC236}">
                <a16:creationId xmlns:a16="http://schemas.microsoft.com/office/drawing/2014/main" id="{BBA4CC67-29B0-C2B0-7409-F2F58F0587E2}"/>
              </a:ext>
            </a:extLst>
          </p:cNvPr>
          <p:cNvSpPr/>
          <p:nvPr/>
        </p:nvSpPr>
        <p:spPr>
          <a:xfrm>
            <a:off x="9059190" y="2356636"/>
            <a:ext cx="2476195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08" name="Text 92">
            <a:extLst>
              <a:ext uri="{FF2B5EF4-FFF2-40B4-BE49-F238E27FC236}">
                <a16:creationId xmlns:a16="http://schemas.microsoft.com/office/drawing/2014/main" id="{BAF9192F-748F-6EFD-B5B4-0FEB9888E89E}"/>
              </a:ext>
            </a:extLst>
          </p:cNvPr>
          <p:cNvSpPr txBox="1"/>
          <p:nvPr/>
        </p:nvSpPr>
        <p:spPr>
          <a:xfrm>
            <a:off x="9136000" y="2141752"/>
            <a:ext cx="994867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중앙공원 지하주차장</a:t>
            </a:r>
            <a:endParaRPr lang="en-US" sz="800" dirty="0"/>
          </a:p>
        </p:txBody>
      </p:sp>
      <p:sp>
        <p:nvSpPr>
          <p:cNvPr id="110" name="Text 94">
            <a:extLst>
              <a:ext uri="{FF2B5EF4-FFF2-40B4-BE49-F238E27FC236}">
                <a16:creationId xmlns:a16="http://schemas.microsoft.com/office/drawing/2014/main" id="{4A25B13A-364C-B810-10A8-3FA26A09461B}"/>
              </a:ext>
            </a:extLst>
          </p:cNvPr>
          <p:cNvSpPr txBox="1"/>
          <p:nvPr/>
        </p:nvSpPr>
        <p:spPr>
          <a:xfrm>
            <a:off x="10533000" y="2153170"/>
            <a:ext cx="35661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120대</a:t>
            </a:r>
            <a:endParaRPr lang="en-US" sz="800" dirty="0"/>
          </a:p>
        </p:txBody>
      </p:sp>
      <p:sp>
        <p:nvSpPr>
          <p:cNvPr id="111" name="Shape 95">
            <a:extLst>
              <a:ext uri="{FF2B5EF4-FFF2-40B4-BE49-F238E27FC236}">
                <a16:creationId xmlns:a16="http://schemas.microsoft.com/office/drawing/2014/main" id="{9EB8B99E-63D1-3C07-DDCA-613CDDAD3820}"/>
              </a:ext>
            </a:extLst>
          </p:cNvPr>
          <p:cNvSpPr/>
          <p:nvPr/>
        </p:nvSpPr>
        <p:spPr>
          <a:xfrm>
            <a:off x="9059190" y="2640100"/>
            <a:ext cx="2476195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12" name="Text 96">
            <a:extLst>
              <a:ext uri="{FF2B5EF4-FFF2-40B4-BE49-F238E27FC236}">
                <a16:creationId xmlns:a16="http://schemas.microsoft.com/office/drawing/2014/main" id="{FED37BA6-4BC5-803D-0DD1-1C925CB80E63}"/>
              </a:ext>
            </a:extLst>
          </p:cNvPr>
          <p:cNvSpPr txBox="1"/>
          <p:nvPr/>
        </p:nvSpPr>
        <p:spPr>
          <a:xfrm>
            <a:off x="9136000" y="2425216"/>
            <a:ext cx="804672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문화센터 주차장</a:t>
            </a:r>
            <a:endParaRPr lang="en-US" sz="800" dirty="0"/>
          </a:p>
        </p:txBody>
      </p:sp>
      <p:sp>
        <p:nvSpPr>
          <p:cNvPr id="114" name="Text 98">
            <a:extLst>
              <a:ext uri="{FF2B5EF4-FFF2-40B4-BE49-F238E27FC236}">
                <a16:creationId xmlns:a16="http://schemas.microsoft.com/office/drawing/2014/main" id="{C8096EB8-8AC5-92BF-A98D-3EBD537C6936}"/>
              </a:ext>
            </a:extLst>
          </p:cNvPr>
          <p:cNvSpPr txBox="1"/>
          <p:nvPr/>
        </p:nvSpPr>
        <p:spPr>
          <a:xfrm>
            <a:off x="10533000" y="2436634"/>
            <a:ext cx="29992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85대</a:t>
            </a:r>
            <a:endParaRPr lang="en-US" sz="800" dirty="0"/>
          </a:p>
        </p:txBody>
      </p:sp>
      <p:sp>
        <p:nvSpPr>
          <p:cNvPr id="115" name="Shape 99">
            <a:extLst>
              <a:ext uri="{FF2B5EF4-FFF2-40B4-BE49-F238E27FC236}">
                <a16:creationId xmlns:a16="http://schemas.microsoft.com/office/drawing/2014/main" id="{68A7EA57-DC59-159D-C6C7-70763A04B686}"/>
              </a:ext>
            </a:extLst>
          </p:cNvPr>
          <p:cNvSpPr/>
          <p:nvPr/>
        </p:nvSpPr>
        <p:spPr>
          <a:xfrm>
            <a:off x="9059190" y="2924478"/>
            <a:ext cx="2476195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16" name="Text 100">
            <a:extLst>
              <a:ext uri="{FF2B5EF4-FFF2-40B4-BE49-F238E27FC236}">
                <a16:creationId xmlns:a16="http://schemas.microsoft.com/office/drawing/2014/main" id="{7F98A8C2-2F29-D982-E5AC-74B9819DFAAF}"/>
              </a:ext>
            </a:extLst>
          </p:cNvPr>
          <p:cNvSpPr txBox="1"/>
          <p:nvPr/>
        </p:nvSpPr>
        <p:spPr>
          <a:xfrm>
            <a:off x="9136000" y="2708680"/>
            <a:ext cx="928116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행사장 북측 주차장</a:t>
            </a:r>
            <a:endParaRPr lang="en-US" sz="800" dirty="0"/>
          </a:p>
        </p:txBody>
      </p:sp>
      <p:sp>
        <p:nvSpPr>
          <p:cNvPr id="118" name="Text 102">
            <a:extLst>
              <a:ext uri="{FF2B5EF4-FFF2-40B4-BE49-F238E27FC236}">
                <a16:creationId xmlns:a16="http://schemas.microsoft.com/office/drawing/2014/main" id="{CF65E0B3-AE87-A831-4248-F52897CC1D47}"/>
              </a:ext>
            </a:extLst>
          </p:cNvPr>
          <p:cNvSpPr txBox="1"/>
          <p:nvPr/>
        </p:nvSpPr>
        <p:spPr>
          <a:xfrm>
            <a:off x="10533000" y="2720098"/>
            <a:ext cx="29992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50대</a:t>
            </a:r>
            <a:endParaRPr lang="en-US" sz="800" dirty="0"/>
          </a:p>
        </p:txBody>
      </p:sp>
      <p:sp>
        <p:nvSpPr>
          <p:cNvPr id="119" name="Shape 103">
            <a:extLst>
              <a:ext uri="{FF2B5EF4-FFF2-40B4-BE49-F238E27FC236}">
                <a16:creationId xmlns:a16="http://schemas.microsoft.com/office/drawing/2014/main" id="{74351E8E-D6BE-4104-AFFE-982047261F73}"/>
              </a:ext>
            </a:extLst>
          </p:cNvPr>
          <p:cNvSpPr/>
          <p:nvPr/>
        </p:nvSpPr>
        <p:spPr>
          <a:xfrm>
            <a:off x="9059190" y="3207942"/>
            <a:ext cx="2476195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20" name="Text 104">
            <a:extLst>
              <a:ext uri="{FF2B5EF4-FFF2-40B4-BE49-F238E27FC236}">
                <a16:creationId xmlns:a16="http://schemas.microsoft.com/office/drawing/2014/main" id="{A9732E9C-CB1B-05FE-F590-F40FF17F1281}"/>
              </a:ext>
            </a:extLst>
          </p:cNvPr>
          <p:cNvSpPr txBox="1"/>
          <p:nvPr/>
        </p:nvSpPr>
        <p:spPr>
          <a:xfrm>
            <a:off x="9136000" y="2993058"/>
            <a:ext cx="899770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상설시장 주차타워</a:t>
            </a:r>
            <a:endParaRPr lang="en-US" sz="800" dirty="0"/>
          </a:p>
        </p:txBody>
      </p:sp>
      <p:sp>
        <p:nvSpPr>
          <p:cNvPr id="122" name="Text 106">
            <a:extLst>
              <a:ext uri="{FF2B5EF4-FFF2-40B4-BE49-F238E27FC236}">
                <a16:creationId xmlns:a16="http://schemas.microsoft.com/office/drawing/2014/main" id="{F7D75085-0E15-D01E-72CA-8AB2845FD3F9}"/>
              </a:ext>
            </a:extLst>
          </p:cNvPr>
          <p:cNvSpPr txBox="1"/>
          <p:nvPr/>
        </p:nvSpPr>
        <p:spPr>
          <a:xfrm>
            <a:off x="10533000" y="3004476"/>
            <a:ext cx="29992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60대</a:t>
            </a:r>
            <a:endParaRPr lang="en-US" sz="800" dirty="0"/>
          </a:p>
        </p:txBody>
      </p:sp>
      <p:sp>
        <p:nvSpPr>
          <p:cNvPr id="123" name="Text 107">
            <a:extLst>
              <a:ext uri="{FF2B5EF4-FFF2-40B4-BE49-F238E27FC236}">
                <a16:creationId xmlns:a16="http://schemas.microsoft.com/office/drawing/2014/main" id="{44025EE2-9BF3-0458-29C3-D22CF71D81EE}"/>
              </a:ext>
            </a:extLst>
          </p:cNvPr>
          <p:cNvSpPr txBox="1"/>
          <p:nvPr/>
        </p:nvSpPr>
        <p:spPr>
          <a:xfrm>
            <a:off x="9136000" y="3276522"/>
            <a:ext cx="804672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서측 노상주차장</a:t>
            </a:r>
            <a:endParaRPr lang="en-US" sz="800" dirty="0"/>
          </a:p>
        </p:txBody>
      </p:sp>
      <p:sp>
        <p:nvSpPr>
          <p:cNvPr id="124" name="Text 108">
            <a:extLst>
              <a:ext uri="{FF2B5EF4-FFF2-40B4-BE49-F238E27FC236}">
                <a16:creationId xmlns:a16="http://schemas.microsoft.com/office/drawing/2014/main" id="{14D4F020-97E4-2CE3-0631-7509EDC8E32C}"/>
              </a:ext>
            </a:extLst>
          </p:cNvPr>
          <p:cNvSpPr txBox="1"/>
          <p:nvPr/>
        </p:nvSpPr>
        <p:spPr>
          <a:xfrm>
            <a:off x="10533000" y="3287940"/>
            <a:ext cx="29992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800" dirty="0">
                <a:solidFill>
                  <a:srgbClr val="00000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15대</a:t>
            </a:r>
            <a:endParaRPr lang="en-US" sz="800" dirty="0"/>
          </a:p>
        </p:txBody>
      </p:sp>
      <p:sp>
        <p:nvSpPr>
          <p:cNvPr id="126" name="Shape 21">
            <a:extLst>
              <a:ext uri="{FF2B5EF4-FFF2-40B4-BE49-F238E27FC236}">
                <a16:creationId xmlns:a16="http://schemas.microsoft.com/office/drawing/2014/main" id="{7FBA0120-60F8-BE54-D2E8-EE167C205B92}"/>
              </a:ext>
            </a:extLst>
          </p:cNvPr>
          <p:cNvSpPr/>
          <p:nvPr/>
        </p:nvSpPr>
        <p:spPr>
          <a:xfrm>
            <a:off x="6092685" y="1835953"/>
            <a:ext cx="1162202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27" name="Shape 23">
            <a:extLst>
              <a:ext uri="{FF2B5EF4-FFF2-40B4-BE49-F238E27FC236}">
                <a16:creationId xmlns:a16="http://schemas.microsoft.com/office/drawing/2014/main" id="{A3C080A6-86FD-C184-857E-36287C5B3308}"/>
              </a:ext>
            </a:extLst>
          </p:cNvPr>
          <p:cNvSpPr/>
          <p:nvPr/>
        </p:nvSpPr>
        <p:spPr>
          <a:xfrm>
            <a:off x="7250316" y="1835953"/>
            <a:ext cx="629107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28" name="Shape 25">
            <a:extLst>
              <a:ext uri="{FF2B5EF4-FFF2-40B4-BE49-F238E27FC236}">
                <a16:creationId xmlns:a16="http://schemas.microsoft.com/office/drawing/2014/main" id="{6DF948B1-AD39-B5CB-8A1A-FE8C5D0527A1}"/>
              </a:ext>
            </a:extLst>
          </p:cNvPr>
          <p:cNvSpPr/>
          <p:nvPr/>
        </p:nvSpPr>
        <p:spPr>
          <a:xfrm>
            <a:off x="7877594" y="1835953"/>
            <a:ext cx="923544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29" name="Shape 77">
            <a:extLst>
              <a:ext uri="{FF2B5EF4-FFF2-40B4-BE49-F238E27FC236}">
                <a16:creationId xmlns:a16="http://schemas.microsoft.com/office/drawing/2014/main" id="{D04381DC-B066-F084-DB36-1043EEE6AC1D}"/>
              </a:ext>
            </a:extLst>
          </p:cNvPr>
          <p:cNvSpPr/>
          <p:nvPr/>
        </p:nvSpPr>
        <p:spPr>
          <a:xfrm>
            <a:off x="6112496" y="4951702"/>
            <a:ext cx="1162202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30" name="Shape 79">
            <a:extLst>
              <a:ext uri="{FF2B5EF4-FFF2-40B4-BE49-F238E27FC236}">
                <a16:creationId xmlns:a16="http://schemas.microsoft.com/office/drawing/2014/main" id="{75D394F8-5045-C835-A5AB-5B0AD00B0E13}"/>
              </a:ext>
            </a:extLst>
          </p:cNvPr>
          <p:cNvSpPr/>
          <p:nvPr/>
        </p:nvSpPr>
        <p:spPr>
          <a:xfrm>
            <a:off x="7270127" y="4951702"/>
            <a:ext cx="629107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31" name="Shape 81">
            <a:extLst>
              <a:ext uri="{FF2B5EF4-FFF2-40B4-BE49-F238E27FC236}">
                <a16:creationId xmlns:a16="http://schemas.microsoft.com/office/drawing/2014/main" id="{EBEC8765-5B4A-7777-271D-3DCA7190C4A2}"/>
              </a:ext>
            </a:extLst>
          </p:cNvPr>
          <p:cNvSpPr/>
          <p:nvPr/>
        </p:nvSpPr>
        <p:spPr>
          <a:xfrm>
            <a:off x="7897405" y="4951702"/>
            <a:ext cx="923544" cy="9144"/>
          </a:xfrm>
          <a:prstGeom prst="rect">
            <a:avLst/>
          </a:prstGeom>
          <a:solidFill>
            <a:srgbClr val="F5F5F5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32" name="Shape 21">
            <a:extLst>
              <a:ext uri="{FF2B5EF4-FFF2-40B4-BE49-F238E27FC236}">
                <a16:creationId xmlns:a16="http://schemas.microsoft.com/office/drawing/2014/main" id="{D85F608B-BD48-5A42-1D9A-718EF7100A70}"/>
              </a:ext>
            </a:extLst>
          </p:cNvPr>
          <p:cNvSpPr/>
          <p:nvPr/>
        </p:nvSpPr>
        <p:spPr>
          <a:xfrm>
            <a:off x="9059190" y="1777138"/>
            <a:ext cx="1162202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33" name="Shape 23">
            <a:extLst>
              <a:ext uri="{FF2B5EF4-FFF2-40B4-BE49-F238E27FC236}">
                <a16:creationId xmlns:a16="http://schemas.microsoft.com/office/drawing/2014/main" id="{C86C5399-D264-7A17-D65A-4C7FD6B08882}"/>
              </a:ext>
            </a:extLst>
          </p:cNvPr>
          <p:cNvSpPr/>
          <p:nvPr/>
        </p:nvSpPr>
        <p:spPr>
          <a:xfrm>
            <a:off x="10216821" y="1777138"/>
            <a:ext cx="629107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34" name="Shape 25">
            <a:extLst>
              <a:ext uri="{FF2B5EF4-FFF2-40B4-BE49-F238E27FC236}">
                <a16:creationId xmlns:a16="http://schemas.microsoft.com/office/drawing/2014/main" id="{62E125C9-A85B-1F3A-B069-C8B9F1D91CA5}"/>
              </a:ext>
            </a:extLst>
          </p:cNvPr>
          <p:cNvSpPr/>
          <p:nvPr/>
        </p:nvSpPr>
        <p:spPr>
          <a:xfrm>
            <a:off x="10844099" y="1777138"/>
            <a:ext cx="923544" cy="9144"/>
          </a:xfrm>
          <a:prstGeom prst="rect">
            <a:avLst/>
          </a:prstGeom>
          <a:solidFill>
            <a:srgbClr val="EEEEEE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35" name="Shape 14">
            <a:extLst>
              <a:ext uri="{FF2B5EF4-FFF2-40B4-BE49-F238E27FC236}">
                <a16:creationId xmlns:a16="http://schemas.microsoft.com/office/drawing/2014/main" id="{BED53167-5732-D5FE-8751-04E3333C0E61}"/>
              </a:ext>
            </a:extLst>
          </p:cNvPr>
          <p:cNvSpPr/>
          <p:nvPr/>
        </p:nvSpPr>
        <p:spPr>
          <a:xfrm>
            <a:off x="5997645" y="4573095"/>
            <a:ext cx="45719" cy="1326152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136" name="Shape 14">
            <a:extLst>
              <a:ext uri="{FF2B5EF4-FFF2-40B4-BE49-F238E27FC236}">
                <a16:creationId xmlns:a16="http://schemas.microsoft.com/office/drawing/2014/main" id="{FB7370F8-8DDC-47EB-F70A-4E2DE864FE81}"/>
              </a:ext>
            </a:extLst>
          </p:cNvPr>
          <p:cNvSpPr/>
          <p:nvPr/>
        </p:nvSpPr>
        <p:spPr>
          <a:xfrm>
            <a:off x="9026182" y="4601421"/>
            <a:ext cx="45719" cy="129782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91657C4B-E731-1FFF-0E1F-338EADE20DE1}"/>
              </a:ext>
            </a:extLst>
          </p:cNvPr>
          <p:cNvSpPr/>
          <p:nvPr/>
        </p:nvSpPr>
        <p:spPr>
          <a:xfrm>
            <a:off x="6210572" y="2244429"/>
            <a:ext cx="89801" cy="91210"/>
          </a:xfrm>
          <a:prstGeom prst="ellipse">
            <a:avLst/>
          </a:prstGeom>
          <a:solidFill>
            <a:srgbClr val="1F4E79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248DB305-5E20-3042-9C0E-48013845DBE4}"/>
              </a:ext>
            </a:extLst>
          </p:cNvPr>
          <p:cNvSpPr/>
          <p:nvPr/>
        </p:nvSpPr>
        <p:spPr>
          <a:xfrm>
            <a:off x="6210572" y="2526434"/>
            <a:ext cx="89801" cy="91210"/>
          </a:xfrm>
          <a:prstGeom prst="ellipse">
            <a:avLst/>
          </a:prstGeom>
          <a:solidFill>
            <a:srgbClr val="1F4E79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F62F5B1-0018-D7E4-B5F2-C745EED16AFB}"/>
              </a:ext>
            </a:extLst>
          </p:cNvPr>
          <p:cNvSpPr/>
          <p:nvPr/>
        </p:nvSpPr>
        <p:spPr>
          <a:xfrm>
            <a:off x="6210572" y="2805606"/>
            <a:ext cx="89801" cy="91210"/>
          </a:xfrm>
          <a:prstGeom prst="ellipse">
            <a:avLst/>
          </a:prstGeom>
          <a:solidFill>
            <a:srgbClr val="1F4E79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448BACDD-8DE6-56C1-C6E3-622263301418}"/>
              </a:ext>
            </a:extLst>
          </p:cNvPr>
          <p:cNvSpPr/>
          <p:nvPr/>
        </p:nvSpPr>
        <p:spPr>
          <a:xfrm>
            <a:off x="6210572" y="3088727"/>
            <a:ext cx="89801" cy="91210"/>
          </a:xfrm>
          <a:prstGeom prst="ellipse">
            <a:avLst/>
          </a:prstGeom>
          <a:solidFill>
            <a:srgbClr val="1F4E79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4349AD42-2005-EE8E-0DFE-6A05098447E1}"/>
              </a:ext>
            </a:extLst>
          </p:cNvPr>
          <p:cNvSpPr/>
          <p:nvPr/>
        </p:nvSpPr>
        <p:spPr>
          <a:xfrm>
            <a:off x="6210572" y="3385939"/>
            <a:ext cx="89801" cy="91210"/>
          </a:xfrm>
          <a:prstGeom prst="ellipse">
            <a:avLst/>
          </a:prstGeom>
          <a:solidFill>
            <a:srgbClr val="1F4E79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09619CE6-A4A2-BE77-BBCA-0F5449982CE9}"/>
              </a:ext>
            </a:extLst>
          </p:cNvPr>
          <p:cNvSpPr/>
          <p:nvPr/>
        </p:nvSpPr>
        <p:spPr>
          <a:xfrm>
            <a:off x="6210572" y="3663654"/>
            <a:ext cx="89801" cy="91210"/>
          </a:xfrm>
          <a:prstGeom prst="ellipse">
            <a:avLst/>
          </a:prstGeom>
          <a:solidFill>
            <a:srgbClr val="1F4E79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0B129706-27DF-B7F1-ADBA-A309E4502C9D}"/>
              </a:ext>
            </a:extLst>
          </p:cNvPr>
          <p:cNvSpPr/>
          <p:nvPr/>
        </p:nvSpPr>
        <p:spPr>
          <a:xfrm>
            <a:off x="6210572" y="3947003"/>
            <a:ext cx="89801" cy="91210"/>
          </a:xfrm>
          <a:prstGeom prst="ellipse">
            <a:avLst/>
          </a:prstGeom>
          <a:solidFill>
            <a:srgbClr val="1F4E79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674795F8-0E6C-DA3F-88BD-BEED4B207A70}"/>
              </a:ext>
            </a:extLst>
          </p:cNvPr>
          <p:cNvSpPr/>
          <p:nvPr/>
        </p:nvSpPr>
        <p:spPr>
          <a:xfrm>
            <a:off x="6210572" y="4224755"/>
            <a:ext cx="89801" cy="91210"/>
          </a:xfrm>
          <a:prstGeom prst="ellipse">
            <a:avLst/>
          </a:prstGeom>
          <a:solidFill>
            <a:srgbClr val="1F4E79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2355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9A7A08-4EBF-798F-5697-CE44EF046E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2">
            <a:extLst>
              <a:ext uri="{FF2B5EF4-FFF2-40B4-BE49-F238E27FC236}">
                <a16:creationId xmlns:a16="http://schemas.microsoft.com/office/drawing/2014/main" id="{F09CBD45-9074-EA06-4579-5DA8A5B1B868}"/>
              </a:ext>
            </a:extLst>
          </p:cNvPr>
          <p:cNvSpPr txBox="1"/>
          <p:nvPr/>
        </p:nvSpPr>
        <p:spPr>
          <a:xfrm>
            <a:off x="3286354" y="2612035"/>
            <a:ext cx="5619291" cy="1324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7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감사합니다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808364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65B1D7-EE36-918A-8521-E72024FB2C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">
            <a:extLst>
              <a:ext uri="{FF2B5EF4-FFF2-40B4-BE49-F238E27FC236}">
                <a16:creationId xmlns:a16="http://schemas.microsoft.com/office/drawing/2014/main" id="{B31D2674-E89A-99EE-2914-88D2EA58DEF8}"/>
              </a:ext>
            </a:extLst>
          </p:cNvPr>
          <p:cNvSpPr/>
          <p:nvPr/>
        </p:nvSpPr>
        <p:spPr>
          <a:xfrm>
            <a:off x="381305" y="381311"/>
            <a:ext cx="11430000" cy="514807"/>
          </a:xfrm>
          <a:prstGeom prst="roundRect">
            <a:avLst>
              <a:gd name="adj" fmla="val 13157"/>
            </a:avLst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4" name="Image 0" descr="preencoded.png">
            <a:extLst>
              <a:ext uri="{FF2B5EF4-FFF2-40B4-BE49-F238E27FC236}">
                <a16:creationId xmlns:a16="http://schemas.microsoft.com/office/drawing/2014/main" id="{19BB1E8F-E4AE-D1CC-DC16-68737D19AED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3952" y="511036"/>
            <a:ext cx="276149" cy="276149"/>
          </a:xfrm>
          <a:prstGeom prst="rect">
            <a:avLst/>
          </a:prstGeom>
        </p:spPr>
      </p:pic>
      <p:sp>
        <p:nvSpPr>
          <p:cNvPr id="5" name="Text 2">
            <a:extLst>
              <a:ext uri="{FF2B5EF4-FFF2-40B4-BE49-F238E27FC236}">
                <a16:creationId xmlns:a16="http://schemas.microsoft.com/office/drawing/2014/main" id="{2FCC4A99-A094-A54E-F302-6131CFF9D24B}"/>
              </a:ext>
            </a:extLst>
          </p:cNvPr>
          <p:cNvSpPr txBox="1"/>
          <p:nvPr/>
        </p:nvSpPr>
        <p:spPr>
          <a:xfrm>
            <a:off x="908451" y="452513"/>
            <a:ext cx="6010426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{{SL1_p_1}} </a:t>
            </a:r>
            <a:r>
              <a:rPr lang="ko-KR" altLang="en-US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분석 보고서</a:t>
            </a:r>
            <a:endParaRPr lang="en-US" sz="2100" dirty="0"/>
          </a:p>
        </p:txBody>
      </p:sp>
      <p:sp>
        <p:nvSpPr>
          <p:cNvPr id="14" name="Text 4">
            <a:extLst>
              <a:ext uri="{FF2B5EF4-FFF2-40B4-BE49-F238E27FC236}">
                <a16:creationId xmlns:a16="http://schemas.microsoft.com/office/drawing/2014/main" id="{8FFA600F-8C36-F2F1-5944-9EEC2A7DBF7E}"/>
              </a:ext>
            </a:extLst>
          </p:cNvPr>
          <p:cNvSpPr txBox="1"/>
          <p:nvPr/>
        </p:nvSpPr>
        <p:spPr>
          <a:xfrm>
            <a:off x="484241" y="2202751"/>
            <a:ext cx="2704795" cy="10003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54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</a:t>
            </a:r>
            <a:r>
              <a:rPr lang="ko-KR" alt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요약</a:t>
            </a:r>
            <a:endParaRPr lang="en-US" sz="5400" dirty="0"/>
          </a:p>
        </p:txBody>
      </p:sp>
      <p:sp>
        <p:nvSpPr>
          <p:cNvPr id="18" name="Text 3">
            <a:extLst>
              <a:ext uri="{FF2B5EF4-FFF2-40B4-BE49-F238E27FC236}">
                <a16:creationId xmlns:a16="http://schemas.microsoft.com/office/drawing/2014/main" id="{D287E316-A9EC-9CA7-8964-ED2B4D9A442B}"/>
              </a:ext>
            </a:extLst>
          </p:cNvPr>
          <p:cNvSpPr txBox="1"/>
          <p:nvPr/>
        </p:nvSpPr>
        <p:spPr>
          <a:xfrm>
            <a:off x="477461" y="1244010"/>
            <a:ext cx="2134211" cy="12097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6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행사</a:t>
            </a:r>
            <a:endParaRPr lang="en-US" sz="6600" dirty="0"/>
          </a:p>
        </p:txBody>
      </p:sp>
      <p:sp>
        <p:nvSpPr>
          <p:cNvPr id="63" name="Shape 9">
            <a:extLst>
              <a:ext uri="{FF2B5EF4-FFF2-40B4-BE49-F238E27FC236}">
                <a16:creationId xmlns:a16="http://schemas.microsoft.com/office/drawing/2014/main" id="{C7FD3C01-60A5-35C4-D529-B08137EA6E97}"/>
              </a:ext>
            </a:extLst>
          </p:cNvPr>
          <p:cNvSpPr/>
          <p:nvPr/>
        </p:nvSpPr>
        <p:spPr>
          <a:xfrm>
            <a:off x="3965482" y="1107362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7" name="Text 11">
            <a:extLst>
              <a:ext uri="{FF2B5EF4-FFF2-40B4-BE49-F238E27FC236}">
                <a16:creationId xmlns:a16="http://schemas.microsoft.com/office/drawing/2014/main" id="{A64662DE-45A5-2C04-6075-BE3A82A1C054}"/>
              </a:ext>
            </a:extLst>
          </p:cNvPr>
          <p:cNvSpPr txBox="1"/>
          <p:nvPr/>
        </p:nvSpPr>
        <p:spPr>
          <a:xfrm>
            <a:off x="3965482" y="1739433"/>
            <a:ext cx="3543167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{{SL3_p_1}}명</a:t>
            </a:r>
            <a:endParaRPr lang="en-US" sz="28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8" name="Text 12">
            <a:extLst>
              <a:ext uri="{FF2B5EF4-FFF2-40B4-BE49-F238E27FC236}">
                <a16:creationId xmlns:a16="http://schemas.microsoft.com/office/drawing/2014/main" id="{8973A713-3379-995A-4C6A-1AAE4D92C157}"/>
              </a:ext>
            </a:extLst>
          </p:cNvPr>
          <p:cNvSpPr txBox="1"/>
          <p:nvPr/>
        </p:nvSpPr>
        <p:spPr>
          <a:xfrm>
            <a:off x="3965482" y="2328267"/>
            <a:ext cx="3543166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전년대비 </a:t>
            </a:r>
            <a:r>
              <a:rPr lang="en-US" altLang="ko-KR" sz="1100" b="1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{{SL3_p_2}}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750B586C-8B19-16E8-0C4F-9CFC88C454A0}"/>
              </a:ext>
            </a:extLst>
          </p:cNvPr>
          <p:cNvGrpSpPr/>
          <p:nvPr/>
        </p:nvGrpSpPr>
        <p:grpSpPr>
          <a:xfrm>
            <a:off x="4986274" y="1337650"/>
            <a:ext cx="1501582" cy="239413"/>
            <a:chOff x="4203253" y="1347175"/>
            <a:chExt cx="1501582" cy="239413"/>
          </a:xfrm>
        </p:grpSpPr>
        <p:sp>
          <p:nvSpPr>
            <p:cNvPr id="76" name="Text 10">
              <a:extLst>
                <a:ext uri="{FF2B5EF4-FFF2-40B4-BE49-F238E27FC236}">
                  <a16:creationId xmlns:a16="http://schemas.microsoft.com/office/drawing/2014/main" id="{4545BB39-7301-7F47-742B-C5C533F9BB47}"/>
                </a:ext>
              </a:extLst>
            </p:cNvPr>
            <p:cNvSpPr txBox="1"/>
            <p:nvPr/>
          </p:nvSpPr>
          <p:spPr>
            <a:xfrm>
              <a:off x="4572812" y="1357160"/>
              <a:ext cx="1132023" cy="22942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총 방문인구</a:t>
              </a:r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96" name="Image 5" descr="preencoded.png">
              <a:extLst>
                <a:ext uri="{FF2B5EF4-FFF2-40B4-BE49-F238E27FC236}">
                  <a16:creationId xmlns:a16="http://schemas.microsoft.com/office/drawing/2014/main" id="{5157CF06-4E7A-B19F-E6B9-78B11FFFFE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 t="-863" b="-863"/>
            <a:stretch/>
          </p:blipFill>
          <p:spPr>
            <a:xfrm>
              <a:off x="4203253" y="1347175"/>
              <a:ext cx="291322" cy="237082"/>
            </a:xfrm>
            <a:prstGeom prst="rect">
              <a:avLst/>
            </a:prstGeom>
          </p:spPr>
        </p:pic>
      </p:grpSp>
      <p:sp>
        <p:nvSpPr>
          <p:cNvPr id="2" name="Shape 9">
            <a:extLst>
              <a:ext uri="{FF2B5EF4-FFF2-40B4-BE49-F238E27FC236}">
                <a16:creationId xmlns:a16="http://schemas.microsoft.com/office/drawing/2014/main" id="{FDFD054E-ED6F-A569-A085-4A17083E5518}"/>
              </a:ext>
            </a:extLst>
          </p:cNvPr>
          <p:cNvSpPr/>
          <p:nvPr/>
        </p:nvSpPr>
        <p:spPr>
          <a:xfrm>
            <a:off x="3965482" y="3023505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" name="Text 11">
            <a:extLst>
              <a:ext uri="{FF2B5EF4-FFF2-40B4-BE49-F238E27FC236}">
                <a16:creationId xmlns:a16="http://schemas.microsoft.com/office/drawing/2014/main" id="{BA837E41-7CFA-1E9C-502C-DF6474B12696}"/>
              </a:ext>
            </a:extLst>
          </p:cNvPr>
          <p:cNvSpPr txBox="1"/>
          <p:nvPr/>
        </p:nvSpPr>
        <p:spPr>
          <a:xfrm>
            <a:off x="3965481" y="3655576"/>
            <a:ext cx="3543167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{{SL3_p_5}}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({{SL3_p_6}}명)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8" name="Text 12">
            <a:extLst>
              <a:ext uri="{FF2B5EF4-FFF2-40B4-BE49-F238E27FC236}">
                <a16:creationId xmlns:a16="http://schemas.microsoft.com/office/drawing/2014/main" id="{71E100C2-8E03-1D26-339A-0E011E6113EF}"/>
              </a:ext>
            </a:extLst>
          </p:cNvPr>
          <p:cNvSpPr txBox="1"/>
          <p:nvPr/>
        </p:nvSpPr>
        <p:spPr>
          <a:xfrm>
            <a:off x="3965482" y="4244410"/>
            <a:ext cx="3543167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 비중의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{{SL3_p_7}}%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차지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0" name="Shape 9">
            <a:extLst>
              <a:ext uri="{FF2B5EF4-FFF2-40B4-BE49-F238E27FC236}">
                <a16:creationId xmlns:a16="http://schemas.microsoft.com/office/drawing/2014/main" id="{F9F6AA23-960E-A50E-C70C-F71629A8AD79}"/>
              </a:ext>
            </a:extLst>
          </p:cNvPr>
          <p:cNvSpPr/>
          <p:nvPr/>
        </p:nvSpPr>
        <p:spPr>
          <a:xfrm>
            <a:off x="3896717" y="4939648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" name="Text 11">
            <a:extLst>
              <a:ext uri="{FF2B5EF4-FFF2-40B4-BE49-F238E27FC236}">
                <a16:creationId xmlns:a16="http://schemas.microsoft.com/office/drawing/2014/main" id="{467EF4B2-7C41-2E3F-80FD-6CCA743371A6}"/>
              </a:ext>
            </a:extLst>
          </p:cNvPr>
          <p:cNvSpPr txBox="1"/>
          <p:nvPr/>
        </p:nvSpPr>
        <p:spPr>
          <a:xfrm>
            <a:off x="3896716" y="5571719"/>
            <a:ext cx="3543167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 algn="ctr">
              <a:defRPr/>
            </a:pPr>
            <a:r>
              <a:rPr lang="en-US" altLang="ko-KR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{{SL3_p_10}}</a:t>
            </a:r>
            <a:r>
              <a:rPr lang="ko-KR" altLang="en-US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({{SL3_p_11}}명)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13" name="Text 12">
            <a:extLst>
              <a:ext uri="{FF2B5EF4-FFF2-40B4-BE49-F238E27FC236}">
                <a16:creationId xmlns:a16="http://schemas.microsoft.com/office/drawing/2014/main" id="{434538A8-D2C8-6D99-5BFF-73D6014F9D2C}"/>
              </a:ext>
            </a:extLst>
          </p:cNvPr>
          <p:cNvSpPr txBox="1"/>
          <p:nvPr/>
        </p:nvSpPr>
        <p:spPr>
          <a:xfrm>
            <a:off x="3896717" y="6160553"/>
            <a:ext cx="3543166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 비중의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{{SL3_p_12}}%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차지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6" name="Shape 9">
            <a:extLst>
              <a:ext uri="{FF2B5EF4-FFF2-40B4-BE49-F238E27FC236}">
                <a16:creationId xmlns:a16="http://schemas.microsoft.com/office/drawing/2014/main" id="{8DD4E4E5-DFDD-70EE-6B11-77A34537020B}"/>
              </a:ext>
            </a:extLst>
          </p:cNvPr>
          <p:cNvSpPr/>
          <p:nvPr/>
        </p:nvSpPr>
        <p:spPr>
          <a:xfrm>
            <a:off x="7765470" y="1107362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9" name="Text 11">
            <a:extLst>
              <a:ext uri="{FF2B5EF4-FFF2-40B4-BE49-F238E27FC236}">
                <a16:creationId xmlns:a16="http://schemas.microsoft.com/office/drawing/2014/main" id="{C469452E-9BE4-FA7B-C5DC-96BD807EE0FE}"/>
              </a:ext>
            </a:extLst>
          </p:cNvPr>
          <p:cNvSpPr txBox="1"/>
          <p:nvPr/>
        </p:nvSpPr>
        <p:spPr>
          <a:xfrm>
            <a:off x="7765471" y="1739433"/>
            <a:ext cx="3543166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{{SL3_p_3}}</a:t>
            </a:r>
            <a:r>
              <a:rPr lang="ko-KR" altLang="en-US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원</a:t>
            </a:r>
            <a:endParaRPr lang="en-US" sz="28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2" name="Shape 9">
            <a:extLst>
              <a:ext uri="{FF2B5EF4-FFF2-40B4-BE49-F238E27FC236}">
                <a16:creationId xmlns:a16="http://schemas.microsoft.com/office/drawing/2014/main" id="{2923BD59-54EC-99AC-3F91-6BA9B3E87361}"/>
              </a:ext>
            </a:extLst>
          </p:cNvPr>
          <p:cNvSpPr/>
          <p:nvPr/>
        </p:nvSpPr>
        <p:spPr>
          <a:xfrm>
            <a:off x="7765470" y="3023505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5" name="Text 12">
            <a:extLst>
              <a:ext uri="{FF2B5EF4-FFF2-40B4-BE49-F238E27FC236}">
                <a16:creationId xmlns:a16="http://schemas.microsoft.com/office/drawing/2014/main" id="{800E0D55-213E-E2A6-C27D-47E8A437E791}"/>
              </a:ext>
            </a:extLst>
          </p:cNvPr>
          <p:cNvSpPr txBox="1"/>
          <p:nvPr/>
        </p:nvSpPr>
        <p:spPr>
          <a:xfrm>
            <a:off x="7765469" y="4244410"/>
            <a:ext cx="3543167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 비중의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{{SL3_p_9}}%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차지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7" name="Shape 9">
            <a:extLst>
              <a:ext uri="{FF2B5EF4-FFF2-40B4-BE49-F238E27FC236}">
                <a16:creationId xmlns:a16="http://schemas.microsoft.com/office/drawing/2014/main" id="{3AEB552E-28D5-16CC-AD2B-B99518BE4EB4}"/>
              </a:ext>
            </a:extLst>
          </p:cNvPr>
          <p:cNvSpPr/>
          <p:nvPr/>
        </p:nvSpPr>
        <p:spPr>
          <a:xfrm>
            <a:off x="7765470" y="4939648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" name="Text 11">
            <a:extLst>
              <a:ext uri="{FF2B5EF4-FFF2-40B4-BE49-F238E27FC236}">
                <a16:creationId xmlns:a16="http://schemas.microsoft.com/office/drawing/2014/main" id="{4B4DB938-9805-EF1A-FBA2-C86453DD66CD}"/>
              </a:ext>
            </a:extLst>
          </p:cNvPr>
          <p:cNvSpPr txBox="1"/>
          <p:nvPr/>
        </p:nvSpPr>
        <p:spPr>
          <a:xfrm>
            <a:off x="7765472" y="5571719"/>
            <a:ext cx="3543164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{{SL3_p_13}}</a:t>
            </a:r>
            <a:endParaRPr lang="en-US" altLang="ko-KR" sz="28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8" name="Text 10">
            <a:extLst>
              <a:ext uri="{FF2B5EF4-FFF2-40B4-BE49-F238E27FC236}">
                <a16:creationId xmlns:a16="http://schemas.microsoft.com/office/drawing/2014/main" id="{C824585C-2591-4F38-1D19-13AFF53219C4}"/>
              </a:ext>
            </a:extLst>
          </p:cNvPr>
          <p:cNvSpPr txBox="1"/>
          <p:nvPr/>
        </p:nvSpPr>
        <p:spPr>
          <a:xfrm>
            <a:off x="8798070" y="5179921"/>
            <a:ext cx="1847525" cy="22942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매출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상위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성별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및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연령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대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31" name="Image 5" descr="preencoded.png">
            <a:extLst>
              <a:ext uri="{FF2B5EF4-FFF2-40B4-BE49-F238E27FC236}">
                <a16:creationId xmlns:a16="http://schemas.microsoft.com/office/drawing/2014/main" id="{49FBFCBA-0575-BEED-23C6-AFD415E5395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</a:blip>
          <a:srcRect t="-863" b="-863"/>
          <a:stretch/>
        </p:blipFill>
        <p:spPr>
          <a:xfrm>
            <a:off x="8428511" y="5169936"/>
            <a:ext cx="291322" cy="237082"/>
          </a:xfrm>
          <a:prstGeom prst="rect">
            <a:avLst/>
          </a:prstGeom>
        </p:spPr>
      </p:pic>
      <p:grpSp>
        <p:nvGrpSpPr>
          <p:cNvPr id="34" name="그룹 33">
            <a:extLst>
              <a:ext uri="{FF2B5EF4-FFF2-40B4-BE49-F238E27FC236}">
                <a16:creationId xmlns:a16="http://schemas.microsoft.com/office/drawing/2014/main" id="{8A21C8E5-6C85-475B-D9CB-453104C9B386}"/>
              </a:ext>
            </a:extLst>
          </p:cNvPr>
          <p:cNvGrpSpPr/>
          <p:nvPr/>
        </p:nvGrpSpPr>
        <p:grpSpPr>
          <a:xfrm>
            <a:off x="4973332" y="5179921"/>
            <a:ext cx="1389937" cy="251265"/>
            <a:chOff x="4172663" y="5208496"/>
            <a:chExt cx="1389937" cy="251265"/>
          </a:xfrm>
        </p:grpSpPr>
        <p:sp>
          <p:nvSpPr>
            <p:cNvPr id="11" name="Text 10">
              <a:extLst>
                <a:ext uri="{FF2B5EF4-FFF2-40B4-BE49-F238E27FC236}">
                  <a16:creationId xmlns:a16="http://schemas.microsoft.com/office/drawing/2014/main" id="{A9B24AE1-9BCE-1C93-CD3D-595E4BFC5DA7}"/>
                </a:ext>
              </a:extLst>
            </p:cNvPr>
            <p:cNvSpPr txBox="1"/>
            <p:nvPr/>
          </p:nvSpPr>
          <p:spPr>
            <a:xfrm>
              <a:off x="4504047" y="5208496"/>
              <a:ext cx="1058553" cy="22942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최다 방문시간</a:t>
              </a:r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98" name="Image 6" descr="preencoded.png">
              <a:extLst>
                <a:ext uri="{FF2B5EF4-FFF2-40B4-BE49-F238E27FC236}">
                  <a16:creationId xmlns:a16="http://schemas.microsoft.com/office/drawing/2014/main" id="{CF7B8772-6A6E-48BC-295B-BF187F7A176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/>
            <a:stretch/>
          </p:blipFill>
          <p:spPr>
            <a:xfrm>
              <a:off x="4172663" y="5211959"/>
              <a:ext cx="247802" cy="247802"/>
            </a:xfrm>
            <a:prstGeom prst="rect">
              <a:avLst/>
            </a:prstGeom>
          </p:spPr>
        </p:pic>
      </p:grpSp>
      <p:sp>
        <p:nvSpPr>
          <p:cNvPr id="23" name="Text 10">
            <a:extLst>
              <a:ext uri="{FF2B5EF4-FFF2-40B4-BE49-F238E27FC236}">
                <a16:creationId xmlns:a16="http://schemas.microsoft.com/office/drawing/2014/main" id="{3493A959-3049-B7DA-F18E-29E12EFE8595}"/>
              </a:ext>
            </a:extLst>
          </p:cNvPr>
          <p:cNvSpPr txBox="1"/>
          <p:nvPr/>
        </p:nvSpPr>
        <p:spPr>
          <a:xfrm>
            <a:off x="9177215" y="3263778"/>
            <a:ext cx="1132023" cy="22942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최다 소비 업종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628E95A1-4378-D9DE-A3E9-353D7E21010E}"/>
              </a:ext>
            </a:extLst>
          </p:cNvPr>
          <p:cNvSpPr/>
          <p:nvPr/>
        </p:nvSpPr>
        <p:spPr>
          <a:xfrm>
            <a:off x="8778789" y="3322586"/>
            <a:ext cx="306267" cy="139212"/>
          </a:xfrm>
          <a:custGeom>
            <a:avLst/>
            <a:gdLst>
              <a:gd name="connsiteX0" fmla="*/ 285386 w 306267"/>
              <a:gd name="connsiteY0" fmla="*/ 107890 h 139212"/>
              <a:gd name="connsiteX1" fmla="*/ 274945 w 306267"/>
              <a:gd name="connsiteY1" fmla="*/ 118331 h 139212"/>
              <a:gd name="connsiteX2" fmla="*/ 34803 w 306267"/>
              <a:gd name="connsiteY2" fmla="*/ 118331 h 139212"/>
              <a:gd name="connsiteX3" fmla="*/ 20882 w 306267"/>
              <a:gd name="connsiteY3" fmla="*/ 104409 h 139212"/>
              <a:gd name="connsiteX4" fmla="*/ 20882 w 306267"/>
              <a:gd name="connsiteY4" fmla="*/ 34803 h 139212"/>
              <a:gd name="connsiteX5" fmla="*/ 34803 w 306267"/>
              <a:gd name="connsiteY5" fmla="*/ 20882 h 139212"/>
              <a:gd name="connsiteX6" fmla="*/ 274945 w 306267"/>
              <a:gd name="connsiteY6" fmla="*/ 20882 h 139212"/>
              <a:gd name="connsiteX7" fmla="*/ 285386 w 306267"/>
              <a:gd name="connsiteY7" fmla="*/ 31323 h 139212"/>
              <a:gd name="connsiteX8" fmla="*/ 285386 w 306267"/>
              <a:gd name="connsiteY8" fmla="*/ 107890 h 139212"/>
              <a:gd name="connsiteX9" fmla="*/ 0 w 306267"/>
              <a:gd name="connsiteY9" fmla="*/ 0 h 139212"/>
              <a:gd name="connsiteX10" fmla="*/ 0 w 306267"/>
              <a:gd name="connsiteY10" fmla="*/ 139213 h 139212"/>
              <a:gd name="connsiteX11" fmla="*/ 306268 w 306267"/>
              <a:gd name="connsiteY11" fmla="*/ 139213 h 139212"/>
              <a:gd name="connsiteX12" fmla="*/ 306268 w 306267"/>
              <a:gd name="connsiteY12" fmla="*/ 0 h 139212"/>
              <a:gd name="connsiteX13" fmla="*/ 0 w 306267"/>
              <a:gd name="connsiteY13" fmla="*/ 0 h 139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06267" h="139212">
                <a:moveTo>
                  <a:pt x="285386" y="107890"/>
                </a:moveTo>
                <a:lnTo>
                  <a:pt x="274945" y="118331"/>
                </a:lnTo>
                <a:lnTo>
                  <a:pt x="34803" y="118331"/>
                </a:lnTo>
                <a:lnTo>
                  <a:pt x="20882" y="104409"/>
                </a:lnTo>
                <a:lnTo>
                  <a:pt x="20882" y="34803"/>
                </a:lnTo>
                <a:lnTo>
                  <a:pt x="34803" y="20882"/>
                </a:lnTo>
                <a:lnTo>
                  <a:pt x="274945" y="20882"/>
                </a:lnTo>
                <a:lnTo>
                  <a:pt x="285386" y="31323"/>
                </a:lnTo>
                <a:lnTo>
                  <a:pt x="285386" y="107890"/>
                </a:lnTo>
                <a:close/>
                <a:moveTo>
                  <a:pt x="0" y="0"/>
                </a:moveTo>
                <a:lnTo>
                  <a:pt x="0" y="139213"/>
                </a:lnTo>
                <a:lnTo>
                  <a:pt x="306268" y="139213"/>
                </a:lnTo>
                <a:lnTo>
                  <a:pt x="306268" y="0"/>
                </a:lnTo>
                <a:lnTo>
                  <a:pt x="0" y="0"/>
                </a:ln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028CE80E-4C0D-618A-20CD-AC603AC827E9}"/>
              </a:ext>
            </a:extLst>
          </p:cNvPr>
          <p:cNvSpPr/>
          <p:nvPr/>
        </p:nvSpPr>
        <p:spPr>
          <a:xfrm>
            <a:off x="8904080" y="3357389"/>
            <a:ext cx="55685" cy="69606"/>
          </a:xfrm>
          <a:custGeom>
            <a:avLst/>
            <a:gdLst>
              <a:gd name="connsiteX0" fmla="*/ 55685 w 55685"/>
              <a:gd name="connsiteY0" fmla="*/ 34803 h 69606"/>
              <a:gd name="connsiteX1" fmla="*/ 27843 w 55685"/>
              <a:gd name="connsiteY1" fmla="*/ 69606 h 69606"/>
              <a:gd name="connsiteX2" fmla="*/ 0 w 55685"/>
              <a:gd name="connsiteY2" fmla="*/ 34803 h 69606"/>
              <a:gd name="connsiteX3" fmla="*/ 27843 w 55685"/>
              <a:gd name="connsiteY3" fmla="*/ 0 h 69606"/>
              <a:gd name="connsiteX4" fmla="*/ 55685 w 55685"/>
              <a:gd name="connsiteY4" fmla="*/ 34803 h 69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685" h="69606">
                <a:moveTo>
                  <a:pt x="55685" y="34803"/>
                </a:moveTo>
                <a:cubicBezTo>
                  <a:pt x="55685" y="54024"/>
                  <a:pt x="43219" y="69606"/>
                  <a:pt x="27843" y="69606"/>
                </a:cubicBezTo>
                <a:cubicBezTo>
                  <a:pt x="12466" y="69606"/>
                  <a:pt x="0" y="54024"/>
                  <a:pt x="0" y="34803"/>
                </a:cubicBezTo>
                <a:cubicBezTo>
                  <a:pt x="0" y="15582"/>
                  <a:pt x="12466" y="0"/>
                  <a:pt x="27843" y="0"/>
                </a:cubicBezTo>
                <a:cubicBezTo>
                  <a:pt x="43219" y="0"/>
                  <a:pt x="55685" y="15582"/>
                  <a:pt x="55685" y="34803"/>
                </a:cubicBez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FE485491-363B-4E8E-900B-72960778A64B}"/>
              </a:ext>
            </a:extLst>
          </p:cNvPr>
          <p:cNvSpPr/>
          <p:nvPr/>
        </p:nvSpPr>
        <p:spPr>
          <a:xfrm>
            <a:off x="8834474" y="3381751"/>
            <a:ext cx="20881" cy="20881"/>
          </a:xfrm>
          <a:custGeom>
            <a:avLst/>
            <a:gdLst>
              <a:gd name="connsiteX0" fmla="*/ 20882 w 20881"/>
              <a:gd name="connsiteY0" fmla="*/ 10441 h 20881"/>
              <a:gd name="connsiteX1" fmla="*/ 10441 w 20881"/>
              <a:gd name="connsiteY1" fmla="*/ 20882 h 20881"/>
              <a:gd name="connsiteX2" fmla="*/ 0 w 20881"/>
              <a:gd name="connsiteY2" fmla="*/ 10441 h 20881"/>
              <a:gd name="connsiteX3" fmla="*/ 10441 w 20881"/>
              <a:gd name="connsiteY3" fmla="*/ 0 h 20881"/>
              <a:gd name="connsiteX4" fmla="*/ 20882 w 20881"/>
              <a:gd name="connsiteY4" fmla="*/ 10441 h 20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81" h="20881">
                <a:moveTo>
                  <a:pt x="20882" y="10441"/>
                </a:moveTo>
                <a:cubicBezTo>
                  <a:pt x="20882" y="16207"/>
                  <a:pt x="16207" y="20882"/>
                  <a:pt x="10441" y="20882"/>
                </a:cubicBezTo>
                <a:cubicBezTo>
                  <a:pt x="4675" y="20882"/>
                  <a:pt x="0" y="16207"/>
                  <a:pt x="0" y="10441"/>
                </a:cubicBezTo>
                <a:cubicBezTo>
                  <a:pt x="0" y="4675"/>
                  <a:pt x="4675" y="0"/>
                  <a:pt x="10441" y="0"/>
                </a:cubicBezTo>
                <a:cubicBezTo>
                  <a:pt x="16207" y="0"/>
                  <a:pt x="20882" y="4675"/>
                  <a:pt x="20882" y="10441"/>
                </a:cubicBez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6" name="자유형: 도형 35">
            <a:extLst>
              <a:ext uri="{FF2B5EF4-FFF2-40B4-BE49-F238E27FC236}">
                <a16:creationId xmlns:a16="http://schemas.microsoft.com/office/drawing/2014/main" id="{EB79CD3E-D2A7-1C50-00D5-E45D4ADC3BFC}"/>
              </a:ext>
            </a:extLst>
          </p:cNvPr>
          <p:cNvSpPr/>
          <p:nvPr/>
        </p:nvSpPr>
        <p:spPr>
          <a:xfrm>
            <a:off x="9008489" y="3381751"/>
            <a:ext cx="20881" cy="20881"/>
          </a:xfrm>
          <a:custGeom>
            <a:avLst/>
            <a:gdLst>
              <a:gd name="connsiteX0" fmla="*/ 20882 w 20881"/>
              <a:gd name="connsiteY0" fmla="*/ 10441 h 20881"/>
              <a:gd name="connsiteX1" fmla="*/ 10441 w 20881"/>
              <a:gd name="connsiteY1" fmla="*/ 20882 h 20881"/>
              <a:gd name="connsiteX2" fmla="*/ 0 w 20881"/>
              <a:gd name="connsiteY2" fmla="*/ 10441 h 20881"/>
              <a:gd name="connsiteX3" fmla="*/ 10441 w 20881"/>
              <a:gd name="connsiteY3" fmla="*/ 0 h 20881"/>
              <a:gd name="connsiteX4" fmla="*/ 20882 w 20881"/>
              <a:gd name="connsiteY4" fmla="*/ 10441 h 20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81" h="20881">
                <a:moveTo>
                  <a:pt x="20882" y="10441"/>
                </a:moveTo>
                <a:cubicBezTo>
                  <a:pt x="20882" y="16207"/>
                  <a:pt x="16207" y="20882"/>
                  <a:pt x="10441" y="20882"/>
                </a:cubicBezTo>
                <a:cubicBezTo>
                  <a:pt x="4675" y="20882"/>
                  <a:pt x="0" y="16207"/>
                  <a:pt x="0" y="10441"/>
                </a:cubicBezTo>
                <a:cubicBezTo>
                  <a:pt x="0" y="4675"/>
                  <a:pt x="4675" y="0"/>
                  <a:pt x="10441" y="0"/>
                </a:cubicBezTo>
                <a:cubicBezTo>
                  <a:pt x="16207" y="0"/>
                  <a:pt x="20882" y="4675"/>
                  <a:pt x="20882" y="10441"/>
                </a:cubicBez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8" name="자유형: 도형 37">
            <a:extLst>
              <a:ext uri="{FF2B5EF4-FFF2-40B4-BE49-F238E27FC236}">
                <a16:creationId xmlns:a16="http://schemas.microsoft.com/office/drawing/2014/main" id="{1EED1F51-C5BE-2EEE-A805-40A882BD3110}"/>
              </a:ext>
            </a:extLst>
          </p:cNvPr>
          <p:cNvSpPr/>
          <p:nvPr/>
        </p:nvSpPr>
        <p:spPr>
          <a:xfrm>
            <a:off x="8818464" y="3227922"/>
            <a:ext cx="201858" cy="76566"/>
          </a:xfrm>
          <a:custGeom>
            <a:avLst/>
            <a:gdLst>
              <a:gd name="connsiteX0" fmla="*/ 175756 w 201858"/>
              <a:gd name="connsiteY0" fmla="*/ 27494 h 76566"/>
              <a:gd name="connsiteX1" fmla="*/ 180976 w 201858"/>
              <a:gd name="connsiteY1" fmla="*/ 40720 h 76566"/>
              <a:gd name="connsiteX2" fmla="*/ 201858 w 201858"/>
              <a:gd name="connsiteY2" fmla="*/ 36543 h 76566"/>
              <a:gd name="connsiteX3" fmla="*/ 187241 w 201858"/>
              <a:gd name="connsiteY3" fmla="*/ 0 h 76566"/>
              <a:gd name="connsiteX4" fmla="*/ 0 w 201858"/>
              <a:gd name="connsiteY4" fmla="*/ 76567 h 76566"/>
              <a:gd name="connsiteX5" fmla="*/ 107194 w 201858"/>
              <a:gd name="connsiteY5" fmla="*/ 55337 h 76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858" h="76566">
                <a:moveTo>
                  <a:pt x="175756" y="27494"/>
                </a:moveTo>
                <a:lnTo>
                  <a:pt x="180976" y="40720"/>
                </a:lnTo>
                <a:lnTo>
                  <a:pt x="201858" y="36543"/>
                </a:lnTo>
                <a:lnTo>
                  <a:pt x="187241" y="0"/>
                </a:lnTo>
                <a:lnTo>
                  <a:pt x="0" y="76567"/>
                </a:lnTo>
                <a:lnTo>
                  <a:pt x="107194" y="55337"/>
                </a:ln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40" name="자유형: 도형 39">
            <a:extLst>
              <a:ext uri="{FF2B5EF4-FFF2-40B4-BE49-F238E27FC236}">
                <a16:creationId xmlns:a16="http://schemas.microsoft.com/office/drawing/2014/main" id="{833E1DC6-69A4-9711-CBB0-771882FAFBA6}"/>
              </a:ext>
            </a:extLst>
          </p:cNvPr>
          <p:cNvSpPr/>
          <p:nvPr/>
        </p:nvSpPr>
        <p:spPr>
          <a:xfrm>
            <a:off x="8869277" y="3273166"/>
            <a:ext cx="185500" cy="35499"/>
          </a:xfrm>
          <a:custGeom>
            <a:avLst/>
            <a:gdLst>
              <a:gd name="connsiteX0" fmla="*/ 106846 w 185500"/>
              <a:gd name="connsiteY0" fmla="*/ 35499 h 35499"/>
              <a:gd name="connsiteX1" fmla="*/ 161835 w 185500"/>
              <a:gd name="connsiteY1" fmla="*/ 24710 h 35499"/>
              <a:gd name="connsiteX2" fmla="*/ 164271 w 185500"/>
              <a:gd name="connsiteY2" fmla="*/ 35499 h 35499"/>
              <a:gd name="connsiteX3" fmla="*/ 185501 w 185500"/>
              <a:gd name="connsiteY3" fmla="*/ 35499 h 35499"/>
              <a:gd name="connsiteX4" fmla="*/ 178540 w 185500"/>
              <a:gd name="connsiteY4" fmla="*/ 0 h 35499"/>
              <a:gd name="connsiteX5" fmla="*/ 0 w 185500"/>
              <a:gd name="connsiteY5" fmla="*/ 35499 h 35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5500" h="35499">
                <a:moveTo>
                  <a:pt x="106846" y="35499"/>
                </a:moveTo>
                <a:lnTo>
                  <a:pt x="161835" y="24710"/>
                </a:lnTo>
                <a:lnTo>
                  <a:pt x="164271" y="35499"/>
                </a:lnTo>
                <a:lnTo>
                  <a:pt x="185501" y="35499"/>
                </a:lnTo>
                <a:lnTo>
                  <a:pt x="178540" y="0"/>
                </a:lnTo>
                <a:lnTo>
                  <a:pt x="0" y="35499"/>
                </a:ln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781A7616-0262-BF5C-1234-883E49F24BCA}"/>
              </a:ext>
            </a:extLst>
          </p:cNvPr>
          <p:cNvGrpSpPr/>
          <p:nvPr/>
        </p:nvGrpSpPr>
        <p:grpSpPr>
          <a:xfrm>
            <a:off x="8775565" y="1295510"/>
            <a:ext cx="1522976" cy="334110"/>
            <a:chOff x="7981847" y="1324085"/>
            <a:chExt cx="1522976" cy="334110"/>
          </a:xfrm>
        </p:grpSpPr>
        <p:sp>
          <p:nvSpPr>
            <p:cNvPr id="17" name="Text 10">
              <a:extLst>
                <a:ext uri="{FF2B5EF4-FFF2-40B4-BE49-F238E27FC236}">
                  <a16:creationId xmlns:a16="http://schemas.microsoft.com/office/drawing/2014/main" id="{6F13BA97-2C21-9A6D-2E5E-FB32E79FB303}"/>
                </a:ext>
              </a:extLst>
            </p:cNvPr>
            <p:cNvSpPr txBox="1"/>
            <p:nvPr/>
          </p:nvSpPr>
          <p:spPr>
            <a:xfrm>
              <a:off x="8372800" y="1376210"/>
              <a:ext cx="1132023" cy="22942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  총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매출액</a:t>
              </a:r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102" name="그래픽 101" descr="동전 단색으로 채워진">
              <a:extLst>
                <a:ext uri="{FF2B5EF4-FFF2-40B4-BE49-F238E27FC236}">
                  <a16:creationId xmlns:a16="http://schemas.microsoft.com/office/drawing/2014/main" id="{7E9A279B-F0AA-061E-F9D0-E01A13A1BB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981847" y="1324085"/>
              <a:ext cx="334110" cy="334110"/>
            </a:xfrm>
            <a:prstGeom prst="rect">
              <a:avLst/>
            </a:prstGeom>
          </p:spPr>
        </p:pic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9FBEFBCF-D348-67E8-FB72-C7C4F1E8D810}"/>
              </a:ext>
            </a:extLst>
          </p:cNvPr>
          <p:cNvGrpSpPr/>
          <p:nvPr/>
        </p:nvGrpSpPr>
        <p:grpSpPr>
          <a:xfrm>
            <a:off x="5090654" y="3191858"/>
            <a:ext cx="1283297" cy="360952"/>
            <a:chOff x="4172663" y="3220433"/>
            <a:chExt cx="1283297" cy="360952"/>
          </a:xfrm>
        </p:grpSpPr>
        <p:sp>
          <p:nvSpPr>
            <p:cNvPr id="6" name="Text 10">
              <a:extLst>
                <a:ext uri="{FF2B5EF4-FFF2-40B4-BE49-F238E27FC236}">
                  <a16:creationId xmlns:a16="http://schemas.microsoft.com/office/drawing/2014/main" id="{B23B69BA-4B48-53AE-6A25-0D751D1F43E0}"/>
                </a:ext>
              </a:extLst>
            </p:cNvPr>
            <p:cNvSpPr txBox="1"/>
            <p:nvPr/>
          </p:nvSpPr>
          <p:spPr>
            <a:xfrm>
              <a:off x="4563287" y="3292353"/>
              <a:ext cx="892673" cy="22942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최다 방문일</a:t>
              </a:r>
            </a:p>
          </p:txBody>
        </p:sp>
        <p:pic>
          <p:nvPicPr>
            <p:cNvPr id="112" name="그래픽 111" descr="일일 일정표 단색으로 채워진">
              <a:extLst>
                <a:ext uri="{FF2B5EF4-FFF2-40B4-BE49-F238E27FC236}">
                  <a16:creationId xmlns:a16="http://schemas.microsoft.com/office/drawing/2014/main" id="{5773CF81-1562-5C7C-525F-BFA99A2E6BD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172663" y="3220433"/>
              <a:ext cx="352501" cy="360952"/>
            </a:xfrm>
            <a:prstGeom prst="rect">
              <a:avLst/>
            </a:prstGeom>
          </p:spPr>
        </p:pic>
      </p:grpSp>
      <p:sp>
        <p:nvSpPr>
          <p:cNvPr id="9" name="Text 11">
            <a:extLst>
              <a:ext uri="{FF2B5EF4-FFF2-40B4-BE49-F238E27FC236}">
                <a16:creationId xmlns:a16="http://schemas.microsoft.com/office/drawing/2014/main" id="{2C9150AD-5276-D36D-2F6F-B420F2F1D716}"/>
              </a:ext>
            </a:extLst>
          </p:cNvPr>
          <p:cNvSpPr txBox="1"/>
          <p:nvPr/>
        </p:nvSpPr>
        <p:spPr>
          <a:xfrm>
            <a:off x="7765472" y="3655576"/>
            <a:ext cx="3543166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{{SL3_p_8}}</a:t>
            </a:r>
            <a:endParaRPr lang="en-US" sz="28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7" name="Text 12">
            <a:extLst>
              <a:ext uri="{FF2B5EF4-FFF2-40B4-BE49-F238E27FC236}">
                <a16:creationId xmlns:a16="http://schemas.microsoft.com/office/drawing/2014/main" id="{60C3825C-E440-841D-4DB0-35A52A84D0FA}"/>
              </a:ext>
            </a:extLst>
          </p:cNvPr>
          <p:cNvSpPr txBox="1"/>
          <p:nvPr/>
        </p:nvSpPr>
        <p:spPr>
          <a:xfrm>
            <a:off x="7765468" y="6156427"/>
            <a:ext cx="3543167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 비중의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{{SL3_p_14}}%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차지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4" name="Text 12">
            <a:extLst>
              <a:ext uri="{FF2B5EF4-FFF2-40B4-BE49-F238E27FC236}">
                <a16:creationId xmlns:a16="http://schemas.microsoft.com/office/drawing/2014/main" id="{0C9BB245-060E-720F-BD0B-BA2508EC2061}"/>
              </a:ext>
            </a:extLst>
          </p:cNvPr>
          <p:cNvSpPr txBox="1"/>
          <p:nvPr/>
        </p:nvSpPr>
        <p:spPr>
          <a:xfrm>
            <a:off x="7765468" y="2328267"/>
            <a:ext cx="3543166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전년대비 </a:t>
            </a:r>
            <a:r>
              <a:rPr lang="en-US" altLang="ko-KR" sz="1100" b="1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{{SL3_p_4}}</a:t>
            </a:r>
          </a:p>
        </p:txBody>
      </p:sp>
    </p:spTree>
    <p:extLst>
      <p:ext uri="{BB962C8B-B14F-4D97-AF65-F5344CB8AC3E}">
        <p14:creationId xmlns:p14="http://schemas.microsoft.com/office/powerpoint/2010/main" val="4259667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21B91B-7717-D7E3-37BA-9914549473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12">
            <a:extLst>
              <a:ext uri="{FF2B5EF4-FFF2-40B4-BE49-F238E27FC236}">
                <a16:creationId xmlns:a16="http://schemas.microsoft.com/office/drawing/2014/main" id="{2CF403DC-2B9A-799C-E940-3B67D2DD628A}"/>
              </a:ext>
            </a:extLst>
          </p:cNvPr>
          <p:cNvSpPr txBox="1"/>
          <p:nvPr/>
        </p:nvSpPr>
        <p:spPr>
          <a:xfrm>
            <a:off x="6303678" y="3204134"/>
            <a:ext cx="17190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•</a:t>
            </a:r>
            <a:endParaRPr lang="en-US" sz="12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2" name="Shape 18">
            <a:extLst>
              <a:ext uri="{FF2B5EF4-FFF2-40B4-BE49-F238E27FC236}">
                <a16:creationId xmlns:a16="http://schemas.microsoft.com/office/drawing/2014/main" id="{8903978C-AEF7-E09F-8ECD-C3D43098B7EE}"/>
              </a:ext>
            </a:extLst>
          </p:cNvPr>
          <p:cNvSpPr/>
          <p:nvPr/>
        </p:nvSpPr>
        <p:spPr>
          <a:xfrm>
            <a:off x="376993" y="2424348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3" name="Text 19">
            <a:extLst>
              <a:ext uri="{FF2B5EF4-FFF2-40B4-BE49-F238E27FC236}">
                <a16:creationId xmlns:a16="http://schemas.microsoft.com/office/drawing/2014/main" id="{9C171BE6-E9A1-05CB-D3A8-CC03981E54F8}"/>
              </a:ext>
            </a:extLst>
          </p:cNvPr>
          <p:cNvSpPr txBox="1"/>
          <p:nvPr/>
        </p:nvSpPr>
        <p:spPr>
          <a:xfrm>
            <a:off x="520553" y="2586203"/>
            <a:ext cx="1024021" cy="18287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2023년 </a:t>
            </a:r>
            <a:r>
              <a:rPr lang="en-US" altLang="ko-KR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방문인구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4" name="Text 20">
            <a:extLst>
              <a:ext uri="{FF2B5EF4-FFF2-40B4-BE49-F238E27FC236}">
                <a16:creationId xmlns:a16="http://schemas.microsoft.com/office/drawing/2014/main" id="{BC125783-E06B-4A0B-6C42-56228A59C297}"/>
              </a:ext>
            </a:extLst>
          </p:cNvPr>
          <p:cNvSpPr txBox="1"/>
          <p:nvPr/>
        </p:nvSpPr>
        <p:spPr>
          <a:xfrm>
            <a:off x="500233" y="2867837"/>
            <a:ext cx="178033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{{SL4_p_1}}명</a:t>
            </a:r>
            <a:endParaRPr lang="en-US" sz="1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6" name="Text 21">
            <a:extLst>
              <a:ext uri="{FF2B5EF4-FFF2-40B4-BE49-F238E27FC236}">
                <a16:creationId xmlns:a16="http://schemas.microsoft.com/office/drawing/2014/main" id="{DCE53D86-1042-5350-649D-B4D7C373F32C}"/>
              </a:ext>
            </a:extLst>
          </p:cNvPr>
          <p:cNvSpPr txBox="1"/>
          <p:nvPr/>
        </p:nvSpPr>
        <p:spPr>
          <a:xfrm>
            <a:off x="520553" y="3255338"/>
            <a:ext cx="587045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900" dirty="0">
                <a:solidFill>
                  <a:srgbClr val="51545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</a:t>
            </a:r>
            <a:endParaRPr lang="en-US" sz="900" dirty="0">
              <a:solidFill>
                <a:srgbClr val="51545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7" name="Shape 22">
            <a:extLst>
              <a:ext uri="{FF2B5EF4-FFF2-40B4-BE49-F238E27FC236}">
                <a16:creationId xmlns:a16="http://schemas.microsoft.com/office/drawing/2014/main" id="{C9D9C739-964C-5A7E-F2EA-8EC83195F788}"/>
              </a:ext>
            </a:extLst>
          </p:cNvPr>
          <p:cNvSpPr/>
          <p:nvPr/>
        </p:nvSpPr>
        <p:spPr>
          <a:xfrm>
            <a:off x="2269801" y="2424348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8" name="Text 23">
            <a:extLst>
              <a:ext uri="{FF2B5EF4-FFF2-40B4-BE49-F238E27FC236}">
                <a16:creationId xmlns:a16="http://schemas.microsoft.com/office/drawing/2014/main" id="{AD3138A3-5EEA-7D81-9BED-E00A3181D81C}"/>
              </a:ext>
            </a:extLst>
          </p:cNvPr>
          <p:cNvSpPr txBox="1"/>
          <p:nvPr/>
        </p:nvSpPr>
        <p:spPr>
          <a:xfrm>
            <a:off x="2412443" y="2586203"/>
            <a:ext cx="991071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2024년 </a:t>
            </a:r>
            <a:r>
              <a:rPr lang="en-US" altLang="ko-KR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방문인구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" name="Text 24">
            <a:extLst>
              <a:ext uri="{FF2B5EF4-FFF2-40B4-BE49-F238E27FC236}">
                <a16:creationId xmlns:a16="http://schemas.microsoft.com/office/drawing/2014/main" id="{BEEE7701-9E54-AB94-92AB-51E34AB49A9B}"/>
              </a:ext>
            </a:extLst>
          </p:cNvPr>
          <p:cNvSpPr txBox="1"/>
          <p:nvPr/>
        </p:nvSpPr>
        <p:spPr>
          <a:xfrm>
            <a:off x="2392123" y="2867837"/>
            <a:ext cx="174925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{{SL4_p_2}}명</a:t>
            </a:r>
            <a:endParaRPr lang="en-US" altLang="ko-KR" sz="1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1" name="Text 25">
            <a:extLst>
              <a:ext uri="{FF2B5EF4-FFF2-40B4-BE49-F238E27FC236}">
                <a16:creationId xmlns:a16="http://schemas.microsoft.com/office/drawing/2014/main" id="{12D984CB-AB95-BF91-FBFA-B3AB8600C564}"/>
              </a:ext>
            </a:extLst>
          </p:cNvPr>
          <p:cNvSpPr txBox="1"/>
          <p:nvPr/>
        </p:nvSpPr>
        <p:spPr>
          <a:xfrm>
            <a:off x="2412443" y="3252833"/>
            <a:ext cx="1459055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9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9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{{SL4_p_3}}</a:t>
            </a:r>
            <a:endParaRPr lang="en-US" sz="900" b="1" dirty="0">
              <a:solidFill>
                <a:srgbClr val="E74C3C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2" name="Shape 26">
            <a:extLst>
              <a:ext uri="{FF2B5EF4-FFF2-40B4-BE49-F238E27FC236}">
                <a16:creationId xmlns:a16="http://schemas.microsoft.com/office/drawing/2014/main" id="{155D31AD-A02E-02B9-7158-44153DAC532A}"/>
              </a:ext>
            </a:extLst>
          </p:cNvPr>
          <p:cNvSpPr/>
          <p:nvPr/>
        </p:nvSpPr>
        <p:spPr>
          <a:xfrm>
            <a:off x="4161693" y="2424348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3" name="Text 27">
            <a:extLst>
              <a:ext uri="{FF2B5EF4-FFF2-40B4-BE49-F238E27FC236}">
                <a16:creationId xmlns:a16="http://schemas.microsoft.com/office/drawing/2014/main" id="{D19DE128-8E5C-F7BC-AC2C-8502B24655A0}"/>
              </a:ext>
            </a:extLst>
          </p:cNvPr>
          <p:cNvSpPr txBox="1"/>
          <p:nvPr/>
        </p:nvSpPr>
        <p:spPr>
          <a:xfrm>
            <a:off x="4304334" y="2586203"/>
            <a:ext cx="938026" cy="15179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2025년 </a:t>
            </a:r>
            <a:r>
              <a:rPr lang="en-US" altLang="ko-KR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방문인구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4" name="Text 28">
            <a:extLst>
              <a:ext uri="{FF2B5EF4-FFF2-40B4-BE49-F238E27FC236}">
                <a16:creationId xmlns:a16="http://schemas.microsoft.com/office/drawing/2014/main" id="{FE7355FB-EF05-1228-14A2-0FBFFE6C0F37}"/>
              </a:ext>
            </a:extLst>
          </p:cNvPr>
          <p:cNvSpPr txBox="1"/>
          <p:nvPr/>
        </p:nvSpPr>
        <p:spPr>
          <a:xfrm>
            <a:off x="4284014" y="2867837"/>
            <a:ext cx="1781251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{{SL4_p_4}}명</a:t>
            </a:r>
            <a:endParaRPr lang="en-US" altLang="ko-KR" sz="1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6" name="Text 29">
            <a:extLst>
              <a:ext uri="{FF2B5EF4-FFF2-40B4-BE49-F238E27FC236}">
                <a16:creationId xmlns:a16="http://schemas.microsoft.com/office/drawing/2014/main" id="{908F5C79-876F-6DA2-9517-5D2B8361AFC2}"/>
              </a:ext>
            </a:extLst>
          </p:cNvPr>
          <p:cNvSpPr txBox="1"/>
          <p:nvPr/>
        </p:nvSpPr>
        <p:spPr>
          <a:xfrm>
            <a:off x="4304334" y="3241962"/>
            <a:ext cx="1604449" cy="21285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9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9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{{SL4_p_5}}</a:t>
            </a:r>
            <a:endParaRPr lang="en-US" altLang="ko-KR" sz="900" b="1" dirty="0">
              <a:solidFill>
                <a:srgbClr val="E74C3C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7" name="Shape 30">
            <a:extLst>
              <a:ext uri="{FF2B5EF4-FFF2-40B4-BE49-F238E27FC236}">
                <a16:creationId xmlns:a16="http://schemas.microsoft.com/office/drawing/2014/main" id="{B6D1709B-7A69-217A-C8AD-BCCC79E2E136}"/>
              </a:ext>
            </a:extLst>
          </p:cNvPr>
          <p:cNvSpPr/>
          <p:nvPr/>
        </p:nvSpPr>
        <p:spPr>
          <a:xfrm>
            <a:off x="6198980" y="2445174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8" name="Text 31">
            <a:extLst>
              <a:ext uri="{FF2B5EF4-FFF2-40B4-BE49-F238E27FC236}">
                <a16:creationId xmlns:a16="http://schemas.microsoft.com/office/drawing/2014/main" id="{1D477A68-A71E-B248-0EDE-41DC2D91DD77}"/>
              </a:ext>
            </a:extLst>
          </p:cNvPr>
          <p:cNvSpPr txBox="1"/>
          <p:nvPr/>
        </p:nvSpPr>
        <p:spPr>
          <a:xfrm>
            <a:off x="6342542" y="2607029"/>
            <a:ext cx="86502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2023년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매출액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9" name="Text 32">
            <a:extLst>
              <a:ext uri="{FF2B5EF4-FFF2-40B4-BE49-F238E27FC236}">
                <a16:creationId xmlns:a16="http://schemas.microsoft.com/office/drawing/2014/main" id="{CE9F74C9-5E43-B015-E5B3-55362A8F013B}"/>
              </a:ext>
            </a:extLst>
          </p:cNvPr>
          <p:cNvSpPr txBox="1"/>
          <p:nvPr/>
        </p:nvSpPr>
        <p:spPr>
          <a:xfrm>
            <a:off x="6322222" y="2889575"/>
            <a:ext cx="1842735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{{SL4_p_6}}</a:t>
            </a:r>
            <a:r>
              <a:rPr lang="ko-KR" altLang="en-US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원</a:t>
            </a:r>
            <a:endParaRPr lang="en-US" altLang="ko-KR" sz="1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1" name="Text 33">
            <a:extLst>
              <a:ext uri="{FF2B5EF4-FFF2-40B4-BE49-F238E27FC236}">
                <a16:creationId xmlns:a16="http://schemas.microsoft.com/office/drawing/2014/main" id="{8C024CB2-1C3D-F046-7B87-E92D03320967}"/>
              </a:ext>
            </a:extLst>
          </p:cNvPr>
          <p:cNvSpPr txBox="1"/>
          <p:nvPr/>
        </p:nvSpPr>
        <p:spPr>
          <a:xfrm>
            <a:off x="6342542" y="3255338"/>
            <a:ext cx="587045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900" dirty="0">
                <a:solidFill>
                  <a:srgbClr val="51545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</a:t>
            </a:r>
            <a:endParaRPr lang="en-US" sz="900" dirty="0">
              <a:solidFill>
                <a:srgbClr val="51545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2" name="Shape 34">
            <a:extLst>
              <a:ext uri="{FF2B5EF4-FFF2-40B4-BE49-F238E27FC236}">
                <a16:creationId xmlns:a16="http://schemas.microsoft.com/office/drawing/2014/main" id="{D824C0C6-314B-FA4E-4501-BA492985DB25}"/>
              </a:ext>
            </a:extLst>
          </p:cNvPr>
          <p:cNvSpPr/>
          <p:nvPr/>
        </p:nvSpPr>
        <p:spPr>
          <a:xfrm>
            <a:off x="8091788" y="2445174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3" name="Text 35">
            <a:extLst>
              <a:ext uri="{FF2B5EF4-FFF2-40B4-BE49-F238E27FC236}">
                <a16:creationId xmlns:a16="http://schemas.microsoft.com/office/drawing/2014/main" id="{35D5C376-1B51-F133-490F-D104F1FD7C66}"/>
              </a:ext>
            </a:extLst>
          </p:cNvPr>
          <p:cNvSpPr txBox="1"/>
          <p:nvPr/>
        </p:nvSpPr>
        <p:spPr>
          <a:xfrm>
            <a:off x="8233403" y="2607029"/>
            <a:ext cx="86502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2024년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매출액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4" name="Text 36">
            <a:extLst>
              <a:ext uri="{FF2B5EF4-FFF2-40B4-BE49-F238E27FC236}">
                <a16:creationId xmlns:a16="http://schemas.microsoft.com/office/drawing/2014/main" id="{562F3BE7-4A46-35E8-5990-234CEF6F79EF}"/>
              </a:ext>
            </a:extLst>
          </p:cNvPr>
          <p:cNvSpPr txBox="1"/>
          <p:nvPr/>
        </p:nvSpPr>
        <p:spPr>
          <a:xfrm>
            <a:off x="8213083" y="2889575"/>
            <a:ext cx="174924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{{SL4_p_7}}</a:t>
            </a:r>
            <a:r>
              <a:rPr lang="ko-KR" altLang="en-US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원</a:t>
            </a:r>
            <a:endParaRPr lang="en-US" altLang="ko-KR" sz="1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6" name="Text 37">
            <a:extLst>
              <a:ext uri="{FF2B5EF4-FFF2-40B4-BE49-F238E27FC236}">
                <a16:creationId xmlns:a16="http://schemas.microsoft.com/office/drawing/2014/main" id="{E830E4C5-C28E-064C-50A8-EDE70C87353D}"/>
              </a:ext>
            </a:extLst>
          </p:cNvPr>
          <p:cNvSpPr txBox="1"/>
          <p:nvPr/>
        </p:nvSpPr>
        <p:spPr>
          <a:xfrm>
            <a:off x="8233403" y="3263703"/>
            <a:ext cx="1688796" cy="16936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9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9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{{SL4_p_8}}</a:t>
            </a:r>
            <a:endParaRPr lang="en-US" altLang="ko-KR" sz="900" b="1" dirty="0">
              <a:solidFill>
                <a:srgbClr val="E74C3C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7" name="Shape 38">
            <a:extLst>
              <a:ext uri="{FF2B5EF4-FFF2-40B4-BE49-F238E27FC236}">
                <a16:creationId xmlns:a16="http://schemas.microsoft.com/office/drawing/2014/main" id="{8DE0C5D9-C458-55D3-8288-8778E723CDE3}"/>
              </a:ext>
            </a:extLst>
          </p:cNvPr>
          <p:cNvSpPr/>
          <p:nvPr/>
        </p:nvSpPr>
        <p:spPr>
          <a:xfrm>
            <a:off x="9983680" y="2445174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8" name="Text 39">
            <a:extLst>
              <a:ext uri="{FF2B5EF4-FFF2-40B4-BE49-F238E27FC236}">
                <a16:creationId xmlns:a16="http://schemas.microsoft.com/office/drawing/2014/main" id="{27084E79-DF0A-EEB6-4BD8-7C0342227F9D}"/>
              </a:ext>
            </a:extLst>
          </p:cNvPr>
          <p:cNvSpPr txBox="1"/>
          <p:nvPr/>
        </p:nvSpPr>
        <p:spPr>
          <a:xfrm>
            <a:off x="10118744" y="2607029"/>
            <a:ext cx="86502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2025년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매출액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9" name="Text 40">
            <a:extLst>
              <a:ext uri="{FF2B5EF4-FFF2-40B4-BE49-F238E27FC236}">
                <a16:creationId xmlns:a16="http://schemas.microsoft.com/office/drawing/2014/main" id="{C1A681C8-1C5C-C013-1963-6B1AF43F6792}"/>
              </a:ext>
            </a:extLst>
          </p:cNvPr>
          <p:cNvSpPr txBox="1"/>
          <p:nvPr/>
        </p:nvSpPr>
        <p:spPr>
          <a:xfrm>
            <a:off x="10098424" y="2889575"/>
            <a:ext cx="1756827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{{SL4_p_9}}</a:t>
            </a:r>
            <a:r>
              <a:rPr lang="ko-KR" altLang="en-US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원</a:t>
            </a:r>
            <a:endParaRPr lang="en-US" altLang="ko-KR" sz="1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51" name="Text 41">
            <a:extLst>
              <a:ext uri="{FF2B5EF4-FFF2-40B4-BE49-F238E27FC236}">
                <a16:creationId xmlns:a16="http://schemas.microsoft.com/office/drawing/2014/main" id="{2BAE204F-7211-19CC-A6F1-A9C6796B1FF0}"/>
              </a:ext>
            </a:extLst>
          </p:cNvPr>
          <p:cNvSpPr txBox="1"/>
          <p:nvPr/>
        </p:nvSpPr>
        <p:spPr>
          <a:xfrm>
            <a:off x="10118744" y="3274575"/>
            <a:ext cx="1756827" cy="16936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900" dirty="0">
                <a:solidFill>
                  <a:srgbClr val="0070C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900" b="1" dirty="0">
                <a:solidFill>
                  <a:srgbClr val="0070C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{{SL4_p_10}}</a:t>
            </a:r>
          </a:p>
        </p:txBody>
      </p:sp>
      <p:sp>
        <p:nvSpPr>
          <p:cNvPr id="8" name="Shape 1">
            <a:extLst>
              <a:ext uri="{FF2B5EF4-FFF2-40B4-BE49-F238E27FC236}">
                <a16:creationId xmlns:a16="http://schemas.microsoft.com/office/drawing/2014/main" id="{025975FB-9CFF-5DDA-D97C-94A3E307B9FC}"/>
              </a:ext>
            </a:extLst>
          </p:cNvPr>
          <p:cNvSpPr/>
          <p:nvPr/>
        </p:nvSpPr>
        <p:spPr>
          <a:xfrm>
            <a:off x="381305" y="381311"/>
            <a:ext cx="11430000" cy="514807"/>
          </a:xfrm>
          <a:prstGeom prst="roundRect">
            <a:avLst>
              <a:gd name="adj" fmla="val 13157"/>
            </a:avLst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0" name="Image 0" descr="preencoded.png">
            <a:extLst>
              <a:ext uri="{FF2B5EF4-FFF2-40B4-BE49-F238E27FC236}">
                <a16:creationId xmlns:a16="http://schemas.microsoft.com/office/drawing/2014/main" id="{989B879D-3FA5-5BC2-1CC2-7EE3CC40E73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3952" y="511036"/>
            <a:ext cx="276149" cy="276149"/>
          </a:xfrm>
          <a:prstGeom prst="rect">
            <a:avLst/>
          </a:prstGeom>
        </p:spPr>
      </p:pic>
      <p:sp>
        <p:nvSpPr>
          <p:cNvPr id="11" name="Text 2">
            <a:extLst>
              <a:ext uri="{FF2B5EF4-FFF2-40B4-BE49-F238E27FC236}">
                <a16:creationId xmlns:a16="http://schemas.microsoft.com/office/drawing/2014/main" id="{1BB33441-0819-CA51-A24D-11F881D1FD76}"/>
              </a:ext>
            </a:extLst>
          </p:cNvPr>
          <p:cNvSpPr txBox="1"/>
          <p:nvPr/>
        </p:nvSpPr>
        <p:spPr>
          <a:xfrm>
            <a:off x="908450" y="452513"/>
            <a:ext cx="4144161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{{SL1_p_1}} </a:t>
            </a:r>
            <a:r>
              <a:rPr lang="ko-KR" altLang="en-US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분석 보고서</a:t>
            </a:r>
            <a:endParaRPr lang="en-US" sz="2100" dirty="0"/>
          </a:p>
        </p:txBody>
      </p:sp>
      <p:sp>
        <p:nvSpPr>
          <p:cNvPr id="2" name="Text 4">
            <a:extLst>
              <a:ext uri="{FF2B5EF4-FFF2-40B4-BE49-F238E27FC236}">
                <a16:creationId xmlns:a16="http://schemas.microsoft.com/office/drawing/2014/main" id="{C0942BE3-8163-7BE3-9066-603AAAE2DF54}"/>
              </a:ext>
            </a:extLst>
          </p:cNvPr>
          <p:cNvSpPr txBox="1"/>
          <p:nvPr/>
        </p:nvSpPr>
        <p:spPr>
          <a:xfrm>
            <a:off x="422948" y="1125355"/>
            <a:ext cx="5776032" cy="10003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개년 </a:t>
            </a:r>
            <a:r>
              <a:rPr lang="en-US" sz="54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비교</a:t>
            </a:r>
            <a:r>
              <a:rPr 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</a:t>
            </a:r>
            <a:endParaRPr lang="en-US" sz="5400" dirty="0"/>
          </a:p>
        </p:txBody>
      </p:sp>
      <p:graphicFrame>
        <p:nvGraphicFramePr>
          <p:cNvPr id="13" name="SL4_chart_1">
            <a:extLst>
              <a:ext uri="{FF2B5EF4-FFF2-40B4-BE49-F238E27FC236}">
                <a16:creationId xmlns:a16="http://schemas.microsoft.com/office/drawing/2014/main" id="{7D736615-68A3-B45A-6587-13AC972526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75958933"/>
              </p:ext>
            </p:extLst>
          </p:nvPr>
        </p:nvGraphicFramePr>
        <p:xfrm>
          <a:off x="376993" y="3786224"/>
          <a:ext cx="5565951" cy="2899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SL4_chart_2">
            <a:extLst>
              <a:ext uri="{FF2B5EF4-FFF2-40B4-BE49-F238E27FC236}">
                <a16:creationId xmlns:a16="http://schemas.microsoft.com/office/drawing/2014/main" id="{AF408BF5-DD97-34E0-D5B5-AC3162DD0F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00983852"/>
              </p:ext>
            </p:extLst>
          </p:nvPr>
        </p:nvGraphicFramePr>
        <p:xfrm>
          <a:off x="6122308" y="3786224"/>
          <a:ext cx="5565951" cy="2899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095651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31EAE0-6A1D-21E1-18D2-00E48DECED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">
            <a:extLst>
              <a:ext uri="{FF2B5EF4-FFF2-40B4-BE49-F238E27FC236}">
                <a16:creationId xmlns:a16="http://schemas.microsoft.com/office/drawing/2014/main" id="{38F3DFEF-7A27-A847-AB2B-4D2DAA5FD059}"/>
              </a:ext>
            </a:extLst>
          </p:cNvPr>
          <p:cNvSpPr/>
          <p:nvPr/>
        </p:nvSpPr>
        <p:spPr>
          <a:xfrm>
            <a:off x="381305" y="381311"/>
            <a:ext cx="11430000" cy="514807"/>
          </a:xfrm>
          <a:prstGeom prst="roundRect">
            <a:avLst>
              <a:gd name="adj" fmla="val 13157"/>
            </a:avLst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0" name="Image 0" descr="preencoded.png">
            <a:extLst>
              <a:ext uri="{FF2B5EF4-FFF2-40B4-BE49-F238E27FC236}">
                <a16:creationId xmlns:a16="http://schemas.microsoft.com/office/drawing/2014/main" id="{62FD58F2-3B51-BA9D-A26E-8F81DEB2E01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3952" y="511036"/>
            <a:ext cx="276149" cy="276149"/>
          </a:xfrm>
          <a:prstGeom prst="rect">
            <a:avLst/>
          </a:prstGeom>
        </p:spPr>
      </p:pic>
      <p:sp>
        <p:nvSpPr>
          <p:cNvPr id="11" name="Text 2">
            <a:extLst>
              <a:ext uri="{FF2B5EF4-FFF2-40B4-BE49-F238E27FC236}">
                <a16:creationId xmlns:a16="http://schemas.microsoft.com/office/drawing/2014/main" id="{6470C775-3667-D1EB-B167-69A1D1E6202F}"/>
              </a:ext>
            </a:extLst>
          </p:cNvPr>
          <p:cNvSpPr txBox="1"/>
          <p:nvPr/>
        </p:nvSpPr>
        <p:spPr>
          <a:xfrm>
            <a:off x="908450" y="452513"/>
            <a:ext cx="4438801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{{SL1_p_1}}</a:t>
            </a:r>
            <a:r>
              <a:rPr lang="ko-KR" altLang="en-US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 보고서</a:t>
            </a:r>
            <a:endParaRPr lang="en-US" sz="2100" dirty="0"/>
          </a:p>
        </p:txBody>
      </p:sp>
      <p:sp>
        <p:nvSpPr>
          <p:cNvPr id="58" name="Shape 3">
            <a:extLst>
              <a:ext uri="{FF2B5EF4-FFF2-40B4-BE49-F238E27FC236}">
                <a16:creationId xmlns:a16="http://schemas.microsoft.com/office/drawing/2014/main" id="{B4FA75CC-5C46-3E29-867A-BF94C44E6EDF}"/>
              </a:ext>
            </a:extLst>
          </p:cNvPr>
          <p:cNvSpPr/>
          <p:nvPr/>
        </p:nvSpPr>
        <p:spPr>
          <a:xfrm>
            <a:off x="488426" y="1178320"/>
            <a:ext cx="1067105" cy="247802"/>
          </a:xfrm>
          <a:prstGeom prst="roundRect">
            <a:avLst>
              <a:gd name="adj" fmla="val 212887"/>
            </a:avLst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9" name="Image 1" descr="preencoded.png">
            <a:extLst>
              <a:ext uri="{FF2B5EF4-FFF2-40B4-BE49-F238E27FC236}">
                <a16:creationId xmlns:a16="http://schemas.microsoft.com/office/drawing/2014/main" id="{4533C02D-A5CD-93ED-5AC9-A605067386D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-80" b="-80"/>
          <a:stretch/>
        </p:blipFill>
        <p:spPr>
          <a:xfrm>
            <a:off x="602726" y="1249643"/>
            <a:ext cx="142646" cy="114300"/>
          </a:xfrm>
          <a:prstGeom prst="rect">
            <a:avLst/>
          </a:prstGeom>
        </p:spPr>
      </p:pic>
      <p:sp>
        <p:nvSpPr>
          <p:cNvPr id="60" name="Text 4">
            <a:extLst>
              <a:ext uri="{FF2B5EF4-FFF2-40B4-BE49-F238E27FC236}">
                <a16:creationId xmlns:a16="http://schemas.microsoft.com/office/drawing/2014/main" id="{535EF840-7518-FFF8-8932-7267E7582ADE}"/>
              </a:ext>
            </a:extLst>
          </p:cNvPr>
          <p:cNvSpPr txBox="1"/>
          <p:nvPr/>
        </p:nvSpPr>
        <p:spPr>
          <a:xfrm>
            <a:off x="783777" y="1215810"/>
            <a:ext cx="74340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SECTION 01</a:t>
            </a:r>
            <a:endParaRPr lang="en-US" sz="900" dirty="0"/>
          </a:p>
        </p:txBody>
      </p:sp>
      <p:sp>
        <p:nvSpPr>
          <p:cNvPr id="61" name="Text 5">
            <a:extLst>
              <a:ext uri="{FF2B5EF4-FFF2-40B4-BE49-F238E27FC236}">
                <a16:creationId xmlns:a16="http://schemas.microsoft.com/office/drawing/2014/main" id="{3DC2380B-F131-AC6A-432F-2432E1458A9F}"/>
              </a:ext>
            </a:extLst>
          </p:cNvPr>
          <p:cNvSpPr txBox="1"/>
          <p:nvPr/>
        </p:nvSpPr>
        <p:spPr>
          <a:xfrm>
            <a:off x="488426" y="1569051"/>
            <a:ext cx="2809071" cy="7717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방문인구</a:t>
            </a:r>
            <a:endParaRPr lang="en-US" sz="5400" dirty="0"/>
          </a:p>
        </p:txBody>
      </p:sp>
      <p:sp>
        <p:nvSpPr>
          <p:cNvPr id="62" name="Text 6">
            <a:extLst>
              <a:ext uri="{FF2B5EF4-FFF2-40B4-BE49-F238E27FC236}">
                <a16:creationId xmlns:a16="http://schemas.microsoft.com/office/drawing/2014/main" id="{ABCBA5E7-1BC8-1635-65A6-3DAC98B2A625}"/>
              </a:ext>
            </a:extLst>
          </p:cNvPr>
          <p:cNvSpPr txBox="1"/>
          <p:nvPr/>
        </p:nvSpPr>
        <p:spPr>
          <a:xfrm>
            <a:off x="489035" y="2210255"/>
            <a:ext cx="3042988" cy="7717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분석 요약</a:t>
            </a:r>
            <a:endParaRPr lang="en-US" sz="5400" dirty="0"/>
          </a:p>
        </p:txBody>
      </p:sp>
      <p:sp>
        <p:nvSpPr>
          <p:cNvPr id="16" name="Shape 7">
            <a:extLst>
              <a:ext uri="{FF2B5EF4-FFF2-40B4-BE49-F238E27FC236}">
                <a16:creationId xmlns:a16="http://schemas.microsoft.com/office/drawing/2014/main" id="{660B4E13-E85E-54C3-55F5-E0AE679DD275}"/>
              </a:ext>
            </a:extLst>
          </p:cNvPr>
          <p:cNvSpPr/>
          <p:nvPr/>
        </p:nvSpPr>
        <p:spPr>
          <a:xfrm>
            <a:off x="524967" y="3163133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7" name="Text 8">
            <a:extLst>
              <a:ext uri="{FF2B5EF4-FFF2-40B4-BE49-F238E27FC236}">
                <a16:creationId xmlns:a16="http://schemas.microsoft.com/office/drawing/2014/main" id="{BB7477AB-50FF-3179-F02A-3F0B4C9DC751}"/>
              </a:ext>
            </a:extLst>
          </p:cNvPr>
          <p:cNvSpPr txBox="1"/>
          <p:nvPr/>
        </p:nvSpPr>
        <p:spPr>
          <a:xfrm>
            <a:off x="646676" y="3305175"/>
            <a:ext cx="722222" cy="2121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방문인구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18" name="Text 9">
            <a:extLst>
              <a:ext uri="{FF2B5EF4-FFF2-40B4-BE49-F238E27FC236}">
                <a16:creationId xmlns:a16="http://schemas.microsoft.com/office/drawing/2014/main" id="{D32203F1-06F5-8E0A-8924-CF0D5EDBD684}"/>
              </a:ext>
            </a:extLst>
          </p:cNvPr>
          <p:cNvSpPr txBox="1"/>
          <p:nvPr/>
        </p:nvSpPr>
        <p:spPr>
          <a:xfrm>
            <a:off x="628484" y="3530664"/>
            <a:ext cx="1784624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{{SL5_p_1}}명</a:t>
            </a:r>
            <a:endParaRPr lang="en-US" altLang="ko-KR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9" name="Text 10">
            <a:extLst>
              <a:ext uri="{FF2B5EF4-FFF2-40B4-BE49-F238E27FC236}">
                <a16:creationId xmlns:a16="http://schemas.microsoft.com/office/drawing/2014/main" id="{492F7BC1-4378-BEE1-06A8-2AD89F271480}"/>
              </a:ext>
            </a:extLst>
          </p:cNvPr>
          <p:cNvSpPr txBox="1"/>
          <p:nvPr/>
        </p:nvSpPr>
        <p:spPr>
          <a:xfrm>
            <a:off x="639268" y="3916968"/>
            <a:ext cx="1659212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8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</a:t>
            </a:r>
            <a:r>
              <a:rPr lang="en-US" altLang="ko-KR" sz="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{{SL5_p_2}}</a:t>
            </a:r>
            <a:endParaRPr lang="en-US" sz="800" b="1" dirty="0">
              <a:solidFill>
                <a:srgbClr val="E74C3C"/>
              </a:solidFill>
            </a:endParaRPr>
          </a:p>
        </p:txBody>
      </p:sp>
      <p:sp>
        <p:nvSpPr>
          <p:cNvPr id="24" name="Shape 7">
            <a:extLst>
              <a:ext uri="{FF2B5EF4-FFF2-40B4-BE49-F238E27FC236}">
                <a16:creationId xmlns:a16="http://schemas.microsoft.com/office/drawing/2014/main" id="{9CED1EFD-598B-CD26-0A60-3CFFF7B0FFA7}"/>
              </a:ext>
            </a:extLst>
          </p:cNvPr>
          <p:cNvSpPr/>
          <p:nvPr/>
        </p:nvSpPr>
        <p:spPr>
          <a:xfrm>
            <a:off x="2621351" y="3162437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5" name="Text 8">
            <a:extLst>
              <a:ext uri="{FF2B5EF4-FFF2-40B4-BE49-F238E27FC236}">
                <a16:creationId xmlns:a16="http://schemas.microsoft.com/office/drawing/2014/main" id="{2CA5D75C-A98D-368D-A602-0361C09423D5}"/>
              </a:ext>
            </a:extLst>
          </p:cNvPr>
          <p:cNvSpPr txBox="1"/>
          <p:nvPr/>
        </p:nvSpPr>
        <p:spPr>
          <a:xfrm>
            <a:off x="2743060" y="3304479"/>
            <a:ext cx="788963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 방문일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26" name="Text 9">
            <a:extLst>
              <a:ext uri="{FF2B5EF4-FFF2-40B4-BE49-F238E27FC236}">
                <a16:creationId xmlns:a16="http://schemas.microsoft.com/office/drawing/2014/main" id="{9EC79223-AE6F-02F3-3357-A3D62E58668C}"/>
              </a:ext>
            </a:extLst>
          </p:cNvPr>
          <p:cNvSpPr txBox="1"/>
          <p:nvPr/>
        </p:nvSpPr>
        <p:spPr>
          <a:xfrm>
            <a:off x="2724867" y="3529968"/>
            <a:ext cx="1878051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>
              <a:defRPr/>
            </a:pPr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{{SL5_p_3}}</a:t>
            </a:r>
            <a:r>
              <a:rPr lang="en-US" altLang="ko-KR" sz="11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({{SL5_p_4}}명)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27" name="Text 10">
            <a:extLst>
              <a:ext uri="{FF2B5EF4-FFF2-40B4-BE49-F238E27FC236}">
                <a16:creationId xmlns:a16="http://schemas.microsoft.com/office/drawing/2014/main" id="{DC80D690-AA33-3F26-BCC3-322F789B497E}"/>
              </a:ext>
            </a:extLst>
          </p:cNvPr>
          <p:cNvSpPr txBox="1"/>
          <p:nvPr/>
        </p:nvSpPr>
        <p:spPr>
          <a:xfrm>
            <a:off x="2735652" y="3916272"/>
            <a:ext cx="1806918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{{SL5_p_5}}%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sz="800" dirty="0">
              <a:solidFill>
                <a:srgbClr val="51545A"/>
              </a:solidFill>
            </a:endParaRPr>
          </a:p>
        </p:txBody>
      </p:sp>
      <p:sp>
        <p:nvSpPr>
          <p:cNvPr id="29" name="Shape 7">
            <a:extLst>
              <a:ext uri="{FF2B5EF4-FFF2-40B4-BE49-F238E27FC236}">
                <a16:creationId xmlns:a16="http://schemas.microsoft.com/office/drawing/2014/main" id="{B282DFF4-30E6-4F27-1592-33925EADDA48}"/>
              </a:ext>
            </a:extLst>
          </p:cNvPr>
          <p:cNvSpPr/>
          <p:nvPr/>
        </p:nvSpPr>
        <p:spPr>
          <a:xfrm>
            <a:off x="524966" y="4319212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0" name="Text 8">
            <a:extLst>
              <a:ext uri="{FF2B5EF4-FFF2-40B4-BE49-F238E27FC236}">
                <a16:creationId xmlns:a16="http://schemas.microsoft.com/office/drawing/2014/main" id="{96C59E89-A719-9D2A-A49B-8FCF33CCDCC7}"/>
              </a:ext>
            </a:extLst>
          </p:cNvPr>
          <p:cNvSpPr txBox="1"/>
          <p:nvPr/>
        </p:nvSpPr>
        <p:spPr>
          <a:xfrm>
            <a:off x="646675" y="4461254"/>
            <a:ext cx="1403786" cy="22548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 방문 </a:t>
            </a:r>
            <a:r>
              <a:rPr lang="ko-KR" altLang="en-US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성연령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31" name="Text 9">
            <a:extLst>
              <a:ext uri="{FF2B5EF4-FFF2-40B4-BE49-F238E27FC236}">
                <a16:creationId xmlns:a16="http://schemas.microsoft.com/office/drawing/2014/main" id="{6112B101-062D-376D-D470-76401F3C1E43}"/>
              </a:ext>
            </a:extLst>
          </p:cNvPr>
          <p:cNvSpPr txBox="1"/>
          <p:nvPr/>
        </p:nvSpPr>
        <p:spPr>
          <a:xfrm>
            <a:off x="628483" y="4686743"/>
            <a:ext cx="1784625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{{SL5_p_6}}</a:t>
            </a:r>
            <a:endParaRPr lang="en-US" altLang="ko-KR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2" name="Text 10">
            <a:extLst>
              <a:ext uri="{FF2B5EF4-FFF2-40B4-BE49-F238E27FC236}">
                <a16:creationId xmlns:a16="http://schemas.microsoft.com/office/drawing/2014/main" id="{5D98D9AA-FBB4-1828-EF32-287EA5DC42D8}"/>
              </a:ext>
            </a:extLst>
          </p:cNvPr>
          <p:cNvSpPr txBox="1"/>
          <p:nvPr/>
        </p:nvSpPr>
        <p:spPr>
          <a:xfrm>
            <a:off x="639266" y="5073047"/>
            <a:ext cx="1708743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{{SL5_p_7}}%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34" name="Shape 7">
            <a:extLst>
              <a:ext uri="{FF2B5EF4-FFF2-40B4-BE49-F238E27FC236}">
                <a16:creationId xmlns:a16="http://schemas.microsoft.com/office/drawing/2014/main" id="{61DFBF88-3CF5-B592-CF5A-61B1C2A33659}"/>
              </a:ext>
            </a:extLst>
          </p:cNvPr>
          <p:cNvSpPr/>
          <p:nvPr/>
        </p:nvSpPr>
        <p:spPr>
          <a:xfrm>
            <a:off x="2621350" y="4319212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5" name="Text 8">
            <a:extLst>
              <a:ext uri="{FF2B5EF4-FFF2-40B4-BE49-F238E27FC236}">
                <a16:creationId xmlns:a16="http://schemas.microsoft.com/office/drawing/2014/main" id="{27A310DF-D7BF-6DBF-41A4-21165E057A01}"/>
              </a:ext>
            </a:extLst>
          </p:cNvPr>
          <p:cNvSpPr txBox="1"/>
          <p:nvPr/>
        </p:nvSpPr>
        <p:spPr>
          <a:xfrm>
            <a:off x="2743059" y="4461254"/>
            <a:ext cx="1288971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 방문 시간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36" name="Text 9">
            <a:extLst>
              <a:ext uri="{FF2B5EF4-FFF2-40B4-BE49-F238E27FC236}">
                <a16:creationId xmlns:a16="http://schemas.microsoft.com/office/drawing/2014/main" id="{D6974241-5AC7-3F2A-D9B4-F06D73934197}"/>
              </a:ext>
            </a:extLst>
          </p:cNvPr>
          <p:cNvSpPr txBox="1"/>
          <p:nvPr/>
        </p:nvSpPr>
        <p:spPr>
          <a:xfrm>
            <a:off x="2724867" y="4686743"/>
            <a:ext cx="2271302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>
              <a:defRPr/>
            </a:pPr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{{SL5_p_8}}</a:t>
            </a:r>
            <a:r>
              <a:rPr lang="ko-KR" altLang="en-US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</a:t>
            </a:r>
            <a:r>
              <a:rPr lang="en-US" altLang="ko-KR" sz="11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{{SL5_p_9}}명)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37" name="Text 10">
            <a:extLst>
              <a:ext uri="{FF2B5EF4-FFF2-40B4-BE49-F238E27FC236}">
                <a16:creationId xmlns:a16="http://schemas.microsoft.com/office/drawing/2014/main" id="{7FC5EB88-5C59-0666-5603-395A4773E40A}"/>
              </a:ext>
            </a:extLst>
          </p:cNvPr>
          <p:cNvSpPr txBox="1"/>
          <p:nvPr/>
        </p:nvSpPr>
        <p:spPr>
          <a:xfrm>
            <a:off x="2735650" y="5073047"/>
            <a:ext cx="1867267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{{SL5_p_10}}%</a:t>
            </a:r>
            <a:r>
              <a:rPr lang="en-US" altLang="ko-KR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39" name="Shape 7">
            <a:extLst>
              <a:ext uri="{FF2B5EF4-FFF2-40B4-BE49-F238E27FC236}">
                <a16:creationId xmlns:a16="http://schemas.microsoft.com/office/drawing/2014/main" id="{311A87D9-6BEE-D7B6-F666-76094894C91B}"/>
              </a:ext>
            </a:extLst>
          </p:cNvPr>
          <p:cNvSpPr/>
          <p:nvPr/>
        </p:nvSpPr>
        <p:spPr>
          <a:xfrm>
            <a:off x="524967" y="5474987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0" name="Text 8">
            <a:extLst>
              <a:ext uri="{FF2B5EF4-FFF2-40B4-BE49-F238E27FC236}">
                <a16:creationId xmlns:a16="http://schemas.microsoft.com/office/drawing/2014/main" id="{1AA9D75A-5921-0C85-367E-C57965E25871}"/>
              </a:ext>
            </a:extLst>
          </p:cNvPr>
          <p:cNvSpPr txBox="1"/>
          <p:nvPr/>
        </p:nvSpPr>
        <p:spPr>
          <a:xfrm>
            <a:off x="646676" y="5617029"/>
            <a:ext cx="1508929" cy="2121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 유입 지역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41" name="Text 9">
            <a:extLst>
              <a:ext uri="{FF2B5EF4-FFF2-40B4-BE49-F238E27FC236}">
                <a16:creationId xmlns:a16="http://schemas.microsoft.com/office/drawing/2014/main" id="{836D6D93-3F68-1175-A26F-F97CECAD0CB7}"/>
              </a:ext>
            </a:extLst>
          </p:cNvPr>
          <p:cNvSpPr txBox="1"/>
          <p:nvPr/>
        </p:nvSpPr>
        <p:spPr>
          <a:xfrm>
            <a:off x="628484" y="5842518"/>
            <a:ext cx="1784624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{{SL5_p_11}}</a:t>
            </a:r>
            <a:endParaRPr lang="en-US" altLang="ko-KR" sz="1600" dirty="0"/>
          </a:p>
        </p:txBody>
      </p:sp>
      <p:sp>
        <p:nvSpPr>
          <p:cNvPr id="42" name="Text 10">
            <a:extLst>
              <a:ext uri="{FF2B5EF4-FFF2-40B4-BE49-F238E27FC236}">
                <a16:creationId xmlns:a16="http://schemas.microsoft.com/office/drawing/2014/main" id="{8506E11E-DDA4-08FC-9710-5F14CAB60370}"/>
              </a:ext>
            </a:extLst>
          </p:cNvPr>
          <p:cNvSpPr txBox="1"/>
          <p:nvPr/>
        </p:nvSpPr>
        <p:spPr>
          <a:xfrm>
            <a:off x="639267" y="6228822"/>
            <a:ext cx="1867267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{{SL5_p_12}}%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44" name="Shape 7">
            <a:extLst>
              <a:ext uri="{FF2B5EF4-FFF2-40B4-BE49-F238E27FC236}">
                <a16:creationId xmlns:a16="http://schemas.microsoft.com/office/drawing/2014/main" id="{9EE54A27-7652-C096-7E54-92D5639BCCC9}"/>
              </a:ext>
            </a:extLst>
          </p:cNvPr>
          <p:cNvSpPr/>
          <p:nvPr/>
        </p:nvSpPr>
        <p:spPr>
          <a:xfrm>
            <a:off x="2621351" y="5484512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5" name="Text 8">
            <a:extLst>
              <a:ext uri="{FF2B5EF4-FFF2-40B4-BE49-F238E27FC236}">
                <a16:creationId xmlns:a16="http://schemas.microsoft.com/office/drawing/2014/main" id="{C353CFDB-CE36-E544-0425-E01B6B3C2BC0}"/>
              </a:ext>
            </a:extLst>
          </p:cNvPr>
          <p:cNvSpPr txBox="1"/>
          <p:nvPr/>
        </p:nvSpPr>
        <p:spPr>
          <a:xfrm>
            <a:off x="2743060" y="5626554"/>
            <a:ext cx="1696190" cy="2159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 방문객 수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46" name="Text 9">
            <a:extLst>
              <a:ext uri="{FF2B5EF4-FFF2-40B4-BE49-F238E27FC236}">
                <a16:creationId xmlns:a16="http://schemas.microsoft.com/office/drawing/2014/main" id="{EEDB68B9-A5AB-FAA7-AF5E-CB6E86910FDF}"/>
              </a:ext>
            </a:extLst>
          </p:cNvPr>
          <p:cNvSpPr txBox="1"/>
          <p:nvPr/>
        </p:nvSpPr>
        <p:spPr>
          <a:xfrm>
            <a:off x="2724868" y="5852043"/>
            <a:ext cx="1878052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{{SL5_p_13}}</a:t>
            </a:r>
            <a:r>
              <a:rPr lang="ko-KR" altLang="en-US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altLang="ko-KR" sz="1600" dirty="0"/>
          </a:p>
        </p:txBody>
      </p:sp>
      <p:sp>
        <p:nvSpPr>
          <p:cNvPr id="47" name="Text 10">
            <a:extLst>
              <a:ext uri="{FF2B5EF4-FFF2-40B4-BE49-F238E27FC236}">
                <a16:creationId xmlns:a16="http://schemas.microsoft.com/office/drawing/2014/main" id="{EB43D4B7-1155-5340-9FC6-D4DDCB57BC79}"/>
              </a:ext>
            </a:extLst>
          </p:cNvPr>
          <p:cNvSpPr txBox="1"/>
          <p:nvPr/>
        </p:nvSpPr>
        <p:spPr>
          <a:xfrm>
            <a:off x="2735651" y="6238347"/>
            <a:ext cx="1867265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{{SL5_p_14}}%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2" name="Shape 31">
            <a:extLst>
              <a:ext uri="{FF2B5EF4-FFF2-40B4-BE49-F238E27FC236}">
                <a16:creationId xmlns:a16="http://schemas.microsoft.com/office/drawing/2014/main" id="{20D001FE-2120-F095-2311-7CC3F80EE83B}"/>
              </a:ext>
            </a:extLst>
          </p:cNvPr>
          <p:cNvSpPr/>
          <p:nvPr/>
        </p:nvSpPr>
        <p:spPr>
          <a:xfrm>
            <a:off x="4930050" y="1249830"/>
            <a:ext cx="3295498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" name="Shape 33">
            <a:extLst>
              <a:ext uri="{FF2B5EF4-FFF2-40B4-BE49-F238E27FC236}">
                <a16:creationId xmlns:a16="http://schemas.microsoft.com/office/drawing/2014/main" id="{BCD3BDD8-DEC0-752E-1A9F-33D2E53AC6D5}"/>
              </a:ext>
            </a:extLst>
          </p:cNvPr>
          <p:cNvSpPr/>
          <p:nvPr/>
        </p:nvSpPr>
        <p:spPr>
          <a:xfrm>
            <a:off x="8340762" y="1249830"/>
            <a:ext cx="3295498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" name="Text 34">
            <a:extLst>
              <a:ext uri="{FF2B5EF4-FFF2-40B4-BE49-F238E27FC236}">
                <a16:creationId xmlns:a16="http://schemas.microsoft.com/office/drawing/2014/main" id="{FCBC1351-5DB3-D563-FD55-2E251E0EFEA6}"/>
              </a:ext>
            </a:extLst>
          </p:cNvPr>
          <p:cNvSpPr txBox="1"/>
          <p:nvPr/>
        </p:nvSpPr>
        <p:spPr>
          <a:xfrm>
            <a:off x="9477361" y="1326639"/>
            <a:ext cx="1109167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endParaRPr lang="en-US" sz="800" dirty="0"/>
          </a:p>
        </p:txBody>
      </p:sp>
      <p:sp>
        <p:nvSpPr>
          <p:cNvPr id="5" name="Shape 35">
            <a:extLst>
              <a:ext uri="{FF2B5EF4-FFF2-40B4-BE49-F238E27FC236}">
                <a16:creationId xmlns:a16="http://schemas.microsoft.com/office/drawing/2014/main" id="{CEE33292-5771-8930-739B-B62F960752FD}"/>
              </a:ext>
            </a:extLst>
          </p:cNvPr>
          <p:cNvSpPr/>
          <p:nvPr/>
        </p:nvSpPr>
        <p:spPr>
          <a:xfrm>
            <a:off x="4930050" y="4692675"/>
            <a:ext cx="6706210" cy="1784015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7" name="SL5_chart_2">
            <a:extLst>
              <a:ext uri="{FF2B5EF4-FFF2-40B4-BE49-F238E27FC236}">
                <a16:creationId xmlns:a16="http://schemas.microsoft.com/office/drawing/2014/main" id="{DE195154-D30E-8930-DCDB-228993D14693}"/>
              </a:ext>
            </a:extLst>
          </p:cNvPr>
          <p:cNvGraphicFramePr/>
          <p:nvPr/>
        </p:nvGraphicFramePr>
        <p:xfrm>
          <a:off x="8460073" y="1249831"/>
          <a:ext cx="2992232" cy="14526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3" name="SL5_chart_6">
            <a:extLst>
              <a:ext uri="{FF2B5EF4-FFF2-40B4-BE49-F238E27FC236}">
                <a16:creationId xmlns:a16="http://schemas.microsoft.com/office/drawing/2014/main" id="{6EE3FD15-1EA7-4A1B-9CF0-41CE306C4D59}"/>
              </a:ext>
            </a:extLst>
          </p:cNvPr>
          <p:cNvGraphicFramePr/>
          <p:nvPr/>
        </p:nvGraphicFramePr>
        <p:xfrm>
          <a:off x="4970703" y="4692675"/>
          <a:ext cx="6589662" cy="17840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4" name="Shape 35">
            <a:extLst>
              <a:ext uri="{FF2B5EF4-FFF2-40B4-BE49-F238E27FC236}">
                <a16:creationId xmlns:a16="http://schemas.microsoft.com/office/drawing/2014/main" id="{EDC09230-BD71-5948-0E22-B497A9E288B6}"/>
              </a:ext>
            </a:extLst>
          </p:cNvPr>
          <p:cNvSpPr/>
          <p:nvPr/>
        </p:nvSpPr>
        <p:spPr>
          <a:xfrm>
            <a:off x="4930050" y="2800784"/>
            <a:ext cx="6706210" cy="1784015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15" name="SL5_chart_5">
            <a:extLst>
              <a:ext uri="{FF2B5EF4-FFF2-40B4-BE49-F238E27FC236}">
                <a16:creationId xmlns:a16="http://schemas.microsoft.com/office/drawing/2014/main" id="{045FB256-1F8D-188A-D7A9-4F8FD548F5F4}"/>
              </a:ext>
            </a:extLst>
          </p:cNvPr>
          <p:cNvGraphicFramePr/>
          <p:nvPr/>
        </p:nvGraphicFramePr>
        <p:xfrm>
          <a:off x="4970703" y="2800784"/>
          <a:ext cx="6589662" cy="17840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20" name="SL5_chart_1">
            <a:extLst>
              <a:ext uri="{FF2B5EF4-FFF2-40B4-BE49-F238E27FC236}">
                <a16:creationId xmlns:a16="http://schemas.microsoft.com/office/drawing/2014/main" id="{5A4BB5B3-DE3D-89AC-9787-042321F563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31863105"/>
              </p:ext>
            </p:extLst>
          </p:nvPr>
        </p:nvGraphicFramePr>
        <p:xfrm>
          <a:off x="4119107" y="1254712"/>
          <a:ext cx="2786246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21" name="SL5_chart_3">
            <a:extLst>
              <a:ext uri="{FF2B5EF4-FFF2-40B4-BE49-F238E27FC236}">
                <a16:creationId xmlns:a16="http://schemas.microsoft.com/office/drawing/2014/main" id="{8A95D412-CD27-39D6-7719-DDB391A8A7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88748714"/>
              </p:ext>
            </p:extLst>
          </p:nvPr>
        </p:nvGraphicFramePr>
        <p:xfrm>
          <a:off x="5184676" y="1250373"/>
          <a:ext cx="2786246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22" name="SL5_chart_4">
            <a:extLst>
              <a:ext uri="{FF2B5EF4-FFF2-40B4-BE49-F238E27FC236}">
                <a16:creationId xmlns:a16="http://schemas.microsoft.com/office/drawing/2014/main" id="{67B84F63-2B4B-B731-E5A4-EA08B7DD68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9541603"/>
              </p:ext>
            </p:extLst>
          </p:nvPr>
        </p:nvGraphicFramePr>
        <p:xfrm>
          <a:off x="6062855" y="1250334"/>
          <a:ext cx="3150823" cy="14271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</p:spTree>
    <p:extLst>
      <p:ext uri="{BB962C8B-B14F-4D97-AF65-F5344CB8AC3E}">
        <p14:creationId xmlns:p14="http://schemas.microsoft.com/office/powerpoint/2010/main" val="3706943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FF26C4-31F0-493F-C782-AAB5BA7395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3">
            <a:extLst>
              <a:ext uri="{FF2B5EF4-FFF2-40B4-BE49-F238E27FC236}">
                <a16:creationId xmlns:a16="http://schemas.microsoft.com/office/drawing/2014/main" id="{68631C63-1A7F-0794-BCA6-29CF62A34963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01</a:t>
            </a:r>
            <a:endParaRPr lang="en-US" dirty="0"/>
          </a:p>
        </p:txBody>
      </p:sp>
      <p:sp>
        <p:nvSpPr>
          <p:cNvPr id="3" name="Shape 11">
            <a:extLst>
              <a:ext uri="{FF2B5EF4-FFF2-40B4-BE49-F238E27FC236}">
                <a16:creationId xmlns:a16="http://schemas.microsoft.com/office/drawing/2014/main" id="{17485F9E-6277-46FB-4162-FA854F86D177}"/>
              </a:ext>
            </a:extLst>
          </p:cNvPr>
          <p:cNvSpPr/>
          <p:nvPr/>
        </p:nvSpPr>
        <p:spPr>
          <a:xfrm>
            <a:off x="1219312" y="4120762"/>
            <a:ext cx="4478416" cy="533095"/>
          </a:xfrm>
          <a:prstGeom prst="roundRect">
            <a:avLst>
              <a:gd name="adj" fmla="val 24504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" name="Shape 12">
            <a:extLst>
              <a:ext uri="{FF2B5EF4-FFF2-40B4-BE49-F238E27FC236}">
                <a16:creationId xmlns:a16="http://schemas.microsoft.com/office/drawing/2014/main" id="{692F233C-D977-29EE-5EFE-8F83930161AB}"/>
              </a:ext>
            </a:extLst>
          </p:cNvPr>
          <p:cNvSpPr/>
          <p:nvPr/>
        </p:nvSpPr>
        <p:spPr>
          <a:xfrm>
            <a:off x="1236125" y="4120761"/>
            <a:ext cx="38405" cy="5330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" name="Image 3" descr="preencoded.png">
            <a:extLst>
              <a:ext uri="{FF2B5EF4-FFF2-40B4-BE49-F238E27FC236}">
                <a16:creationId xmlns:a16="http://schemas.microsoft.com/office/drawing/2014/main" id="{047E8F4B-A70A-689D-7FFE-27FF230F546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71103" y="4358735"/>
            <a:ext cx="114300" cy="114300"/>
          </a:xfrm>
          <a:prstGeom prst="rect">
            <a:avLst/>
          </a:prstGeom>
        </p:spPr>
      </p:pic>
      <p:sp>
        <p:nvSpPr>
          <p:cNvPr id="7" name="Text 13">
            <a:extLst>
              <a:ext uri="{FF2B5EF4-FFF2-40B4-BE49-F238E27FC236}">
                <a16:creationId xmlns:a16="http://schemas.microsoft.com/office/drawing/2014/main" id="{DE0143A9-1137-66B1-C5DC-CB599608BB34}"/>
              </a:ext>
            </a:extLst>
          </p:cNvPr>
          <p:cNvSpPr txBox="1"/>
          <p:nvPr/>
        </p:nvSpPr>
        <p:spPr>
          <a:xfrm>
            <a:off x="1543596" y="4320635"/>
            <a:ext cx="3629891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남성 방문인구 수 증감률</a:t>
            </a:r>
            <a:r>
              <a:rPr lang="en-US" altLang="ko-KR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(%):</a:t>
            </a:r>
            <a:endParaRPr lang="en-US" sz="1500" dirty="0"/>
          </a:p>
        </p:txBody>
      </p:sp>
      <p:sp>
        <p:nvSpPr>
          <p:cNvPr id="8" name="Text 14">
            <a:extLst>
              <a:ext uri="{FF2B5EF4-FFF2-40B4-BE49-F238E27FC236}">
                <a16:creationId xmlns:a16="http://schemas.microsoft.com/office/drawing/2014/main" id="{4E123FB9-2386-9F3F-1584-17EFC78177E2}"/>
              </a:ext>
            </a:extLst>
          </p:cNvPr>
          <p:cNvSpPr txBox="1"/>
          <p:nvPr/>
        </p:nvSpPr>
        <p:spPr>
          <a:xfrm>
            <a:off x="4642346" y="4310807"/>
            <a:ext cx="1147885" cy="2186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{{SL6_m}}</a:t>
            </a:r>
            <a:endParaRPr lang="en-US" sz="1500" dirty="0"/>
          </a:p>
        </p:txBody>
      </p:sp>
      <p:sp>
        <p:nvSpPr>
          <p:cNvPr id="10" name="Shape 15">
            <a:extLst>
              <a:ext uri="{FF2B5EF4-FFF2-40B4-BE49-F238E27FC236}">
                <a16:creationId xmlns:a16="http://schemas.microsoft.com/office/drawing/2014/main" id="{3AB8CED6-36C8-6B44-A533-559D643DFA2A}"/>
              </a:ext>
            </a:extLst>
          </p:cNvPr>
          <p:cNvSpPr/>
          <p:nvPr/>
        </p:nvSpPr>
        <p:spPr>
          <a:xfrm>
            <a:off x="1219314" y="4854776"/>
            <a:ext cx="4478414" cy="533095"/>
          </a:xfrm>
          <a:prstGeom prst="roundRect">
            <a:avLst>
              <a:gd name="adj" fmla="val 24504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1" name="Shape 16">
            <a:extLst>
              <a:ext uri="{FF2B5EF4-FFF2-40B4-BE49-F238E27FC236}">
                <a16:creationId xmlns:a16="http://schemas.microsoft.com/office/drawing/2014/main" id="{5366082A-198C-6841-14B9-0532CE8A09D4}"/>
              </a:ext>
            </a:extLst>
          </p:cNvPr>
          <p:cNvSpPr/>
          <p:nvPr/>
        </p:nvSpPr>
        <p:spPr>
          <a:xfrm>
            <a:off x="1238515" y="4866843"/>
            <a:ext cx="38405" cy="5330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4" name="Image 4" descr="preencoded.png">
            <a:extLst>
              <a:ext uri="{FF2B5EF4-FFF2-40B4-BE49-F238E27FC236}">
                <a16:creationId xmlns:a16="http://schemas.microsoft.com/office/drawing/2014/main" id="{6680832F-C5F8-9A3A-D238-839E2B27C45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71103" y="5073850"/>
            <a:ext cx="114300" cy="114300"/>
          </a:xfrm>
          <a:prstGeom prst="rect">
            <a:avLst/>
          </a:prstGeom>
        </p:spPr>
      </p:pic>
      <p:sp>
        <p:nvSpPr>
          <p:cNvPr id="15" name="Text 17">
            <a:extLst>
              <a:ext uri="{FF2B5EF4-FFF2-40B4-BE49-F238E27FC236}">
                <a16:creationId xmlns:a16="http://schemas.microsoft.com/office/drawing/2014/main" id="{475F6AC2-3A90-9A21-371A-AA3F48C43929}"/>
              </a:ext>
            </a:extLst>
          </p:cNvPr>
          <p:cNvSpPr txBox="1"/>
          <p:nvPr/>
        </p:nvSpPr>
        <p:spPr>
          <a:xfrm>
            <a:off x="1543597" y="5035750"/>
            <a:ext cx="3344141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여성 방문인구 수 증감률</a:t>
            </a:r>
            <a:r>
              <a:rPr lang="en-US" altLang="ko-KR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(%):</a:t>
            </a:r>
            <a:endParaRPr lang="en-US" altLang="ko-KR" sz="1500" dirty="0"/>
          </a:p>
        </p:txBody>
      </p:sp>
      <p:sp>
        <p:nvSpPr>
          <p:cNvPr id="16" name="Text 14">
            <a:extLst>
              <a:ext uri="{FF2B5EF4-FFF2-40B4-BE49-F238E27FC236}">
                <a16:creationId xmlns:a16="http://schemas.microsoft.com/office/drawing/2014/main" id="{8DDB802F-D665-D4F1-53D1-DCE3E491633D}"/>
              </a:ext>
            </a:extLst>
          </p:cNvPr>
          <p:cNvSpPr txBox="1"/>
          <p:nvPr/>
        </p:nvSpPr>
        <p:spPr>
          <a:xfrm>
            <a:off x="4642345" y="5024729"/>
            <a:ext cx="1147885" cy="2186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5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{{SL6_f}}</a:t>
            </a:r>
            <a:endParaRPr lang="en-US" sz="1500" dirty="0">
              <a:solidFill>
                <a:srgbClr val="0070C0"/>
              </a:solidFill>
            </a:endParaRPr>
          </a:p>
        </p:txBody>
      </p:sp>
      <p:graphicFrame>
        <p:nvGraphicFramePr>
          <p:cNvPr id="23" name="SL6_chart">
            <a:extLst>
              <a:ext uri="{FF2B5EF4-FFF2-40B4-BE49-F238E27FC236}">
                <a16:creationId xmlns:a16="http://schemas.microsoft.com/office/drawing/2014/main" id="{DFC82010-E48E-012C-0C79-D758006351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74987671"/>
              </p:ext>
            </p:extLst>
          </p:nvPr>
        </p:nvGraphicFramePr>
        <p:xfrm>
          <a:off x="5373892" y="892850"/>
          <a:ext cx="7525661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7" name="타원 36">
            <a:extLst>
              <a:ext uri="{FF2B5EF4-FFF2-40B4-BE49-F238E27FC236}">
                <a16:creationId xmlns:a16="http://schemas.microsoft.com/office/drawing/2014/main" id="{98607246-B5B7-091D-4256-67D8B4246D85}"/>
              </a:ext>
            </a:extLst>
          </p:cNvPr>
          <p:cNvSpPr/>
          <p:nvPr/>
        </p:nvSpPr>
        <p:spPr>
          <a:xfrm>
            <a:off x="8499823" y="136026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8665418D-AC37-75DD-0E42-577209FAA061}"/>
              </a:ext>
            </a:extLst>
          </p:cNvPr>
          <p:cNvSpPr/>
          <p:nvPr/>
        </p:nvSpPr>
        <p:spPr>
          <a:xfrm>
            <a:off x="9809511" y="136026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190FC552-E239-866F-5C7D-114A3FFCF7B0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8524420" y="-616175"/>
            <a:ext cx="71280" cy="2045386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905A152C-56DE-51CD-E4C2-F25DC469C592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9832782" y="-617266"/>
            <a:ext cx="71280" cy="2045386"/>
          </a:xfrm>
          <a:prstGeom prst="rect">
            <a:avLst/>
          </a:prstGeom>
        </p:spPr>
      </p:pic>
      <p:sp>
        <p:nvSpPr>
          <p:cNvPr id="6" name="Text 3">
            <a:extLst>
              <a:ext uri="{FF2B5EF4-FFF2-40B4-BE49-F238E27FC236}">
                <a16:creationId xmlns:a16="http://schemas.microsoft.com/office/drawing/2014/main" id="{07F6068D-34D9-8304-4DB0-8047CED96BE4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성별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이 더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 8">
            <a:extLst>
              <a:ext uri="{FF2B5EF4-FFF2-40B4-BE49-F238E27FC236}">
                <a16:creationId xmlns:a16="http://schemas.microsoft.com/office/drawing/2014/main" id="{3F9F6AC2-FFD8-1322-A4DC-A193BC9FDD27}"/>
              </a:ext>
            </a:extLst>
          </p:cNvPr>
          <p:cNvSpPr txBox="1"/>
          <p:nvPr/>
        </p:nvSpPr>
        <p:spPr>
          <a:xfrm>
            <a:off x="1564705" y="2134120"/>
            <a:ext cx="1775903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4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{{SL6_p_1}}</a:t>
            </a:r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이</a:t>
            </a:r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 9">
            <a:extLst>
              <a:ext uri="{FF2B5EF4-FFF2-40B4-BE49-F238E27FC236}">
                <a16:creationId xmlns:a16="http://schemas.microsoft.com/office/drawing/2014/main" id="{CE9E6E06-138E-6657-0F6E-3DF05B56BA9F}"/>
              </a:ext>
            </a:extLst>
          </p:cNvPr>
          <p:cNvSpPr txBox="1"/>
          <p:nvPr/>
        </p:nvSpPr>
        <p:spPr>
          <a:xfrm>
            <a:off x="1015963" y="2758122"/>
            <a:ext cx="4878076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4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{{SL6_p_3}}% 더 </a:t>
            </a:r>
            <a:r>
              <a:rPr lang="en-US" sz="44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4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4400" dirty="0">
              <a:solidFill>
                <a:srgbClr val="1F4E79"/>
              </a:solidFill>
            </a:endParaRPr>
          </a:p>
        </p:txBody>
      </p:sp>
      <p:sp>
        <p:nvSpPr>
          <p:cNvPr id="18" name="Text 8">
            <a:extLst>
              <a:ext uri="{FF2B5EF4-FFF2-40B4-BE49-F238E27FC236}">
                <a16:creationId xmlns:a16="http://schemas.microsoft.com/office/drawing/2014/main" id="{D84EB3FB-E2B6-89C2-FBB7-53E6CF26E71E}"/>
              </a:ext>
            </a:extLst>
          </p:cNvPr>
          <p:cNvSpPr txBox="1"/>
          <p:nvPr/>
        </p:nvSpPr>
        <p:spPr>
          <a:xfrm>
            <a:off x="3258389" y="2186952"/>
            <a:ext cx="2183726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{{SL6_p_2}}</a:t>
            </a:r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보다</a:t>
            </a:r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194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80A2D6-6565-C058-2ECB-D623968791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3D1E38A1-04CC-31E8-DF10-3E44FABA0106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연령대가 얼마나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Text 23">
            <a:extLst>
              <a:ext uri="{FF2B5EF4-FFF2-40B4-BE49-F238E27FC236}">
                <a16:creationId xmlns:a16="http://schemas.microsoft.com/office/drawing/2014/main" id="{3C219CC4-3B7C-C4D5-4794-863ACA95F836}"/>
              </a:ext>
            </a:extLst>
          </p:cNvPr>
          <p:cNvSpPr txBox="1"/>
          <p:nvPr/>
        </p:nvSpPr>
        <p:spPr>
          <a:xfrm>
            <a:off x="11877401" y="7153858"/>
            <a:ext cx="179223" cy="2002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endParaRPr lang="en-US" sz="1000" dirty="0"/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8625F079-51FC-E31E-FD39-10D0149CB0F5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02</a:t>
            </a:r>
            <a:endParaRPr lang="en-US" dirty="0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235698DA-149E-4710-7817-28929D6D1B35}"/>
              </a:ext>
            </a:extLst>
          </p:cNvPr>
          <p:cNvGrpSpPr/>
          <p:nvPr/>
        </p:nvGrpSpPr>
        <p:grpSpPr>
          <a:xfrm>
            <a:off x="5616606" y="1520280"/>
            <a:ext cx="6165595" cy="4815334"/>
            <a:chOff x="5473700" y="1206499"/>
            <a:chExt cx="6165595" cy="4815334"/>
          </a:xfrm>
        </p:grpSpPr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B7EA0B52-81CE-B703-4F10-A42EB931A5CA}"/>
                </a:ext>
              </a:extLst>
            </p:cNvPr>
            <p:cNvSpPr/>
            <p:nvPr/>
          </p:nvSpPr>
          <p:spPr>
            <a:xfrm>
              <a:off x="5473700" y="1206499"/>
              <a:ext cx="6165595" cy="4815334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6DCD9BBC-0AD2-0802-B9EF-814E735A9C2F}"/>
                </a:ext>
              </a:extLst>
            </p:cNvPr>
            <p:cNvGrpSpPr/>
            <p:nvPr/>
          </p:nvGrpSpPr>
          <p:grpSpPr>
            <a:xfrm>
              <a:off x="8947302" y="5793617"/>
              <a:ext cx="2136953" cy="162763"/>
              <a:chOff x="9375853" y="5982987"/>
              <a:chExt cx="2136953" cy="162763"/>
            </a:xfrm>
          </p:grpSpPr>
          <p:sp>
            <p:nvSpPr>
              <p:cNvPr id="3" name="Shape 19">
                <a:extLst>
                  <a:ext uri="{FF2B5EF4-FFF2-40B4-BE49-F238E27FC236}">
                    <a16:creationId xmlns:a16="http://schemas.microsoft.com/office/drawing/2014/main" id="{4FD85421-A644-BB47-D751-3AC2B48C91AA}"/>
                  </a:ext>
                </a:extLst>
              </p:cNvPr>
              <p:cNvSpPr/>
              <p:nvPr/>
            </p:nvSpPr>
            <p:spPr>
              <a:xfrm>
                <a:off x="9375853" y="6011333"/>
                <a:ext cx="114300" cy="114300"/>
              </a:xfrm>
              <a:prstGeom prst="rect">
                <a:avLst/>
              </a:prstGeom>
              <a:solidFill>
                <a:srgbClr val="1F4E79"/>
              </a:solidFill>
              <a:ln/>
            </p:spPr>
            <p:txBody>
              <a:bodyPr/>
              <a:lstStyle/>
              <a:p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4" name="Text 20">
                <a:extLst>
                  <a:ext uri="{FF2B5EF4-FFF2-40B4-BE49-F238E27FC236}">
                    <a16:creationId xmlns:a16="http://schemas.microsoft.com/office/drawing/2014/main" id="{E1FCFA22-C4DF-2328-4BFF-06400E24B502}"/>
                  </a:ext>
                </a:extLst>
              </p:cNvPr>
              <p:cNvSpPr txBox="1"/>
              <p:nvPr/>
            </p:nvSpPr>
            <p:spPr>
              <a:xfrm>
                <a:off x="9527643" y="5982987"/>
                <a:ext cx="695859" cy="162763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ctr"/>
              <a:lstStyle/>
              <a:p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oto Sans KR" pitchFamily="34" charset="0"/>
                    <a:ea typeface="Noto Sans KR" pitchFamily="34" charset="-122"/>
                    <a:cs typeface="Noto Sans KR" pitchFamily="34" charset="-120"/>
                  </a:rPr>
                  <a:t>방문인구(명)</a:t>
                </a:r>
                <a:endPara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5" name="Shape 21">
                <a:extLst>
                  <a:ext uri="{FF2B5EF4-FFF2-40B4-BE49-F238E27FC236}">
                    <a16:creationId xmlns:a16="http://schemas.microsoft.com/office/drawing/2014/main" id="{6B4B06BA-C9CA-B22F-2348-4221CF5B6044}"/>
                  </a:ext>
                </a:extLst>
              </p:cNvPr>
              <p:cNvSpPr/>
              <p:nvPr/>
            </p:nvSpPr>
            <p:spPr>
              <a:xfrm>
                <a:off x="10283853" y="6011333"/>
                <a:ext cx="114300" cy="114300"/>
              </a:xfrm>
              <a:prstGeom prst="rect">
                <a:avLst/>
              </a:prstGeom>
              <a:solidFill>
                <a:srgbClr val="E74C3C"/>
              </a:solidFill>
              <a:ln/>
            </p:spPr>
            <p:txBody>
              <a:bodyPr/>
              <a:lstStyle/>
              <a:p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7" name="Text 22">
                <a:extLst>
                  <a:ext uri="{FF2B5EF4-FFF2-40B4-BE49-F238E27FC236}">
                    <a16:creationId xmlns:a16="http://schemas.microsoft.com/office/drawing/2014/main" id="{5E7C3446-D992-8B97-EE91-3BEA9EE43365}"/>
                  </a:ext>
                </a:extLst>
              </p:cNvPr>
              <p:cNvSpPr txBox="1"/>
              <p:nvPr/>
            </p:nvSpPr>
            <p:spPr>
              <a:xfrm>
                <a:off x="10435643" y="5982987"/>
                <a:ext cx="1077163" cy="162763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ctr"/>
              <a:lstStyle/>
              <a:p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oto Sans KR" pitchFamily="34" charset="0"/>
                    <a:ea typeface="Noto Sans KR" pitchFamily="34" charset="-122"/>
                    <a:cs typeface="Noto Sans KR" pitchFamily="34" charset="-120"/>
                  </a:rPr>
                  <a:t>전년 대비 증감률(%)</a:t>
                </a:r>
                <a:endPara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sp>
        <p:nvSpPr>
          <p:cNvPr id="42" name="타원 41">
            <a:extLst>
              <a:ext uri="{FF2B5EF4-FFF2-40B4-BE49-F238E27FC236}">
                <a16:creationId xmlns:a16="http://schemas.microsoft.com/office/drawing/2014/main" id="{D896B68F-0D4A-E05E-3ABA-22B6630FB8B2}"/>
              </a:ext>
            </a:extLst>
          </p:cNvPr>
          <p:cNvSpPr/>
          <p:nvPr/>
        </p:nvSpPr>
        <p:spPr>
          <a:xfrm>
            <a:off x="6601033" y="179928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2CA90AF6-EB3B-544D-85FF-DBA4BD334304}"/>
              </a:ext>
            </a:extLst>
          </p:cNvPr>
          <p:cNvSpPr/>
          <p:nvPr/>
        </p:nvSpPr>
        <p:spPr>
          <a:xfrm>
            <a:off x="10692635" y="177250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Shape 11">
            <a:extLst>
              <a:ext uri="{FF2B5EF4-FFF2-40B4-BE49-F238E27FC236}">
                <a16:creationId xmlns:a16="http://schemas.microsoft.com/office/drawing/2014/main" id="{7078BC39-B7A9-4B10-C7ED-124F8C35885B}"/>
              </a:ext>
            </a:extLst>
          </p:cNvPr>
          <p:cNvSpPr/>
          <p:nvPr/>
        </p:nvSpPr>
        <p:spPr>
          <a:xfrm>
            <a:off x="1203303" y="4429264"/>
            <a:ext cx="3371872" cy="533095"/>
          </a:xfrm>
          <a:prstGeom prst="roundRect">
            <a:avLst>
              <a:gd name="adj" fmla="val 24504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2" name="Shape 12">
            <a:extLst>
              <a:ext uri="{FF2B5EF4-FFF2-40B4-BE49-F238E27FC236}">
                <a16:creationId xmlns:a16="http://schemas.microsoft.com/office/drawing/2014/main" id="{27500171-0DDC-AAA6-9979-41EFE089916C}"/>
              </a:ext>
            </a:extLst>
          </p:cNvPr>
          <p:cNvSpPr/>
          <p:nvPr/>
        </p:nvSpPr>
        <p:spPr>
          <a:xfrm>
            <a:off x="1194951" y="4429263"/>
            <a:ext cx="38405" cy="5330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3" name="Image 3" descr="preencoded.png">
            <a:extLst>
              <a:ext uri="{FF2B5EF4-FFF2-40B4-BE49-F238E27FC236}">
                <a16:creationId xmlns:a16="http://schemas.microsoft.com/office/drawing/2014/main" id="{1A5B7B9C-08E6-00FC-5D4C-F45A5F01EF5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58683" y="4638661"/>
            <a:ext cx="114300" cy="114300"/>
          </a:xfrm>
          <a:prstGeom prst="rect">
            <a:avLst/>
          </a:prstGeom>
        </p:spPr>
      </p:pic>
      <p:sp>
        <p:nvSpPr>
          <p:cNvPr id="54" name="Text 13">
            <a:extLst>
              <a:ext uri="{FF2B5EF4-FFF2-40B4-BE49-F238E27FC236}">
                <a16:creationId xmlns:a16="http://schemas.microsoft.com/office/drawing/2014/main" id="{3ACC43C9-496F-A81D-8CCD-BB9A120C3DDB}"/>
              </a:ext>
            </a:extLst>
          </p:cNvPr>
          <p:cNvSpPr txBox="1"/>
          <p:nvPr/>
        </p:nvSpPr>
        <p:spPr>
          <a:xfrm>
            <a:off x="1531177" y="4622649"/>
            <a:ext cx="1762923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500" dirty="0" err="1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최대</a:t>
            </a:r>
            <a:r>
              <a:rPr 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증감</a:t>
            </a:r>
            <a:r>
              <a:rPr 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연령층 </a:t>
            </a:r>
            <a:r>
              <a:rPr lang="en-US" altLang="ko-KR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</a:t>
            </a:r>
            <a:endParaRPr lang="en-US" sz="1500" dirty="0"/>
          </a:p>
        </p:txBody>
      </p:sp>
      <p:sp>
        <p:nvSpPr>
          <p:cNvPr id="56" name="Shape 15">
            <a:extLst>
              <a:ext uri="{FF2B5EF4-FFF2-40B4-BE49-F238E27FC236}">
                <a16:creationId xmlns:a16="http://schemas.microsoft.com/office/drawing/2014/main" id="{C7BE91F2-3304-C544-A177-7AD768A086CB}"/>
              </a:ext>
            </a:extLst>
          </p:cNvPr>
          <p:cNvSpPr/>
          <p:nvPr/>
        </p:nvSpPr>
        <p:spPr>
          <a:xfrm>
            <a:off x="1198541" y="5163278"/>
            <a:ext cx="3376634" cy="533095"/>
          </a:xfrm>
          <a:prstGeom prst="roundRect">
            <a:avLst>
              <a:gd name="adj" fmla="val 24504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7" name="Shape 16">
            <a:extLst>
              <a:ext uri="{FF2B5EF4-FFF2-40B4-BE49-F238E27FC236}">
                <a16:creationId xmlns:a16="http://schemas.microsoft.com/office/drawing/2014/main" id="{01A9C346-34D6-3D02-D4C9-92B4A1CF4D74}"/>
              </a:ext>
            </a:extLst>
          </p:cNvPr>
          <p:cNvSpPr/>
          <p:nvPr/>
        </p:nvSpPr>
        <p:spPr>
          <a:xfrm>
            <a:off x="1208067" y="5175345"/>
            <a:ext cx="38405" cy="5330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8" name="Image 4" descr="preencoded.png">
            <a:extLst>
              <a:ext uri="{FF2B5EF4-FFF2-40B4-BE49-F238E27FC236}">
                <a16:creationId xmlns:a16="http://schemas.microsoft.com/office/drawing/2014/main" id="{C477896B-8D53-8B35-4361-21CBBCD3A32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58683" y="5378771"/>
            <a:ext cx="114300" cy="114300"/>
          </a:xfrm>
          <a:prstGeom prst="rect">
            <a:avLst/>
          </a:prstGeom>
        </p:spPr>
      </p:pic>
      <p:sp>
        <p:nvSpPr>
          <p:cNvPr id="59" name="Text 17">
            <a:extLst>
              <a:ext uri="{FF2B5EF4-FFF2-40B4-BE49-F238E27FC236}">
                <a16:creationId xmlns:a16="http://schemas.microsoft.com/office/drawing/2014/main" id="{FAA0E8FB-DC7E-3E65-AEDA-AA1445E64696}"/>
              </a:ext>
            </a:extLst>
          </p:cNvPr>
          <p:cNvSpPr txBox="1"/>
          <p:nvPr/>
        </p:nvSpPr>
        <p:spPr>
          <a:xfrm>
            <a:off x="1531177" y="5340366"/>
            <a:ext cx="1410497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최소 증감</a:t>
            </a:r>
            <a:r>
              <a:rPr 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연령층:</a:t>
            </a:r>
            <a:endParaRPr lang="en-US" sz="1500" dirty="0"/>
          </a:p>
        </p:txBody>
      </p:sp>
      <p:sp>
        <p:nvSpPr>
          <p:cNvPr id="60" name="Text 18">
            <a:extLst>
              <a:ext uri="{FF2B5EF4-FFF2-40B4-BE49-F238E27FC236}">
                <a16:creationId xmlns:a16="http://schemas.microsoft.com/office/drawing/2014/main" id="{403EB05B-D158-9A63-5C4B-E811CF5BB8AB}"/>
              </a:ext>
            </a:extLst>
          </p:cNvPr>
          <p:cNvSpPr txBox="1"/>
          <p:nvPr/>
        </p:nvSpPr>
        <p:spPr>
          <a:xfrm>
            <a:off x="3004162" y="5326598"/>
            <a:ext cx="1571012" cy="2186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5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{{SL7_p_5}}</a:t>
            </a:r>
            <a:r>
              <a:rPr lang="ko-KR" altLang="en-US" sz="15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5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({{SL7_p_6}})</a:t>
            </a:r>
            <a:endParaRPr lang="en-US" sz="1500" dirty="0"/>
          </a:p>
        </p:txBody>
      </p:sp>
      <p:sp>
        <p:nvSpPr>
          <p:cNvPr id="61" name="Text 8">
            <a:extLst>
              <a:ext uri="{FF2B5EF4-FFF2-40B4-BE49-F238E27FC236}">
                <a16:creationId xmlns:a16="http://schemas.microsoft.com/office/drawing/2014/main" id="{A34AC203-031C-BAD3-B8E7-6B1A4DEB0259}"/>
              </a:ext>
            </a:extLst>
          </p:cNvPr>
          <p:cNvSpPr txBox="1"/>
          <p:nvPr/>
        </p:nvSpPr>
        <p:spPr>
          <a:xfrm>
            <a:off x="-324701" y="2276295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{{SL7_p_1}}</a:t>
            </a:r>
            <a:r>
              <a:rPr lang="ko-KR" altLang="en-US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2" name="Text 9">
            <a:extLst>
              <a:ext uri="{FF2B5EF4-FFF2-40B4-BE49-F238E27FC236}">
                <a16:creationId xmlns:a16="http://schemas.microsoft.com/office/drawing/2014/main" id="{3A9D3928-DA38-9D05-E3DE-7E5C151EF505}"/>
              </a:ext>
            </a:extLst>
          </p:cNvPr>
          <p:cNvSpPr txBox="1"/>
          <p:nvPr/>
        </p:nvSpPr>
        <p:spPr>
          <a:xfrm>
            <a:off x="-884654" y="2940053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3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가장</a:t>
            </a:r>
            <a:r>
              <a:rPr lang="ko-KR" altLang="en-US" sz="32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3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많이</a:t>
            </a:r>
            <a:r>
              <a:rPr lang="en-US" sz="32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en-US" sz="3200" b="1" dirty="0" err="1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3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3200" dirty="0">
              <a:solidFill>
                <a:srgbClr val="7F7F7F"/>
              </a:solidFill>
            </a:endParaRPr>
          </a:p>
        </p:txBody>
      </p:sp>
      <p:sp>
        <p:nvSpPr>
          <p:cNvPr id="11" name="Text 8">
            <a:extLst>
              <a:ext uri="{FF2B5EF4-FFF2-40B4-BE49-F238E27FC236}">
                <a16:creationId xmlns:a16="http://schemas.microsoft.com/office/drawing/2014/main" id="{77BB1EA1-B37F-1480-6980-D4A6CD493C1A}"/>
              </a:ext>
            </a:extLst>
          </p:cNvPr>
          <p:cNvSpPr txBox="1"/>
          <p:nvPr/>
        </p:nvSpPr>
        <p:spPr>
          <a:xfrm>
            <a:off x="2050685" y="2265106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4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{{SL7_p_2}}</a:t>
            </a:r>
            <a:r>
              <a:rPr lang="ko-KR" altLang="en-US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 9">
            <a:extLst>
              <a:ext uri="{FF2B5EF4-FFF2-40B4-BE49-F238E27FC236}">
                <a16:creationId xmlns:a16="http://schemas.microsoft.com/office/drawing/2014/main" id="{067A0B10-F681-DDEC-59E0-AFBE53EE27CB}"/>
              </a:ext>
            </a:extLst>
          </p:cNvPr>
          <p:cNvSpPr txBox="1"/>
          <p:nvPr/>
        </p:nvSpPr>
        <p:spPr>
          <a:xfrm>
            <a:off x="1490732" y="2928864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3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가장</a:t>
            </a:r>
            <a:r>
              <a:rPr lang="ko-KR" altLang="en-US" sz="32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적게</a:t>
            </a:r>
            <a:r>
              <a:rPr lang="en-US" sz="32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en-US" sz="3200" b="1" dirty="0" err="1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3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3200" dirty="0">
              <a:solidFill>
                <a:srgbClr val="7F7F7F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7281A6C-2A38-2476-2D0F-F3D8F737691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720808" y="-23811"/>
            <a:ext cx="65106" cy="186823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EC0A9DC-893B-0135-43D7-53B4E9907A6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628441" y="0"/>
            <a:ext cx="65106" cy="1868232"/>
          </a:xfrm>
          <a:prstGeom prst="rect">
            <a:avLst/>
          </a:prstGeom>
        </p:spPr>
      </p:pic>
      <p:sp>
        <p:nvSpPr>
          <p:cNvPr id="2" name="Text 18">
            <a:extLst>
              <a:ext uri="{FF2B5EF4-FFF2-40B4-BE49-F238E27FC236}">
                <a16:creationId xmlns:a16="http://schemas.microsoft.com/office/drawing/2014/main" id="{14BEF528-228B-CC24-7020-F427AD2B81E4}"/>
              </a:ext>
            </a:extLst>
          </p:cNvPr>
          <p:cNvSpPr txBox="1"/>
          <p:nvPr/>
        </p:nvSpPr>
        <p:spPr>
          <a:xfrm>
            <a:off x="3004161" y="4608881"/>
            <a:ext cx="1571013" cy="2186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{{SL7_p_3}}</a:t>
            </a:r>
            <a:r>
              <a:rPr lang="ko-KR" altLang="en-US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({{SL7_p_4}})</a:t>
            </a:r>
            <a:endParaRPr lang="en-US" sz="1500" dirty="0">
              <a:solidFill>
                <a:srgbClr val="E74C3C"/>
              </a:solidFill>
            </a:endParaRPr>
          </a:p>
        </p:txBody>
      </p:sp>
      <p:graphicFrame>
        <p:nvGraphicFramePr>
          <p:cNvPr id="19" name="SL7_chart">
            <a:extLst>
              <a:ext uri="{FF2B5EF4-FFF2-40B4-BE49-F238E27FC236}">
                <a16:creationId xmlns:a16="http://schemas.microsoft.com/office/drawing/2014/main" id="{305DC576-34DF-1340-D0B6-75EAAE3B93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9158035"/>
              </p:ext>
            </p:extLst>
          </p:nvPr>
        </p:nvGraphicFramePr>
        <p:xfrm>
          <a:off x="5721241" y="2058678"/>
          <a:ext cx="6060960" cy="40762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F7D3D402-B806-59E6-1CD7-B01453E66BF8}"/>
              </a:ext>
            </a:extLst>
          </p:cNvPr>
          <p:cNvSpPr txBox="1"/>
          <p:nvPr/>
        </p:nvSpPr>
        <p:spPr>
          <a:xfrm>
            <a:off x="7344953" y="1733118"/>
            <a:ext cx="27089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연령대별 방문인구 추이</a:t>
            </a:r>
            <a:endParaRPr lang="en-US" altLang="ko-KR" sz="12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388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26C4EA-38F3-9262-B19B-24FEA0CAC0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82A4F367-8156-0DB5-26BB-250C757D2240}"/>
              </a:ext>
            </a:extLst>
          </p:cNvPr>
          <p:cNvSpPr/>
          <p:nvPr/>
        </p:nvSpPr>
        <p:spPr>
          <a:xfrm>
            <a:off x="810847" y="1188025"/>
            <a:ext cx="10570306" cy="3701428"/>
          </a:xfrm>
          <a:prstGeom prst="roundRect">
            <a:avLst/>
          </a:prstGeom>
          <a:solidFill>
            <a:schemeClr val="bg2">
              <a:lumMod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E8DF655A-1249-C713-E333-011D346844D5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일자에 가장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D714E322-EBBB-DB4A-CD11-9C4719689BDB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03</a:t>
            </a:r>
            <a:endParaRPr lang="en-US" dirty="0"/>
          </a:p>
        </p:txBody>
      </p:sp>
      <p:sp>
        <p:nvSpPr>
          <p:cNvPr id="20" name="Shape 7">
            <a:extLst>
              <a:ext uri="{FF2B5EF4-FFF2-40B4-BE49-F238E27FC236}">
                <a16:creationId xmlns:a16="http://schemas.microsoft.com/office/drawing/2014/main" id="{776AEDDD-D94A-58CB-DDA5-04D2B6A0DFCE}"/>
              </a:ext>
            </a:extLst>
          </p:cNvPr>
          <p:cNvSpPr/>
          <p:nvPr/>
        </p:nvSpPr>
        <p:spPr>
          <a:xfrm>
            <a:off x="460873" y="5209128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21" name="Text 8">
            <a:extLst>
              <a:ext uri="{FF2B5EF4-FFF2-40B4-BE49-F238E27FC236}">
                <a16:creationId xmlns:a16="http://schemas.microsoft.com/office/drawing/2014/main" id="{3CF2BF10-06DB-205E-C67F-2E57F3339CE4}"/>
              </a:ext>
            </a:extLst>
          </p:cNvPr>
          <p:cNvSpPr txBox="1"/>
          <p:nvPr/>
        </p:nvSpPr>
        <p:spPr>
          <a:xfrm>
            <a:off x="550183" y="5342911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최다 방문일자</a:t>
            </a:r>
            <a:endParaRPr lang="en-US" sz="1100" dirty="0"/>
          </a:p>
        </p:txBody>
      </p:sp>
      <p:sp>
        <p:nvSpPr>
          <p:cNvPr id="22" name="Text 9">
            <a:extLst>
              <a:ext uri="{FF2B5EF4-FFF2-40B4-BE49-F238E27FC236}">
                <a16:creationId xmlns:a16="http://schemas.microsoft.com/office/drawing/2014/main" id="{DDC23119-3A46-BA2D-0C70-AB2912CB3DE4}"/>
              </a:ext>
            </a:extLst>
          </p:cNvPr>
          <p:cNvSpPr txBox="1"/>
          <p:nvPr/>
        </p:nvSpPr>
        <p:spPr>
          <a:xfrm>
            <a:off x="612550" y="5670884"/>
            <a:ext cx="1808529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{{SL8_1}}</a:t>
            </a:r>
            <a:endParaRPr lang="en-US" altLang="ko-KR" sz="2800" dirty="0">
              <a:solidFill>
                <a:srgbClr val="002060"/>
              </a:solidFill>
            </a:endParaRPr>
          </a:p>
        </p:txBody>
      </p:sp>
      <p:sp>
        <p:nvSpPr>
          <p:cNvPr id="24" name="Text 10">
            <a:extLst>
              <a:ext uri="{FF2B5EF4-FFF2-40B4-BE49-F238E27FC236}">
                <a16:creationId xmlns:a16="http://schemas.microsoft.com/office/drawing/2014/main" id="{295B8B10-108B-0B7E-8D65-D6060572BC24}"/>
              </a:ext>
            </a:extLst>
          </p:cNvPr>
          <p:cNvSpPr txBox="1"/>
          <p:nvPr/>
        </p:nvSpPr>
        <p:spPr>
          <a:xfrm>
            <a:off x="914523" y="6141723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{{SL8_share_1}}%</a:t>
            </a:r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sz="1050" dirty="0"/>
          </a:p>
        </p:txBody>
      </p:sp>
      <p:sp>
        <p:nvSpPr>
          <p:cNvPr id="26" name="Shape 12">
            <a:extLst>
              <a:ext uri="{FF2B5EF4-FFF2-40B4-BE49-F238E27FC236}">
                <a16:creationId xmlns:a16="http://schemas.microsoft.com/office/drawing/2014/main" id="{EFD12C42-4555-18F4-984D-B122FEFF28A3}"/>
              </a:ext>
            </a:extLst>
          </p:cNvPr>
          <p:cNvSpPr/>
          <p:nvPr/>
        </p:nvSpPr>
        <p:spPr>
          <a:xfrm>
            <a:off x="462786" y="5209128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sp>
        <p:nvSpPr>
          <p:cNvPr id="80" name="Shape 7">
            <a:extLst>
              <a:ext uri="{FF2B5EF4-FFF2-40B4-BE49-F238E27FC236}">
                <a16:creationId xmlns:a16="http://schemas.microsoft.com/office/drawing/2014/main" id="{9B28A81E-FCCE-38E2-B646-1F0893105524}"/>
              </a:ext>
            </a:extLst>
          </p:cNvPr>
          <p:cNvSpPr/>
          <p:nvPr/>
        </p:nvSpPr>
        <p:spPr>
          <a:xfrm>
            <a:off x="2715545" y="5204078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81" name="Text 8">
            <a:extLst>
              <a:ext uri="{FF2B5EF4-FFF2-40B4-BE49-F238E27FC236}">
                <a16:creationId xmlns:a16="http://schemas.microsoft.com/office/drawing/2014/main" id="{3A7F0488-CD77-329E-1A5B-D2B852704D88}"/>
              </a:ext>
            </a:extLst>
          </p:cNvPr>
          <p:cNvSpPr txBox="1"/>
          <p:nvPr/>
        </p:nvSpPr>
        <p:spPr>
          <a:xfrm>
            <a:off x="2804855" y="5337861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최소 방문일자</a:t>
            </a:r>
            <a:endParaRPr lang="en-US" sz="1100" dirty="0"/>
          </a:p>
        </p:txBody>
      </p:sp>
      <p:sp>
        <p:nvSpPr>
          <p:cNvPr id="82" name="Text 9">
            <a:extLst>
              <a:ext uri="{FF2B5EF4-FFF2-40B4-BE49-F238E27FC236}">
                <a16:creationId xmlns:a16="http://schemas.microsoft.com/office/drawing/2014/main" id="{75FD9D16-5C5C-AEBC-70F9-C108D3E55ECA}"/>
              </a:ext>
            </a:extLst>
          </p:cNvPr>
          <p:cNvSpPr txBox="1"/>
          <p:nvPr/>
        </p:nvSpPr>
        <p:spPr>
          <a:xfrm>
            <a:off x="2867222" y="5665834"/>
            <a:ext cx="1808529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{{SL8_2}}</a:t>
            </a:r>
            <a:endParaRPr lang="en-US" altLang="ko-KR" sz="2800" dirty="0">
              <a:solidFill>
                <a:srgbClr val="002060"/>
              </a:solidFill>
            </a:endParaRPr>
          </a:p>
        </p:txBody>
      </p:sp>
      <p:sp>
        <p:nvSpPr>
          <p:cNvPr id="83" name="Text 10">
            <a:extLst>
              <a:ext uri="{FF2B5EF4-FFF2-40B4-BE49-F238E27FC236}">
                <a16:creationId xmlns:a16="http://schemas.microsoft.com/office/drawing/2014/main" id="{0B36CE60-9DFB-5BE1-A238-13E7DA66DA24}"/>
              </a:ext>
            </a:extLst>
          </p:cNvPr>
          <p:cNvSpPr txBox="1"/>
          <p:nvPr/>
        </p:nvSpPr>
        <p:spPr>
          <a:xfrm>
            <a:off x="3169195" y="6136673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{{SL8_share_2}}%</a:t>
            </a:r>
            <a:r>
              <a:rPr lang="ko-KR" altLang="en-US" sz="1050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altLang="ko-KR" sz="1050" dirty="0">
              <a:solidFill>
                <a:srgbClr val="002060"/>
              </a:solidFill>
            </a:endParaRPr>
          </a:p>
        </p:txBody>
      </p:sp>
      <p:sp>
        <p:nvSpPr>
          <p:cNvPr id="84" name="Shape 12">
            <a:extLst>
              <a:ext uri="{FF2B5EF4-FFF2-40B4-BE49-F238E27FC236}">
                <a16:creationId xmlns:a16="http://schemas.microsoft.com/office/drawing/2014/main" id="{E60E6CA5-3700-3424-BB5D-59377CABC99A}"/>
              </a:ext>
            </a:extLst>
          </p:cNvPr>
          <p:cNvSpPr/>
          <p:nvPr/>
        </p:nvSpPr>
        <p:spPr>
          <a:xfrm>
            <a:off x="2717458" y="5204078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sp>
        <p:nvSpPr>
          <p:cNvPr id="86" name="Shape 7">
            <a:extLst>
              <a:ext uri="{FF2B5EF4-FFF2-40B4-BE49-F238E27FC236}">
                <a16:creationId xmlns:a16="http://schemas.microsoft.com/office/drawing/2014/main" id="{1BCBA935-5603-70D9-F6BA-E4512D31BD8A}"/>
              </a:ext>
            </a:extLst>
          </p:cNvPr>
          <p:cNvSpPr/>
          <p:nvPr/>
        </p:nvSpPr>
        <p:spPr>
          <a:xfrm>
            <a:off x="4970217" y="5215467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87" name="Text 8">
            <a:extLst>
              <a:ext uri="{FF2B5EF4-FFF2-40B4-BE49-F238E27FC236}">
                <a16:creationId xmlns:a16="http://schemas.microsoft.com/office/drawing/2014/main" id="{89359B35-6395-F759-C88B-FBD2EEC3DB5F}"/>
              </a:ext>
            </a:extLst>
          </p:cNvPr>
          <p:cNvSpPr txBox="1"/>
          <p:nvPr/>
        </p:nvSpPr>
        <p:spPr>
          <a:xfrm>
            <a:off x="5059527" y="5349250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일평균 </a:t>
            </a:r>
            <a:r>
              <a:rPr lang="ko-KR" altLang="en-US" sz="11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방문인구수</a:t>
            </a:r>
            <a:endParaRPr lang="en-US" sz="1100" dirty="0"/>
          </a:p>
        </p:txBody>
      </p:sp>
      <p:sp>
        <p:nvSpPr>
          <p:cNvPr id="88" name="Text 9">
            <a:extLst>
              <a:ext uri="{FF2B5EF4-FFF2-40B4-BE49-F238E27FC236}">
                <a16:creationId xmlns:a16="http://schemas.microsoft.com/office/drawing/2014/main" id="{550C85F5-8BAC-D6A2-A9F6-E2D9394704A0}"/>
              </a:ext>
            </a:extLst>
          </p:cNvPr>
          <p:cNvSpPr txBox="1"/>
          <p:nvPr/>
        </p:nvSpPr>
        <p:spPr>
          <a:xfrm>
            <a:off x="5046056" y="5677223"/>
            <a:ext cx="1960205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{{SL8_3}}</a:t>
            </a:r>
            <a:r>
              <a:rPr lang="ko-KR" altLang="en-US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명</a:t>
            </a:r>
            <a:endParaRPr lang="en-US" altLang="ko-KR" sz="2800" dirty="0">
              <a:solidFill>
                <a:srgbClr val="002060"/>
              </a:solidFill>
            </a:endParaRPr>
          </a:p>
        </p:txBody>
      </p:sp>
      <p:sp>
        <p:nvSpPr>
          <p:cNvPr id="90" name="Shape 12">
            <a:extLst>
              <a:ext uri="{FF2B5EF4-FFF2-40B4-BE49-F238E27FC236}">
                <a16:creationId xmlns:a16="http://schemas.microsoft.com/office/drawing/2014/main" id="{961B8108-01B2-5DD3-2E22-0CE270CDF6DB}"/>
              </a:ext>
            </a:extLst>
          </p:cNvPr>
          <p:cNvSpPr/>
          <p:nvPr/>
        </p:nvSpPr>
        <p:spPr>
          <a:xfrm>
            <a:off x="4972130" y="5215467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sp>
        <p:nvSpPr>
          <p:cNvPr id="92" name="Shape 7">
            <a:extLst>
              <a:ext uri="{FF2B5EF4-FFF2-40B4-BE49-F238E27FC236}">
                <a16:creationId xmlns:a16="http://schemas.microsoft.com/office/drawing/2014/main" id="{3B118059-1A6F-D197-0728-1DFFBCE9929B}"/>
              </a:ext>
            </a:extLst>
          </p:cNvPr>
          <p:cNvSpPr/>
          <p:nvPr/>
        </p:nvSpPr>
        <p:spPr>
          <a:xfrm>
            <a:off x="7293775" y="5215467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93" name="Text 8">
            <a:extLst>
              <a:ext uri="{FF2B5EF4-FFF2-40B4-BE49-F238E27FC236}">
                <a16:creationId xmlns:a16="http://schemas.microsoft.com/office/drawing/2014/main" id="{88E346DE-5684-96B6-B49E-E59382557C4B}"/>
              </a:ext>
            </a:extLst>
          </p:cNvPr>
          <p:cNvSpPr txBox="1"/>
          <p:nvPr/>
        </p:nvSpPr>
        <p:spPr>
          <a:xfrm>
            <a:off x="7383085" y="5349250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주중 일평균 </a:t>
            </a:r>
            <a:r>
              <a:rPr lang="ko-KR" altLang="en-US" sz="11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방문인구수</a:t>
            </a:r>
            <a:endParaRPr lang="en-US" sz="1100" dirty="0"/>
          </a:p>
        </p:txBody>
      </p:sp>
      <p:sp>
        <p:nvSpPr>
          <p:cNvPr id="94" name="Text 9">
            <a:extLst>
              <a:ext uri="{FF2B5EF4-FFF2-40B4-BE49-F238E27FC236}">
                <a16:creationId xmlns:a16="http://schemas.microsoft.com/office/drawing/2014/main" id="{277B9B34-C211-0F0E-A785-60D4F0F89ACF}"/>
              </a:ext>
            </a:extLst>
          </p:cNvPr>
          <p:cNvSpPr txBox="1"/>
          <p:nvPr/>
        </p:nvSpPr>
        <p:spPr>
          <a:xfrm>
            <a:off x="7224889" y="5677223"/>
            <a:ext cx="2249654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{{SL8_4}}</a:t>
            </a:r>
            <a:r>
              <a:rPr lang="ko-KR" altLang="en-US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명</a:t>
            </a:r>
            <a:endParaRPr lang="en-US" altLang="ko-KR" sz="2800" dirty="0">
              <a:solidFill>
                <a:srgbClr val="002060"/>
              </a:solidFill>
            </a:endParaRPr>
          </a:p>
        </p:txBody>
      </p:sp>
      <p:sp>
        <p:nvSpPr>
          <p:cNvPr id="95" name="Text 10">
            <a:extLst>
              <a:ext uri="{FF2B5EF4-FFF2-40B4-BE49-F238E27FC236}">
                <a16:creationId xmlns:a16="http://schemas.microsoft.com/office/drawing/2014/main" id="{FB439997-921A-5A92-92A5-386BC1FAF164}"/>
              </a:ext>
            </a:extLst>
          </p:cNvPr>
          <p:cNvSpPr txBox="1"/>
          <p:nvPr/>
        </p:nvSpPr>
        <p:spPr>
          <a:xfrm>
            <a:off x="7747425" y="6148062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{{SL8_share_4}}%</a:t>
            </a:r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altLang="ko-KR" sz="1050" dirty="0"/>
          </a:p>
        </p:txBody>
      </p:sp>
      <p:sp>
        <p:nvSpPr>
          <p:cNvPr id="96" name="Shape 12">
            <a:extLst>
              <a:ext uri="{FF2B5EF4-FFF2-40B4-BE49-F238E27FC236}">
                <a16:creationId xmlns:a16="http://schemas.microsoft.com/office/drawing/2014/main" id="{4C66E356-D477-F5C8-0CE6-D2827CDC1FC3}"/>
              </a:ext>
            </a:extLst>
          </p:cNvPr>
          <p:cNvSpPr/>
          <p:nvPr/>
        </p:nvSpPr>
        <p:spPr>
          <a:xfrm>
            <a:off x="7291897" y="5215467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sp>
        <p:nvSpPr>
          <p:cNvPr id="36" name="Text 23">
            <a:extLst>
              <a:ext uri="{FF2B5EF4-FFF2-40B4-BE49-F238E27FC236}">
                <a16:creationId xmlns:a16="http://schemas.microsoft.com/office/drawing/2014/main" id="{9660FAA2-48C6-0D24-757E-300F0D0AE768}"/>
              </a:ext>
            </a:extLst>
          </p:cNvPr>
          <p:cNvSpPr txBox="1"/>
          <p:nvPr/>
        </p:nvSpPr>
        <p:spPr>
          <a:xfrm>
            <a:off x="10391881" y="5316769"/>
            <a:ext cx="179223" cy="2002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endParaRPr lang="en-US" sz="1000" dirty="0"/>
          </a:p>
        </p:txBody>
      </p:sp>
      <p:sp>
        <p:nvSpPr>
          <p:cNvPr id="98" name="Shape 7">
            <a:extLst>
              <a:ext uri="{FF2B5EF4-FFF2-40B4-BE49-F238E27FC236}">
                <a16:creationId xmlns:a16="http://schemas.microsoft.com/office/drawing/2014/main" id="{216E114B-CFF6-5701-9CE7-20AB7B257687}"/>
              </a:ext>
            </a:extLst>
          </p:cNvPr>
          <p:cNvSpPr/>
          <p:nvPr/>
        </p:nvSpPr>
        <p:spPr>
          <a:xfrm>
            <a:off x="9617332" y="5215466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99" name="Text 8">
            <a:extLst>
              <a:ext uri="{FF2B5EF4-FFF2-40B4-BE49-F238E27FC236}">
                <a16:creationId xmlns:a16="http://schemas.microsoft.com/office/drawing/2014/main" id="{188539FA-19FE-6219-3EDE-64C14AE38D46}"/>
              </a:ext>
            </a:extLst>
          </p:cNvPr>
          <p:cNvSpPr txBox="1"/>
          <p:nvPr/>
        </p:nvSpPr>
        <p:spPr>
          <a:xfrm>
            <a:off x="9708555" y="5349249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주말 일평균 </a:t>
            </a:r>
            <a:r>
              <a:rPr lang="ko-KR" altLang="en-US" sz="11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방문인구수</a:t>
            </a:r>
            <a:endParaRPr lang="en-US" sz="1100" dirty="0"/>
          </a:p>
        </p:txBody>
      </p:sp>
      <p:sp>
        <p:nvSpPr>
          <p:cNvPr id="100" name="Text 9">
            <a:extLst>
              <a:ext uri="{FF2B5EF4-FFF2-40B4-BE49-F238E27FC236}">
                <a16:creationId xmlns:a16="http://schemas.microsoft.com/office/drawing/2014/main" id="{C91FC7D2-A025-F3E5-308F-6E843D85BA1A}"/>
              </a:ext>
            </a:extLst>
          </p:cNvPr>
          <p:cNvSpPr txBox="1"/>
          <p:nvPr/>
        </p:nvSpPr>
        <p:spPr>
          <a:xfrm>
            <a:off x="9619245" y="5677222"/>
            <a:ext cx="2111882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{{SL8_5}}</a:t>
            </a:r>
            <a:r>
              <a:rPr lang="ko-KR" altLang="en-US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명</a:t>
            </a:r>
            <a:endParaRPr lang="en-US" altLang="ko-KR" sz="2800" dirty="0">
              <a:solidFill>
                <a:srgbClr val="002060"/>
              </a:solidFill>
            </a:endParaRPr>
          </a:p>
        </p:txBody>
      </p:sp>
      <p:sp>
        <p:nvSpPr>
          <p:cNvPr id="101" name="Text 10">
            <a:extLst>
              <a:ext uri="{FF2B5EF4-FFF2-40B4-BE49-F238E27FC236}">
                <a16:creationId xmlns:a16="http://schemas.microsoft.com/office/drawing/2014/main" id="{2067789E-BD74-5C4B-3777-299E9AF4999E}"/>
              </a:ext>
            </a:extLst>
          </p:cNvPr>
          <p:cNvSpPr txBox="1"/>
          <p:nvPr/>
        </p:nvSpPr>
        <p:spPr>
          <a:xfrm>
            <a:off x="10072895" y="6148061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{{SL8_share_5}}%</a:t>
            </a:r>
            <a:r>
              <a:rPr lang="ko-KR" altLang="en-US" sz="1050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altLang="ko-KR" sz="1050" dirty="0">
              <a:solidFill>
                <a:srgbClr val="002060"/>
              </a:solidFill>
            </a:endParaRPr>
          </a:p>
        </p:txBody>
      </p:sp>
      <p:sp>
        <p:nvSpPr>
          <p:cNvPr id="102" name="Shape 12">
            <a:extLst>
              <a:ext uri="{FF2B5EF4-FFF2-40B4-BE49-F238E27FC236}">
                <a16:creationId xmlns:a16="http://schemas.microsoft.com/office/drawing/2014/main" id="{23432225-49DB-C400-19D5-15F30E9526AF}"/>
              </a:ext>
            </a:extLst>
          </p:cNvPr>
          <p:cNvSpPr/>
          <p:nvPr/>
        </p:nvSpPr>
        <p:spPr>
          <a:xfrm>
            <a:off x="9619245" y="5215466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graphicFrame>
        <p:nvGraphicFramePr>
          <p:cNvPr id="103" name="SL8_chart">
            <a:extLst>
              <a:ext uri="{FF2B5EF4-FFF2-40B4-BE49-F238E27FC236}">
                <a16:creationId xmlns:a16="http://schemas.microsoft.com/office/drawing/2014/main" id="{0393BCC7-5B75-4993-55A0-EC2A891A12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0577334"/>
              </p:ext>
            </p:extLst>
          </p:nvPr>
        </p:nvGraphicFramePr>
        <p:xfrm>
          <a:off x="989828" y="1178500"/>
          <a:ext cx="10175921" cy="37338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65846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9A0C09-5A9A-1998-DE83-688FFFC81F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6FCA7E2E-ADEA-EEE5-F87C-5D49BDD487D2}"/>
              </a:ext>
            </a:extLst>
          </p:cNvPr>
          <p:cNvSpPr/>
          <p:nvPr/>
        </p:nvSpPr>
        <p:spPr>
          <a:xfrm>
            <a:off x="5245811" y="1191766"/>
            <a:ext cx="6165595" cy="5043934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A13DC824-8A9D-AE19-7214-1D9EF3CF5AF1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시간대에 가장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8C2185D1-B599-B20A-C986-BF0A424D9707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04</a:t>
            </a:r>
            <a:endParaRPr lang="en-US" dirty="0"/>
          </a:p>
        </p:txBody>
      </p:sp>
      <p:sp>
        <p:nvSpPr>
          <p:cNvPr id="20" name="Shape 7">
            <a:extLst>
              <a:ext uri="{FF2B5EF4-FFF2-40B4-BE49-F238E27FC236}">
                <a16:creationId xmlns:a16="http://schemas.microsoft.com/office/drawing/2014/main" id="{D296D2AA-F1F4-A568-5928-6B00AF7EC9E9}"/>
              </a:ext>
            </a:extLst>
          </p:cNvPr>
          <p:cNvSpPr/>
          <p:nvPr/>
        </p:nvSpPr>
        <p:spPr>
          <a:xfrm>
            <a:off x="1068983" y="1908852"/>
            <a:ext cx="3200323" cy="1715795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dirty="0"/>
          </a:p>
        </p:txBody>
      </p:sp>
      <p:sp>
        <p:nvSpPr>
          <p:cNvPr id="21" name="Text 8">
            <a:extLst>
              <a:ext uri="{FF2B5EF4-FFF2-40B4-BE49-F238E27FC236}">
                <a16:creationId xmlns:a16="http://schemas.microsoft.com/office/drawing/2014/main" id="{AA6E5926-496D-0CA6-D530-3E9276B7AD4A}"/>
              </a:ext>
            </a:extLst>
          </p:cNvPr>
          <p:cNvSpPr txBox="1"/>
          <p:nvPr/>
        </p:nvSpPr>
        <p:spPr>
          <a:xfrm>
            <a:off x="2080423" y="2116981"/>
            <a:ext cx="1482243" cy="2862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5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평일 피크타임</a:t>
            </a:r>
            <a:endParaRPr lang="en-US" sz="1500" dirty="0"/>
          </a:p>
        </p:txBody>
      </p:sp>
      <p:sp>
        <p:nvSpPr>
          <p:cNvPr id="22" name="Text 9">
            <a:extLst>
              <a:ext uri="{FF2B5EF4-FFF2-40B4-BE49-F238E27FC236}">
                <a16:creationId xmlns:a16="http://schemas.microsoft.com/office/drawing/2014/main" id="{F40BD546-5263-9139-25EE-42A6D895286F}"/>
              </a:ext>
            </a:extLst>
          </p:cNvPr>
          <p:cNvSpPr txBox="1"/>
          <p:nvPr/>
        </p:nvSpPr>
        <p:spPr>
          <a:xfrm>
            <a:off x="1271484" y="2569443"/>
            <a:ext cx="2795321" cy="4864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{{SL9_1}}</a:t>
            </a:r>
            <a:r>
              <a:rPr lang="ko-KR" alt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</a:t>
            </a:r>
            <a:endParaRPr lang="en-US" sz="4000" dirty="0"/>
          </a:p>
        </p:txBody>
      </p:sp>
      <p:pic>
        <p:nvPicPr>
          <p:cNvPr id="23" name="Image 2" descr="preencoded.png">
            <a:extLst>
              <a:ext uri="{FF2B5EF4-FFF2-40B4-BE49-F238E27FC236}">
                <a16:creationId xmlns:a16="http://schemas.microsoft.com/office/drawing/2014/main" id="{44B6695F-3CE3-2CB3-0EE9-84DB0A3E08E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879943" y="2114441"/>
            <a:ext cx="304495" cy="304495"/>
          </a:xfrm>
          <a:prstGeom prst="rect">
            <a:avLst/>
          </a:prstGeom>
        </p:spPr>
      </p:pic>
      <p:sp>
        <p:nvSpPr>
          <p:cNvPr id="24" name="Text 10">
            <a:extLst>
              <a:ext uri="{FF2B5EF4-FFF2-40B4-BE49-F238E27FC236}">
                <a16:creationId xmlns:a16="http://schemas.microsoft.com/office/drawing/2014/main" id="{A196B946-AE49-E5FB-A3F5-265B34CE7EF2}"/>
              </a:ext>
            </a:extLst>
          </p:cNvPr>
          <p:cNvSpPr txBox="1"/>
          <p:nvPr/>
        </p:nvSpPr>
        <p:spPr>
          <a:xfrm>
            <a:off x="1530716" y="3216063"/>
            <a:ext cx="2276856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  </a:t>
            </a:r>
            <a:r>
              <a:rPr lang="en-US" sz="14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</a:t>
            </a:r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평일 </a:t>
            </a:r>
            <a:r>
              <a:rPr lang="en-US" sz="14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방문객의</a:t>
            </a:r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{{SL9_2}}</a:t>
            </a:r>
            <a:r>
              <a:rPr lang="en-US" altLang="ko-KR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</a:t>
            </a:r>
            <a:endParaRPr lang="en-US" altLang="ko-KR" sz="1400" b="1" dirty="0"/>
          </a:p>
        </p:txBody>
      </p:sp>
      <p:sp>
        <p:nvSpPr>
          <p:cNvPr id="26" name="Shape 12">
            <a:extLst>
              <a:ext uri="{FF2B5EF4-FFF2-40B4-BE49-F238E27FC236}">
                <a16:creationId xmlns:a16="http://schemas.microsoft.com/office/drawing/2014/main" id="{6DB710D4-FB38-A6D6-F2B7-862AB6BCACF6}"/>
              </a:ext>
            </a:extLst>
          </p:cNvPr>
          <p:cNvSpPr/>
          <p:nvPr/>
        </p:nvSpPr>
        <p:spPr>
          <a:xfrm>
            <a:off x="1060925" y="1908852"/>
            <a:ext cx="45719" cy="17157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6" name="Text 23">
            <a:extLst>
              <a:ext uri="{FF2B5EF4-FFF2-40B4-BE49-F238E27FC236}">
                <a16:creationId xmlns:a16="http://schemas.microsoft.com/office/drawing/2014/main" id="{3293D015-494E-B896-5721-BAA0C5AED064}"/>
              </a:ext>
            </a:extLst>
          </p:cNvPr>
          <p:cNvSpPr txBox="1"/>
          <p:nvPr/>
        </p:nvSpPr>
        <p:spPr>
          <a:xfrm>
            <a:off x="11506606" y="6849058"/>
            <a:ext cx="179223" cy="2002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endParaRPr lang="en-US" sz="1000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EDB1F029-E0CB-A765-6633-7694A607D0DF}"/>
              </a:ext>
            </a:extLst>
          </p:cNvPr>
          <p:cNvSpPr/>
          <p:nvPr/>
        </p:nvSpPr>
        <p:spPr>
          <a:xfrm>
            <a:off x="6230238" y="149448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780F8DB-60AE-5323-233A-D9ED12F2DFFB}"/>
              </a:ext>
            </a:extLst>
          </p:cNvPr>
          <p:cNvSpPr/>
          <p:nvPr/>
        </p:nvSpPr>
        <p:spPr>
          <a:xfrm>
            <a:off x="10321840" y="146770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0E236CB-8479-E661-5370-ED8C40DAB2D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350723" y="-73619"/>
            <a:ext cx="56533" cy="162224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EDB435A-A48D-9630-2EE7-C2E74CE732D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259121" y="-59330"/>
            <a:ext cx="56533" cy="1622240"/>
          </a:xfrm>
          <a:prstGeom prst="rect">
            <a:avLst/>
          </a:prstGeom>
        </p:spPr>
      </p:pic>
      <p:sp>
        <p:nvSpPr>
          <p:cNvPr id="7" name="Shape 7">
            <a:extLst>
              <a:ext uri="{FF2B5EF4-FFF2-40B4-BE49-F238E27FC236}">
                <a16:creationId xmlns:a16="http://schemas.microsoft.com/office/drawing/2014/main" id="{9886BCE6-4178-BC67-8240-DBECCAA22D2F}"/>
              </a:ext>
            </a:extLst>
          </p:cNvPr>
          <p:cNvSpPr/>
          <p:nvPr/>
        </p:nvSpPr>
        <p:spPr>
          <a:xfrm>
            <a:off x="1068983" y="3842649"/>
            <a:ext cx="3200323" cy="1715795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dirty="0"/>
          </a:p>
        </p:txBody>
      </p:sp>
      <p:sp>
        <p:nvSpPr>
          <p:cNvPr id="8" name="Text 8">
            <a:extLst>
              <a:ext uri="{FF2B5EF4-FFF2-40B4-BE49-F238E27FC236}">
                <a16:creationId xmlns:a16="http://schemas.microsoft.com/office/drawing/2014/main" id="{289A0BE1-626A-74D0-50DB-1FFE4500ADAD}"/>
              </a:ext>
            </a:extLst>
          </p:cNvPr>
          <p:cNvSpPr txBox="1"/>
          <p:nvPr/>
        </p:nvSpPr>
        <p:spPr>
          <a:xfrm>
            <a:off x="2080423" y="4050778"/>
            <a:ext cx="1482243" cy="2862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5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주말 피크타임</a:t>
            </a:r>
            <a:endParaRPr lang="en-US" sz="1500" dirty="0"/>
          </a:p>
        </p:txBody>
      </p:sp>
      <p:sp>
        <p:nvSpPr>
          <p:cNvPr id="10" name="Text 9">
            <a:extLst>
              <a:ext uri="{FF2B5EF4-FFF2-40B4-BE49-F238E27FC236}">
                <a16:creationId xmlns:a16="http://schemas.microsoft.com/office/drawing/2014/main" id="{AEC8AC30-F163-0837-E42C-9CB4F534A551}"/>
              </a:ext>
            </a:extLst>
          </p:cNvPr>
          <p:cNvSpPr txBox="1"/>
          <p:nvPr/>
        </p:nvSpPr>
        <p:spPr>
          <a:xfrm>
            <a:off x="1271484" y="4503240"/>
            <a:ext cx="2795321" cy="4864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{{SL9_3}}</a:t>
            </a:r>
            <a:r>
              <a:rPr lang="ko-KR" alt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</a:t>
            </a:r>
            <a:endParaRPr lang="en-US" sz="4000" dirty="0"/>
          </a:p>
        </p:txBody>
      </p:sp>
      <p:pic>
        <p:nvPicPr>
          <p:cNvPr id="11" name="Image 2" descr="preencoded.png">
            <a:extLst>
              <a:ext uri="{FF2B5EF4-FFF2-40B4-BE49-F238E27FC236}">
                <a16:creationId xmlns:a16="http://schemas.microsoft.com/office/drawing/2014/main" id="{70D6DC31-0644-7155-F0B0-AF449725BF5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879943" y="4048238"/>
            <a:ext cx="304495" cy="304495"/>
          </a:xfrm>
          <a:prstGeom prst="rect">
            <a:avLst/>
          </a:prstGeom>
        </p:spPr>
      </p:pic>
      <p:sp>
        <p:nvSpPr>
          <p:cNvPr id="12" name="Text 10">
            <a:extLst>
              <a:ext uri="{FF2B5EF4-FFF2-40B4-BE49-F238E27FC236}">
                <a16:creationId xmlns:a16="http://schemas.microsoft.com/office/drawing/2014/main" id="{586A1C53-D6D6-5C65-A836-86B42D935CE6}"/>
              </a:ext>
            </a:extLst>
          </p:cNvPr>
          <p:cNvSpPr txBox="1"/>
          <p:nvPr/>
        </p:nvSpPr>
        <p:spPr>
          <a:xfrm>
            <a:off x="1530716" y="5149860"/>
            <a:ext cx="2276856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  </a:t>
            </a:r>
            <a:r>
              <a:rPr lang="en-US" sz="14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</a:t>
            </a:r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주말 </a:t>
            </a:r>
            <a:r>
              <a:rPr lang="en-US" sz="14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방문객의</a:t>
            </a:r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{{SL9_4}}</a:t>
            </a:r>
            <a:r>
              <a:rPr lang="en-US" altLang="ko-KR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</a:t>
            </a:r>
            <a:endParaRPr lang="en-US" altLang="ko-KR" sz="1400" b="1" dirty="0"/>
          </a:p>
        </p:txBody>
      </p:sp>
      <p:sp>
        <p:nvSpPr>
          <p:cNvPr id="18" name="Shape 12">
            <a:extLst>
              <a:ext uri="{FF2B5EF4-FFF2-40B4-BE49-F238E27FC236}">
                <a16:creationId xmlns:a16="http://schemas.microsoft.com/office/drawing/2014/main" id="{0C57678A-8D8E-202C-B5D6-07D98F60942E}"/>
              </a:ext>
            </a:extLst>
          </p:cNvPr>
          <p:cNvSpPr/>
          <p:nvPr/>
        </p:nvSpPr>
        <p:spPr>
          <a:xfrm>
            <a:off x="1060925" y="3842649"/>
            <a:ext cx="45719" cy="17157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4" name="SL9_chart">
            <a:extLst>
              <a:ext uri="{FF2B5EF4-FFF2-40B4-BE49-F238E27FC236}">
                <a16:creationId xmlns:a16="http://schemas.microsoft.com/office/drawing/2014/main" id="{FA35654D-D27A-79A5-23AA-27CBAEEA72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6957861"/>
              </p:ext>
            </p:extLst>
          </p:nvPr>
        </p:nvGraphicFramePr>
        <p:xfrm>
          <a:off x="5440679" y="1284790"/>
          <a:ext cx="5817871" cy="49148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885027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테마">
  <a:themeElements>
    <a:clrScheme name="Office 2013 - 2022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1F4E79"/>
        </a:solidFill>
        <a:ln/>
      </a:spPr>
      <a:bodyPr/>
      <a:lstStyle>
        <a:defPPr algn="l">
          <a:defRPr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7388</TotalTime>
  <Words>2180</Words>
  <Application>Microsoft Office PowerPoint</Application>
  <PresentationFormat>와이드스크린</PresentationFormat>
  <Paragraphs>495</Paragraphs>
  <Slides>23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8" baseType="lpstr">
      <vt:lpstr>Noto Sans KR</vt:lpstr>
      <vt:lpstr>Arial</vt:lpstr>
      <vt:lpstr>Calibri</vt:lpstr>
      <vt:lpstr>Calibri Light</vt:lpstr>
      <vt:lpstr>Office 2013 - 2022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Generated by Gen-Spark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Multi-page HTML Content</dc:title>
  <dc:subject>PptxGenJS Presentation</dc:subject>
  <dc:creator>Visual Extract to PPTX Converter</dc:creator>
  <cp:lastModifiedBy>김경은</cp:lastModifiedBy>
  <cp:revision>1318</cp:revision>
  <dcterms:created xsi:type="dcterms:W3CDTF">2025-10-15T03:48:02Z</dcterms:created>
  <dcterms:modified xsi:type="dcterms:W3CDTF">2025-10-30T08:55:38Z</dcterms:modified>
</cp:coreProperties>
</file>