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Ex1.xml" ContentType="application/vnd.ms-office.chartex+xml"/>
  <Override PartName="/ppt/charts/style3.xml" ContentType="application/vnd.ms-office.chartstyle+xml"/>
  <Override PartName="/ppt/charts/colors3.xml" ContentType="application/vnd.ms-office.chartcolorstyl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8"/>
  </p:notesMasterIdLst>
  <p:sldIdLst>
    <p:sldId id="342" r:id="rId2"/>
    <p:sldId id="346" r:id="rId3"/>
    <p:sldId id="344" r:id="rId4"/>
    <p:sldId id="343" r:id="rId5"/>
    <p:sldId id="289" r:id="rId6"/>
    <p:sldId id="341" r:id="rId7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4C3C"/>
    <a:srgbClr val="1F4E79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8928" autoAdjust="0"/>
  </p:normalViewPr>
  <p:slideViewPr>
    <p:cSldViewPr snapToGrid="0" snapToObjects="1">
      <p:cViewPr>
        <p:scale>
          <a:sx n="75" d="100"/>
          <a:sy n="75" d="100"/>
        </p:scale>
        <p:origin x="374" y="-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package" Target="../embeddings/Microsoft_Excel_Worksheet2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카드사용건수(건)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767-4486-A9CA-3E15CADF156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46F-4EB0-86BB-2D8B257B675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767-4486-A9CA-3E15CADF156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767-4486-A9CA-3E15CADF156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767-4486-A9CA-3E15CADF156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767-4486-A9CA-3E15CADF156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767-4486-A9CA-3E15CADF1569}"/>
              </c:ext>
            </c:extLst>
          </c:dPt>
          <c:dPt>
            <c:idx val="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767-4486-A9CA-3E15CADF1569}"/>
              </c:ext>
            </c:extLst>
          </c:dPt>
          <c:dPt>
            <c:idx val="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767-4486-A9CA-3E15CADF1569}"/>
              </c:ext>
            </c:extLst>
          </c:dPt>
          <c:dPt>
            <c:idx val="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767-4486-A9CA-3E15CADF1569}"/>
              </c:ext>
            </c:extLst>
          </c:dPt>
          <c:dPt>
            <c:idx val="1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767-4486-A9CA-3E15CADF156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767-4486-A9CA-3E15CADF156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767-4486-A9CA-3E15CADF156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767-4486-A9CA-3E15CADF156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767-4486-A9CA-3E15CADF156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767-4486-A9CA-3E15CADF156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767-4486-A9CA-3E15CADF156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767-4486-A9CA-3E15CADF156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2767-4486-A9CA-3E15CADF156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2767-4486-A9CA-3E15CADF156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2767-4486-A9CA-3E15CADF156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2767-4486-A9CA-3E15CADF156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2767-4486-A9CA-3E15CADF156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2767-4486-A9CA-3E15CADF156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카드소비금액(천만원)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346F-4EB0-86BB-2D8B257B675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346F-4EB0-86BB-2D8B257B67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F7C-46E5-BABB-56995A8F630B}"/>
              </c:ext>
            </c:extLst>
          </c:dPt>
          <c:cat>
            <c:strRef>
              <c:f>Sheet1!$A$2:$A$4</c:f>
              <c:strCache>
                <c:ptCount val="3"/>
                <c:pt idx="0">
                  <c:v>1주 이전</c:v>
                </c:pt>
                <c:pt idx="1">
                  <c:v>축제 기간</c:v>
                </c:pt>
                <c:pt idx="2">
                  <c:v>1주 이후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7C-46E5-BABB-56995A8F63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00519775"/>
        <c:axId val="1100520255"/>
      </c:barChart>
      <c:catAx>
        <c:axId val="110051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20255"/>
        <c:crosses val="autoZero"/>
        <c:auto val="1"/>
        <c:lblAlgn val="ctr"/>
        <c:lblOffset val="100"/>
        <c:noMultiLvlLbl val="0"/>
      </c:catAx>
      <c:valAx>
        <c:axId val="1100520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5197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서양식 음식점업</cx:pt>
          <cx:pt idx="5">일식 음식점업</cx:pt>
          <cx:pt idx="6">기념품/관광 민예품 및 장식용품 소매업</cx:pt>
          <cx:pt idx="7">의복 액세서리 및 모조 장신구 소매업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/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  <cx:pt idx="8"/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6089.8000000000002</cx:pt>
          <cx:pt idx="1">1824.8</cx:pt>
          <cx:pt idx="2">1655.5999999999999</cx:pt>
          <cx:pt idx="3">742.29999999999995</cx:pt>
          <cx:pt idx="4">320.69999999999999</cx:pt>
          <cx:pt idx="5">210.09999999999999</cx:pt>
          <cx:pt idx="6">89.5</cx:pt>
          <cx:pt idx="7">18.100000000000001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 일반 음식점업</cx:pt>
          <cx:pt idx="1">의약품 및 의료용품 소매업</cx:pt>
          <cx:pt idx="2">기타 비알코올 음료점업</cx:pt>
          <cx:pt idx="3">김밥 및 기타 간이 음식점업</cx:pt>
          <cx:pt idx="4">기념품/관광 민예품 및 장식용품 소매업</cx:pt>
          <cx:pt idx="5">서양식 음식점업</cx:pt>
          <cx:pt idx="6">일식 음식점업</cx:pt>
          <cx:pt idx="7">의복 액세서리 및 모조 장신구 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</cx:lvl>
        <cx:lvl ptCount="16">
          <cx:pt idx="0">업종별 매출금액(만원)</cx:pt>
          <cx:pt idx="1">업종별 매출금액(만원)</cx:pt>
          <cx:pt idx="2">업종별 매출금액(만원)</cx:pt>
          <cx:pt idx="3">업종별 매출금액(만원)</cx:pt>
          <cx:pt idx="4">업종별 매출금액(만원)</cx:pt>
          <cx:pt idx="5">업종별 매출금액(만원)</cx:pt>
          <cx:pt idx="6">업종별 매출금액(만원)</cx:pt>
          <cx:pt idx="7">업종별 매출금액(만원)</cx:pt>
        </cx:lvl>
      </cx:strDim>
      <cx:numDim type="size">
        <cx:f>Sheet1!$D$2:$D$17</cx:f>
        <cx:lvl ptCount="16" formatCode="G/표준">
          <cx:pt idx="0">108.90000000000001</cx:pt>
          <cx:pt idx="1">75.900000000000006</cx:pt>
          <cx:pt idx="2">39.200000000000003</cx:pt>
          <cx:pt idx="3">17.699999999999999</cx:pt>
          <cx:pt idx="4">5.2999999999999998</cx:pt>
          <cx:pt idx="5">0</cx:pt>
          <cx:pt idx="6">0</cx:pt>
          <cx:pt idx="7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억원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매출금액(만원)</a:t>
                  </a:r>
                </a:p>
              </cx:txPr>
              <cx:visibility seriesName="0" categoryName="1" value="1"/>
              <cx:separator>
</cx:separato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ko-KR" altLang="en-US" dirty="0"/>
              <a:t>주 이전</a:t>
            </a:r>
            <a:r>
              <a:rPr lang="en-US" altLang="ko-KR" dirty="0"/>
              <a:t>/</a:t>
            </a:r>
            <a:r>
              <a:rPr lang="ko-KR" altLang="en-US" dirty="0"/>
              <a:t>이후 동기간 비교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논현</a:t>
            </a:r>
            <a:r>
              <a:rPr lang="en-US" altLang="ko-KR" dirty="0"/>
              <a:t>2</a:t>
            </a:r>
            <a:r>
              <a:rPr lang="ko-KR" altLang="en-US" dirty="0"/>
              <a:t>동 </a:t>
            </a:r>
            <a:endParaRPr lang="en-US" altLang="ko-KR" dirty="0"/>
          </a:p>
          <a:p>
            <a:r>
              <a:rPr lang="en-US" altLang="ko-KR" dirty="0" err="1"/>
              <a:t>admi_cd</a:t>
            </a:r>
            <a:r>
              <a:rPr lang="en-US" altLang="ko-KR" dirty="0"/>
              <a:t> : 11680531, </a:t>
            </a:r>
            <a:r>
              <a:rPr lang="en-US" altLang="ko-KR" dirty="0" err="1"/>
              <a:t>region_cd</a:t>
            </a:r>
            <a:r>
              <a:rPr lang="en-US" altLang="ko-KR" dirty="0"/>
              <a:t> : 00000177 (</a:t>
            </a:r>
            <a:r>
              <a:rPr lang="en-US" altLang="ko-KR" dirty="0" err="1"/>
              <a:t>public.region</a:t>
            </a:r>
            <a:r>
              <a:rPr lang="ko-KR" altLang="en-US" dirty="0"/>
              <a:t> 테이블 보고 조인</a:t>
            </a:r>
            <a:r>
              <a:rPr lang="en-US" altLang="ko-KR" dirty="0"/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7.png"/><Relationship Id="rId7" Type="http://schemas.microsoft.com/office/2014/relationships/chartEx" Target="../charts/chartEx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microsoft.com/office/2014/relationships/chartEx" Target="../charts/chartEx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8582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직전 동일기간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68606000원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2640건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25987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3540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2593975" y="3542641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111979000원</a:t>
            </a:r>
            <a:endParaRPr lang="en-US" sz="1000" dirty="0"/>
          </a:p>
        </p:txBody>
      </p:sp>
      <p:sp>
        <p:nvSpPr>
          <p:cNvPr id="28" name="Text 22"/>
          <p:cNvSpPr txBox="1"/>
          <p:nvPr/>
        </p:nvSpPr>
        <p:spPr>
          <a:xfrm>
            <a:off x="3684117" y="3542641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63.2%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2593975" y="3805988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4907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1" name="Text 25"/>
          <p:cNvSpPr txBox="1"/>
          <p:nvPr/>
        </p:nvSpPr>
        <p:spPr>
          <a:xfrm>
            <a:off x="3684117" y="3805988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85.9%</a:t>
            </a:r>
            <a:endParaRPr lang="en-US" altLang="ko-KR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2505075" y="4068421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22820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4" name="Text 28"/>
          <p:cNvSpPr txBox="1"/>
          <p:nvPr/>
        </p:nvSpPr>
        <p:spPr>
          <a:xfrm>
            <a:off x="3684117" y="4068421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-12.2%</a:t>
            </a:r>
            <a:endParaRPr lang="en-US" altLang="ko-KR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8589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직후 동일기간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소비금액</a:t>
            </a:r>
            <a:endParaRPr lang="en-US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소비건수</a:t>
            </a:r>
            <a:endParaRPr lang="en-US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1건당 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244904" y="5176885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129231000원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352854" y="5440232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5986건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352853" y="5703579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21589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" name="Text 22">
            <a:extLst>
              <a:ext uri="{FF2B5EF4-FFF2-40B4-BE49-F238E27FC236}">
                <a16:creationId xmlns:a16="http://schemas.microsoft.com/office/drawing/2014/main" id="{9215C81C-AA3E-0859-7714-68B6ACA22131}"/>
              </a:ext>
            </a:extLst>
          </p:cNvPr>
          <p:cNvSpPr txBox="1"/>
          <p:nvPr/>
        </p:nvSpPr>
        <p:spPr>
          <a:xfrm>
            <a:off x="3684117" y="5176885"/>
            <a:ext cx="116475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88.4%</a:t>
            </a:r>
            <a:endParaRPr lang="en-US" sz="1000" dirty="0"/>
          </a:p>
        </p:txBody>
      </p:sp>
      <p:sp>
        <p:nvSpPr>
          <p:cNvPr id="3" name="Text 25">
            <a:extLst>
              <a:ext uri="{FF2B5EF4-FFF2-40B4-BE49-F238E27FC236}">
                <a16:creationId xmlns:a16="http://schemas.microsoft.com/office/drawing/2014/main" id="{888BE609-762C-8B3A-CA3F-94FC193D5111}"/>
              </a:ext>
            </a:extLst>
          </p:cNvPr>
          <p:cNvSpPr txBox="1"/>
          <p:nvPr/>
        </p:nvSpPr>
        <p:spPr>
          <a:xfrm>
            <a:off x="3684117" y="5440232"/>
            <a:ext cx="108108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126.7%</a:t>
            </a:r>
            <a:endParaRPr lang="en-US" altLang="ko-KR" sz="1000" dirty="0"/>
          </a:p>
        </p:txBody>
      </p:sp>
      <p:sp>
        <p:nvSpPr>
          <p:cNvPr id="4" name="Text 28">
            <a:extLst>
              <a:ext uri="{FF2B5EF4-FFF2-40B4-BE49-F238E27FC236}">
                <a16:creationId xmlns:a16="http://schemas.microsoft.com/office/drawing/2014/main" id="{E3882805-B717-D469-8068-8808A1687E4D}"/>
              </a:ext>
            </a:extLst>
          </p:cNvPr>
          <p:cNvSpPr txBox="1"/>
          <p:nvPr/>
        </p:nvSpPr>
        <p:spPr>
          <a:xfrm>
            <a:off x="3684117" y="5702665"/>
            <a:ext cx="94366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-16.9%</a:t>
            </a:r>
            <a:endParaRPr lang="en-US" altLang="ko-KR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025A4DEC-69C0-E04B-EE9F-E21D79F24C6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9324993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1584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11" name="Text 14">
            <a:extLst>
              <a:ext uri="{FF2B5EF4-FFF2-40B4-BE49-F238E27FC236}">
                <a16:creationId xmlns:a16="http://schemas.microsoft.com/office/drawing/2014/main" id="{CE71C2A0-3569-2A3C-279B-591D1CF57946}"/>
              </a:ext>
            </a:extLst>
          </p:cNvPr>
          <p:cNvSpPr txBox="1"/>
          <p:nvPr/>
        </p:nvSpPr>
        <p:spPr>
          <a:xfrm>
            <a:off x="3711898" y="2452270"/>
            <a:ext cx="52291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9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기준</a:t>
            </a: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기간</a:t>
            </a:r>
            <a:endParaRPr lang="en-US" sz="9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0" name="Image 3" descr="preencoded.png">
            <a:extLst>
              <a:ext uri="{FF2B5EF4-FFF2-40B4-BE49-F238E27FC236}">
                <a16:creationId xmlns:a16="http://schemas.microsoft.com/office/drawing/2014/main" id="{53107787-F24C-984C-CD26-418AE7D231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838" r="-2838"/>
          <a:stretch/>
        </p:blipFill>
        <p:spPr>
          <a:xfrm>
            <a:off x="1033498" y="3224023"/>
            <a:ext cx="123444" cy="133502"/>
          </a:xfrm>
          <a:prstGeom prst="rect">
            <a:avLst/>
          </a:prstGeom>
        </p:spPr>
      </p:pic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5" name="Shape 21">
            <a:extLst>
              <a:ext uri="{FF2B5EF4-FFF2-40B4-BE49-F238E27FC236}">
                <a16:creationId xmlns:a16="http://schemas.microsoft.com/office/drawing/2014/main" id="{2ACA4E51-6ADA-4F0B-7F39-1486FD375357}"/>
              </a:ext>
            </a:extLst>
          </p:cNvPr>
          <p:cNvSpPr/>
          <p:nvPr/>
        </p:nvSpPr>
        <p:spPr>
          <a:xfrm>
            <a:off x="3526152" y="3841243"/>
            <a:ext cx="67665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6" name="Text 22">
            <a:extLst>
              <a:ext uri="{FF2B5EF4-FFF2-40B4-BE49-F238E27FC236}">
                <a16:creationId xmlns:a16="http://schemas.microsoft.com/office/drawing/2014/main" id="{5C4708E9-B655-939C-0FBA-D54ADB0B907A}"/>
              </a:ext>
            </a:extLst>
          </p:cNvPr>
          <p:cNvSpPr txBox="1"/>
          <p:nvPr/>
        </p:nvSpPr>
        <p:spPr>
          <a:xfrm>
            <a:off x="3583759" y="3859531"/>
            <a:ext cx="653796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+258% ↑</a:t>
            </a:r>
            <a:endParaRPr lang="en-US" sz="9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1033498" y="463128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64" name="Shape 29">
            <a:extLst>
              <a:ext uri="{FF2B5EF4-FFF2-40B4-BE49-F238E27FC236}">
                <a16:creationId xmlns:a16="http://schemas.microsoft.com/office/drawing/2014/main" id="{295F7F2C-A8C3-025F-E390-31A4D7EEC214}"/>
              </a:ext>
            </a:extLst>
          </p:cNvPr>
          <p:cNvSpPr/>
          <p:nvPr/>
        </p:nvSpPr>
        <p:spPr>
          <a:xfrm>
            <a:off x="3598390" y="5248505"/>
            <a:ext cx="599846" cy="228600"/>
          </a:xfrm>
          <a:prstGeom prst="roundRect">
            <a:avLst>
              <a:gd name="adj" fmla="val 66667"/>
            </a:avLst>
          </a:prstGeom>
          <a:solidFill>
            <a:srgbClr val="27AE60">
              <a:alpha val="1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30">
            <a:extLst>
              <a:ext uri="{FF2B5EF4-FFF2-40B4-BE49-F238E27FC236}">
                <a16:creationId xmlns:a16="http://schemas.microsoft.com/office/drawing/2014/main" id="{AA0276E0-0962-40E7-D3EF-14A885B8271D}"/>
              </a:ext>
            </a:extLst>
          </p:cNvPr>
          <p:cNvSpPr txBox="1"/>
          <p:nvPr/>
        </p:nvSpPr>
        <p:spPr>
          <a:xfrm>
            <a:off x="3655997" y="5267707"/>
            <a:ext cx="577901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+21% ↑</a:t>
            </a:r>
            <a:endParaRPr lang="en-US" sz="900" dirty="0"/>
          </a:p>
        </p:txBody>
      </p:sp>
      <p:sp>
        <p:nvSpPr>
          <p:cNvPr id="67" name="Text 31">
            <a:extLst>
              <a:ext uri="{FF2B5EF4-FFF2-40B4-BE49-F238E27FC236}">
                <a16:creationId xmlns:a16="http://schemas.microsoft.com/office/drawing/2014/main" id="{FF4401C0-C70B-F8C1-56A0-0E197FA2DEDF}"/>
              </a:ext>
            </a:extLst>
          </p:cNvPr>
          <p:cNvSpPr txBox="1"/>
          <p:nvPr/>
        </p:nvSpPr>
        <p:spPr>
          <a:xfrm>
            <a:off x="7021860" y="1625677"/>
            <a:ext cx="2526487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전후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r>
              <a:rPr 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비교</a:t>
            </a:r>
            <a:endParaRPr lang="en-US" sz="11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이전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79575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1주 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이후</a:t>
            </a:r>
            <a:endParaRPr lang="en-US" sz="1300" dirty="0"/>
          </a:p>
        </p:txBody>
      </p:sp>
      <p:graphicFrame>
        <p:nvGraphicFramePr>
          <p:cNvPr id="75" name="SL21_chart">
            <a:extLst>
              <a:ext uri="{FF2B5EF4-FFF2-40B4-BE49-F238E27FC236}">
                <a16:creationId xmlns:a16="http://schemas.microsoft.com/office/drawing/2014/main" id="{0A357014-3227-9CBA-B3CE-31D4AFC56B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2250863"/>
              </p:ext>
            </p:extLst>
          </p:nvPr>
        </p:nvGraphicFramePr>
        <p:xfrm>
          <a:off x="5947873" y="1795477"/>
          <a:ext cx="4671477" cy="384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470624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0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4" name="SL22_map_parking">
            <a:extLst>
              <a:ext uri="{FF2B5EF4-FFF2-40B4-BE49-F238E27FC236}">
                <a16:creationId xmlns:a16="http://schemas.microsoft.com/office/drawing/2014/main" id="{50567301-A507-DCD6-5E09-464C64CA2E3E}"/>
              </a:ext>
            </a:extLst>
          </p:cNvPr>
          <p:cNvSpPr/>
          <p:nvPr/>
        </p:nvSpPr>
        <p:spPr>
          <a:xfrm>
            <a:off x="496957" y="1520687"/>
            <a:ext cx="6510130" cy="465086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6" name="Text 33">
            <a:extLst>
              <a:ext uri="{FF2B5EF4-FFF2-40B4-BE49-F238E27FC236}">
                <a16:creationId xmlns:a16="http://schemas.microsoft.com/office/drawing/2014/main" id="{549CBE57-0B50-EDFD-E43D-C1472556B6B9}"/>
              </a:ext>
            </a:extLst>
          </p:cNvPr>
          <p:cNvSpPr txBox="1"/>
          <p:nvPr/>
        </p:nvSpPr>
        <p:spPr>
          <a:xfrm>
            <a:off x="5690103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(44.1%)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(30.7%)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(15.9%)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23,147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14,195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4,731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174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일반 음식점업 </a:t>
            </a:r>
            <a:r>
              <a:rPr kumimoji="0" lang="en-US" altLang="ko-KR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(55.6%)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의약품 및 의료용품 소매업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(16.7%)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 비알코올 음료점업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(15.1%)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78856862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475559874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7182</TotalTime>
  <Words>283</Words>
  <Application>Microsoft Office PowerPoint</Application>
  <PresentationFormat>와이드스크린</PresentationFormat>
  <Paragraphs>85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1277</cp:revision>
  <dcterms:created xsi:type="dcterms:W3CDTF">2025-10-15T03:48:02Z</dcterms:created>
  <dcterms:modified xsi:type="dcterms:W3CDTF">2025-10-29T02:27:26Z</dcterms:modified>
</cp:coreProperties>
</file>