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Ex1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ppt/charts/chartEx2.xml" ContentType="application/vnd.ms-office.chartex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3" r:id="rId1"/>
  </p:sldMasterIdLst>
  <p:notesMasterIdLst>
    <p:notesMasterId r:id="rId8"/>
  </p:notesMasterIdLst>
  <p:sldIdLst>
    <p:sldId id="342" r:id="rId2"/>
    <p:sldId id="347" r:id="rId3"/>
    <p:sldId id="344" r:id="rId4"/>
    <p:sldId id="343" r:id="rId5"/>
    <p:sldId id="289" r:id="rId6"/>
    <p:sldId id="341" r:id="rId7"/>
  </p:sldIdLst>
  <p:sldSz cx="12192000" cy="6858000"/>
  <p:notesSz cx="6858000" cy="12192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4C3C"/>
    <a:srgbClr val="1F4E79"/>
    <a:srgbClr val="7C42A7"/>
    <a:srgbClr val="E75C4D"/>
    <a:srgbClr val="FDC417"/>
    <a:srgbClr val="69A3D7"/>
    <a:srgbClr val="7CB357"/>
    <a:srgbClr val="5B9BD5"/>
    <a:srgbClr val="B092C5"/>
    <a:srgbClr val="E796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88928" autoAdjust="0"/>
  </p:normalViewPr>
  <p:slideViewPr>
    <p:cSldViewPr snapToGrid="0" snapToObjects="1">
      <p:cViewPr varScale="1">
        <p:scale>
          <a:sx n="69" d="100"/>
          <a:sy n="69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package" Target="../embeddings/Microsoft_Excel_Worksheet2.xlsx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r>
              <a:rPr lang="en-US" sz="1100" b="1" dirty="0" err="1">
                <a:solidFill>
                  <a:srgbClr val="1F4E79"/>
                </a:solidFill>
              </a:rPr>
              <a:t>축제</a:t>
            </a:r>
            <a:r>
              <a:rPr lang="en-US" sz="1100" b="1" dirty="0">
                <a:solidFill>
                  <a:srgbClr val="1F4E79"/>
                </a:solidFill>
              </a:rPr>
              <a:t> </a:t>
            </a:r>
            <a:r>
              <a:rPr lang="en-US" sz="1100" b="1" dirty="0" err="1">
                <a:solidFill>
                  <a:srgbClr val="1F4E79"/>
                </a:solidFill>
              </a:rPr>
              <a:t>전후</a:t>
            </a:r>
            <a:r>
              <a:rPr lang="en-US" sz="1100" b="1" dirty="0">
                <a:solidFill>
                  <a:srgbClr val="1F4E79"/>
                </a:solidFill>
              </a:rPr>
              <a:t> </a:t>
            </a:r>
            <a:r>
              <a:rPr lang="ko-KR" altLang="en-US" sz="1100" b="1" dirty="0">
                <a:solidFill>
                  <a:srgbClr val="1F4E79"/>
                </a:solidFill>
              </a:rPr>
              <a:t>매출금액</a:t>
            </a:r>
            <a:r>
              <a:rPr lang="en-US" sz="1100" b="1" dirty="0">
                <a:solidFill>
                  <a:srgbClr val="1F4E79"/>
                </a:solidFill>
              </a:rPr>
              <a:t> </a:t>
            </a:r>
            <a:r>
              <a:rPr lang="ko-KR" altLang="en-US" sz="1100" b="1" dirty="0">
                <a:solidFill>
                  <a:srgbClr val="1F4E79"/>
                </a:solidFill>
              </a:rPr>
              <a:t>및 매출건수 </a:t>
            </a:r>
            <a:r>
              <a:rPr lang="en-US" sz="1100" b="1" dirty="0" err="1">
                <a:solidFill>
                  <a:srgbClr val="1F4E79"/>
                </a:solidFill>
              </a:rPr>
              <a:t>비교</a:t>
            </a:r>
            <a:endParaRPr lang="en-US" sz="1100" b="1" dirty="0">
              <a:solidFill>
                <a:srgbClr val="1F4E79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매출금액(천만원)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dPt>
            <c:idx val="0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E4A-4937-A24D-3715F98EFC33}"/>
              </c:ext>
            </c:extLst>
          </c:dPt>
          <c:dPt>
            <c:idx val="1"/>
            <c:invertIfNegative val="0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46F-4EB0-86BB-2D8B257B6750}"/>
              </c:ext>
            </c:extLst>
          </c:dPt>
          <c:dPt>
            <c:idx val="2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E4A-4937-A24D-3715F98EFC33}"/>
              </c:ext>
            </c:extLst>
          </c:dPt>
          <c:dPt>
            <c:idx val="3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2E4A-4937-A24D-3715F98EFC33}"/>
              </c:ext>
            </c:extLst>
          </c:dPt>
          <c:dPt>
            <c:idx val="4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2E4A-4937-A24D-3715F98EFC33}"/>
              </c:ext>
            </c:extLst>
          </c:dPt>
          <c:dPt>
            <c:idx val="5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2E4A-4937-A24D-3715F98EFC33}"/>
              </c:ext>
            </c:extLst>
          </c:dPt>
          <c:dPt>
            <c:idx val="6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2E4A-4937-A24D-3715F98EFC33}"/>
              </c:ext>
            </c:extLst>
          </c:dPt>
          <c:dPt>
            <c:idx val="7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2E4A-4937-A24D-3715F98EFC33}"/>
              </c:ext>
            </c:extLst>
          </c:dPt>
          <c:dPt>
            <c:idx val="8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2E4A-4937-A24D-3715F98EFC33}"/>
              </c:ext>
            </c:extLst>
          </c:dPt>
          <c:dPt>
            <c:idx val="9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2E4A-4937-A24D-3715F98EFC33}"/>
              </c:ext>
            </c:extLst>
          </c:dPt>
          <c:dPt>
            <c:idx val="10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2E4A-4937-A24D-3715F98EFC33}"/>
              </c:ext>
            </c:extLst>
          </c:dPt>
          <c:dPt>
            <c:idx val="11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2E4A-4937-A24D-3715F98EFC33}"/>
              </c:ext>
            </c:extLst>
          </c:dPt>
          <c:dPt>
            <c:idx val="12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9-2E4A-4937-A24D-3715F98EFC33}"/>
              </c:ext>
            </c:extLst>
          </c:dPt>
          <c:dPt>
            <c:idx val="13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B-2E4A-4937-A24D-3715F98EFC33}"/>
              </c:ext>
            </c:extLst>
          </c:dPt>
          <c:dPt>
            <c:idx val="14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D-2E4A-4937-A24D-3715F98EFC33}"/>
              </c:ext>
            </c:extLst>
          </c:dPt>
          <c:dPt>
            <c:idx val="15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F-2E4A-4937-A24D-3715F98EFC33}"/>
              </c:ext>
            </c:extLst>
          </c:dPt>
          <c:dPt>
            <c:idx val="16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1-2E4A-4937-A24D-3715F98EFC33}"/>
              </c:ext>
            </c:extLst>
          </c:dPt>
          <c:dPt>
            <c:idx val="17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3-2E4A-4937-A24D-3715F98EFC33}"/>
              </c:ext>
            </c:extLst>
          </c:dPt>
          <c:dPt>
            <c:idx val="18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5-2E4A-4937-A24D-3715F98EFC33}"/>
              </c:ext>
            </c:extLst>
          </c:dPt>
          <c:dPt>
            <c:idx val="19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7-2E4A-4937-A24D-3715F98EFC33}"/>
              </c:ext>
            </c:extLst>
          </c:dPt>
          <c:dPt>
            <c:idx val="20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9-2E4A-4937-A24D-3715F98EFC33}"/>
              </c:ext>
            </c:extLst>
          </c:dPt>
          <c:dPt>
            <c:idx val="21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B-2E4A-4937-A24D-3715F98EFC33}"/>
              </c:ext>
            </c:extLst>
          </c:dPt>
          <c:dPt>
            <c:idx val="22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D-2E4A-4937-A24D-3715F98EFC33}"/>
              </c:ext>
            </c:extLst>
          </c:dPt>
          <c:dPt>
            <c:idx val="23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F-2E4A-4937-A24D-3715F98EFC33}"/>
              </c:ext>
            </c:extLst>
          </c:dPt>
          <c:cat>
            <c:strRef>
              <c:f>Sheet1!$A$2:$A$25</c:f>
              <c:strCache>
                <c:ptCount val="24"/>
                <c:pt idx="0">
                  <c:v>D-7</c:v>
                </c:pt>
                <c:pt idx="1">
                  <c:v>D-6</c:v>
                </c:pt>
                <c:pt idx="2">
                  <c:v>D-5</c:v>
                </c:pt>
                <c:pt idx="3">
                  <c:v>D-4</c:v>
                </c:pt>
                <c:pt idx="4">
                  <c:v>D-3</c:v>
                </c:pt>
                <c:pt idx="5">
                  <c:v>D-2</c:v>
                </c:pt>
                <c:pt idx="6">
                  <c:v>D-1</c:v>
                </c:pt>
                <c:pt idx="7">
                  <c:v>DAY1</c:v>
                </c:pt>
                <c:pt idx="8">
                  <c:v>DAY2</c:v>
                </c:pt>
                <c:pt idx="9">
                  <c:v>DAY3</c:v>
                </c:pt>
                <c:pt idx="10">
                  <c:v>DAY4</c:v>
                </c:pt>
                <c:pt idx="11">
                  <c:v>DAY5</c:v>
                </c:pt>
                <c:pt idx="12">
                  <c:v>DAY6</c:v>
                </c:pt>
                <c:pt idx="13">
                  <c:v>DAY7</c:v>
                </c:pt>
                <c:pt idx="14">
                  <c:v>DAY8</c:v>
                </c:pt>
                <c:pt idx="15">
                  <c:v>DAY9</c:v>
                </c:pt>
                <c:pt idx="16">
                  <c:v>DAY10</c:v>
                </c:pt>
                <c:pt idx="17">
                  <c:v>D+1</c:v>
                </c:pt>
                <c:pt idx="18">
                  <c:v>D+2</c:v>
                </c:pt>
                <c:pt idx="19">
                  <c:v>D+3</c:v>
                </c:pt>
                <c:pt idx="20">
                  <c:v>D+4</c:v>
                </c:pt>
                <c:pt idx="21">
                  <c:v>D+5</c:v>
                </c:pt>
                <c:pt idx="22">
                  <c:v>D+6</c:v>
                </c:pt>
                <c:pt idx="23">
                  <c:v>D+7</c:v>
                </c:pt>
              </c:strCache>
            </c:strRef>
          </c:cat>
          <c:val>
            <c:numRef>
              <c:f>Sheet1!$B$2:$B$25</c:f>
              <c:numCache>
                <c:formatCode>General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0.87</c:v>
                </c:pt>
                <c:pt idx="3">
                  <c:v>0.77</c:v>
                </c:pt>
                <c:pt idx="4">
                  <c:v>1.04</c:v>
                </c:pt>
                <c:pt idx="5">
                  <c:v>2.5499999999999998</c:v>
                </c:pt>
                <c:pt idx="6">
                  <c:v>1.63</c:v>
                </c:pt>
                <c:pt idx="7">
                  <c:v>0.69</c:v>
                </c:pt>
                <c:pt idx="8">
                  <c:v>1.23</c:v>
                </c:pt>
                <c:pt idx="9">
                  <c:v>1.05</c:v>
                </c:pt>
                <c:pt idx="10">
                  <c:v>0.92</c:v>
                </c:pt>
                <c:pt idx="11">
                  <c:v>1.42</c:v>
                </c:pt>
                <c:pt idx="12">
                  <c:v>1.54</c:v>
                </c:pt>
                <c:pt idx="13">
                  <c:v>1.47</c:v>
                </c:pt>
                <c:pt idx="14">
                  <c:v>0.74</c:v>
                </c:pt>
                <c:pt idx="15">
                  <c:v>0.95</c:v>
                </c:pt>
                <c:pt idx="16">
                  <c:v>1.2</c:v>
                </c:pt>
                <c:pt idx="17">
                  <c:v>1.06</c:v>
                </c:pt>
                <c:pt idx="18">
                  <c:v>1.1100000000000001</c:v>
                </c:pt>
                <c:pt idx="19">
                  <c:v>2.48</c:v>
                </c:pt>
                <c:pt idx="20">
                  <c:v>1.58</c:v>
                </c:pt>
                <c:pt idx="21">
                  <c:v>0.86</c:v>
                </c:pt>
                <c:pt idx="22">
                  <c:v>1.04</c:v>
                </c:pt>
                <c:pt idx="23">
                  <c:v>0.74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46F-4EB0-86BB-2D8B257B67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100435295"/>
        <c:axId val="1100427135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매출건수(건)</c:v>
                </c:pt>
              </c:strCache>
            </c:strRef>
          </c:tx>
          <c:spPr>
            <a:ln w="28575" cap="rnd">
              <a:solidFill>
                <a:srgbClr val="606060"/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rgbClr val="1F4E79"/>
              </a:solidFill>
              <a:ln w="12700">
                <a:solidFill>
                  <a:schemeClr val="bg2">
                    <a:lumMod val="50000"/>
                  </a:schemeClr>
                </a:solidFill>
              </a:ln>
              <a:effectLst/>
            </c:spPr>
          </c:marker>
          <c:dPt>
            <c:idx val="1"/>
            <c:marker>
              <c:symbol val="circle"/>
              <c:size val="8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346F-4EB0-86BB-2D8B257B6750}"/>
              </c:ext>
            </c:extLst>
          </c:dPt>
          <c:cat>
            <c:strRef>
              <c:f>Sheet1!$A$2:$A$25</c:f>
              <c:strCache>
                <c:ptCount val="24"/>
                <c:pt idx="0">
                  <c:v>D-7</c:v>
                </c:pt>
                <c:pt idx="1">
                  <c:v>D-6</c:v>
                </c:pt>
                <c:pt idx="2">
                  <c:v>D-5</c:v>
                </c:pt>
                <c:pt idx="3">
                  <c:v>D-4</c:v>
                </c:pt>
                <c:pt idx="4">
                  <c:v>D-3</c:v>
                </c:pt>
                <c:pt idx="5">
                  <c:v>D-2</c:v>
                </c:pt>
                <c:pt idx="6">
                  <c:v>D-1</c:v>
                </c:pt>
                <c:pt idx="7">
                  <c:v>DAY1</c:v>
                </c:pt>
                <c:pt idx="8">
                  <c:v>DAY2</c:v>
                </c:pt>
                <c:pt idx="9">
                  <c:v>DAY3</c:v>
                </c:pt>
                <c:pt idx="10">
                  <c:v>DAY4</c:v>
                </c:pt>
                <c:pt idx="11">
                  <c:v>DAY5</c:v>
                </c:pt>
                <c:pt idx="12">
                  <c:v>DAY6</c:v>
                </c:pt>
                <c:pt idx="13">
                  <c:v>DAY7</c:v>
                </c:pt>
                <c:pt idx="14">
                  <c:v>DAY8</c:v>
                </c:pt>
                <c:pt idx="15">
                  <c:v>DAY9</c:v>
                </c:pt>
                <c:pt idx="16">
                  <c:v>DAY10</c:v>
                </c:pt>
                <c:pt idx="17">
                  <c:v>D+1</c:v>
                </c:pt>
                <c:pt idx="18">
                  <c:v>D+2</c:v>
                </c:pt>
                <c:pt idx="19">
                  <c:v>D+3</c:v>
                </c:pt>
                <c:pt idx="20">
                  <c:v>D+4</c:v>
                </c:pt>
                <c:pt idx="21">
                  <c:v>D+5</c:v>
                </c:pt>
                <c:pt idx="22">
                  <c:v>D+6</c:v>
                </c:pt>
                <c:pt idx="23">
                  <c:v>D+7</c:v>
                </c:pt>
              </c:strCache>
            </c:strRef>
          </c:cat>
          <c:val>
            <c:numRef>
              <c:f>Sheet1!$C$2:$C$25</c:f>
              <c:numCache>
                <c:formatCode>General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416</c:v>
                </c:pt>
                <c:pt idx="3">
                  <c:v>400</c:v>
                </c:pt>
                <c:pt idx="4">
                  <c:v>437</c:v>
                </c:pt>
                <c:pt idx="5">
                  <c:v>800</c:v>
                </c:pt>
                <c:pt idx="6">
                  <c:v>587</c:v>
                </c:pt>
                <c:pt idx="7">
                  <c:v>341</c:v>
                </c:pt>
                <c:pt idx="8">
                  <c:v>464</c:v>
                </c:pt>
                <c:pt idx="9">
                  <c:v>431</c:v>
                </c:pt>
                <c:pt idx="10">
                  <c:v>404</c:v>
                </c:pt>
                <c:pt idx="11">
                  <c:v>608</c:v>
                </c:pt>
                <c:pt idx="12">
                  <c:v>576</c:v>
                </c:pt>
                <c:pt idx="13">
                  <c:v>666</c:v>
                </c:pt>
                <c:pt idx="14">
                  <c:v>394</c:v>
                </c:pt>
                <c:pt idx="15">
                  <c:v>469</c:v>
                </c:pt>
                <c:pt idx="16">
                  <c:v>554</c:v>
                </c:pt>
                <c:pt idx="17">
                  <c:v>560</c:v>
                </c:pt>
                <c:pt idx="18">
                  <c:v>469</c:v>
                </c:pt>
                <c:pt idx="19">
                  <c:v>975</c:v>
                </c:pt>
                <c:pt idx="20">
                  <c:v>767</c:v>
                </c:pt>
                <c:pt idx="21">
                  <c:v>448</c:v>
                </c:pt>
                <c:pt idx="22">
                  <c:v>367</c:v>
                </c:pt>
                <c:pt idx="23">
                  <c:v>310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46F-4EB0-86BB-2D8B257B67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00442975"/>
        <c:axId val="1100434815"/>
      </c:lineChart>
      <c:catAx>
        <c:axId val="11004352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100427135"/>
        <c:crosses val="autoZero"/>
        <c:auto val="1"/>
        <c:lblAlgn val="ctr"/>
        <c:lblOffset val="100"/>
        <c:noMultiLvlLbl val="0"/>
      </c:catAx>
      <c:valAx>
        <c:axId val="11004271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100435295"/>
        <c:crosses val="autoZero"/>
        <c:crossBetween val="between"/>
      </c:valAx>
      <c:valAx>
        <c:axId val="1100434815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100442975"/>
        <c:crosses val="max"/>
        <c:crossBetween val="between"/>
      </c:valAx>
      <c:catAx>
        <c:axId val="1100442975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10043481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Noto Sans KR" panose="020B0200000000000000" pitchFamily="50" charset="-127"/>
          <a:ea typeface="Noto Sans KR" panose="020B0200000000000000" pitchFamily="50" charset="-127"/>
        </a:defRPr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r>
              <a:rPr lang="en-US" sz="1100" b="1" dirty="0" err="1">
                <a:solidFill>
                  <a:srgbClr val="1F4E79"/>
                </a:solidFill>
              </a:rPr>
              <a:t>축제</a:t>
            </a:r>
            <a:r>
              <a:rPr lang="en-US" sz="1100" b="1" dirty="0">
                <a:solidFill>
                  <a:srgbClr val="1F4E79"/>
                </a:solidFill>
              </a:rPr>
              <a:t> </a:t>
            </a:r>
            <a:r>
              <a:rPr lang="en-US" sz="1100" b="1" dirty="0" err="1">
                <a:solidFill>
                  <a:srgbClr val="1F4E79"/>
                </a:solidFill>
              </a:rPr>
              <a:t>전후</a:t>
            </a:r>
            <a:r>
              <a:rPr lang="en-US" sz="1100" b="1" dirty="0">
                <a:solidFill>
                  <a:srgbClr val="1F4E79"/>
                </a:solidFill>
              </a:rPr>
              <a:t> </a:t>
            </a:r>
            <a:r>
              <a:rPr lang="ko-KR" altLang="en-US" sz="1100" b="1" dirty="0">
                <a:solidFill>
                  <a:srgbClr val="1F4E79"/>
                </a:solidFill>
              </a:rPr>
              <a:t>방문인구 </a:t>
            </a:r>
            <a:r>
              <a:rPr lang="en-US" sz="1100" b="1" dirty="0" err="1">
                <a:solidFill>
                  <a:srgbClr val="1F4E79"/>
                </a:solidFill>
              </a:rPr>
              <a:t>비교</a:t>
            </a:r>
            <a:endParaRPr lang="en-US" sz="1100" b="1" dirty="0">
              <a:solidFill>
                <a:srgbClr val="1F4E79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매출건수(건)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dPt>
            <c:idx val="0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C7C-4F3A-97BD-5A3CDDB87122}"/>
              </c:ext>
            </c:extLst>
          </c:dPt>
          <c:dPt>
            <c:idx val="1"/>
            <c:invertIfNegative val="0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C7C-4F3A-97BD-5A3CDDB87122}"/>
              </c:ext>
            </c:extLst>
          </c:dPt>
          <c:dPt>
            <c:idx val="2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1C7C-4F3A-97BD-5A3CDDB87122}"/>
              </c:ext>
            </c:extLst>
          </c:dPt>
          <c:dPt>
            <c:idx val="3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1C7C-4F3A-97BD-5A3CDDB87122}"/>
              </c:ext>
            </c:extLst>
          </c:dPt>
          <c:dPt>
            <c:idx val="4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1C7C-4F3A-97BD-5A3CDDB87122}"/>
              </c:ext>
            </c:extLst>
          </c:dPt>
          <c:dPt>
            <c:idx val="5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1C7C-4F3A-97BD-5A3CDDB87122}"/>
              </c:ext>
            </c:extLst>
          </c:dPt>
          <c:dPt>
            <c:idx val="6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1C7C-4F3A-97BD-5A3CDDB87122}"/>
              </c:ext>
            </c:extLst>
          </c:dPt>
          <c:dPt>
            <c:idx val="7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1C7C-4F3A-97BD-5A3CDDB87122}"/>
              </c:ext>
            </c:extLst>
          </c:dPt>
          <c:dPt>
            <c:idx val="8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1C7C-4F3A-97BD-5A3CDDB87122}"/>
              </c:ext>
            </c:extLst>
          </c:dPt>
          <c:dPt>
            <c:idx val="9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1C7C-4F3A-97BD-5A3CDDB87122}"/>
              </c:ext>
            </c:extLst>
          </c:dPt>
          <c:dPt>
            <c:idx val="10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1C7C-4F3A-97BD-5A3CDDB87122}"/>
              </c:ext>
            </c:extLst>
          </c:dPt>
          <c:dPt>
            <c:idx val="11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1C7C-4F3A-97BD-5A3CDDB87122}"/>
              </c:ext>
            </c:extLst>
          </c:dPt>
          <c:dPt>
            <c:idx val="12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9-1C7C-4F3A-97BD-5A3CDDB87122}"/>
              </c:ext>
            </c:extLst>
          </c:dPt>
          <c:dPt>
            <c:idx val="13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B-1C7C-4F3A-97BD-5A3CDDB87122}"/>
              </c:ext>
            </c:extLst>
          </c:dPt>
          <c:dPt>
            <c:idx val="14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D-1C7C-4F3A-97BD-5A3CDDB87122}"/>
              </c:ext>
            </c:extLst>
          </c:dPt>
          <c:dPt>
            <c:idx val="15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F-1C7C-4F3A-97BD-5A3CDDB87122}"/>
              </c:ext>
            </c:extLst>
          </c:dPt>
          <c:dPt>
            <c:idx val="16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1-1C7C-4F3A-97BD-5A3CDDB87122}"/>
              </c:ext>
            </c:extLst>
          </c:dPt>
          <c:dPt>
            <c:idx val="17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3-1C7C-4F3A-97BD-5A3CDDB87122}"/>
              </c:ext>
            </c:extLst>
          </c:dPt>
          <c:dPt>
            <c:idx val="18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5-1C7C-4F3A-97BD-5A3CDDB87122}"/>
              </c:ext>
            </c:extLst>
          </c:dPt>
          <c:dPt>
            <c:idx val="19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7-1C7C-4F3A-97BD-5A3CDDB87122}"/>
              </c:ext>
            </c:extLst>
          </c:dPt>
          <c:dPt>
            <c:idx val="20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9-1C7C-4F3A-97BD-5A3CDDB87122}"/>
              </c:ext>
            </c:extLst>
          </c:dPt>
          <c:dPt>
            <c:idx val="21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B-1C7C-4F3A-97BD-5A3CDDB87122}"/>
              </c:ext>
            </c:extLst>
          </c:dPt>
          <c:dPt>
            <c:idx val="22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D-1C7C-4F3A-97BD-5A3CDDB87122}"/>
              </c:ext>
            </c:extLst>
          </c:dPt>
          <c:dPt>
            <c:idx val="23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F-1C7C-4F3A-97BD-5A3CDDB87122}"/>
              </c:ext>
            </c:extLst>
          </c:dPt>
          <c:cat>
            <c:strRef>
              <c:f>Sheet1!$A$2:$A$25</c:f>
              <c:strCache>
                <c:ptCount val="24"/>
                <c:pt idx="0">
                  <c:v>D-7</c:v>
                </c:pt>
                <c:pt idx="1">
                  <c:v>D-6</c:v>
                </c:pt>
                <c:pt idx="2">
                  <c:v>D-5</c:v>
                </c:pt>
                <c:pt idx="3">
                  <c:v>D-4</c:v>
                </c:pt>
                <c:pt idx="4">
                  <c:v>D-3</c:v>
                </c:pt>
                <c:pt idx="5">
                  <c:v>D-2</c:v>
                </c:pt>
                <c:pt idx="6">
                  <c:v>D-1</c:v>
                </c:pt>
                <c:pt idx="7">
                  <c:v>DAY1</c:v>
                </c:pt>
                <c:pt idx="8">
                  <c:v>DAY2</c:v>
                </c:pt>
                <c:pt idx="9">
                  <c:v>DAY3</c:v>
                </c:pt>
                <c:pt idx="10">
                  <c:v>DAY4</c:v>
                </c:pt>
                <c:pt idx="11">
                  <c:v>DAY5</c:v>
                </c:pt>
                <c:pt idx="12">
                  <c:v>DAY6</c:v>
                </c:pt>
                <c:pt idx="13">
                  <c:v>DAY7</c:v>
                </c:pt>
                <c:pt idx="14">
                  <c:v>DAY8</c:v>
                </c:pt>
                <c:pt idx="15">
                  <c:v>DAY9</c:v>
                </c:pt>
                <c:pt idx="16">
                  <c:v>DAY10</c:v>
                </c:pt>
                <c:pt idx="17">
                  <c:v>D+1</c:v>
                </c:pt>
                <c:pt idx="18">
                  <c:v>D+2</c:v>
                </c:pt>
                <c:pt idx="19">
                  <c:v>D+3</c:v>
                </c:pt>
                <c:pt idx="20">
                  <c:v>D+4</c:v>
                </c:pt>
                <c:pt idx="21">
                  <c:v>D+5</c:v>
                </c:pt>
                <c:pt idx="22">
                  <c:v>D+6</c:v>
                </c:pt>
                <c:pt idx="23">
                  <c:v>D+7</c:v>
                </c:pt>
              </c:strCache>
            </c:strRef>
          </c:cat>
          <c:val>
            <c:numRef>
              <c:f>Sheet1!$B$2:$B$25</c:f>
              <c:numCache>
                <c:formatCode>General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416</c:v>
                </c:pt>
                <c:pt idx="3">
                  <c:v>400</c:v>
                </c:pt>
                <c:pt idx="4">
                  <c:v>437</c:v>
                </c:pt>
                <c:pt idx="5">
                  <c:v>800</c:v>
                </c:pt>
                <c:pt idx="6">
                  <c:v>587</c:v>
                </c:pt>
                <c:pt idx="7">
                  <c:v>341</c:v>
                </c:pt>
                <c:pt idx="8">
                  <c:v>464</c:v>
                </c:pt>
                <c:pt idx="9">
                  <c:v>431</c:v>
                </c:pt>
                <c:pt idx="10">
                  <c:v>404</c:v>
                </c:pt>
                <c:pt idx="11">
                  <c:v>608</c:v>
                </c:pt>
                <c:pt idx="12">
                  <c:v>576</c:v>
                </c:pt>
                <c:pt idx="13">
                  <c:v>666</c:v>
                </c:pt>
                <c:pt idx="14">
                  <c:v>394</c:v>
                </c:pt>
                <c:pt idx="15">
                  <c:v>469</c:v>
                </c:pt>
                <c:pt idx="16">
                  <c:v>554</c:v>
                </c:pt>
                <c:pt idx="17">
                  <c:v>560</c:v>
                </c:pt>
                <c:pt idx="18">
                  <c:v>469</c:v>
                </c:pt>
                <c:pt idx="19">
                  <c:v>975</c:v>
                </c:pt>
                <c:pt idx="20">
                  <c:v>767</c:v>
                </c:pt>
                <c:pt idx="21">
                  <c:v>448</c:v>
                </c:pt>
                <c:pt idx="22">
                  <c:v>367</c:v>
                </c:pt>
                <c:pt idx="23">
                  <c:v>310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0-1C7C-4F3A-97BD-5A3CDDB871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100435295"/>
        <c:axId val="1100427135"/>
      </c:barChart>
      <c:catAx>
        <c:axId val="11004352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100427135"/>
        <c:crosses val="autoZero"/>
        <c:auto val="1"/>
        <c:lblAlgn val="ctr"/>
        <c:lblOffset val="100"/>
        <c:noMultiLvlLbl val="0"/>
      </c:catAx>
      <c:valAx>
        <c:axId val="11004271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1004352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Noto Sans KR" panose="020B0200000000000000" pitchFamily="50" charset="-127"/>
          <a:ea typeface="Noto Sans KR" panose="020B0200000000000000" pitchFamily="50" charset="-127"/>
        </a:defRPr>
      </a:pPr>
      <a:endParaRPr lang="ko-KR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Sheet1!$A$2:$C$17</cx:f>
        <cx:lvl ptCount="16">
          <cx:pt idx="0">한식 일반 음식점업</cx:pt>
          <cx:pt idx="1">의약품 및 의료용품 소매업</cx:pt>
          <cx:pt idx="2">기타 비알코올 음료점업</cx:pt>
          <cx:pt idx="3">김밥 및 기타 간이 음식점업</cx:pt>
          <cx:pt idx="4">서양식 음식점업</cx:pt>
          <cx:pt idx="5">일식 음식점업</cx:pt>
          <cx:pt idx="6">기념품/관광 민예품 및 장식용품 소매업</cx:pt>
          <cx:pt idx="7">의복 액세서리 및 모조 장신구 소매업</cx:pt>
          <cx:pt idx="8"/>
          <cx:pt idx="9"/>
          <cx:pt idx="10"/>
          <cx:pt idx="11"/>
          <cx:pt idx="12"/>
          <cx:pt idx="13"/>
          <cx:pt idx="14"/>
          <cx:pt idx="15"/>
        </cx:lvl>
        <cx:lvl ptCount="16">
          <cx:pt idx="0">내국인</cx:pt>
          <cx:pt idx="1">내국인</cx:pt>
          <cx:pt idx="2">내국인</cx:pt>
          <cx:pt idx="3">내국인</cx:pt>
          <cx:pt idx="4">내국인</cx:pt>
          <cx:pt idx="5">내국인</cx:pt>
          <cx:pt idx="6">내국인</cx:pt>
          <cx:pt idx="7">내국인</cx:pt>
          <cx:pt idx="8"/>
          <cx:pt idx="9"/>
          <cx:pt idx="10"/>
          <cx:pt idx="11"/>
          <cx:pt idx="12"/>
          <cx:pt idx="13"/>
          <cx:pt idx="14"/>
          <cx:pt idx="15"/>
        </cx:lvl>
        <cx:lvl ptCount="16">
          <cx:pt idx="0">업종별 매출금액(만원)</cx:pt>
          <cx:pt idx="1">업종별 매출금액(만원)</cx:pt>
          <cx:pt idx="2">업종별 매출금액(만원)</cx:pt>
          <cx:pt idx="3">업종별 매출금액(만원)</cx:pt>
          <cx:pt idx="4">업종별 매출금액(만원)</cx:pt>
          <cx:pt idx="5">업종별 매출금액(만원)</cx:pt>
          <cx:pt idx="6">업종별 매출금액(만원)</cx:pt>
          <cx:pt idx="7">업종별 매출금액(만원)</cx:pt>
          <cx:pt idx="8"/>
          <cx:pt idx="9"/>
          <cx:pt idx="10"/>
          <cx:pt idx="11"/>
          <cx:pt idx="12"/>
          <cx:pt idx="13"/>
          <cx:pt idx="14"/>
          <cx:pt idx="15"/>
        </cx:lvl>
      </cx:strDim>
      <cx:numDim type="size">
        <cx:f>Sheet1!$D$2:$D$17</cx:f>
        <cx:lvl ptCount="16" formatCode="G/표준">
          <cx:pt idx="0">6089.8000000000002</cx:pt>
          <cx:pt idx="1">1824.8</cx:pt>
          <cx:pt idx="2">1655.5999999999999</cx:pt>
          <cx:pt idx="3">742.29999999999995</cx:pt>
          <cx:pt idx="4">320.69999999999999</cx:pt>
          <cx:pt idx="5">210.09999999999999</cx:pt>
          <cx:pt idx="6">89.5</cx:pt>
          <cx:pt idx="7">18.100000000000001</cx:pt>
        </cx:lvl>
      </cx:numDim>
    </cx:data>
  </cx:chartData>
  <cx:chart>
    <cx:plotArea>
      <cx:plotAreaRegion>
        <cx:series layoutId="treemap" uniqueId="{0D5D5D44-8AA8-4EFB-B8B9-D4C07C6E77CC}">
          <cx:tx>
            <cx:txData>
              <cx:f>Sheet1!$D$1</cx:f>
              <cx:v>억원</cx:v>
            </cx:txData>
          </cx:tx>
          <cx:spPr>
            <a:solidFill>
              <a:srgbClr val="1F4E79"/>
            </a:solidFill>
          </cx:spPr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950">
                    <a:latin typeface="Noto Sans KR" panose="020B0200000000000000" pitchFamily="50" charset="-127"/>
                    <a:ea typeface="Noto Sans KR" panose="020B0200000000000000" pitchFamily="50" charset="-127"/>
                    <a:cs typeface="Noto Sans KR" panose="020B0200000000000000" pitchFamily="50" charset="-127"/>
                  </a:defRPr>
                </a:pPr>
                <a:endParaRPr lang="ko-KR" altLang="en-US" sz="950" b="0" i="0" u="none" strike="noStrike" baseline="0">
                  <a:solidFill>
                    <a:prstClr val="white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cx:txPr>
            <cx:visibility seriesName="0" categoryName="1" value="1"/>
            <cx:separator>
</cx:separator>
            <cx:dataLabel idx="0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 sz="1050" b="1"/>
                  </a:pPr>
                  <a:r>
                    <a:rPr lang="ko-KR" altLang="en-US" sz="1050" b="1" i="0" u="none" strike="noStrike" baseline="0">
                      <a:solidFill>
                        <a:prstClr val="white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업종별 매출금액(만원)</a:t>
                  </a:r>
                </a:p>
              </cx:txPr>
              <cx:visibility seriesName="0" categoryName="1" value="1"/>
              <cx:separator>
</cx:separator>
            </cx:dataLabel>
          </cx:dataLabels>
          <cx:dataId val="0"/>
          <cx:layoutPr>
            <cx:parentLabelLayout val="overlapping"/>
          </cx:layoutPr>
        </cx:series>
      </cx:plotAreaRegion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Sheet1!$A$2:$C$17</cx:f>
        <cx:lvl ptCount="16">
          <cx:pt idx="0">한식 일반 음식점업</cx:pt>
          <cx:pt idx="1">의약품 및 의료용품 소매업</cx:pt>
          <cx:pt idx="2">기타 비알코올 음료점업</cx:pt>
          <cx:pt idx="3">김밥 및 기타 간이 음식점업</cx:pt>
          <cx:pt idx="4">기념품/관광 민예품 및 장식용품 소매업</cx:pt>
          <cx:pt idx="5">서양식 음식점업</cx:pt>
          <cx:pt idx="6">일식 음식점업</cx:pt>
          <cx:pt idx="7">의복 액세서리 및 모조 장신구 소매업</cx:pt>
        </cx:lvl>
        <cx:lvl ptCount="16">
          <cx:pt idx="0">외국인</cx:pt>
          <cx:pt idx="1">외국인</cx:pt>
          <cx:pt idx="2">외국인</cx:pt>
          <cx:pt idx="3">외국인</cx:pt>
          <cx:pt idx="4">외국인</cx:pt>
          <cx:pt idx="5">외국인</cx:pt>
          <cx:pt idx="6">외국인</cx:pt>
          <cx:pt idx="7">외국인</cx:pt>
        </cx:lvl>
        <cx:lvl ptCount="16">
          <cx:pt idx="0">업종별 매출금액(만원)</cx:pt>
          <cx:pt idx="1">업종별 매출금액(만원)</cx:pt>
          <cx:pt idx="2">업종별 매출금액(만원)</cx:pt>
          <cx:pt idx="3">업종별 매출금액(만원)</cx:pt>
          <cx:pt idx="4">업종별 매출금액(만원)</cx:pt>
          <cx:pt idx="5">업종별 매출금액(만원)</cx:pt>
          <cx:pt idx="6">업종별 매출금액(만원)</cx:pt>
          <cx:pt idx="7">업종별 매출금액(만원)</cx:pt>
        </cx:lvl>
      </cx:strDim>
      <cx:numDim type="size">
        <cx:f>Sheet1!$D$2:$D$17</cx:f>
        <cx:lvl ptCount="16" formatCode="G/표준">
          <cx:pt idx="0">108.90000000000001</cx:pt>
          <cx:pt idx="1">75.900000000000006</cx:pt>
          <cx:pt idx="2">39.200000000000003</cx:pt>
          <cx:pt idx="3">17.699999999999999</cx:pt>
          <cx:pt idx="4">5.2999999999999998</cx:pt>
          <cx:pt idx="5">0</cx:pt>
          <cx:pt idx="6">0</cx:pt>
          <cx:pt idx="7">0</cx:pt>
        </cx:lvl>
      </cx:numDim>
    </cx:data>
  </cx:chartData>
  <cx:chart>
    <cx:plotArea>
      <cx:plotAreaRegion>
        <cx:series layoutId="treemap" uniqueId="{0D5D5D44-8AA8-4EFB-B8B9-D4C07C6E77CC}">
          <cx:tx>
            <cx:txData>
              <cx:f>Sheet1!$D$1</cx:f>
              <cx:v>억원</cx:v>
            </cx:txData>
          </cx:tx>
          <cx:spPr>
            <a:solidFill>
              <a:srgbClr val="E74C3C"/>
            </a:solidFill>
          </cx:spPr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950">
                    <a:latin typeface="Noto Sans KR" panose="020B0200000000000000" pitchFamily="50" charset="-127"/>
                    <a:ea typeface="Noto Sans KR" panose="020B0200000000000000" pitchFamily="50" charset="-127"/>
                    <a:cs typeface="Noto Sans KR" panose="020B0200000000000000" pitchFamily="50" charset="-127"/>
                  </a:defRPr>
                </a:pPr>
                <a:endParaRPr lang="ko-KR" altLang="en-US" sz="950" b="0" i="0" u="none" strike="noStrike" baseline="0">
                  <a:solidFill>
                    <a:prstClr val="white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cx:txPr>
            <cx:visibility seriesName="0" categoryName="1" value="1"/>
            <cx:separator>
</cx:separator>
            <cx:dataLabel idx="0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 sz="1050" b="1"/>
                  </a:pPr>
                  <a:r>
                    <a:rPr lang="ko-KR" altLang="en-US" sz="1050" b="1" i="0" u="none" strike="noStrike" baseline="0">
                      <a:solidFill>
                        <a:prstClr val="white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업종별 매출금액(만원)</a:t>
                  </a:r>
                </a:p>
              </cx:txPr>
              <cx:visibility seriesName="0" categoryName="1" value="1"/>
              <cx:separator>
</cx:separator>
            </cx:dataLabel>
          </cx:dataLabels>
          <cx:dataId val="0"/>
          <cx:layoutPr>
            <cx:parentLabelLayout val="overlapping"/>
          </cx:layoutPr>
        </cx:series>
      </cx:plotAreaRegion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lt1"/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lt1"/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522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91C0F6-772C-FFCA-F9B0-7DD60E1CCE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9088D2-3843-390C-2ABA-7356CBDD26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CA57A98-0E7D-DC4C-BDEE-DE7762BD5A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ko-KR" altLang="en-US" dirty="0"/>
              <a:t>주 이전</a:t>
            </a:r>
            <a:r>
              <a:rPr lang="en-US" altLang="ko-KR" dirty="0"/>
              <a:t>/</a:t>
            </a:r>
            <a:r>
              <a:rPr lang="ko-KR" altLang="en-US" dirty="0"/>
              <a:t>이후 동기간 비교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D3914C-4019-5CA8-713F-4CD244E96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820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9497BF-5EFE-8A33-6586-9014D2018B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CA2730E-8B07-18BE-2CAC-BE625C295A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53C755D-7251-AED8-5224-B8BE6AA63F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D8E5B5-4503-CDFC-584F-EEEE67E737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468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43A538-300E-95A1-9D79-F44EE9ABB1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2FA621-5C2C-41FF-435E-0A35F29BF4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2DA7A3-F152-D26F-C5AD-6B190BE117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논현</a:t>
            </a:r>
            <a:r>
              <a:rPr lang="en-US" altLang="ko-KR" dirty="0"/>
              <a:t>2</a:t>
            </a:r>
            <a:r>
              <a:rPr lang="ko-KR" altLang="en-US" dirty="0"/>
              <a:t>동 </a:t>
            </a:r>
            <a:endParaRPr lang="en-US" altLang="ko-KR" dirty="0"/>
          </a:p>
          <a:p>
            <a:r>
              <a:rPr lang="en-US" altLang="ko-KR" dirty="0" err="1"/>
              <a:t>admi_cd</a:t>
            </a:r>
            <a:r>
              <a:rPr lang="en-US" altLang="ko-KR" dirty="0"/>
              <a:t> : 11680531, </a:t>
            </a:r>
            <a:r>
              <a:rPr lang="en-US" altLang="ko-KR" dirty="0" err="1"/>
              <a:t>region_cd</a:t>
            </a:r>
            <a:r>
              <a:rPr lang="en-US" altLang="ko-KR" dirty="0"/>
              <a:t> : 00000177 (</a:t>
            </a:r>
            <a:r>
              <a:rPr lang="en-US" altLang="ko-KR" dirty="0" err="1"/>
              <a:t>public.region</a:t>
            </a:r>
            <a:r>
              <a:rPr lang="ko-KR" altLang="en-US" dirty="0"/>
              <a:t> 테이블 보고 조인</a:t>
            </a:r>
            <a:r>
              <a:rPr lang="en-US" altLang="ko-KR" dirty="0"/>
              <a:t>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757EED-E1FE-EF28-1955-686EDFBEFE2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4664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89957D-2A3F-5A77-3F9E-006E024E11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8FE0CA9-89FE-AB4B-D7E8-CD8E736816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478FA5F-1082-44BC-7456-3C21AA15C2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C58004-B6E8-BF87-AA4C-3CB2A86557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7403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964314-DFFB-C126-DD0D-B98359FC02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CFB8B5-E4EC-27D6-9150-75A9BB8EF1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1D3D771-D606-E4DE-860A-ACF2DCCD71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4F31C3-4603-D6A3-DB3C-A3788E15B5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6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D6D1EC-BD23-4565-ADE0-CB9C6C70A2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4ED515-72B3-123D-50A6-880E5CD8F4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A97DBD5-022C-6F2B-88FC-0F5BC0F820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트리맵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최대 </a:t>
            </a:r>
            <a:r>
              <a:rPr lang="en-US" altLang="ko-KR" dirty="0"/>
              <a:t>7</a:t>
            </a:r>
            <a:r>
              <a:rPr lang="ko-KR" altLang="en-US" dirty="0" err="1"/>
              <a:t>개까지밖에</a:t>
            </a:r>
            <a:r>
              <a:rPr lang="ko-KR" altLang="en-US" dirty="0"/>
              <a:t> </a:t>
            </a:r>
            <a:r>
              <a:rPr lang="ko-KR" altLang="en-US" dirty="0" err="1"/>
              <a:t>안들어감</a:t>
            </a:r>
            <a:endParaRPr lang="en-US" altLang="ko-KR" dirty="0"/>
          </a:p>
          <a:p>
            <a:r>
              <a:rPr lang="ko-KR" altLang="en-US" dirty="0"/>
              <a:t>이미지 삽입 방식으로 변경 </a:t>
            </a:r>
            <a:r>
              <a:rPr lang="en-US" altLang="ko-KR" dirty="0"/>
              <a:t>-&gt; </a:t>
            </a:r>
            <a:r>
              <a:rPr lang="ko-KR" altLang="en-US" dirty="0"/>
              <a:t>업종명이 너무 길어서 다 </a:t>
            </a:r>
            <a:r>
              <a:rPr lang="ko-KR" altLang="en-US" dirty="0" err="1"/>
              <a:t>삐져나감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상위 </a:t>
            </a:r>
            <a:r>
              <a:rPr lang="en-US" altLang="ko-KR" dirty="0"/>
              <a:t>8</a:t>
            </a:r>
            <a:r>
              <a:rPr lang="ko-KR" altLang="en-US" dirty="0" err="1"/>
              <a:t>개까지로</a:t>
            </a:r>
            <a:r>
              <a:rPr lang="ko-KR" altLang="en-US" dirty="0"/>
              <a:t> 수정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3E9516-114F-350B-AE43-CC06817636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110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53087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773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55201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0595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76761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39678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80669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07991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22244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73163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50239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56207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10/29/2025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540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7.png"/><Relationship Id="rId7" Type="http://schemas.microsoft.com/office/2014/relationships/chartEx" Target="../charts/chartEx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microsoft.com/office/2014/relationships/chartEx" Target="../charts/chartEx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E25F33-D7C5-4CA8-9446-03079C7E8B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8029053B-59D4-9B1A-ADAB-5487DC937116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축제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전중후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CD9FE959-2A7B-9159-C24E-C282982B74DC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13</a:t>
            </a:r>
            <a:endParaRPr lang="en-US" dirty="0"/>
          </a:p>
        </p:txBody>
      </p:sp>
      <p:sp>
        <p:nvSpPr>
          <p:cNvPr id="12" name="Shape 8"/>
          <p:cNvSpPr/>
          <p:nvPr/>
        </p:nvSpPr>
        <p:spPr>
          <a:xfrm>
            <a:off x="786384" y="1374598"/>
            <a:ext cx="3581705" cy="1485900"/>
          </a:xfrm>
          <a:prstGeom prst="roundRect">
            <a:avLst>
              <a:gd name="adj" fmla="val 315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3" name="Shape 9"/>
          <p:cNvSpPr/>
          <p:nvPr/>
        </p:nvSpPr>
        <p:spPr>
          <a:xfrm>
            <a:off x="786384" y="1374598"/>
            <a:ext cx="38405" cy="1485900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4" name="Image 2" descr="preencoded.png"/>
          <p:cNvPicPr>
            <a:picLocks noChangeAspect="1"/>
          </p:cNvPicPr>
          <p:nvPr/>
        </p:nvPicPr>
        <p:blipFill>
          <a:blip r:embed="rId3"/>
          <a:srcRect l="-7143" r="-7143"/>
          <a:stretch/>
        </p:blipFill>
        <p:spPr>
          <a:xfrm>
            <a:off x="995781" y="1585825"/>
            <a:ext cx="171907" cy="171907"/>
          </a:xfrm>
          <a:prstGeom prst="rect">
            <a:avLst/>
          </a:prstGeom>
        </p:spPr>
      </p:pic>
      <p:sp>
        <p:nvSpPr>
          <p:cNvPr id="15" name="Text 10"/>
          <p:cNvSpPr txBox="1"/>
          <p:nvPr/>
        </p:nvSpPr>
        <p:spPr>
          <a:xfrm>
            <a:off x="1243584" y="1545591"/>
            <a:ext cx="2281936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축제 직전 </a:t>
            </a:r>
            <a:r>
              <a:rPr lang="en-US" altLang="ko-KR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</a:t>
            </a:r>
            <a:endParaRPr lang="en-US" sz="1300" dirty="0"/>
          </a:p>
        </p:txBody>
      </p:sp>
      <p:sp>
        <p:nvSpPr>
          <p:cNvPr id="17" name="Text 12"/>
          <p:cNvSpPr txBox="1"/>
          <p:nvPr/>
        </p:nvSpPr>
        <p:spPr>
          <a:xfrm>
            <a:off x="2806701" y="1892149"/>
            <a:ext cx="137947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9800857원</a:t>
            </a:r>
            <a:endParaRPr lang="en-US" sz="1000" dirty="0"/>
          </a:p>
        </p:txBody>
      </p:sp>
      <p:sp>
        <p:nvSpPr>
          <p:cNvPr id="19" name="Text 14"/>
          <p:cNvSpPr txBox="1"/>
          <p:nvPr/>
        </p:nvSpPr>
        <p:spPr>
          <a:xfrm>
            <a:off x="2914651" y="2155496"/>
            <a:ext cx="127152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377.14건</a:t>
            </a:r>
            <a:endParaRPr lang="en-US" sz="1000" dirty="0"/>
          </a:p>
        </p:txBody>
      </p:sp>
      <p:sp>
        <p:nvSpPr>
          <p:cNvPr id="20" name="Text 15"/>
          <p:cNvSpPr txBox="1"/>
          <p:nvPr/>
        </p:nvSpPr>
        <p:spPr>
          <a:xfrm>
            <a:off x="995781" y="2418843"/>
            <a:ext cx="97932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1건당 평균금액</a:t>
            </a:r>
            <a:endParaRPr lang="en-US" sz="1000" dirty="0"/>
          </a:p>
        </p:txBody>
      </p:sp>
      <p:sp>
        <p:nvSpPr>
          <p:cNvPr id="21" name="Text 16"/>
          <p:cNvSpPr txBox="1">
            <a:spLocks/>
          </p:cNvSpPr>
          <p:nvPr/>
        </p:nvSpPr>
        <p:spPr>
          <a:xfrm>
            <a:off x="2914650" y="2418843"/>
            <a:ext cx="1269695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/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25987</a:t>
            </a: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000" dirty="0"/>
          </a:p>
        </p:txBody>
      </p:sp>
      <p:sp>
        <p:nvSpPr>
          <p:cNvPr id="22" name="Shape 17"/>
          <p:cNvSpPr/>
          <p:nvPr/>
        </p:nvSpPr>
        <p:spPr>
          <a:xfrm>
            <a:off x="786384" y="3024176"/>
            <a:ext cx="3581705" cy="1485900"/>
          </a:xfrm>
          <a:prstGeom prst="roundRect">
            <a:avLst>
              <a:gd name="adj" fmla="val 315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3" name="Shape 18"/>
          <p:cNvSpPr/>
          <p:nvPr/>
        </p:nvSpPr>
        <p:spPr>
          <a:xfrm>
            <a:off x="786384" y="3024176"/>
            <a:ext cx="38405" cy="1485900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24" name="Image 3" descr="preencoded.png"/>
          <p:cNvPicPr>
            <a:picLocks noChangeAspect="1"/>
          </p:cNvPicPr>
          <p:nvPr/>
        </p:nvPicPr>
        <p:blipFill>
          <a:blip r:embed="rId4"/>
          <a:srcRect t="-2724" b="-2724"/>
          <a:stretch/>
        </p:blipFill>
        <p:spPr>
          <a:xfrm>
            <a:off x="995781" y="3235402"/>
            <a:ext cx="142646" cy="171907"/>
          </a:xfrm>
          <a:prstGeom prst="rect">
            <a:avLst/>
          </a:prstGeom>
        </p:spPr>
      </p:pic>
      <p:sp>
        <p:nvSpPr>
          <p:cNvPr id="25" name="Text 19"/>
          <p:cNvSpPr txBox="1"/>
          <p:nvPr/>
        </p:nvSpPr>
        <p:spPr>
          <a:xfrm>
            <a:off x="1214323" y="3196083"/>
            <a:ext cx="792785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축제 기간</a:t>
            </a:r>
            <a:endParaRPr lang="en-US" sz="1300" dirty="0"/>
          </a:p>
        </p:txBody>
      </p:sp>
      <p:sp>
        <p:nvSpPr>
          <p:cNvPr id="27" name="Text 21"/>
          <p:cNvSpPr txBox="1"/>
          <p:nvPr/>
        </p:nvSpPr>
        <p:spPr>
          <a:xfrm>
            <a:off x="2593975" y="3542641"/>
            <a:ext cx="102857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11197900원</a:t>
            </a:r>
            <a:endParaRPr lang="en-US" sz="1000" dirty="0"/>
          </a:p>
        </p:txBody>
      </p:sp>
      <p:sp>
        <p:nvSpPr>
          <p:cNvPr id="28" name="Text 22"/>
          <p:cNvSpPr txBox="1"/>
          <p:nvPr/>
        </p:nvSpPr>
        <p:spPr>
          <a:xfrm>
            <a:off x="3684117" y="3542641"/>
            <a:ext cx="1164756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b="1" dirty="0">
                <a:solidFill>
                  <a:srgbClr val="27AE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14.3%</a:t>
            </a:r>
            <a:endParaRPr lang="en-US" sz="1000" dirty="0"/>
          </a:p>
        </p:txBody>
      </p:sp>
      <p:sp>
        <p:nvSpPr>
          <p:cNvPr id="30" name="Text 24"/>
          <p:cNvSpPr txBox="1"/>
          <p:nvPr/>
        </p:nvSpPr>
        <p:spPr>
          <a:xfrm>
            <a:off x="2593975" y="3805988"/>
            <a:ext cx="102857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/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490.70</a:t>
            </a: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endParaRPr lang="en-US" sz="1000" dirty="0"/>
          </a:p>
        </p:txBody>
      </p:sp>
      <p:sp>
        <p:nvSpPr>
          <p:cNvPr id="31" name="Text 25"/>
          <p:cNvSpPr txBox="1"/>
          <p:nvPr/>
        </p:nvSpPr>
        <p:spPr>
          <a:xfrm>
            <a:off x="3684117" y="3805988"/>
            <a:ext cx="1081086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7AE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30.1%</a:t>
            </a:r>
            <a:endParaRPr lang="en-US" altLang="ko-KR" sz="1000" dirty="0"/>
          </a:p>
        </p:txBody>
      </p:sp>
      <p:sp>
        <p:nvSpPr>
          <p:cNvPr id="32" name="Text 26"/>
          <p:cNvSpPr txBox="1"/>
          <p:nvPr/>
        </p:nvSpPr>
        <p:spPr>
          <a:xfrm>
            <a:off x="995781" y="4068421"/>
            <a:ext cx="97932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1건당 평균금액</a:t>
            </a:r>
            <a:endParaRPr lang="en-US" sz="1000" dirty="0"/>
          </a:p>
        </p:txBody>
      </p:sp>
      <p:sp>
        <p:nvSpPr>
          <p:cNvPr id="33" name="Text 27"/>
          <p:cNvSpPr txBox="1"/>
          <p:nvPr/>
        </p:nvSpPr>
        <p:spPr>
          <a:xfrm>
            <a:off x="2505075" y="4068421"/>
            <a:ext cx="111747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/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22820</a:t>
            </a: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000" dirty="0"/>
          </a:p>
        </p:txBody>
      </p:sp>
      <p:sp>
        <p:nvSpPr>
          <p:cNvPr id="34" name="Text 28"/>
          <p:cNvSpPr txBox="1"/>
          <p:nvPr/>
        </p:nvSpPr>
        <p:spPr>
          <a:xfrm>
            <a:off x="3684117" y="4068421"/>
            <a:ext cx="94366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7AE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-12.2%</a:t>
            </a:r>
            <a:endParaRPr lang="en-US" altLang="ko-KR" sz="1000" dirty="0"/>
          </a:p>
        </p:txBody>
      </p:sp>
      <p:sp>
        <p:nvSpPr>
          <p:cNvPr id="35" name="Shape 29"/>
          <p:cNvSpPr/>
          <p:nvPr/>
        </p:nvSpPr>
        <p:spPr>
          <a:xfrm>
            <a:off x="786384" y="4674668"/>
            <a:ext cx="3581705" cy="1485900"/>
          </a:xfrm>
          <a:prstGeom prst="roundRect">
            <a:avLst>
              <a:gd name="adj" fmla="val 315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6" name="Shape 30"/>
          <p:cNvSpPr/>
          <p:nvPr/>
        </p:nvSpPr>
        <p:spPr>
          <a:xfrm>
            <a:off x="786384" y="4674668"/>
            <a:ext cx="38405" cy="1485900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37" name="Image 4" descr="preencoded.png"/>
          <p:cNvPicPr>
            <a:picLocks noChangeAspect="1"/>
          </p:cNvPicPr>
          <p:nvPr/>
        </p:nvPicPr>
        <p:blipFill>
          <a:blip r:embed="rId5"/>
          <a:srcRect l="-7143" r="-7143"/>
          <a:stretch/>
        </p:blipFill>
        <p:spPr>
          <a:xfrm>
            <a:off x="995781" y="4885894"/>
            <a:ext cx="171907" cy="171907"/>
          </a:xfrm>
          <a:prstGeom prst="rect">
            <a:avLst/>
          </a:prstGeom>
        </p:spPr>
      </p:pic>
      <p:sp>
        <p:nvSpPr>
          <p:cNvPr id="38" name="Text 31"/>
          <p:cNvSpPr txBox="1"/>
          <p:nvPr/>
        </p:nvSpPr>
        <p:spPr>
          <a:xfrm>
            <a:off x="1243583" y="4845661"/>
            <a:ext cx="2521915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축제 </a:t>
            </a:r>
            <a:r>
              <a:rPr lang="ko-KR" altLang="en-US" sz="1300" b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직후 </a:t>
            </a:r>
            <a:r>
              <a:rPr lang="en-US" altLang="ko-KR" sz="1300" b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300" b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</a:t>
            </a:r>
            <a:endParaRPr lang="en-US" sz="1300" dirty="0"/>
          </a:p>
        </p:txBody>
      </p:sp>
      <p:sp>
        <p:nvSpPr>
          <p:cNvPr id="45" name="Text 38"/>
          <p:cNvSpPr txBox="1"/>
          <p:nvPr/>
        </p:nvSpPr>
        <p:spPr>
          <a:xfrm>
            <a:off x="995781" y="5718913"/>
            <a:ext cx="97932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1건당 평균금액</a:t>
            </a:r>
            <a:endParaRPr lang="en-US" sz="1000" dirty="0"/>
          </a:p>
        </p:txBody>
      </p:sp>
      <p:sp>
        <p:nvSpPr>
          <p:cNvPr id="76" name="Text 12">
            <a:extLst>
              <a:ext uri="{FF2B5EF4-FFF2-40B4-BE49-F238E27FC236}">
                <a16:creationId xmlns:a16="http://schemas.microsoft.com/office/drawing/2014/main" id="{68AED196-9D01-8582-8CAD-3EECE9003334}"/>
              </a:ext>
            </a:extLst>
          </p:cNvPr>
          <p:cNvSpPr txBox="1"/>
          <p:nvPr/>
        </p:nvSpPr>
        <p:spPr>
          <a:xfrm>
            <a:off x="2244904" y="5176885"/>
            <a:ext cx="137947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12668429원</a:t>
            </a:r>
            <a:endParaRPr lang="en-US" sz="1000" dirty="0"/>
          </a:p>
        </p:txBody>
      </p:sp>
      <p:sp>
        <p:nvSpPr>
          <p:cNvPr id="77" name="Text 14">
            <a:extLst>
              <a:ext uri="{FF2B5EF4-FFF2-40B4-BE49-F238E27FC236}">
                <a16:creationId xmlns:a16="http://schemas.microsoft.com/office/drawing/2014/main" id="{E43F5EC8-BCA6-8F07-471C-4444BAA3645D}"/>
              </a:ext>
            </a:extLst>
          </p:cNvPr>
          <p:cNvSpPr txBox="1"/>
          <p:nvPr/>
        </p:nvSpPr>
        <p:spPr>
          <a:xfrm>
            <a:off x="2352854" y="5440232"/>
            <a:ext cx="127152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556.57건</a:t>
            </a:r>
            <a:endParaRPr lang="en-US" sz="1000" dirty="0"/>
          </a:p>
        </p:txBody>
      </p:sp>
      <p:sp>
        <p:nvSpPr>
          <p:cNvPr id="78" name="Text 16">
            <a:extLst>
              <a:ext uri="{FF2B5EF4-FFF2-40B4-BE49-F238E27FC236}">
                <a16:creationId xmlns:a16="http://schemas.microsoft.com/office/drawing/2014/main" id="{518FBBFD-4666-5A2E-27BF-83F6302FFB12}"/>
              </a:ext>
            </a:extLst>
          </p:cNvPr>
          <p:cNvSpPr txBox="1">
            <a:spLocks/>
          </p:cNvSpPr>
          <p:nvPr/>
        </p:nvSpPr>
        <p:spPr>
          <a:xfrm>
            <a:off x="2352853" y="5703579"/>
            <a:ext cx="1269695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/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22762</a:t>
            </a: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000" dirty="0"/>
          </a:p>
        </p:txBody>
      </p:sp>
      <p:sp>
        <p:nvSpPr>
          <p:cNvPr id="2" name="Text 22">
            <a:extLst>
              <a:ext uri="{FF2B5EF4-FFF2-40B4-BE49-F238E27FC236}">
                <a16:creationId xmlns:a16="http://schemas.microsoft.com/office/drawing/2014/main" id="{9215C81C-AA3E-0859-7714-68B6ACA22131}"/>
              </a:ext>
            </a:extLst>
          </p:cNvPr>
          <p:cNvSpPr txBox="1"/>
          <p:nvPr/>
        </p:nvSpPr>
        <p:spPr>
          <a:xfrm>
            <a:off x="3684117" y="5176885"/>
            <a:ext cx="1164756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b="1" dirty="0">
                <a:solidFill>
                  <a:srgbClr val="27AE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13.1%</a:t>
            </a:r>
            <a:endParaRPr lang="en-US" sz="1000" dirty="0"/>
          </a:p>
        </p:txBody>
      </p:sp>
      <p:sp>
        <p:nvSpPr>
          <p:cNvPr id="3" name="Text 25">
            <a:extLst>
              <a:ext uri="{FF2B5EF4-FFF2-40B4-BE49-F238E27FC236}">
                <a16:creationId xmlns:a16="http://schemas.microsoft.com/office/drawing/2014/main" id="{888BE609-762C-8B3A-CA3F-94FC193D5111}"/>
              </a:ext>
            </a:extLst>
          </p:cNvPr>
          <p:cNvSpPr txBox="1"/>
          <p:nvPr/>
        </p:nvSpPr>
        <p:spPr>
          <a:xfrm>
            <a:off x="3684117" y="5440232"/>
            <a:ext cx="1081086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7AE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13.4%</a:t>
            </a:r>
            <a:endParaRPr lang="en-US" altLang="ko-KR" sz="1000" dirty="0"/>
          </a:p>
        </p:txBody>
      </p:sp>
      <p:sp>
        <p:nvSpPr>
          <p:cNvPr id="4" name="Text 28">
            <a:extLst>
              <a:ext uri="{FF2B5EF4-FFF2-40B4-BE49-F238E27FC236}">
                <a16:creationId xmlns:a16="http://schemas.microsoft.com/office/drawing/2014/main" id="{E3882805-B717-D469-8068-8808A1687E4D}"/>
              </a:ext>
            </a:extLst>
          </p:cNvPr>
          <p:cNvSpPr txBox="1"/>
          <p:nvPr/>
        </p:nvSpPr>
        <p:spPr>
          <a:xfrm>
            <a:off x="3684117" y="5702665"/>
            <a:ext cx="94366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7AE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-0.3%</a:t>
            </a:r>
            <a:endParaRPr lang="en-US" altLang="ko-KR" sz="1000" dirty="0"/>
          </a:p>
        </p:txBody>
      </p:sp>
      <p:graphicFrame>
        <p:nvGraphicFramePr>
          <p:cNvPr id="7" name="SL20_chart">
            <a:extLst>
              <a:ext uri="{FF2B5EF4-FFF2-40B4-BE49-F238E27FC236}">
                <a16:creationId xmlns:a16="http://schemas.microsoft.com/office/drawing/2014/main" id="{025A4DEC-69C0-E04B-EE9F-E21D79F24C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44305"/>
              </p:ext>
            </p:extLst>
          </p:nvPr>
        </p:nvGraphicFramePr>
        <p:xfrm>
          <a:off x="5053584" y="1475188"/>
          <a:ext cx="6361122" cy="45221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5" name="Text 11">
            <a:extLst>
              <a:ext uri="{FF2B5EF4-FFF2-40B4-BE49-F238E27FC236}">
                <a16:creationId xmlns:a16="http://schemas.microsoft.com/office/drawing/2014/main" id="{542D7ADC-3180-7EC0-B69A-B8ACB532B4CB}"/>
              </a:ext>
            </a:extLst>
          </p:cNvPr>
          <p:cNvSpPr txBox="1"/>
          <p:nvPr/>
        </p:nvSpPr>
        <p:spPr>
          <a:xfrm>
            <a:off x="995781" y="1892149"/>
            <a:ext cx="1415949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매출금액</a:t>
            </a:r>
            <a:endParaRPr lang="en-US" sz="1000" dirty="0"/>
          </a:p>
        </p:txBody>
      </p:sp>
      <p:sp>
        <p:nvSpPr>
          <p:cNvPr id="8" name="Text 13">
            <a:extLst>
              <a:ext uri="{FF2B5EF4-FFF2-40B4-BE49-F238E27FC236}">
                <a16:creationId xmlns:a16="http://schemas.microsoft.com/office/drawing/2014/main" id="{95BFD3E3-EBD6-9E07-26FB-03FAA3D52688}"/>
              </a:ext>
            </a:extLst>
          </p:cNvPr>
          <p:cNvSpPr txBox="1"/>
          <p:nvPr/>
        </p:nvSpPr>
        <p:spPr>
          <a:xfrm>
            <a:off x="995781" y="2155496"/>
            <a:ext cx="135707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매출건수</a:t>
            </a:r>
            <a:endParaRPr lang="en-US" sz="1000" dirty="0"/>
          </a:p>
        </p:txBody>
      </p:sp>
      <p:sp>
        <p:nvSpPr>
          <p:cNvPr id="10" name="Text 20">
            <a:extLst>
              <a:ext uri="{FF2B5EF4-FFF2-40B4-BE49-F238E27FC236}">
                <a16:creationId xmlns:a16="http://schemas.microsoft.com/office/drawing/2014/main" id="{9E2A7E58-A372-80ED-3B7A-666C3660B543}"/>
              </a:ext>
            </a:extLst>
          </p:cNvPr>
          <p:cNvSpPr txBox="1"/>
          <p:nvPr/>
        </p:nvSpPr>
        <p:spPr>
          <a:xfrm>
            <a:off x="995781" y="3542641"/>
            <a:ext cx="135707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매출금액</a:t>
            </a:r>
            <a:endParaRPr lang="en-US" altLang="ko-KR" sz="1000" dirty="0"/>
          </a:p>
        </p:txBody>
      </p:sp>
      <p:sp>
        <p:nvSpPr>
          <p:cNvPr id="11" name="Text 23">
            <a:extLst>
              <a:ext uri="{FF2B5EF4-FFF2-40B4-BE49-F238E27FC236}">
                <a16:creationId xmlns:a16="http://schemas.microsoft.com/office/drawing/2014/main" id="{C8095E90-B905-9E86-5269-F22487520E73}"/>
              </a:ext>
            </a:extLst>
          </p:cNvPr>
          <p:cNvSpPr txBox="1"/>
          <p:nvPr/>
        </p:nvSpPr>
        <p:spPr>
          <a:xfrm>
            <a:off x="995781" y="3805988"/>
            <a:ext cx="111741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매출건수</a:t>
            </a:r>
            <a:endParaRPr lang="en-US" altLang="ko-KR" sz="1000" dirty="0"/>
          </a:p>
        </p:txBody>
      </p:sp>
      <p:sp>
        <p:nvSpPr>
          <p:cNvPr id="40" name="Text 32">
            <a:extLst>
              <a:ext uri="{FF2B5EF4-FFF2-40B4-BE49-F238E27FC236}">
                <a16:creationId xmlns:a16="http://schemas.microsoft.com/office/drawing/2014/main" id="{6C41FBC2-7687-3C47-B10D-9F4405347FFE}"/>
              </a:ext>
            </a:extLst>
          </p:cNvPr>
          <p:cNvSpPr txBox="1"/>
          <p:nvPr/>
        </p:nvSpPr>
        <p:spPr>
          <a:xfrm>
            <a:off x="995781" y="5193133"/>
            <a:ext cx="1324509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매출금액</a:t>
            </a:r>
            <a:endParaRPr lang="en-US" altLang="ko-KR" sz="1000" dirty="0"/>
          </a:p>
        </p:txBody>
      </p:sp>
      <p:sp>
        <p:nvSpPr>
          <p:cNvPr id="41" name="Text 35">
            <a:extLst>
              <a:ext uri="{FF2B5EF4-FFF2-40B4-BE49-F238E27FC236}">
                <a16:creationId xmlns:a16="http://schemas.microsoft.com/office/drawing/2014/main" id="{8D6C56CA-9D9D-93E8-EAFD-2E68C9871DD8}"/>
              </a:ext>
            </a:extLst>
          </p:cNvPr>
          <p:cNvSpPr txBox="1"/>
          <p:nvPr/>
        </p:nvSpPr>
        <p:spPr>
          <a:xfrm>
            <a:off x="995781" y="5455566"/>
            <a:ext cx="1324509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매출건수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2872859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5A07FA-4D5C-5741-A9CA-4BD6E6CBEB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8">
            <a:extLst>
              <a:ext uri="{FF2B5EF4-FFF2-40B4-BE49-F238E27FC236}">
                <a16:creationId xmlns:a16="http://schemas.microsoft.com/office/drawing/2014/main" id="{4953EB60-33B0-E45C-4512-94D6D3CFCEEA}"/>
              </a:ext>
            </a:extLst>
          </p:cNvPr>
          <p:cNvSpPr/>
          <p:nvPr/>
        </p:nvSpPr>
        <p:spPr>
          <a:xfrm>
            <a:off x="809968" y="3015500"/>
            <a:ext cx="3581705" cy="1218895"/>
          </a:xfrm>
          <a:prstGeom prst="roundRect">
            <a:avLst>
              <a:gd name="adj" fmla="val 468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55BCC236-B0BB-BFE7-566E-4A8A029499FC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축제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전중후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방문인구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F99CD7BE-F8DB-10EF-ACA0-C4F896759ED6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13</a:t>
            </a:r>
            <a:endParaRPr lang="en-US" dirty="0"/>
          </a:p>
        </p:txBody>
      </p:sp>
      <p:sp>
        <p:nvSpPr>
          <p:cNvPr id="2" name="Shape 8">
            <a:extLst>
              <a:ext uri="{FF2B5EF4-FFF2-40B4-BE49-F238E27FC236}">
                <a16:creationId xmlns:a16="http://schemas.microsoft.com/office/drawing/2014/main" id="{80CDEC48-C313-118D-C28D-5FBCE86F34EB}"/>
              </a:ext>
            </a:extLst>
          </p:cNvPr>
          <p:cNvSpPr/>
          <p:nvPr/>
        </p:nvSpPr>
        <p:spPr>
          <a:xfrm>
            <a:off x="804898" y="1608279"/>
            <a:ext cx="3581705" cy="1218895"/>
          </a:xfrm>
          <a:prstGeom prst="roundRect">
            <a:avLst>
              <a:gd name="adj" fmla="val 468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" name="Shape 9">
            <a:extLst>
              <a:ext uri="{FF2B5EF4-FFF2-40B4-BE49-F238E27FC236}">
                <a16:creationId xmlns:a16="http://schemas.microsoft.com/office/drawing/2014/main" id="{B46A7340-F6B3-9C0B-9A88-BF6F1762DBD3}"/>
              </a:ext>
            </a:extLst>
          </p:cNvPr>
          <p:cNvSpPr/>
          <p:nvPr/>
        </p:nvSpPr>
        <p:spPr>
          <a:xfrm>
            <a:off x="804898" y="1608279"/>
            <a:ext cx="38405" cy="12188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4" name="Image 2" descr="preencoded.png">
            <a:extLst>
              <a:ext uri="{FF2B5EF4-FFF2-40B4-BE49-F238E27FC236}">
                <a16:creationId xmlns:a16="http://schemas.microsoft.com/office/drawing/2014/main" id="{C70A76BA-6509-C063-C0B1-2580BD5E32C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7143" r="-7143"/>
          <a:stretch/>
        </p:blipFill>
        <p:spPr>
          <a:xfrm>
            <a:off x="1033498" y="1815847"/>
            <a:ext cx="133502" cy="133502"/>
          </a:xfrm>
          <a:prstGeom prst="rect">
            <a:avLst/>
          </a:prstGeom>
        </p:spPr>
      </p:pic>
      <p:sp>
        <p:nvSpPr>
          <p:cNvPr id="7" name="Text 11">
            <a:extLst>
              <a:ext uri="{FF2B5EF4-FFF2-40B4-BE49-F238E27FC236}">
                <a16:creationId xmlns:a16="http://schemas.microsoft.com/office/drawing/2014/main" id="{BE046F0A-5737-02A7-3ED9-B34D962ADD24}"/>
              </a:ext>
            </a:extLst>
          </p:cNvPr>
          <p:cNvSpPr txBox="1"/>
          <p:nvPr/>
        </p:nvSpPr>
        <p:spPr>
          <a:xfrm>
            <a:off x="1033497" y="2004214"/>
            <a:ext cx="3049876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{{SL21_1}}</a:t>
            </a: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300" b="1" dirty="0"/>
          </a:p>
        </p:txBody>
      </p:sp>
      <p:sp>
        <p:nvSpPr>
          <p:cNvPr id="10" name="Text 13">
            <a:extLst>
              <a:ext uri="{FF2B5EF4-FFF2-40B4-BE49-F238E27FC236}">
                <a16:creationId xmlns:a16="http://schemas.microsoft.com/office/drawing/2014/main" id="{112B5010-0E70-3DD1-2696-5BCADE5D6A97}"/>
              </a:ext>
            </a:extLst>
          </p:cNvPr>
          <p:cNvSpPr txBox="1"/>
          <p:nvPr/>
        </p:nvSpPr>
        <p:spPr>
          <a:xfrm>
            <a:off x="1033498" y="2445869"/>
            <a:ext cx="2392650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{{SL21_2}}명</a:t>
            </a:r>
            <a:endParaRPr lang="en-US" sz="1000" dirty="0"/>
          </a:p>
        </p:txBody>
      </p:sp>
      <p:sp>
        <p:nvSpPr>
          <p:cNvPr id="11" name="Text 14">
            <a:extLst>
              <a:ext uri="{FF2B5EF4-FFF2-40B4-BE49-F238E27FC236}">
                <a16:creationId xmlns:a16="http://schemas.microsoft.com/office/drawing/2014/main" id="{4610680E-F803-06AB-0042-26338522E3C3}"/>
              </a:ext>
            </a:extLst>
          </p:cNvPr>
          <p:cNvSpPr txBox="1"/>
          <p:nvPr/>
        </p:nvSpPr>
        <p:spPr>
          <a:xfrm>
            <a:off x="3711898" y="2452270"/>
            <a:ext cx="522914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900" b="1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기준</a:t>
            </a:r>
            <a:r>
              <a:rPr lang="en-US" sz="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기간</a:t>
            </a:r>
            <a:endParaRPr lang="en-US" sz="900" dirty="0"/>
          </a:p>
        </p:txBody>
      </p:sp>
      <p:sp>
        <p:nvSpPr>
          <p:cNvPr id="49" name="Shape 16">
            <a:extLst>
              <a:ext uri="{FF2B5EF4-FFF2-40B4-BE49-F238E27FC236}">
                <a16:creationId xmlns:a16="http://schemas.microsoft.com/office/drawing/2014/main" id="{CDBA1D37-EBCC-30CD-BD3E-6A3E44D4759D}"/>
              </a:ext>
            </a:extLst>
          </p:cNvPr>
          <p:cNvSpPr/>
          <p:nvPr/>
        </p:nvSpPr>
        <p:spPr>
          <a:xfrm>
            <a:off x="804898" y="3015540"/>
            <a:ext cx="38405" cy="1218895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0" name="Image 3" descr="preencoded.png">
            <a:extLst>
              <a:ext uri="{FF2B5EF4-FFF2-40B4-BE49-F238E27FC236}">
                <a16:creationId xmlns:a16="http://schemas.microsoft.com/office/drawing/2014/main" id="{1DB6F7CF-8391-F4B4-021A-DE2DC6686BA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-2838" r="-2838"/>
          <a:stretch/>
        </p:blipFill>
        <p:spPr>
          <a:xfrm>
            <a:off x="1033498" y="3224023"/>
            <a:ext cx="123444" cy="133502"/>
          </a:xfrm>
          <a:prstGeom prst="rect">
            <a:avLst/>
          </a:prstGeom>
        </p:spPr>
      </p:pic>
      <p:sp>
        <p:nvSpPr>
          <p:cNvPr id="52" name="Text 18">
            <a:extLst>
              <a:ext uri="{FF2B5EF4-FFF2-40B4-BE49-F238E27FC236}">
                <a16:creationId xmlns:a16="http://schemas.microsoft.com/office/drawing/2014/main" id="{1BF14381-DC1D-38AE-73B3-4067BA00A510}"/>
              </a:ext>
            </a:extLst>
          </p:cNvPr>
          <p:cNvSpPr txBox="1"/>
          <p:nvPr/>
        </p:nvSpPr>
        <p:spPr>
          <a:xfrm>
            <a:off x="1033498" y="3412390"/>
            <a:ext cx="2392650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1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{{SL21_3}}</a:t>
            </a:r>
            <a:r>
              <a:rPr lang="ko-KR" altLang="en-US" sz="13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</a:p>
        </p:txBody>
      </p:sp>
      <p:sp>
        <p:nvSpPr>
          <p:cNvPr id="54" name="Text 20">
            <a:extLst>
              <a:ext uri="{FF2B5EF4-FFF2-40B4-BE49-F238E27FC236}">
                <a16:creationId xmlns:a16="http://schemas.microsoft.com/office/drawing/2014/main" id="{859A9281-08E4-A270-0681-34638C64B70C}"/>
              </a:ext>
            </a:extLst>
          </p:cNvPr>
          <p:cNvSpPr txBox="1"/>
          <p:nvPr/>
        </p:nvSpPr>
        <p:spPr>
          <a:xfrm>
            <a:off x="1033498" y="3854045"/>
            <a:ext cx="2040225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{{SL21_4}} 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000" dirty="0"/>
          </a:p>
        </p:txBody>
      </p:sp>
      <p:sp>
        <p:nvSpPr>
          <p:cNvPr id="55" name="Shape 21">
            <a:extLst>
              <a:ext uri="{FF2B5EF4-FFF2-40B4-BE49-F238E27FC236}">
                <a16:creationId xmlns:a16="http://schemas.microsoft.com/office/drawing/2014/main" id="{198BA0E9-849A-2A92-E9FA-47819CBD9484}"/>
              </a:ext>
            </a:extLst>
          </p:cNvPr>
          <p:cNvSpPr/>
          <p:nvPr/>
        </p:nvSpPr>
        <p:spPr>
          <a:xfrm>
            <a:off x="3526152" y="3841243"/>
            <a:ext cx="676656" cy="228600"/>
          </a:xfrm>
          <a:prstGeom prst="roundRect">
            <a:avLst>
              <a:gd name="adj" fmla="val 66667"/>
            </a:avLst>
          </a:prstGeom>
          <a:solidFill>
            <a:srgbClr val="27AE60">
              <a:alpha val="10000"/>
            </a:srgbClr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6" name="Text 22">
            <a:extLst>
              <a:ext uri="{FF2B5EF4-FFF2-40B4-BE49-F238E27FC236}">
                <a16:creationId xmlns:a16="http://schemas.microsoft.com/office/drawing/2014/main" id="{6EE67C40-B94E-EAE8-6B7A-860179DF2353}"/>
              </a:ext>
            </a:extLst>
          </p:cNvPr>
          <p:cNvSpPr txBox="1"/>
          <p:nvPr/>
        </p:nvSpPr>
        <p:spPr>
          <a:xfrm>
            <a:off x="3583759" y="3859531"/>
            <a:ext cx="653796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27AE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+258% ↑</a:t>
            </a:r>
            <a:endParaRPr lang="en-US" sz="900" dirty="0"/>
          </a:p>
        </p:txBody>
      </p:sp>
      <p:sp>
        <p:nvSpPr>
          <p:cNvPr id="57" name="Shape 23">
            <a:extLst>
              <a:ext uri="{FF2B5EF4-FFF2-40B4-BE49-F238E27FC236}">
                <a16:creationId xmlns:a16="http://schemas.microsoft.com/office/drawing/2014/main" id="{26ED5BC1-85EB-8E7E-A624-BE3F16C02F99}"/>
              </a:ext>
            </a:extLst>
          </p:cNvPr>
          <p:cNvSpPr/>
          <p:nvPr/>
        </p:nvSpPr>
        <p:spPr>
          <a:xfrm>
            <a:off x="804898" y="4423716"/>
            <a:ext cx="3581705" cy="1218895"/>
          </a:xfrm>
          <a:prstGeom prst="roundRect">
            <a:avLst>
              <a:gd name="adj" fmla="val 468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8" name="Shape 24">
            <a:extLst>
              <a:ext uri="{FF2B5EF4-FFF2-40B4-BE49-F238E27FC236}">
                <a16:creationId xmlns:a16="http://schemas.microsoft.com/office/drawing/2014/main" id="{3C4E8475-4047-80ED-9F30-54249A4DDF31}"/>
              </a:ext>
            </a:extLst>
          </p:cNvPr>
          <p:cNvSpPr/>
          <p:nvPr/>
        </p:nvSpPr>
        <p:spPr>
          <a:xfrm>
            <a:off x="804898" y="4423716"/>
            <a:ext cx="38405" cy="12188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9" name="Image 4" descr="preencoded.png">
            <a:extLst>
              <a:ext uri="{FF2B5EF4-FFF2-40B4-BE49-F238E27FC236}">
                <a16:creationId xmlns:a16="http://schemas.microsoft.com/office/drawing/2014/main" id="{F527F26C-4B37-6615-2313-1745C03D22B7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-7143" r="-7143"/>
          <a:stretch/>
        </p:blipFill>
        <p:spPr>
          <a:xfrm>
            <a:off x="1033498" y="4631285"/>
            <a:ext cx="133502" cy="133502"/>
          </a:xfrm>
          <a:prstGeom prst="rect">
            <a:avLst/>
          </a:prstGeom>
        </p:spPr>
      </p:pic>
      <p:sp>
        <p:nvSpPr>
          <p:cNvPr id="61" name="Text 26">
            <a:extLst>
              <a:ext uri="{FF2B5EF4-FFF2-40B4-BE49-F238E27FC236}">
                <a16:creationId xmlns:a16="http://schemas.microsoft.com/office/drawing/2014/main" id="{7CF39800-4871-D880-88F4-71FE9E767B00}"/>
              </a:ext>
            </a:extLst>
          </p:cNvPr>
          <p:cNvSpPr txBox="1"/>
          <p:nvPr/>
        </p:nvSpPr>
        <p:spPr>
          <a:xfrm>
            <a:off x="1033498" y="4819651"/>
            <a:ext cx="2392650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{{SL21_5}}</a:t>
            </a: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altLang="ko-KR" sz="1300" b="1" dirty="0"/>
          </a:p>
        </p:txBody>
      </p:sp>
      <p:sp>
        <p:nvSpPr>
          <p:cNvPr id="63" name="Text 28">
            <a:extLst>
              <a:ext uri="{FF2B5EF4-FFF2-40B4-BE49-F238E27FC236}">
                <a16:creationId xmlns:a16="http://schemas.microsoft.com/office/drawing/2014/main" id="{DE931E23-0ABA-F6F2-FF36-E49B8EF6C8EF}"/>
              </a:ext>
            </a:extLst>
          </p:cNvPr>
          <p:cNvSpPr txBox="1"/>
          <p:nvPr/>
        </p:nvSpPr>
        <p:spPr>
          <a:xfrm>
            <a:off x="1033498" y="5262221"/>
            <a:ext cx="215928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{{SL21_6}} 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000" dirty="0"/>
          </a:p>
        </p:txBody>
      </p:sp>
      <p:sp>
        <p:nvSpPr>
          <p:cNvPr id="64" name="Shape 29">
            <a:extLst>
              <a:ext uri="{FF2B5EF4-FFF2-40B4-BE49-F238E27FC236}">
                <a16:creationId xmlns:a16="http://schemas.microsoft.com/office/drawing/2014/main" id="{969A0DD8-E419-75C8-7499-FD89591E463F}"/>
              </a:ext>
            </a:extLst>
          </p:cNvPr>
          <p:cNvSpPr/>
          <p:nvPr/>
        </p:nvSpPr>
        <p:spPr>
          <a:xfrm>
            <a:off x="3598390" y="5248505"/>
            <a:ext cx="599846" cy="228600"/>
          </a:xfrm>
          <a:prstGeom prst="roundRect">
            <a:avLst>
              <a:gd name="adj" fmla="val 66667"/>
            </a:avLst>
          </a:prstGeom>
          <a:solidFill>
            <a:srgbClr val="27AE60">
              <a:alpha val="10000"/>
            </a:srgbClr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5" name="Text 30">
            <a:extLst>
              <a:ext uri="{FF2B5EF4-FFF2-40B4-BE49-F238E27FC236}">
                <a16:creationId xmlns:a16="http://schemas.microsoft.com/office/drawing/2014/main" id="{FAB954CD-189E-5295-DC42-0F8B30D9A894}"/>
              </a:ext>
            </a:extLst>
          </p:cNvPr>
          <p:cNvSpPr txBox="1"/>
          <p:nvPr/>
        </p:nvSpPr>
        <p:spPr>
          <a:xfrm>
            <a:off x="3655997" y="5267707"/>
            <a:ext cx="577901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27AE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+21% ↑</a:t>
            </a:r>
            <a:endParaRPr lang="en-US" sz="900" dirty="0"/>
          </a:p>
        </p:txBody>
      </p:sp>
      <p:sp>
        <p:nvSpPr>
          <p:cNvPr id="71" name="Text 10">
            <a:extLst>
              <a:ext uri="{FF2B5EF4-FFF2-40B4-BE49-F238E27FC236}">
                <a16:creationId xmlns:a16="http://schemas.microsoft.com/office/drawing/2014/main" id="{4F36C075-9081-C7D8-F53D-10B9A47A5B99}"/>
              </a:ext>
            </a:extLst>
          </p:cNvPr>
          <p:cNvSpPr txBox="1"/>
          <p:nvPr/>
        </p:nvSpPr>
        <p:spPr>
          <a:xfrm>
            <a:off x="1254661" y="1765556"/>
            <a:ext cx="736092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1주 </a:t>
            </a: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이전</a:t>
            </a:r>
            <a:endParaRPr lang="en-US" sz="1300" dirty="0"/>
          </a:p>
        </p:txBody>
      </p:sp>
      <p:sp>
        <p:nvSpPr>
          <p:cNvPr id="72" name="Text 19">
            <a:extLst>
              <a:ext uri="{FF2B5EF4-FFF2-40B4-BE49-F238E27FC236}">
                <a16:creationId xmlns:a16="http://schemas.microsoft.com/office/drawing/2014/main" id="{EA6D45BF-327C-D89A-62C7-0919F270F91A}"/>
              </a:ext>
            </a:extLst>
          </p:cNvPr>
          <p:cNvSpPr txBox="1"/>
          <p:nvPr/>
        </p:nvSpPr>
        <p:spPr>
          <a:xfrm>
            <a:off x="1254661" y="3179575"/>
            <a:ext cx="792785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축제 기간</a:t>
            </a:r>
            <a:endParaRPr lang="en-US" sz="1300" dirty="0"/>
          </a:p>
        </p:txBody>
      </p:sp>
      <p:sp>
        <p:nvSpPr>
          <p:cNvPr id="73" name="Text 31">
            <a:extLst>
              <a:ext uri="{FF2B5EF4-FFF2-40B4-BE49-F238E27FC236}">
                <a16:creationId xmlns:a16="http://schemas.microsoft.com/office/drawing/2014/main" id="{C901E123-41AB-9775-58DE-EBDFD178A481}"/>
              </a:ext>
            </a:extLst>
          </p:cNvPr>
          <p:cNvSpPr txBox="1"/>
          <p:nvPr/>
        </p:nvSpPr>
        <p:spPr>
          <a:xfrm>
            <a:off x="1220950" y="4578707"/>
            <a:ext cx="736092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1주 </a:t>
            </a: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이후</a:t>
            </a:r>
            <a:endParaRPr lang="en-US" sz="1300" dirty="0"/>
          </a:p>
        </p:txBody>
      </p:sp>
      <p:graphicFrame>
        <p:nvGraphicFramePr>
          <p:cNvPr id="5" name="SL21_chart">
            <a:extLst>
              <a:ext uri="{FF2B5EF4-FFF2-40B4-BE49-F238E27FC236}">
                <a16:creationId xmlns:a16="http://schemas.microsoft.com/office/drawing/2014/main" id="{2301BED4-2696-FF61-2D5B-454E29509A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56206436"/>
              </p:ext>
            </p:extLst>
          </p:nvPr>
        </p:nvGraphicFramePr>
        <p:xfrm>
          <a:off x="5053584" y="1464037"/>
          <a:ext cx="6361122" cy="43011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2671437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35AE9E-1024-3718-22F5-B97AEA8580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94F1423B-19C3-FA11-B3A4-23572E50FAC5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시설물 현황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F68D0B72-E929-2A5D-C691-51C3CF4313ED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14</a:t>
            </a:r>
            <a:endParaRPr lang="en-US" dirty="0"/>
          </a:p>
        </p:txBody>
      </p:sp>
      <p:sp>
        <p:nvSpPr>
          <p:cNvPr id="4" name="SL20_map_facility">
            <a:extLst>
              <a:ext uri="{FF2B5EF4-FFF2-40B4-BE49-F238E27FC236}">
                <a16:creationId xmlns:a16="http://schemas.microsoft.com/office/drawing/2014/main" id="{7E915718-9648-7698-E72F-F0C9D5D0C2BC}"/>
              </a:ext>
            </a:extLst>
          </p:cNvPr>
          <p:cNvSpPr/>
          <p:nvPr/>
        </p:nvSpPr>
        <p:spPr>
          <a:xfrm>
            <a:off x="496957" y="1520687"/>
            <a:ext cx="6510130" cy="4650867"/>
          </a:xfrm>
          <a:prstGeom prst="rect">
            <a:avLst/>
          </a:prstGeom>
          <a:solidFill>
            <a:srgbClr val="1F4E79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235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5999CE-67D0-F723-06A5-6CCBFD957A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BB629F4E-3D1F-16E9-973B-12190FD05091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주차장 현황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EBA1FEF7-932B-7DF9-E153-5A87BED6F8CA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15</a:t>
            </a:r>
            <a:endParaRPr lang="en-US" dirty="0"/>
          </a:p>
        </p:txBody>
      </p:sp>
      <p:sp>
        <p:nvSpPr>
          <p:cNvPr id="4" name="SL22_map_parking">
            <a:extLst>
              <a:ext uri="{FF2B5EF4-FFF2-40B4-BE49-F238E27FC236}">
                <a16:creationId xmlns:a16="http://schemas.microsoft.com/office/drawing/2014/main" id="{50567301-A507-DCD6-5E09-464C64CA2E3E}"/>
              </a:ext>
            </a:extLst>
          </p:cNvPr>
          <p:cNvSpPr/>
          <p:nvPr/>
        </p:nvSpPr>
        <p:spPr>
          <a:xfrm>
            <a:off x="496957" y="1520687"/>
            <a:ext cx="6510130" cy="4650867"/>
          </a:xfrm>
          <a:prstGeom prst="rect">
            <a:avLst/>
          </a:prstGeom>
          <a:solidFill>
            <a:srgbClr val="1F4E79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730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9A7A08-4EBF-798F-5697-CE44EF046E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2">
            <a:extLst>
              <a:ext uri="{FF2B5EF4-FFF2-40B4-BE49-F238E27FC236}">
                <a16:creationId xmlns:a16="http://schemas.microsoft.com/office/drawing/2014/main" id="{F09CBD45-9074-EA06-4579-5DA8A5B1B868}"/>
              </a:ext>
            </a:extLst>
          </p:cNvPr>
          <p:cNvSpPr txBox="1"/>
          <p:nvPr/>
        </p:nvSpPr>
        <p:spPr>
          <a:xfrm>
            <a:off x="3286354" y="2612035"/>
            <a:ext cx="5619291" cy="1324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7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감사합니다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808364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A4582F-B7DA-AA52-BDD0-D43AA906A3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25">
            <a:extLst>
              <a:ext uri="{FF2B5EF4-FFF2-40B4-BE49-F238E27FC236}">
                <a16:creationId xmlns:a16="http://schemas.microsoft.com/office/drawing/2014/main" id="{E33BEA99-F289-3CCE-9C5C-939A3910D648}"/>
              </a:ext>
            </a:extLst>
          </p:cNvPr>
          <p:cNvSpPr/>
          <p:nvPr/>
        </p:nvSpPr>
        <p:spPr>
          <a:xfrm>
            <a:off x="9313440" y="3200749"/>
            <a:ext cx="2300174" cy="1398855"/>
          </a:xfrm>
          <a:prstGeom prst="roundRect">
            <a:avLst>
              <a:gd name="adj" fmla="val 1601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2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6" name="Text 33">
            <a:extLst>
              <a:ext uri="{FF2B5EF4-FFF2-40B4-BE49-F238E27FC236}">
                <a16:creationId xmlns:a16="http://schemas.microsoft.com/office/drawing/2014/main" id="{549CBE57-0B50-EDFD-E43D-C1472556B6B9}"/>
              </a:ext>
            </a:extLst>
          </p:cNvPr>
          <p:cNvSpPr txBox="1"/>
          <p:nvPr/>
        </p:nvSpPr>
        <p:spPr>
          <a:xfrm>
            <a:off x="5690103" y="1341837"/>
            <a:ext cx="2696549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억원</a:t>
            </a:r>
            <a:endParaRPr lang="en-US" sz="1300" b="1" dirty="0">
              <a:solidFill>
                <a:srgbClr val="35383C"/>
              </a:solidFill>
            </a:endParaRPr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EE564D95-D877-988A-4E97-D548C0C35543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내국인과 외국인은 어디에 얼마나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2C0544A1-6672-A9E2-56DF-F75382B15E9F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12</a:t>
            </a:r>
            <a:endParaRPr lang="en-US" dirty="0"/>
          </a:p>
        </p:txBody>
      </p:sp>
      <p:pic>
        <p:nvPicPr>
          <p:cNvPr id="2" name="Image 3" descr="preencoded.png">
            <a:extLst>
              <a:ext uri="{FF2B5EF4-FFF2-40B4-BE49-F238E27FC236}">
                <a16:creationId xmlns:a16="http://schemas.microsoft.com/office/drawing/2014/main" id="{11282BA1-009D-996B-4FBD-74746AAAB64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/>
        </p:blipFill>
        <p:spPr>
          <a:xfrm>
            <a:off x="4920514" y="1485748"/>
            <a:ext cx="171907" cy="171907"/>
          </a:xfrm>
          <a:prstGeom prst="rect">
            <a:avLst/>
          </a:prstGeom>
        </p:spPr>
      </p:pic>
      <p:sp>
        <p:nvSpPr>
          <p:cNvPr id="3" name="Text 12">
            <a:extLst>
              <a:ext uri="{FF2B5EF4-FFF2-40B4-BE49-F238E27FC236}">
                <a16:creationId xmlns:a16="http://schemas.microsoft.com/office/drawing/2014/main" id="{85ABC438-3433-EFEB-355D-6613E3CBA127}"/>
              </a:ext>
            </a:extLst>
          </p:cNvPr>
          <p:cNvSpPr txBox="1"/>
          <p:nvPr/>
        </p:nvSpPr>
        <p:spPr>
          <a:xfrm>
            <a:off x="5132782" y="1456713"/>
            <a:ext cx="592531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 8">
            <a:extLst>
              <a:ext uri="{FF2B5EF4-FFF2-40B4-BE49-F238E27FC236}">
                <a16:creationId xmlns:a16="http://schemas.microsoft.com/office/drawing/2014/main" id="{24FDDC09-6718-44C8-D1DA-854B4ECF33CA}"/>
              </a:ext>
            </a:extLst>
          </p:cNvPr>
          <p:cNvSpPr txBox="1"/>
          <p:nvPr/>
        </p:nvSpPr>
        <p:spPr>
          <a:xfrm>
            <a:off x="4920514" y="4737731"/>
            <a:ext cx="6462965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한식 일반 음식점업 </a:t>
            </a:r>
            <a:r>
              <a:rPr lang="en-US" altLang="ko-KR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(44.1%)</a:t>
            </a:r>
            <a:endParaRPr lang="en-US" dirty="0">
              <a:solidFill>
                <a:srgbClr val="E74C3C"/>
              </a:solidFill>
            </a:endParaRPr>
          </a:p>
        </p:txBody>
      </p:sp>
      <p:sp>
        <p:nvSpPr>
          <p:cNvPr id="8" name="Text 9">
            <a:extLst>
              <a:ext uri="{FF2B5EF4-FFF2-40B4-BE49-F238E27FC236}">
                <a16:creationId xmlns:a16="http://schemas.microsoft.com/office/drawing/2014/main" id="{3DFA3AA1-F4B9-81DC-791A-A40FA618BD55}"/>
              </a:ext>
            </a:extLst>
          </p:cNvPr>
          <p:cNvSpPr txBox="1"/>
          <p:nvPr/>
        </p:nvSpPr>
        <p:spPr>
          <a:xfrm>
            <a:off x="4929815" y="5165175"/>
            <a:ext cx="5529432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의약품 및 의료용품 소매업 </a:t>
            </a:r>
            <a:r>
              <a:rPr lang="en-US" altLang="ko-KR" sz="16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(30.7%)</a:t>
            </a:r>
            <a:endParaRPr lang="en-US" sz="1600" dirty="0">
              <a:solidFill>
                <a:srgbClr val="7F7F7F"/>
              </a:solidFill>
            </a:endParaRPr>
          </a:p>
        </p:txBody>
      </p:sp>
      <p:sp>
        <p:nvSpPr>
          <p:cNvPr id="10" name="Text 9">
            <a:extLst>
              <a:ext uri="{FF2B5EF4-FFF2-40B4-BE49-F238E27FC236}">
                <a16:creationId xmlns:a16="http://schemas.microsoft.com/office/drawing/2014/main" id="{7885DE33-7BF6-743E-2A24-B9EA8A6FC5EA}"/>
              </a:ext>
            </a:extLst>
          </p:cNvPr>
          <p:cNvSpPr txBox="1"/>
          <p:nvPr/>
        </p:nvSpPr>
        <p:spPr>
          <a:xfrm>
            <a:off x="4933215" y="5683937"/>
            <a:ext cx="3685030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기타 비알코올 음료점업 </a:t>
            </a:r>
            <a:r>
              <a:rPr lang="en-US" altLang="ko-KR" sz="1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(15.9%)</a:t>
            </a:r>
            <a:endParaRPr lang="en-US" sz="1200" dirty="0">
              <a:solidFill>
                <a:srgbClr val="7F7F7F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5C317220-BB8A-36FF-BFC3-9D2CE8C7AD56}"/>
              </a:ext>
            </a:extLst>
          </p:cNvPr>
          <p:cNvSpPr/>
          <p:nvPr/>
        </p:nvSpPr>
        <p:spPr>
          <a:xfrm>
            <a:off x="9698218" y="3295356"/>
            <a:ext cx="1530619" cy="347373"/>
          </a:xfrm>
          <a:prstGeom prst="roundRect">
            <a:avLst/>
          </a:prstGeom>
          <a:solidFill>
            <a:schemeClr val="bg2">
              <a:lumMod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4" name="Shape 29">
            <a:extLst>
              <a:ext uri="{FF2B5EF4-FFF2-40B4-BE49-F238E27FC236}">
                <a16:creationId xmlns:a16="http://schemas.microsoft.com/office/drawing/2014/main" id="{B65701FD-026D-4DB2-7BFA-7D9A37F1608E}"/>
              </a:ext>
            </a:extLst>
          </p:cNvPr>
          <p:cNvSpPr/>
          <p:nvPr/>
        </p:nvSpPr>
        <p:spPr>
          <a:xfrm>
            <a:off x="10168712" y="4211865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5" name="Shape 26">
            <a:extLst>
              <a:ext uri="{FF2B5EF4-FFF2-40B4-BE49-F238E27FC236}">
                <a16:creationId xmlns:a16="http://schemas.microsoft.com/office/drawing/2014/main" id="{9835410B-28B2-D7DC-80F9-274BC07C2165}"/>
              </a:ext>
            </a:extLst>
          </p:cNvPr>
          <p:cNvSpPr/>
          <p:nvPr/>
        </p:nvSpPr>
        <p:spPr>
          <a:xfrm>
            <a:off x="9313439" y="3200749"/>
            <a:ext cx="45719" cy="1398855"/>
          </a:xfrm>
          <a:prstGeom prst="rect">
            <a:avLst/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 dirty="0">
              <a:solidFill>
                <a:srgbClr val="7F7F7F"/>
              </a:solidFill>
            </a:endParaRPr>
          </a:p>
        </p:txBody>
      </p:sp>
      <p:sp>
        <p:nvSpPr>
          <p:cNvPr id="39" name="Text 27">
            <a:extLst>
              <a:ext uri="{FF2B5EF4-FFF2-40B4-BE49-F238E27FC236}">
                <a16:creationId xmlns:a16="http://schemas.microsoft.com/office/drawing/2014/main" id="{2AFCDA6C-1AD2-8497-CFC3-8F121F51572F}"/>
              </a:ext>
            </a:extLst>
          </p:cNvPr>
          <p:cNvSpPr txBox="1"/>
          <p:nvPr/>
        </p:nvSpPr>
        <p:spPr>
          <a:xfrm>
            <a:off x="9774466" y="3342419"/>
            <a:ext cx="1378122" cy="2575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1인당 </a:t>
            </a:r>
            <a:r>
              <a:rPr lang="en-US" sz="13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평균</a:t>
            </a:r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매출액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Text 28">
            <a:extLst>
              <a:ext uri="{FF2B5EF4-FFF2-40B4-BE49-F238E27FC236}">
                <a16:creationId xmlns:a16="http://schemas.microsoft.com/office/drawing/2014/main" id="{4C4D255C-0373-C2B3-C1E2-70CED6C7F134}"/>
              </a:ext>
            </a:extLst>
          </p:cNvPr>
          <p:cNvSpPr txBox="1"/>
          <p:nvPr/>
        </p:nvSpPr>
        <p:spPr>
          <a:xfrm>
            <a:off x="9601079" y="3567090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내국인:</a:t>
            </a:r>
            <a:endParaRPr lang="en-US" sz="1200" b="1" dirty="0"/>
          </a:p>
        </p:txBody>
      </p:sp>
      <p:sp>
        <p:nvSpPr>
          <p:cNvPr id="42" name="Shape 29">
            <a:extLst>
              <a:ext uri="{FF2B5EF4-FFF2-40B4-BE49-F238E27FC236}">
                <a16:creationId xmlns:a16="http://schemas.microsoft.com/office/drawing/2014/main" id="{19742119-0FCA-81E3-59CA-8656E9B5CB1F}"/>
              </a:ext>
            </a:extLst>
          </p:cNvPr>
          <p:cNvSpPr/>
          <p:nvPr/>
        </p:nvSpPr>
        <p:spPr>
          <a:xfrm>
            <a:off x="10168712" y="3748228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 dirty="0"/>
          </a:p>
        </p:txBody>
      </p:sp>
      <p:sp>
        <p:nvSpPr>
          <p:cNvPr id="44" name="Text 30">
            <a:extLst>
              <a:ext uri="{FF2B5EF4-FFF2-40B4-BE49-F238E27FC236}">
                <a16:creationId xmlns:a16="http://schemas.microsoft.com/office/drawing/2014/main" id="{03908CD4-5666-F56D-37C7-55020E3217B8}"/>
              </a:ext>
            </a:extLst>
          </p:cNvPr>
          <p:cNvSpPr txBox="1"/>
          <p:nvPr/>
        </p:nvSpPr>
        <p:spPr>
          <a:xfrm>
            <a:off x="10221291" y="3690419"/>
            <a:ext cx="1059996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23,147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200" b="1" dirty="0"/>
          </a:p>
        </p:txBody>
      </p:sp>
      <p:sp>
        <p:nvSpPr>
          <p:cNvPr id="45" name="Text 31">
            <a:extLst>
              <a:ext uri="{FF2B5EF4-FFF2-40B4-BE49-F238E27FC236}">
                <a16:creationId xmlns:a16="http://schemas.microsoft.com/office/drawing/2014/main" id="{BED35820-3D0D-1E5B-9FE6-606422395078}"/>
              </a:ext>
            </a:extLst>
          </p:cNvPr>
          <p:cNvSpPr txBox="1"/>
          <p:nvPr/>
        </p:nvSpPr>
        <p:spPr>
          <a:xfrm>
            <a:off x="9590569" y="4022196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외국인:</a:t>
            </a:r>
            <a:endParaRPr lang="en-US" sz="1200" b="1" dirty="0"/>
          </a:p>
        </p:txBody>
      </p:sp>
      <p:sp>
        <p:nvSpPr>
          <p:cNvPr id="47" name="Text 33">
            <a:extLst>
              <a:ext uri="{FF2B5EF4-FFF2-40B4-BE49-F238E27FC236}">
                <a16:creationId xmlns:a16="http://schemas.microsoft.com/office/drawing/2014/main" id="{B81199F6-9FA0-ABD0-963A-35F82E03E767}"/>
              </a:ext>
            </a:extLst>
          </p:cNvPr>
          <p:cNvSpPr txBox="1"/>
          <p:nvPr/>
        </p:nvSpPr>
        <p:spPr>
          <a:xfrm>
            <a:off x="10223643" y="4155606"/>
            <a:ext cx="1047011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14,195</a:t>
            </a:r>
            <a:r>
              <a:rPr lang="ko-KR" alt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200" b="1" dirty="0"/>
          </a:p>
        </p:txBody>
      </p:sp>
      <p:sp>
        <p:nvSpPr>
          <p:cNvPr id="48" name="Shape 25">
            <a:extLst>
              <a:ext uri="{FF2B5EF4-FFF2-40B4-BE49-F238E27FC236}">
                <a16:creationId xmlns:a16="http://schemas.microsoft.com/office/drawing/2014/main" id="{AED7D960-6135-28B1-CA21-F041F6C46701}"/>
              </a:ext>
            </a:extLst>
          </p:cNvPr>
          <p:cNvSpPr/>
          <p:nvPr/>
        </p:nvSpPr>
        <p:spPr>
          <a:xfrm>
            <a:off x="9313440" y="1703197"/>
            <a:ext cx="2300174" cy="1398855"/>
          </a:xfrm>
          <a:prstGeom prst="roundRect">
            <a:avLst>
              <a:gd name="adj" fmla="val 1601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2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6F7F645F-F258-7410-BAD3-31496F4768BE}"/>
              </a:ext>
            </a:extLst>
          </p:cNvPr>
          <p:cNvSpPr/>
          <p:nvPr/>
        </p:nvSpPr>
        <p:spPr>
          <a:xfrm>
            <a:off x="9698218" y="1785112"/>
            <a:ext cx="1530619" cy="347373"/>
          </a:xfrm>
          <a:prstGeom prst="roundRect">
            <a:avLst/>
          </a:prstGeom>
          <a:solidFill>
            <a:schemeClr val="bg2">
              <a:lumMod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0" name="Shape 29">
            <a:extLst>
              <a:ext uri="{FF2B5EF4-FFF2-40B4-BE49-F238E27FC236}">
                <a16:creationId xmlns:a16="http://schemas.microsoft.com/office/drawing/2014/main" id="{2D038AC9-35FA-C6CB-CBB0-8E25F6ACE126}"/>
              </a:ext>
            </a:extLst>
          </p:cNvPr>
          <p:cNvSpPr/>
          <p:nvPr/>
        </p:nvSpPr>
        <p:spPr>
          <a:xfrm>
            <a:off x="10168712" y="2701621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2" name="Text 27">
            <a:extLst>
              <a:ext uri="{FF2B5EF4-FFF2-40B4-BE49-F238E27FC236}">
                <a16:creationId xmlns:a16="http://schemas.microsoft.com/office/drawing/2014/main" id="{8E1613AE-F722-CE70-BE1A-46B9886A56E4}"/>
              </a:ext>
            </a:extLst>
          </p:cNvPr>
          <p:cNvSpPr txBox="1"/>
          <p:nvPr/>
        </p:nvSpPr>
        <p:spPr>
          <a:xfrm>
            <a:off x="9774466" y="1832175"/>
            <a:ext cx="1378122" cy="2575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매출건수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Text 28">
            <a:extLst>
              <a:ext uri="{FF2B5EF4-FFF2-40B4-BE49-F238E27FC236}">
                <a16:creationId xmlns:a16="http://schemas.microsoft.com/office/drawing/2014/main" id="{16666DF8-5B1B-94A8-3613-43ED5F64027A}"/>
              </a:ext>
            </a:extLst>
          </p:cNvPr>
          <p:cNvSpPr txBox="1"/>
          <p:nvPr/>
        </p:nvSpPr>
        <p:spPr>
          <a:xfrm>
            <a:off x="9601079" y="2056846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내국인:</a:t>
            </a:r>
            <a:endParaRPr lang="en-US" sz="1200" b="1" dirty="0"/>
          </a:p>
        </p:txBody>
      </p:sp>
      <p:sp>
        <p:nvSpPr>
          <p:cNvPr id="54" name="Shape 29">
            <a:extLst>
              <a:ext uri="{FF2B5EF4-FFF2-40B4-BE49-F238E27FC236}">
                <a16:creationId xmlns:a16="http://schemas.microsoft.com/office/drawing/2014/main" id="{B677648F-376F-B177-290B-2C74691D3756}"/>
              </a:ext>
            </a:extLst>
          </p:cNvPr>
          <p:cNvSpPr/>
          <p:nvPr/>
        </p:nvSpPr>
        <p:spPr>
          <a:xfrm>
            <a:off x="10168712" y="2237984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 dirty="0"/>
          </a:p>
        </p:txBody>
      </p:sp>
      <p:sp>
        <p:nvSpPr>
          <p:cNvPr id="55" name="Text 30">
            <a:extLst>
              <a:ext uri="{FF2B5EF4-FFF2-40B4-BE49-F238E27FC236}">
                <a16:creationId xmlns:a16="http://schemas.microsoft.com/office/drawing/2014/main" id="{EF0E3FCF-00A3-3A91-DA62-96F007F598AF}"/>
              </a:ext>
            </a:extLst>
          </p:cNvPr>
          <p:cNvSpPr txBox="1"/>
          <p:nvPr/>
        </p:nvSpPr>
        <p:spPr>
          <a:xfrm>
            <a:off x="10211131" y="2180175"/>
            <a:ext cx="1059996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4,731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endParaRPr lang="en-US" sz="1200" b="1" dirty="0"/>
          </a:p>
        </p:txBody>
      </p:sp>
      <p:sp>
        <p:nvSpPr>
          <p:cNvPr id="56" name="Text 31">
            <a:extLst>
              <a:ext uri="{FF2B5EF4-FFF2-40B4-BE49-F238E27FC236}">
                <a16:creationId xmlns:a16="http://schemas.microsoft.com/office/drawing/2014/main" id="{8C55E6D3-C44E-46A1-FA3A-01A227DB1F98}"/>
              </a:ext>
            </a:extLst>
          </p:cNvPr>
          <p:cNvSpPr txBox="1"/>
          <p:nvPr/>
        </p:nvSpPr>
        <p:spPr>
          <a:xfrm>
            <a:off x="9590569" y="2511400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외국인:</a:t>
            </a:r>
            <a:endParaRPr lang="en-US" sz="1200" b="1" dirty="0"/>
          </a:p>
        </p:txBody>
      </p:sp>
      <p:sp>
        <p:nvSpPr>
          <p:cNvPr id="57" name="Text 33">
            <a:extLst>
              <a:ext uri="{FF2B5EF4-FFF2-40B4-BE49-F238E27FC236}">
                <a16:creationId xmlns:a16="http://schemas.microsoft.com/office/drawing/2014/main" id="{3FC27190-C7AD-CE8E-AE28-2B67A5426BF7}"/>
              </a:ext>
            </a:extLst>
          </p:cNvPr>
          <p:cNvSpPr txBox="1"/>
          <p:nvPr/>
        </p:nvSpPr>
        <p:spPr>
          <a:xfrm>
            <a:off x="10213483" y="2645362"/>
            <a:ext cx="1047011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174</a:t>
            </a:r>
            <a:r>
              <a:rPr lang="ko-KR" alt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endParaRPr lang="en-US" sz="1200" b="1" dirty="0"/>
          </a:p>
        </p:txBody>
      </p:sp>
      <p:sp>
        <p:nvSpPr>
          <p:cNvPr id="59" name="Shape 26">
            <a:extLst>
              <a:ext uri="{FF2B5EF4-FFF2-40B4-BE49-F238E27FC236}">
                <a16:creationId xmlns:a16="http://schemas.microsoft.com/office/drawing/2014/main" id="{E96AF54C-A1EF-9352-0A1D-D749CDDFF208}"/>
              </a:ext>
            </a:extLst>
          </p:cNvPr>
          <p:cNvSpPr/>
          <p:nvPr/>
        </p:nvSpPr>
        <p:spPr>
          <a:xfrm>
            <a:off x="9310012" y="1702448"/>
            <a:ext cx="45719" cy="1398855"/>
          </a:xfrm>
          <a:prstGeom prst="rect">
            <a:avLst/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 dirty="0">
              <a:solidFill>
                <a:srgbClr val="7F7F7F"/>
              </a:solidFill>
            </a:endParaRPr>
          </a:p>
        </p:txBody>
      </p:sp>
      <p:pic>
        <p:nvPicPr>
          <p:cNvPr id="29" name="Image 2" descr="preencoded.png">
            <a:extLst>
              <a:ext uri="{FF2B5EF4-FFF2-40B4-BE49-F238E27FC236}">
                <a16:creationId xmlns:a16="http://schemas.microsoft.com/office/drawing/2014/main" id="{95100E67-DD3E-5D84-CC0F-75DD8B7039B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</a:blip>
          <a:srcRect t="-2724" b="-2724"/>
          <a:stretch/>
        </p:blipFill>
        <p:spPr>
          <a:xfrm>
            <a:off x="724280" y="1463448"/>
            <a:ext cx="142647" cy="171907"/>
          </a:xfrm>
          <a:prstGeom prst="rect">
            <a:avLst/>
          </a:prstGeom>
        </p:spPr>
      </p:pic>
      <p:sp>
        <p:nvSpPr>
          <p:cNvPr id="31" name="Text 8">
            <a:extLst>
              <a:ext uri="{FF2B5EF4-FFF2-40B4-BE49-F238E27FC236}">
                <a16:creationId xmlns:a16="http://schemas.microsoft.com/office/drawing/2014/main" id="{C309B73B-7D2F-2214-D561-2078C3611676}"/>
              </a:ext>
            </a:extLst>
          </p:cNvPr>
          <p:cNvSpPr txBox="1"/>
          <p:nvPr/>
        </p:nvSpPr>
        <p:spPr>
          <a:xfrm>
            <a:off x="908201" y="1434413"/>
            <a:ext cx="1917268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Text 8">
            <a:extLst>
              <a:ext uri="{FF2B5EF4-FFF2-40B4-BE49-F238E27FC236}">
                <a16:creationId xmlns:a16="http://schemas.microsoft.com/office/drawing/2014/main" id="{8F378BB4-AA2F-FD03-3B94-076B8B34FDE7}"/>
              </a:ext>
            </a:extLst>
          </p:cNvPr>
          <p:cNvSpPr txBox="1"/>
          <p:nvPr/>
        </p:nvSpPr>
        <p:spPr>
          <a:xfrm>
            <a:off x="724280" y="4737731"/>
            <a:ext cx="5647772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한식 일반 음식점업 </a:t>
            </a: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(55.6%)</a:t>
            </a:r>
          </a:p>
        </p:txBody>
      </p:sp>
      <p:sp>
        <p:nvSpPr>
          <p:cNvPr id="33" name="Text 9">
            <a:extLst>
              <a:ext uri="{FF2B5EF4-FFF2-40B4-BE49-F238E27FC236}">
                <a16:creationId xmlns:a16="http://schemas.microsoft.com/office/drawing/2014/main" id="{5CA81961-0ED6-D8D1-159D-A6C0469F0226}"/>
              </a:ext>
            </a:extLst>
          </p:cNvPr>
          <p:cNvSpPr txBox="1"/>
          <p:nvPr/>
        </p:nvSpPr>
        <p:spPr>
          <a:xfrm>
            <a:off x="733580" y="5142875"/>
            <a:ext cx="5371125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의약품 및 의료용품 소매업 </a:t>
            </a:r>
            <a:r>
              <a:rPr lang="en-US" altLang="ko-KR" sz="16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(16.7%)</a:t>
            </a:r>
          </a:p>
        </p:txBody>
      </p:sp>
      <p:sp>
        <p:nvSpPr>
          <p:cNvPr id="36" name="Text 9">
            <a:extLst>
              <a:ext uri="{FF2B5EF4-FFF2-40B4-BE49-F238E27FC236}">
                <a16:creationId xmlns:a16="http://schemas.microsoft.com/office/drawing/2014/main" id="{4F07508C-AC19-B4BC-6EAB-05FEBE32FF70}"/>
              </a:ext>
            </a:extLst>
          </p:cNvPr>
          <p:cNvSpPr txBox="1"/>
          <p:nvPr/>
        </p:nvSpPr>
        <p:spPr>
          <a:xfrm>
            <a:off x="736980" y="5661637"/>
            <a:ext cx="4400595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기타 비알코올 음료점업 </a:t>
            </a:r>
            <a:r>
              <a:rPr lang="en-US" altLang="ko-KR" sz="1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(15.1%)</a:t>
            </a:r>
          </a:p>
        </p:txBody>
      </p:sp>
      <p:sp>
        <p:nvSpPr>
          <p:cNvPr id="38" name="Text 33">
            <a:extLst>
              <a:ext uri="{FF2B5EF4-FFF2-40B4-BE49-F238E27FC236}">
                <a16:creationId xmlns:a16="http://schemas.microsoft.com/office/drawing/2014/main" id="{4FBADD4B-C0B2-ABDC-EE12-DBCA77DDA179}"/>
              </a:ext>
            </a:extLst>
          </p:cNvPr>
          <p:cNvSpPr txBox="1"/>
          <p:nvPr/>
        </p:nvSpPr>
        <p:spPr>
          <a:xfrm>
            <a:off x="1459932" y="1319537"/>
            <a:ext cx="2696549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억원</a:t>
            </a:r>
            <a:endParaRPr lang="en-US" sz="1300" b="1" dirty="0">
              <a:solidFill>
                <a:srgbClr val="35383C"/>
              </a:solidFill>
            </a:endParaRPr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14" name="SL19_chart_native">
                <a:extLst>
                  <a:ext uri="{FF2B5EF4-FFF2-40B4-BE49-F238E27FC236}">
                    <a16:creationId xmlns:a16="http://schemas.microsoft.com/office/drawing/2014/main" id="{55C780F8-86D6-A427-CB57-B73732B74114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947091558"/>
                  </p:ext>
                </p:extLst>
              </p:nvPr>
            </p:nvGraphicFramePr>
            <p:xfrm>
              <a:off x="606960" y="1647580"/>
              <a:ext cx="4136373" cy="2952024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5"/>
              </a:graphicData>
            </a:graphic>
          </p:graphicFrame>
        </mc:Choice>
        <mc:Fallback>
          <p:pic>
            <p:nvPicPr>
              <p:cNvPr id="14" name="SL19_chart_native">
                <a:extLst>
                  <a:ext uri="{FF2B5EF4-FFF2-40B4-BE49-F238E27FC236}">
                    <a16:creationId xmlns:a16="http://schemas.microsoft.com/office/drawing/2014/main" id="{55C780F8-86D6-A427-CB57-B73732B7411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6960" y="1647580"/>
                <a:ext cx="4136373" cy="29520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9" name="SL19_chart_foreigner">
                <a:extLst>
                  <a:ext uri="{FF2B5EF4-FFF2-40B4-BE49-F238E27FC236}">
                    <a16:creationId xmlns:a16="http://schemas.microsoft.com/office/drawing/2014/main" id="{DF14E4F0-706D-9463-F5B5-8620270E430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533845925"/>
                  </p:ext>
                </p:extLst>
              </p:nvPr>
            </p:nvGraphicFramePr>
            <p:xfrm>
              <a:off x="4834789" y="1647580"/>
              <a:ext cx="4136373" cy="2952024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7"/>
              </a:graphicData>
            </a:graphic>
          </p:graphicFrame>
        </mc:Choice>
        <mc:Fallback xmlns="">
          <p:pic>
            <p:nvPicPr>
              <p:cNvPr id="19" name="SL19_chart_foreigner">
                <a:extLst>
                  <a:ext uri="{FF2B5EF4-FFF2-40B4-BE49-F238E27FC236}">
                    <a16:creationId xmlns:a16="http://schemas.microsoft.com/office/drawing/2014/main" id="{DF14E4F0-706D-9463-F5B5-8620270E430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834789" y="1647580"/>
                <a:ext cx="4136373" cy="295202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5471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테마">
  <a:themeElements>
    <a:clrScheme name="Office 2013 - 2022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1F4E79"/>
        </a:solidFill>
        <a:ln/>
      </a:spPr>
      <a:bodyPr/>
      <a:lstStyle>
        <a:defPPr algn="l">
          <a:defRPr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7199</TotalTime>
  <Words>285</Words>
  <Application>Microsoft Office PowerPoint</Application>
  <PresentationFormat>와이드스크린</PresentationFormat>
  <Paragraphs>85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Noto Sans KR</vt:lpstr>
      <vt:lpstr>Arial</vt:lpstr>
      <vt:lpstr>Calibri</vt:lpstr>
      <vt:lpstr>Calibri Light</vt:lpstr>
      <vt:lpstr>Office 2013 - 2022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Generated by Gen-Spark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Multi-page HTML Content</dc:title>
  <dc:subject>PptxGenJS Presentation</dc:subject>
  <dc:creator>Visual Extract to PPTX Converter</dc:creator>
  <cp:lastModifiedBy>김경은</cp:lastModifiedBy>
  <cp:revision>1285</cp:revision>
  <dcterms:created xsi:type="dcterms:W3CDTF">2025-10-15T03:48:02Z</dcterms:created>
  <dcterms:modified xsi:type="dcterms:W3CDTF">2025-10-29T07:33:26Z</dcterms:modified>
</cp:coreProperties>
</file>