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8"/>
  </p:notesMasterIdLst>
  <p:sldIdLst>
    <p:sldId id="342" r:id="rId2"/>
    <p:sldId id="347" r:id="rId3"/>
    <p:sldId id="344" r:id="rId4"/>
    <p:sldId id="343" r:id="rId5"/>
    <p:sldId id="289" r:id="rId6"/>
    <p:sldId id="341" r:id="rId7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3C"/>
    <a:srgbClr val="1F4E79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8928" autoAdjust="0"/>
  </p:normalViewPr>
  <p:slideViewPr>
    <p:cSldViewPr snapToGrid="0" snapToObjects="1">
      <p:cViewPr varScale="1">
        <p:scale>
          <a:sx n="69" d="100"/>
          <a:sy n="69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매출금액(천만원)</c:v>
                </c:pt>
              </c:strCache>
            </c:strRef>
          </c:tx>
          <c:spPr>
            <a:solidFill>
              <a:srgbClr val="1F4E79">
                <a:alpha val="60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C6E-4FB7-9A1C-90CD1CFE6983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6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46F-4EB0-86BB-2D8B257B6750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C6E-4FB7-9A1C-90CD1CFE6983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C6E-4FB7-9A1C-90CD1CFE6983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C6E-4FB7-9A1C-90CD1CFE6983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C6E-4FB7-9A1C-90CD1CFE6983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C6E-4FB7-9A1C-90CD1CFE6983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6C6E-4FB7-9A1C-90CD1CFE6983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6C6E-4FB7-9A1C-90CD1CFE6983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6C6E-4FB7-9A1C-90CD1CFE6983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6C6E-4FB7-9A1C-90CD1CFE6983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6C6E-4FB7-9A1C-90CD1CFE6983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6C6E-4FB7-9A1C-90CD1CFE6983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6C6E-4FB7-9A1C-90CD1CFE6983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6C6E-4FB7-9A1C-90CD1CFE6983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6C6E-4FB7-9A1C-90CD1CFE6983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6C6E-4FB7-9A1C-90CD1CFE6983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6C6E-4FB7-9A1C-90CD1CFE6983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6C6E-4FB7-9A1C-90CD1CFE6983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6C6E-4FB7-9A1C-90CD1CFE6983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6C6E-4FB7-9A1C-90CD1CFE6983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6C6E-4FB7-9A1C-90CD1CFE6983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6C6E-4FB7-9A1C-90CD1CFE6983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6C6E-4FB7-9A1C-90CD1CFE6983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0.87</c:v>
                </c:pt>
                <c:pt idx="3">
                  <c:v>0.77</c:v>
                </c:pt>
                <c:pt idx="4">
                  <c:v>1.04</c:v>
                </c:pt>
                <c:pt idx="5">
                  <c:v>2.5499999999999998</c:v>
                </c:pt>
                <c:pt idx="6">
                  <c:v>1.63</c:v>
                </c:pt>
                <c:pt idx="7">
                  <c:v>0.69</c:v>
                </c:pt>
                <c:pt idx="8">
                  <c:v>1.23</c:v>
                </c:pt>
                <c:pt idx="9">
                  <c:v>1.05</c:v>
                </c:pt>
                <c:pt idx="10">
                  <c:v>0.92</c:v>
                </c:pt>
                <c:pt idx="11">
                  <c:v>1.42</c:v>
                </c:pt>
                <c:pt idx="12">
                  <c:v>1.54</c:v>
                </c:pt>
                <c:pt idx="13">
                  <c:v>1.47</c:v>
                </c:pt>
                <c:pt idx="14">
                  <c:v>0.74</c:v>
                </c:pt>
                <c:pt idx="15">
                  <c:v>0.95</c:v>
                </c:pt>
                <c:pt idx="16">
                  <c:v>1.2</c:v>
                </c:pt>
                <c:pt idx="17">
                  <c:v>1.06</c:v>
                </c:pt>
                <c:pt idx="18">
                  <c:v>1.1100000000000001</c:v>
                </c:pt>
                <c:pt idx="19">
                  <c:v>2.48</c:v>
                </c:pt>
                <c:pt idx="20">
                  <c:v>1.58</c:v>
                </c:pt>
                <c:pt idx="21">
                  <c:v>0.86</c:v>
                </c:pt>
                <c:pt idx="22">
                  <c:v>1.04</c:v>
                </c:pt>
                <c:pt idx="23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rgbClr val="60606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60606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3-6C6E-4FB7-9A1C-90CD1CFE6983}"/>
              </c:ext>
            </c:extLst>
          </c:dPt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60606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346F-4EB0-86BB-2D8B257B675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60606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5-6C6E-4FB7-9A1C-90CD1CFE6983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60606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7-6C6E-4FB7-9A1C-90CD1CFE6983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60606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9-6C6E-4FB7-9A1C-90CD1CFE6983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60606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B-6C6E-4FB7-9A1C-90CD1CFE6983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60606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D-6C6E-4FB7-9A1C-90CD1CFE6983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E74C3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F-6C6E-4FB7-9A1C-90CD1CFE6983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E74C3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1-6C6E-4FB7-9A1C-90CD1CFE6983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E74C3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3-6C6E-4FB7-9A1C-90CD1CFE6983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E74C3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5-6C6E-4FB7-9A1C-90CD1CFE6983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E74C3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7-6C6E-4FB7-9A1C-90CD1CFE6983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E74C3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9-6C6E-4FB7-9A1C-90CD1CFE6983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E74C3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B-6C6E-4FB7-9A1C-90CD1CFE6983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E74C3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D-6C6E-4FB7-9A1C-90CD1CFE6983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E74C3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F-6C6E-4FB7-9A1C-90CD1CFE6983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E74C3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1-6C6E-4FB7-9A1C-90CD1CFE6983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60606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3-6C6E-4FB7-9A1C-90CD1CFE6983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60606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5-6C6E-4FB7-9A1C-90CD1CFE6983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60606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7-6C6E-4FB7-9A1C-90CD1CFE6983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60606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9-6C6E-4FB7-9A1C-90CD1CFE6983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60606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B-6C6E-4FB7-9A1C-90CD1CFE6983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60606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D-6C6E-4FB7-9A1C-90CD1CFE6983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60606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F-6C6E-4FB7-9A1C-90CD1CFE6983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매출건수(건)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7C-4F3A-97BD-5A3CDDB87122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7C-4F3A-97BD-5A3CDDB87122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7C-4F3A-97BD-5A3CDDB87122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7C-4F3A-97BD-5A3CDDB87122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C7C-4F3A-97BD-5A3CDDB87122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C7C-4F3A-97BD-5A3CDDB87122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C7C-4F3A-97BD-5A3CDDB87122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1C7C-4F3A-97BD-5A3CDDB87122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1C7C-4F3A-97BD-5A3CDDB87122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1C7C-4F3A-97BD-5A3CDDB87122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1C7C-4F3A-97BD-5A3CDDB87122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1C7C-4F3A-97BD-5A3CDDB87122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1C7C-4F3A-97BD-5A3CDDB87122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1C7C-4F3A-97BD-5A3CDDB87122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1C7C-4F3A-97BD-5A3CDDB87122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1C7C-4F3A-97BD-5A3CDDB87122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1C7C-4F3A-97BD-5A3CDDB87122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1C7C-4F3A-97BD-5A3CDDB87122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1C7C-4F3A-97BD-5A3CDDB87122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1C7C-4F3A-97BD-5A3CDDB87122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1C7C-4F3A-97BD-5A3CDDB87122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1C7C-4F3A-97BD-5A3CDDB87122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1C7C-4F3A-97BD-5A3CDDB87122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1C7C-4F3A-97BD-5A3CDDB87122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1C7C-4F3A-97BD-5A3CDDB87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의약품 및 의료용품 소매업</cx:pt>
          <cx:pt idx="2">기타 비알코올 음료점업</cx:pt>
          <cx:pt idx="3">김밥 및 기타 간이 음식점업</cx:pt>
          <cx:pt idx="4">서양식 음식점업</cx:pt>
          <cx:pt idx="5">일식 음식점업</cx:pt>
          <cx:pt idx="6">기념품/관광 민예품 및 장식용품 소매업</cx:pt>
          <cx:pt idx="7">의복 액세서리 및 모조 장신구 소매업</cx:pt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내국인</cx:pt>
          <cx:pt idx="1">내국인</cx:pt>
          <cx:pt idx="2">내국인</cx:pt>
          <cx:pt idx="3">내국인</cx:pt>
          <cx:pt idx="4">내국인</cx:pt>
          <cx:pt idx="5">내국인</cx:pt>
          <cx:pt idx="6">내국인</cx:pt>
          <cx:pt idx="7">내국인</cx:pt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  <cx:pt idx="8"/>
          <cx:pt idx="9"/>
          <cx:pt idx="10"/>
          <cx:pt idx="11"/>
          <cx:pt idx="12"/>
          <cx:pt idx="13"/>
          <cx:pt idx="14"/>
          <cx:pt idx="15"/>
        </cx:lvl>
      </cx:strDim>
      <cx:numDim type="size">
        <cx:f>Sheet1!$D$2:$D$17</cx:f>
        <cx:lvl ptCount="16" formatCode="G/표준">
          <cx:pt idx="0">6089.8000000000002</cx:pt>
          <cx:pt idx="1">1824.8</cx:pt>
          <cx:pt idx="2">1655.5999999999999</cx:pt>
          <cx:pt idx="3">742.29999999999995</cx:pt>
          <cx:pt idx="4">320.69999999999999</cx:pt>
          <cx:pt idx="5">210.09999999999999</cx:pt>
          <cx:pt idx="6">89.5</cx:pt>
          <cx:pt idx="7">18.100000000000001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의약품 및 의료용품 소매업</cx:pt>
          <cx:pt idx="2">기타 비알코올 음료점업</cx:pt>
          <cx:pt idx="3">김밥 및 기타 간이 음식점업</cx:pt>
          <cx:pt idx="4">기념품/관광 민예품 및 장식용품 소매업</cx:pt>
          <cx:pt idx="5">서양식 음식점업</cx:pt>
          <cx:pt idx="6">일식 음식점업</cx:pt>
          <cx:pt idx="7">의복 액세서리 및 모조 장신구 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  <cx:pt idx="7">외국인</cx:pt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</cx:lvl>
      </cx:strDim>
      <cx:numDim type="size">
        <cx:f>Sheet1!$D$2:$D$17</cx:f>
        <cx:lvl ptCount="16" formatCode="G/표준">
          <cx:pt idx="0">108.90000000000001</cx:pt>
          <cx:pt idx="1">75.900000000000006</cx:pt>
          <cx:pt idx="2">39.200000000000003</cx:pt>
          <cx:pt idx="3">17.699999999999999</cx:pt>
          <cx:pt idx="4">5.2999999999999998</cx:pt>
          <cx:pt idx="5">0</cx:pt>
          <cx:pt idx="6">0</cx:pt>
          <cx:pt idx="7">0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ko-KR" altLang="en-US" dirty="0"/>
              <a:t>주 이전</a:t>
            </a:r>
            <a:r>
              <a:rPr lang="en-US" altLang="ko-KR" dirty="0"/>
              <a:t>/</a:t>
            </a:r>
            <a:r>
              <a:rPr lang="ko-KR" altLang="en-US" dirty="0"/>
              <a:t>이후 동기간 비교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497BF-5EFE-8A33-6586-9014D2018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A2730E-8B07-18BE-2CAC-BE625C295A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3C755D-7251-AED8-5224-B8BE6AA63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8E5B5-4503-CDFC-584F-EEEE67E737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논현</a:t>
            </a:r>
            <a:r>
              <a:rPr lang="en-US" altLang="ko-KR" dirty="0"/>
              <a:t>2</a:t>
            </a:r>
            <a:r>
              <a:rPr lang="ko-KR" altLang="en-US" dirty="0"/>
              <a:t>동 </a:t>
            </a:r>
            <a:endParaRPr lang="en-US" altLang="ko-KR" dirty="0"/>
          </a:p>
          <a:p>
            <a:r>
              <a:rPr lang="en-US" altLang="ko-KR" dirty="0" err="1"/>
              <a:t>admi_cd</a:t>
            </a:r>
            <a:r>
              <a:rPr lang="en-US" altLang="ko-KR" dirty="0"/>
              <a:t> : 11680531, </a:t>
            </a:r>
            <a:r>
              <a:rPr lang="en-US" altLang="ko-KR" dirty="0" err="1"/>
              <a:t>region_cd</a:t>
            </a:r>
            <a:r>
              <a:rPr lang="en-US" altLang="ko-KR" dirty="0"/>
              <a:t> : 00000177 (</a:t>
            </a:r>
            <a:r>
              <a:rPr lang="en-US" altLang="ko-KR" dirty="0" err="1"/>
              <a:t>public.region</a:t>
            </a:r>
            <a:r>
              <a:rPr lang="ko-KR" altLang="en-US" dirty="0"/>
              <a:t> 테이블 보고 조인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957D-2A3F-5A77-3F9E-006E02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E0CA9-89FE-AB4B-D7E8-CD8E7368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8FA5F-1082-44BC-7456-3C21AA15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8004-B6E8-BF87-AA4C-3CB2A865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0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7.png"/><Relationship Id="rId7" Type="http://schemas.microsoft.com/office/2014/relationships/chartEx" Target="../charts/chartEx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microsoft.com/office/2014/relationships/chartEx" Target="../charts/chartEx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8582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9800857원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377.14건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25987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3540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7" name="Text 21"/>
          <p:cNvSpPr txBox="1"/>
          <p:nvPr/>
        </p:nvSpPr>
        <p:spPr>
          <a:xfrm>
            <a:off x="2593975" y="3542641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11197900원</a:t>
            </a:r>
            <a:endParaRPr lang="en-US" sz="1000" dirty="0"/>
          </a:p>
        </p:txBody>
      </p:sp>
      <p:sp>
        <p:nvSpPr>
          <p:cNvPr id="28" name="Text 22"/>
          <p:cNvSpPr txBox="1"/>
          <p:nvPr/>
        </p:nvSpPr>
        <p:spPr>
          <a:xfrm>
            <a:off x="3684117" y="3542641"/>
            <a:ext cx="116475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14.3%</a:t>
            </a:r>
            <a:endParaRPr lang="en-US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2593975" y="3805988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490.70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1" name="Text 25"/>
          <p:cNvSpPr txBox="1"/>
          <p:nvPr/>
        </p:nvSpPr>
        <p:spPr>
          <a:xfrm>
            <a:off x="3684117" y="3805988"/>
            <a:ext cx="108108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30.1%</a:t>
            </a:r>
            <a:endParaRPr lang="en-US" altLang="ko-KR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2505075" y="4068421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22820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4" name="Text 28"/>
          <p:cNvSpPr txBox="1"/>
          <p:nvPr/>
        </p:nvSpPr>
        <p:spPr>
          <a:xfrm>
            <a:off x="3684117" y="4068421"/>
            <a:ext cx="94366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-12.2%</a:t>
            </a:r>
            <a:endParaRPr lang="en-US" altLang="ko-KR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8589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sz="1300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244904" y="5176885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12668429원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352854" y="5440232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556.57건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352853" y="5703579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22762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" name="Text 22">
            <a:extLst>
              <a:ext uri="{FF2B5EF4-FFF2-40B4-BE49-F238E27FC236}">
                <a16:creationId xmlns:a16="http://schemas.microsoft.com/office/drawing/2014/main" id="{9215C81C-AA3E-0859-7714-68B6ACA22131}"/>
              </a:ext>
            </a:extLst>
          </p:cNvPr>
          <p:cNvSpPr txBox="1"/>
          <p:nvPr/>
        </p:nvSpPr>
        <p:spPr>
          <a:xfrm>
            <a:off x="3684117" y="5176885"/>
            <a:ext cx="116475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13.1%</a:t>
            </a:r>
            <a:endParaRPr lang="en-US" sz="1000" dirty="0"/>
          </a:p>
        </p:txBody>
      </p:sp>
      <p:sp>
        <p:nvSpPr>
          <p:cNvPr id="3" name="Text 25">
            <a:extLst>
              <a:ext uri="{FF2B5EF4-FFF2-40B4-BE49-F238E27FC236}">
                <a16:creationId xmlns:a16="http://schemas.microsoft.com/office/drawing/2014/main" id="{888BE609-762C-8B3A-CA3F-94FC193D5111}"/>
              </a:ext>
            </a:extLst>
          </p:cNvPr>
          <p:cNvSpPr txBox="1"/>
          <p:nvPr/>
        </p:nvSpPr>
        <p:spPr>
          <a:xfrm>
            <a:off x="3684117" y="5440232"/>
            <a:ext cx="108108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13.4%</a:t>
            </a:r>
            <a:endParaRPr lang="en-US" altLang="ko-KR" sz="1000" dirty="0"/>
          </a:p>
        </p:txBody>
      </p:sp>
      <p:sp>
        <p:nvSpPr>
          <p:cNvPr id="4" name="Text 28">
            <a:extLst>
              <a:ext uri="{FF2B5EF4-FFF2-40B4-BE49-F238E27FC236}">
                <a16:creationId xmlns:a16="http://schemas.microsoft.com/office/drawing/2014/main" id="{E3882805-B717-D469-8068-8808A1687E4D}"/>
              </a:ext>
            </a:extLst>
          </p:cNvPr>
          <p:cNvSpPr txBox="1"/>
          <p:nvPr/>
        </p:nvSpPr>
        <p:spPr>
          <a:xfrm>
            <a:off x="3684117" y="5702665"/>
            <a:ext cx="94366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-0.3%</a:t>
            </a:r>
            <a:endParaRPr lang="en-US" altLang="ko-KR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025A4DEC-69C0-E04B-EE9F-E21D79F24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4449137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Text 11">
            <a:extLst>
              <a:ext uri="{FF2B5EF4-FFF2-40B4-BE49-F238E27FC236}">
                <a16:creationId xmlns:a16="http://schemas.microsoft.com/office/drawing/2014/main" id="{542D7ADC-3180-7EC0-B69A-B8ACB532B4CB}"/>
              </a:ext>
            </a:extLst>
          </p:cNvPr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8" name="Text 13">
            <a:extLst>
              <a:ext uri="{FF2B5EF4-FFF2-40B4-BE49-F238E27FC236}">
                <a16:creationId xmlns:a16="http://schemas.microsoft.com/office/drawing/2014/main" id="{95BFD3E3-EBD6-9E07-26FB-03FAA3D52688}"/>
              </a:ext>
            </a:extLst>
          </p:cNvPr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0" name="Text 20">
            <a:extLst>
              <a:ext uri="{FF2B5EF4-FFF2-40B4-BE49-F238E27FC236}">
                <a16:creationId xmlns:a16="http://schemas.microsoft.com/office/drawing/2014/main" id="{9E2A7E58-A372-80ED-3B7A-666C3660B543}"/>
              </a:ext>
            </a:extLst>
          </p:cNvPr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11" name="Text 23">
            <a:extLst>
              <a:ext uri="{FF2B5EF4-FFF2-40B4-BE49-F238E27FC236}">
                <a16:creationId xmlns:a16="http://schemas.microsoft.com/office/drawing/2014/main" id="{C8095E90-B905-9E86-5269-F22487520E73}"/>
              </a:ext>
            </a:extLst>
          </p:cNvPr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0" name="Text 32">
            <a:extLst>
              <a:ext uri="{FF2B5EF4-FFF2-40B4-BE49-F238E27FC236}">
                <a16:creationId xmlns:a16="http://schemas.microsoft.com/office/drawing/2014/main" id="{6C41FBC2-7687-3C47-B10D-9F4405347FFE}"/>
              </a:ext>
            </a:extLst>
          </p:cNvPr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1" name="Text 35">
            <a:extLst>
              <a:ext uri="{FF2B5EF4-FFF2-40B4-BE49-F238E27FC236}">
                <a16:creationId xmlns:a16="http://schemas.microsoft.com/office/drawing/2014/main" id="{8D6C56CA-9D9D-93E8-EAFD-2E68C9871DD8}"/>
              </a:ext>
            </a:extLst>
          </p:cNvPr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A07FA-4D5C-5741-A9CA-4BD6E6CBE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4953EB60-33B0-E45C-4512-94D6D3CFCEEA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55BCC236-B0BB-BFE7-566E-4A8A029499FC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99CD7BE-F8DB-10EF-ACA0-C4F896759ED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80CDEC48-C313-118D-C28D-5FBCE86F34EB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B46A7340-F6B3-9C0B-9A88-BF6F1762DBD3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C70A76BA-6509-C063-C0B1-2580BD5E32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1584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BE046F0A-5737-02A7-3ED9-B34D962ADD24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{{SL21_1}}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112B5010-0E70-3DD1-2696-5BCADE5D6A97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{{SL21_2}}명</a:t>
            </a:r>
            <a:endParaRPr lang="en-US" sz="1000" dirty="0"/>
          </a:p>
        </p:txBody>
      </p:sp>
      <p:sp>
        <p:nvSpPr>
          <p:cNvPr id="11" name="Text 14">
            <a:extLst>
              <a:ext uri="{FF2B5EF4-FFF2-40B4-BE49-F238E27FC236}">
                <a16:creationId xmlns:a16="http://schemas.microsoft.com/office/drawing/2014/main" id="{4610680E-F803-06AB-0042-26338522E3C3}"/>
              </a:ext>
            </a:extLst>
          </p:cNvPr>
          <p:cNvSpPr txBox="1"/>
          <p:nvPr/>
        </p:nvSpPr>
        <p:spPr>
          <a:xfrm>
            <a:off x="3711898" y="2452270"/>
            <a:ext cx="52291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9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기준</a:t>
            </a:r>
            <a:r>
              <a:rPr lang="en-US" sz="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기간</a:t>
            </a:r>
            <a:endParaRPr lang="en-US" sz="9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CDBA1D37-EBCC-30CD-BD3E-6A3E44D4759D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0" name="Image 3" descr="preencoded.png">
            <a:extLst>
              <a:ext uri="{FF2B5EF4-FFF2-40B4-BE49-F238E27FC236}">
                <a16:creationId xmlns:a16="http://schemas.microsoft.com/office/drawing/2014/main" id="{1DB6F7CF-8391-F4B4-021A-DE2DC6686BA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2838" r="-2838"/>
          <a:stretch/>
        </p:blipFill>
        <p:spPr>
          <a:xfrm>
            <a:off x="1033498" y="3224023"/>
            <a:ext cx="123444" cy="133502"/>
          </a:xfrm>
          <a:prstGeom prst="rect">
            <a:avLst/>
          </a:prstGeom>
        </p:spPr>
      </p:pic>
      <p:sp>
        <p:nvSpPr>
          <p:cNvPr id="52" name="Text 18">
            <a:extLst>
              <a:ext uri="{FF2B5EF4-FFF2-40B4-BE49-F238E27FC236}">
                <a16:creationId xmlns:a16="http://schemas.microsoft.com/office/drawing/2014/main" id="{1BF14381-DC1D-38AE-73B3-4067BA00A510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{{SL21_3}}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859A9281-08E4-A270-0681-34638C64B70C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{{SL21_4}}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5" name="Shape 21">
            <a:extLst>
              <a:ext uri="{FF2B5EF4-FFF2-40B4-BE49-F238E27FC236}">
                <a16:creationId xmlns:a16="http://schemas.microsoft.com/office/drawing/2014/main" id="{198BA0E9-849A-2A92-E9FA-47819CBD9484}"/>
              </a:ext>
            </a:extLst>
          </p:cNvPr>
          <p:cNvSpPr/>
          <p:nvPr/>
        </p:nvSpPr>
        <p:spPr>
          <a:xfrm>
            <a:off x="3526152" y="3841243"/>
            <a:ext cx="676656" cy="228600"/>
          </a:xfrm>
          <a:prstGeom prst="roundRect">
            <a:avLst>
              <a:gd name="adj" fmla="val 66667"/>
            </a:avLst>
          </a:prstGeom>
          <a:solidFill>
            <a:srgbClr val="27AE60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6" name="Text 22">
            <a:extLst>
              <a:ext uri="{FF2B5EF4-FFF2-40B4-BE49-F238E27FC236}">
                <a16:creationId xmlns:a16="http://schemas.microsoft.com/office/drawing/2014/main" id="{6EE67C40-B94E-EAE8-6B7A-860179DF2353}"/>
              </a:ext>
            </a:extLst>
          </p:cNvPr>
          <p:cNvSpPr txBox="1"/>
          <p:nvPr/>
        </p:nvSpPr>
        <p:spPr>
          <a:xfrm>
            <a:off x="3583759" y="3859531"/>
            <a:ext cx="653796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+258% ↑</a:t>
            </a:r>
            <a:endParaRPr lang="en-US" sz="9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26ED5BC1-85EB-8E7E-A624-BE3F16C02F99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3C4E8475-4047-80ED-9F30-54249A4DDF31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F527F26C-4B37-6615-2313-1745C03D22B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1033498" y="463128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7CF39800-4871-D880-88F4-71FE9E767B00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{{SL21_5}}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DE931E23-0ABA-F6F2-FF36-E49B8EF6C8EF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{{SL21_6}}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64" name="Shape 29">
            <a:extLst>
              <a:ext uri="{FF2B5EF4-FFF2-40B4-BE49-F238E27FC236}">
                <a16:creationId xmlns:a16="http://schemas.microsoft.com/office/drawing/2014/main" id="{969A0DD8-E419-75C8-7499-FD89591E463F}"/>
              </a:ext>
            </a:extLst>
          </p:cNvPr>
          <p:cNvSpPr/>
          <p:nvPr/>
        </p:nvSpPr>
        <p:spPr>
          <a:xfrm>
            <a:off x="3598390" y="5248505"/>
            <a:ext cx="599846" cy="228600"/>
          </a:xfrm>
          <a:prstGeom prst="roundRect">
            <a:avLst>
              <a:gd name="adj" fmla="val 66667"/>
            </a:avLst>
          </a:prstGeom>
          <a:solidFill>
            <a:srgbClr val="27AE60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30">
            <a:extLst>
              <a:ext uri="{FF2B5EF4-FFF2-40B4-BE49-F238E27FC236}">
                <a16:creationId xmlns:a16="http://schemas.microsoft.com/office/drawing/2014/main" id="{FAB954CD-189E-5295-DC42-0F8B30D9A894}"/>
              </a:ext>
            </a:extLst>
          </p:cNvPr>
          <p:cNvSpPr txBox="1"/>
          <p:nvPr/>
        </p:nvSpPr>
        <p:spPr>
          <a:xfrm>
            <a:off x="3655997" y="5267707"/>
            <a:ext cx="577901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+21% ↑</a:t>
            </a:r>
            <a:endParaRPr lang="en-US" sz="9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4F36C075-9081-C7D8-F53D-10B9A47A5B99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1주 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이전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EA6D45BF-327C-D89A-62C7-0919F270F91A}"/>
              </a:ext>
            </a:extLst>
          </p:cNvPr>
          <p:cNvSpPr txBox="1"/>
          <p:nvPr/>
        </p:nvSpPr>
        <p:spPr>
          <a:xfrm>
            <a:off x="1254661" y="3179575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C901E123-41AB-9775-58DE-EBDFD178A481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1주 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이후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2301BED4-2696-FF61-2D5B-454E29509A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206436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67143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4" name="SL20_map_facility">
            <a:extLst>
              <a:ext uri="{FF2B5EF4-FFF2-40B4-BE49-F238E27FC236}">
                <a16:creationId xmlns:a16="http://schemas.microsoft.com/office/drawing/2014/main" id="{7E915718-9648-7698-E72F-F0C9D5D0C2BC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99CE-67D0-F723-06A5-6CCBFD95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BB629F4E-3D1F-16E9-973B-12190FD0509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BA1FEF7-932B-7DF9-E153-5A87BED6F8C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sp>
        <p:nvSpPr>
          <p:cNvPr id="4" name="SL22_map_parking">
            <a:extLst>
              <a:ext uri="{FF2B5EF4-FFF2-40B4-BE49-F238E27FC236}">
                <a16:creationId xmlns:a16="http://schemas.microsoft.com/office/drawing/2014/main" id="{50567301-A507-DCD6-5E09-464C64CA2E3E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3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49CBE57-0B50-EDFD-E43D-C1472556B6B9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(44.1%)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(30.7%)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(15.9%)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23,147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14,195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4,731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174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(55.6%)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(15.1%)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88193672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23498339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7199</TotalTime>
  <Words>285</Words>
  <Application>Microsoft Office PowerPoint</Application>
  <PresentationFormat>와이드스크린</PresentationFormat>
  <Paragraphs>85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1286</cp:revision>
  <dcterms:created xsi:type="dcterms:W3CDTF">2025-10-15T03:48:02Z</dcterms:created>
  <dcterms:modified xsi:type="dcterms:W3CDTF">2025-10-29T07:44:50Z</dcterms:modified>
</cp:coreProperties>
</file>