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71" r:id="rId2"/>
    <p:sldId id="1272" r:id="rId3"/>
    <p:sldId id="1266" r:id="rId4"/>
    <p:sldId id="1270" r:id="rId5"/>
    <p:sldId id="1268" r:id="rId6"/>
    <p:sldId id="1267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C073A-858E-4CAF-B35C-923E304554AC}" v="28" dt="2020-05-18T08:35:5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C93F-2FB2-4901-AF13-4510760ACBED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F707-6247-4AC0-AFB6-7A09EEC3F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1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97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7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80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5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65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9337-3DF7-40DE-B493-4398ADC8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7D8E-A387-4148-AE6C-8567D22B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5FAD-750B-4F21-B6A1-85B061DD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5333-DBDE-4FA3-854E-619EC8C6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463E-E0A2-43BE-BE5B-9006394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75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2ABE-A2E4-4E8B-8C9D-180770D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79C71-207C-483E-898B-325951DD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E3D7-0C7C-4D59-8C63-1AD25ADC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2D63-2C6B-4E2C-9E1C-EA06AEAA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F6D2-8CFA-4D3E-A5DD-6460974E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886D7-8B57-4456-8FB1-C67E8BC2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33843-E54C-4DAD-BC0E-B2D917D2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1155F-5884-4E36-BA98-E9C6CF82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C9D-D721-4917-94F1-3C4406A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FC2B-0844-4E9E-9087-A45F1074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DF21-A6D9-4976-B550-5D73282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495C-C373-4869-B05C-5DA8D64A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80F5-3521-40A5-A857-4A87921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4AED-5F8E-447E-BEE8-F8124B76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B6CD-D3C9-4A1E-A329-B7B4BBA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5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CFA7-26D7-4BA4-8258-FC850D9B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935E-1C71-442C-B27F-232D011C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2167-324B-4D38-9A85-A96212C5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385-4380-4ADF-A90E-07968ED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252-691E-4238-8F3B-6A18E786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97EE-7463-49EC-9F3A-F5965FA4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C7BC-A0B1-4040-A185-5EDAA023B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7B44A-0AFE-4545-8D24-5BE55CA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76824-66C3-4390-856B-3997376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A8C4-D129-42A0-A8AF-ABE93F09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EA5D-211E-480E-9802-0F43BA17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77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322D-DD39-4052-A9B8-8494EFBB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0DE6-A92D-485F-AD35-0BE07428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0F73-18A3-40BC-AE3B-2796616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C2C33-4754-412D-A540-8073EEAE6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EA80-8166-4431-8015-DA91DA9F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22555-0A21-4860-BF96-86DA83B9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24059-ACDC-4F53-91BC-D2B2252E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55AA0-5801-4990-824F-F5B66A4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4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C9C9-0EA7-4622-A30E-B0EA12B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3841-D8EE-4028-B952-E036022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3BD7-775D-4960-9FB8-45DC1FF6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AD5E-B900-4B65-929B-4A42054C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5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9F38F-C817-42A5-9E45-CBAC911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C92C1-DFCD-4A33-9CBD-CBA8507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9DE4-AA4D-4003-9B9D-2EDA33D6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1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C78-CF60-479A-9A19-0D3C3DC2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4A03-7C60-43FF-9AD3-CC888781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56EC0-2A2C-43C5-BA96-4199DDB7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131E9-1619-4A9C-8C6B-7824830F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1D3F-02F2-4D7D-A89D-38012BC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CEEB-62B4-4557-908D-BCF2960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67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F7EE-0A90-4A00-8543-E56F9F44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2289-4CD5-4EA5-BD1A-626AEE83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6215-A03A-4531-A02B-40432F06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E229-44A0-41D1-96E4-D9F806E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FDBF-07DB-4DC1-8DB3-D019FCE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3ED2A-C05B-41C2-BDAE-B31C7A5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0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EA567-E12D-47D7-B03A-558BCBF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A444-AAEC-40CA-92CC-F608E3F7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F63-D389-4F5A-8AAA-9A376D0D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6F7-B47A-464A-A8AE-36A936C395B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BA78-B80C-413A-AC55-6553C8A50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4545-EABF-4E90-BA5A-092B49171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New design of IBF-system</a:t>
            </a:r>
          </a:p>
        </p:txBody>
      </p:sp>
    </p:spTree>
    <p:extLst>
      <p:ext uri="{BB962C8B-B14F-4D97-AF65-F5344CB8AC3E}">
        <p14:creationId xmlns:p14="http://schemas.microsoft.com/office/powerpoint/2010/main" val="5764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F97D5DC-CDB0-42E2-8DC0-19E0EF5264C3}"/>
              </a:ext>
            </a:extLst>
          </p:cNvPr>
          <p:cNvSpPr/>
          <p:nvPr/>
        </p:nvSpPr>
        <p:spPr>
          <a:xfrm>
            <a:off x="356583" y="390580"/>
            <a:ext cx="9520842" cy="13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203B4-42F1-416D-9473-AA7EA4394969}"/>
              </a:ext>
            </a:extLst>
          </p:cNvPr>
          <p:cNvSpPr/>
          <p:nvPr/>
        </p:nvSpPr>
        <p:spPr>
          <a:xfrm>
            <a:off x="356582" y="2360800"/>
            <a:ext cx="2140434" cy="1970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BEB3A-D4FB-438A-8C9B-9B529CB70F88}"/>
              </a:ext>
            </a:extLst>
          </p:cNvPr>
          <p:cNvSpPr/>
          <p:nvPr/>
        </p:nvSpPr>
        <p:spPr>
          <a:xfrm>
            <a:off x="683849" y="274861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Trigger decision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05F86-5F55-447C-A346-5B5209428C7B}"/>
              </a:ext>
            </a:extLst>
          </p:cNvPr>
          <p:cNvSpPr/>
          <p:nvPr/>
        </p:nvSpPr>
        <p:spPr>
          <a:xfrm>
            <a:off x="567103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impact data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DB4338-DFB6-49FD-9120-4353C1BC6E5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17992" y="1748575"/>
            <a:ext cx="801684" cy="422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A11CFA-794E-483C-9B55-628054444DA0}"/>
              </a:ext>
            </a:extLst>
          </p:cNvPr>
          <p:cNvSpPr txBox="1"/>
          <p:nvPr/>
        </p:nvSpPr>
        <p:spPr>
          <a:xfrm>
            <a:off x="363415" y="236079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Trigger model development</a:t>
            </a:r>
            <a:endParaRPr lang="nl-NL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050A8-3481-4DFE-AC80-3E705C6C8579}"/>
              </a:ext>
            </a:extLst>
          </p:cNvPr>
          <p:cNvSpPr txBox="1"/>
          <p:nvPr/>
        </p:nvSpPr>
        <p:spPr>
          <a:xfrm>
            <a:off x="363415" y="390885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DB (</a:t>
            </a:r>
            <a:r>
              <a:rPr lang="en-GB" sz="1200" b="1" dirty="0" err="1"/>
              <a:t>Geonode</a:t>
            </a:r>
            <a:r>
              <a:rPr lang="en-GB" sz="1200" b="1" dirty="0"/>
              <a:t>?)</a:t>
            </a:r>
            <a:endParaRPr lang="nl-NL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5BBC3-27C9-4188-8353-26169FD2296A}"/>
              </a:ext>
            </a:extLst>
          </p:cNvPr>
          <p:cNvSpPr/>
          <p:nvPr/>
        </p:nvSpPr>
        <p:spPr>
          <a:xfrm>
            <a:off x="1519603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forecast data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B940543-BE26-46AB-91B5-7A6D579B139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5400000">
            <a:off x="1294242" y="1695089"/>
            <a:ext cx="801684" cy="529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A423B-CBDE-4CC2-8BB2-F9456F902DC6}"/>
              </a:ext>
            </a:extLst>
          </p:cNvPr>
          <p:cNvSpPr/>
          <p:nvPr/>
        </p:nvSpPr>
        <p:spPr>
          <a:xfrm>
            <a:off x="3032862" y="2360799"/>
            <a:ext cx="2140434" cy="197021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25BB8-36DA-4EBE-8D46-641E0A957AA3}"/>
              </a:ext>
            </a:extLst>
          </p:cNvPr>
          <p:cNvSpPr txBox="1"/>
          <p:nvPr/>
        </p:nvSpPr>
        <p:spPr>
          <a:xfrm>
            <a:off x="3039695" y="236079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Automated pipeline</a:t>
            </a:r>
            <a:endParaRPr lang="nl-NL" sz="12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0B194A-CD68-4968-9F19-69663292D202}"/>
              </a:ext>
            </a:extLst>
          </p:cNvPr>
          <p:cNvSpPr/>
          <p:nvPr/>
        </p:nvSpPr>
        <p:spPr>
          <a:xfrm>
            <a:off x="683849" y="358388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Intervention map calculation script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D92A80-DCC9-4CA6-A9BD-8B1A4A5A40FF}"/>
              </a:ext>
            </a:extLst>
          </p:cNvPr>
          <p:cNvSpPr/>
          <p:nvPr/>
        </p:nvSpPr>
        <p:spPr>
          <a:xfrm>
            <a:off x="3303224" y="274861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trigger decision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224F56-5610-4252-B2B7-D6155EC2B617}"/>
              </a:ext>
            </a:extLst>
          </p:cNvPr>
          <p:cNvSpPr/>
          <p:nvPr/>
        </p:nvSpPr>
        <p:spPr>
          <a:xfrm>
            <a:off x="3303224" y="358388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calculation dynamic intervention map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C3B6C-5556-471B-A244-23457F23CC30}"/>
              </a:ext>
            </a:extLst>
          </p:cNvPr>
          <p:cNvSpPr/>
          <p:nvPr/>
        </p:nvSpPr>
        <p:spPr>
          <a:xfrm>
            <a:off x="356582" y="4608020"/>
            <a:ext cx="2140434" cy="1970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25D36C-FEAB-4410-A424-BF62B1308471}"/>
              </a:ext>
            </a:extLst>
          </p:cNvPr>
          <p:cNvSpPr/>
          <p:nvPr/>
        </p:nvSpPr>
        <p:spPr>
          <a:xfrm>
            <a:off x="683849" y="499583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“Trigger table”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F04C4B-D73E-4B42-AEDA-06B3E19F1F00}"/>
              </a:ext>
            </a:extLst>
          </p:cNvPr>
          <p:cNvSpPr txBox="1"/>
          <p:nvPr/>
        </p:nvSpPr>
        <p:spPr>
          <a:xfrm>
            <a:off x="363415" y="460801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EAP</a:t>
            </a:r>
            <a:endParaRPr lang="nl-NL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4413AE-7286-4B2E-83AF-FBDA35FA0042}"/>
              </a:ext>
            </a:extLst>
          </p:cNvPr>
          <p:cNvSpPr/>
          <p:nvPr/>
        </p:nvSpPr>
        <p:spPr>
          <a:xfrm>
            <a:off x="683849" y="583110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“Static intervention map”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30F4A8-3C4C-4D64-81AF-3BA777E704CA}"/>
              </a:ext>
            </a:extLst>
          </p:cNvPr>
          <p:cNvSpPr/>
          <p:nvPr/>
        </p:nvSpPr>
        <p:spPr>
          <a:xfrm>
            <a:off x="3049220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Daily forecast data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ABCC3C2-F673-4196-A557-008792F457D1}"/>
              </a:ext>
            </a:extLst>
          </p:cNvPr>
          <p:cNvCxnSpPr>
            <a:cxnSpLocks/>
            <a:stCxn id="60" idx="2"/>
            <a:endCxn id="47" idx="0"/>
          </p:cNvCxnSpPr>
          <p:nvPr/>
        </p:nvCxnSpPr>
        <p:spPr>
          <a:xfrm rot="16200000" flipH="1">
            <a:off x="3397190" y="1651493"/>
            <a:ext cx="801684" cy="61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49501F-856D-4121-A5ED-E913E0C54AA4}"/>
              </a:ext>
            </a:extLst>
          </p:cNvPr>
          <p:cNvCxnSpPr>
            <a:stCxn id="3" idx="3"/>
            <a:endCxn id="45" idx="1"/>
          </p:cNvCxnSpPr>
          <p:nvPr/>
        </p:nvCxnSpPr>
        <p:spPr>
          <a:xfrm flipV="1">
            <a:off x="2497016" y="3345909"/>
            <a:ext cx="5358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ACBD84-5FB8-4296-90C8-39D94020BBD4}"/>
              </a:ext>
            </a:extLst>
          </p:cNvPr>
          <p:cNvCxnSpPr>
            <a:stCxn id="3" idx="2"/>
            <a:endCxn id="57" idx="0"/>
          </p:cNvCxnSpPr>
          <p:nvPr/>
        </p:nvCxnSpPr>
        <p:spPr>
          <a:xfrm>
            <a:off x="1426799" y="4331020"/>
            <a:ext cx="341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6C074B6-BC34-4B19-931F-ADFEDB36360A}"/>
              </a:ext>
            </a:extLst>
          </p:cNvPr>
          <p:cNvSpPr/>
          <p:nvPr/>
        </p:nvSpPr>
        <p:spPr>
          <a:xfrm>
            <a:off x="5173296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Daily pipeline output data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7F0437-330D-41D3-B124-6F18C1368A2D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 flipV="1">
            <a:off x="4867214" y="1614372"/>
            <a:ext cx="801688" cy="691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E739520-0FDE-424C-8F05-C343222C57E3}"/>
              </a:ext>
            </a:extLst>
          </p:cNvPr>
          <p:cNvSpPr/>
          <p:nvPr/>
        </p:nvSpPr>
        <p:spPr>
          <a:xfrm>
            <a:off x="6795722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Static data*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DB29FB-399F-45A1-B0FE-15B9D64AB1CA}"/>
              </a:ext>
            </a:extLst>
          </p:cNvPr>
          <p:cNvSpPr/>
          <p:nvPr/>
        </p:nvSpPr>
        <p:spPr>
          <a:xfrm>
            <a:off x="4970588" y="571372"/>
            <a:ext cx="4335325" cy="109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461041-E22B-4BDF-AF52-A4531864E8A8}"/>
              </a:ext>
            </a:extLst>
          </p:cNvPr>
          <p:cNvSpPr/>
          <p:nvPr/>
        </p:nvSpPr>
        <p:spPr>
          <a:xfrm>
            <a:off x="1519604" y="46906"/>
            <a:ext cx="2410314" cy="28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GLOFAS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ECE866-CEEE-4B12-8F17-1F29CA0F77CD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rot="16200000" flipH="1">
            <a:off x="7761495" y="1043630"/>
            <a:ext cx="733377" cy="1979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81426E4-3E92-4DA0-ABB0-8613EF560C81}"/>
              </a:ext>
            </a:extLst>
          </p:cNvPr>
          <p:cNvSpPr/>
          <p:nvPr/>
        </p:nvSpPr>
        <p:spPr>
          <a:xfrm>
            <a:off x="8044482" y="3673745"/>
            <a:ext cx="1829526" cy="696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9F3907-A94E-475E-BBDD-A41D7EF41FF1}"/>
              </a:ext>
            </a:extLst>
          </p:cNvPr>
          <p:cNvSpPr txBox="1"/>
          <p:nvPr/>
        </p:nvSpPr>
        <p:spPr>
          <a:xfrm>
            <a:off x="8051315" y="3673744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Dashboard (Angular)</a:t>
            </a:r>
            <a:endParaRPr lang="nl-NL" sz="1200" b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BFAFC2E-02F1-4CAC-B894-42495763EAC2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 rot="16200000" flipH="1">
            <a:off x="8751153" y="3306780"/>
            <a:ext cx="576765" cy="157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8ECB03-89A4-4F5D-AF2C-3A9593071796}"/>
              </a:ext>
            </a:extLst>
          </p:cNvPr>
          <p:cNvSpPr/>
          <p:nvPr/>
        </p:nvSpPr>
        <p:spPr>
          <a:xfrm>
            <a:off x="3929917" y="5413470"/>
            <a:ext cx="4863853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* Administrative boundaries, RC office locations, vulnerability data, etc.</a:t>
            </a:r>
          </a:p>
          <a:p>
            <a:r>
              <a:rPr lang="en-GB" sz="1200" dirty="0">
                <a:solidFill>
                  <a:schemeClr val="tx1"/>
                </a:solidFill>
              </a:rPr>
              <a:t>** In the future, the dashboard might move from read-only to an application where users can also add data through the interface.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B00D1C-533F-4554-BC5E-5DB9F6008507}"/>
              </a:ext>
            </a:extLst>
          </p:cNvPr>
          <p:cNvSpPr/>
          <p:nvPr/>
        </p:nvSpPr>
        <p:spPr>
          <a:xfrm>
            <a:off x="5508140" y="2328888"/>
            <a:ext cx="2140434" cy="134485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A7DC6A-97E5-42AF-9F7E-2BDF6D7C21C2}"/>
              </a:ext>
            </a:extLst>
          </p:cNvPr>
          <p:cNvSpPr txBox="1"/>
          <p:nvPr/>
        </p:nvSpPr>
        <p:spPr>
          <a:xfrm>
            <a:off x="5542818" y="2400252"/>
            <a:ext cx="213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Geoserver</a:t>
            </a:r>
            <a:endParaRPr lang="en-GB" sz="1200" b="1" dirty="0"/>
          </a:p>
          <a:p>
            <a:r>
              <a:rPr lang="en-GB" sz="1200" dirty="0"/>
              <a:t>Dynamically produced raster-files (+static raster files) are served via </a:t>
            </a:r>
            <a:r>
              <a:rPr lang="en-GB" sz="1200" dirty="0" err="1"/>
              <a:t>Geoserver</a:t>
            </a:r>
            <a:r>
              <a:rPr lang="en-GB" sz="1200" dirty="0"/>
              <a:t> to frontend as WMS-layer</a:t>
            </a:r>
            <a:endParaRPr lang="nl-NL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ADD1827-1630-4EA4-B1C8-6326A9CD8E05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5173296" y="3001316"/>
            <a:ext cx="334844" cy="344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6325CBF-F303-4B73-BE94-D9A35C6DAB02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7648574" y="3001316"/>
            <a:ext cx="395908" cy="1020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696F158-A716-4D6E-B6C2-F397AB01C97A}"/>
              </a:ext>
            </a:extLst>
          </p:cNvPr>
          <p:cNvSpPr/>
          <p:nvPr/>
        </p:nvSpPr>
        <p:spPr>
          <a:xfrm>
            <a:off x="8147232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User-added data**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76B020-1611-4BB2-82C2-A768441649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21432" y="2311020"/>
            <a:ext cx="2114626" cy="610819"/>
          </a:xfrm>
          <a:prstGeom prst="bentConnector3">
            <a:avLst>
              <a:gd name="adj1" fmla="val 83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2D08B-06A7-438A-9C25-88F0B71C4222}"/>
              </a:ext>
            </a:extLst>
          </p:cNvPr>
          <p:cNvSpPr/>
          <p:nvPr/>
        </p:nvSpPr>
        <p:spPr>
          <a:xfrm>
            <a:off x="8044482" y="2400253"/>
            <a:ext cx="1832943" cy="696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D99C86-6A40-40CD-B962-E09C0794D0AC}"/>
              </a:ext>
            </a:extLst>
          </p:cNvPr>
          <p:cNvSpPr txBox="1"/>
          <p:nvPr/>
        </p:nvSpPr>
        <p:spPr>
          <a:xfrm>
            <a:off x="8051315" y="2400252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API Service (NodeJS)</a:t>
            </a:r>
            <a:endParaRPr lang="nl-NL" sz="12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842903C-CFB4-43D3-89FC-1932B88A24B3}"/>
              </a:ext>
            </a:extLst>
          </p:cNvPr>
          <p:cNvCxnSpPr>
            <a:stCxn id="77" idx="2"/>
            <a:endCxn id="60" idx="0"/>
          </p:cNvCxnSpPr>
          <p:nvPr/>
        </p:nvCxnSpPr>
        <p:spPr>
          <a:xfrm rot="16200000" flipH="1">
            <a:off x="2912551" y="146828"/>
            <a:ext cx="389228" cy="764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244F32-E1A2-413E-8D27-295404E97CE7}"/>
              </a:ext>
            </a:extLst>
          </p:cNvPr>
          <p:cNvCxnSpPr>
            <a:cxnSpLocks/>
            <a:stCxn id="77" idx="2"/>
            <a:endCxn id="33" idx="0"/>
          </p:cNvCxnSpPr>
          <p:nvPr/>
        </p:nvCxnSpPr>
        <p:spPr>
          <a:xfrm rot="5400000">
            <a:off x="2147743" y="146828"/>
            <a:ext cx="389228" cy="764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2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Older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design of FBF-Zambia system</a:t>
            </a:r>
          </a:p>
        </p:txBody>
      </p:sp>
    </p:spTree>
    <p:extLst>
      <p:ext uri="{BB962C8B-B14F-4D97-AF65-F5344CB8AC3E}">
        <p14:creationId xmlns:p14="http://schemas.microsoft.com/office/powerpoint/2010/main" val="14944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Historical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Analysis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predict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trigger discharge level per district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7855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119169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Pipeline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daily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compare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forecast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trigger levels &amp;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calculate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associated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exposure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numbers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GLOFAS discharge forecast per station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Trigger yes/no per district</a:t>
            </a:r>
          </a:p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(if trigger) Return Period per district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0EB895-06EB-4A3B-8A3B-F2868C17F6A4}"/>
              </a:ext>
            </a:extLst>
          </p:cNvPr>
          <p:cNvSpPr/>
          <p:nvPr/>
        </p:nvSpPr>
        <p:spPr>
          <a:xfrm>
            <a:off x="23827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/>
              <a:t>“Indication</a:t>
            </a:r>
            <a:r>
              <a:rPr lang="nl-NL" sz="1200" dirty="0"/>
              <a:t>-discharge-level per station per RETURN PERIOD</a:t>
            </a:r>
            <a:endParaRPr lang="en-GB" sz="12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BA092E3-2627-4FEF-B934-947C648C45FA}"/>
              </a:ext>
            </a:extLst>
          </p:cNvPr>
          <p:cNvCxnSpPr>
            <a:cxnSpLocks/>
            <a:stCxn id="147" idx="3"/>
            <a:endCxn id="143" idx="1"/>
          </p:cNvCxnSpPr>
          <p:nvPr/>
        </p:nvCxnSpPr>
        <p:spPr>
          <a:xfrm flipV="1">
            <a:off x="3868615" y="4257743"/>
            <a:ext cx="457200" cy="1974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FE68DA-7366-4BD7-B020-1F1C40D2BC53}"/>
              </a:ext>
            </a:extLst>
          </p:cNvPr>
          <p:cNvSpPr/>
          <p:nvPr/>
        </p:nvSpPr>
        <p:spPr>
          <a:xfrm>
            <a:off x="43258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Flood</a:t>
            </a:r>
            <a:r>
              <a:rPr lang="nl-NL" sz="1200" dirty="0"/>
              <a:t> </a:t>
            </a:r>
            <a:r>
              <a:rPr lang="nl-NL" sz="1200" dirty="0" err="1"/>
              <a:t>extent</a:t>
            </a:r>
            <a:r>
              <a:rPr lang="nl-NL" sz="1200" dirty="0"/>
              <a:t> per Return </a:t>
            </a:r>
            <a:r>
              <a:rPr lang="nl-NL" sz="1200" dirty="0" err="1"/>
              <a:t>Period</a:t>
            </a:r>
            <a:r>
              <a:rPr lang="nl-NL" sz="1200" dirty="0"/>
              <a:t> per district</a:t>
            </a:r>
            <a:endParaRPr lang="en-GB" sz="12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E01F8DB-5376-4FCB-AAB2-FE20EE5FA3E1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>
            <a:off x="5811715" y="4257743"/>
            <a:ext cx="281357" cy="38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EA73D8-AC96-41A0-8B6D-0EA593D92622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 flipV="1">
            <a:off x="5811715" y="4638008"/>
            <a:ext cx="281357" cy="159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47347F-8787-4429-A733-50A873E968E8}"/>
              </a:ext>
            </a:extLst>
          </p:cNvPr>
          <p:cNvSpPr/>
          <p:nvPr/>
        </p:nvSpPr>
        <p:spPr>
          <a:xfrm>
            <a:off x="6093072" y="4090687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Forecasted flood extent per district (</a:t>
            </a:r>
            <a:r>
              <a:rPr lang="en-GB" sz="1200" dirty="0" err="1"/>
              <a:t>mosaic’ed</a:t>
            </a:r>
            <a:r>
              <a:rPr lang="en-GB" sz="1200" dirty="0"/>
              <a:t> together for Zambia)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  <a:p>
            <a:pPr algn="ctr"/>
            <a:r>
              <a:rPr lang="nl-NL" sz="1200" dirty="0"/>
              <a:t>(+ </a:t>
            </a:r>
            <a:r>
              <a:rPr lang="nl-NL" sz="1200" dirty="0" err="1"/>
              <a:t>crops</a:t>
            </a:r>
            <a:r>
              <a:rPr lang="nl-NL" sz="1200" dirty="0"/>
              <a:t> / livestock)</a:t>
            </a:r>
            <a:endParaRPr lang="en-GB" sz="12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58" idx="3"/>
            <a:endCxn id="181" idx="1"/>
          </p:cNvCxnSpPr>
          <p:nvPr/>
        </p:nvCxnSpPr>
        <p:spPr>
          <a:xfrm>
            <a:off x="7578972" y="4638008"/>
            <a:ext cx="281357" cy="2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raster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Ward-level </a:t>
            </a:r>
            <a:r>
              <a:rPr lang="nl-NL" sz="1200" dirty="0" err="1"/>
              <a:t>admin-boundary</a:t>
            </a:r>
            <a:r>
              <a:rPr lang="nl-NL" sz="1200" dirty="0"/>
              <a:t> file (vector)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1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042454"/>
            <a:ext cx="281357" cy="1190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495133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per ward &gt; aggregated up to district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94123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5" y="41913"/>
            <a:ext cx="383393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Serve output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Postgres DB +</a:t>
            </a:r>
          </a:p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Geoserver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read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by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frontend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GLOFAS discharge forecast per station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Trigger yes/no per district</a:t>
            </a:r>
          </a:p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(if trigger) Return Period per district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0EB895-06EB-4A3B-8A3B-F2868C17F6A4}"/>
              </a:ext>
            </a:extLst>
          </p:cNvPr>
          <p:cNvSpPr/>
          <p:nvPr/>
        </p:nvSpPr>
        <p:spPr>
          <a:xfrm>
            <a:off x="23827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/>
              <a:t>“Indication</a:t>
            </a:r>
            <a:r>
              <a:rPr lang="nl-NL" sz="1200" dirty="0"/>
              <a:t>-discharge-level per station per RETURN PERIOD</a:t>
            </a:r>
            <a:endParaRPr lang="en-GB" sz="12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BA092E3-2627-4FEF-B934-947C648C45FA}"/>
              </a:ext>
            </a:extLst>
          </p:cNvPr>
          <p:cNvCxnSpPr>
            <a:cxnSpLocks/>
            <a:stCxn id="147" idx="3"/>
            <a:endCxn id="143" idx="1"/>
          </p:cNvCxnSpPr>
          <p:nvPr/>
        </p:nvCxnSpPr>
        <p:spPr>
          <a:xfrm flipV="1">
            <a:off x="3868615" y="4257743"/>
            <a:ext cx="457200" cy="1974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FE68DA-7366-4BD7-B020-1F1C40D2BC53}"/>
              </a:ext>
            </a:extLst>
          </p:cNvPr>
          <p:cNvSpPr/>
          <p:nvPr/>
        </p:nvSpPr>
        <p:spPr>
          <a:xfrm>
            <a:off x="43258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Flood</a:t>
            </a:r>
            <a:r>
              <a:rPr lang="nl-NL" sz="1200" dirty="0"/>
              <a:t> </a:t>
            </a:r>
            <a:r>
              <a:rPr lang="nl-NL" sz="1200" dirty="0" err="1"/>
              <a:t>extent</a:t>
            </a:r>
            <a:r>
              <a:rPr lang="nl-NL" sz="1200" dirty="0"/>
              <a:t> per Return </a:t>
            </a:r>
            <a:r>
              <a:rPr lang="nl-NL" sz="1200" dirty="0" err="1"/>
              <a:t>Period</a:t>
            </a:r>
            <a:r>
              <a:rPr lang="nl-NL" sz="1200" dirty="0"/>
              <a:t> per district</a:t>
            </a:r>
            <a:endParaRPr lang="en-GB" sz="12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E01F8DB-5376-4FCB-AAB2-FE20EE5FA3E1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>
            <a:off x="5811715" y="4257743"/>
            <a:ext cx="281357" cy="38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EA73D8-AC96-41A0-8B6D-0EA593D92622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 flipV="1">
            <a:off x="5811715" y="4638008"/>
            <a:ext cx="281357" cy="159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47347F-8787-4429-A733-50A873E968E8}"/>
              </a:ext>
            </a:extLst>
          </p:cNvPr>
          <p:cNvSpPr/>
          <p:nvPr/>
        </p:nvSpPr>
        <p:spPr>
          <a:xfrm>
            <a:off x="6093072" y="4090687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Forecasted flood extent per district (</a:t>
            </a:r>
            <a:r>
              <a:rPr lang="en-GB" sz="1200" dirty="0" err="1"/>
              <a:t>mosaic’ed</a:t>
            </a:r>
            <a:r>
              <a:rPr lang="en-GB" sz="1200" dirty="0"/>
              <a:t> together for Zambia)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  <a:p>
            <a:pPr algn="ctr"/>
            <a:r>
              <a:rPr lang="nl-NL" sz="1200" dirty="0"/>
              <a:t>(+ </a:t>
            </a:r>
            <a:r>
              <a:rPr lang="nl-NL" sz="1200" dirty="0" err="1"/>
              <a:t>crops</a:t>
            </a:r>
            <a:r>
              <a:rPr lang="nl-NL" sz="1200" dirty="0"/>
              <a:t> / livestock)</a:t>
            </a:r>
            <a:endParaRPr lang="en-GB" sz="12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58" idx="3"/>
            <a:endCxn id="181" idx="1"/>
          </p:cNvCxnSpPr>
          <p:nvPr/>
        </p:nvCxnSpPr>
        <p:spPr>
          <a:xfrm>
            <a:off x="7578972" y="4638008"/>
            <a:ext cx="281357" cy="2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raster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Ward-level </a:t>
            </a:r>
            <a:r>
              <a:rPr lang="nl-NL" sz="1200" dirty="0" err="1"/>
              <a:t>admin-boundary</a:t>
            </a:r>
            <a:r>
              <a:rPr lang="nl-NL" sz="1200" dirty="0"/>
              <a:t> file (vector)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1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042454"/>
            <a:ext cx="281357" cy="1190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495133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per ward &gt; aggregated up to district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A73B770-CE9C-4103-BEFE-F3343BE223ED}"/>
              </a:ext>
            </a:extLst>
          </p:cNvPr>
          <p:cNvSpPr/>
          <p:nvPr/>
        </p:nvSpPr>
        <p:spPr>
          <a:xfrm>
            <a:off x="4325815" y="840924"/>
            <a:ext cx="1485900" cy="10946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POSTGRES DB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249992C-1C8C-452F-9878-A1C533E4BFC1}"/>
              </a:ext>
            </a:extLst>
          </p:cNvPr>
          <p:cNvSpPr/>
          <p:nvPr/>
        </p:nvSpPr>
        <p:spPr>
          <a:xfrm>
            <a:off x="2382715" y="839936"/>
            <a:ext cx="1485900" cy="10946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Community Risk Assessment Data</a:t>
            </a:r>
          </a:p>
          <a:p>
            <a:pPr algn="ctr"/>
            <a:r>
              <a:rPr lang="nl-NL" sz="1200" dirty="0"/>
              <a:t>+</a:t>
            </a:r>
          </a:p>
          <a:p>
            <a:pPr algn="ctr"/>
            <a:r>
              <a:rPr lang="nl-NL" sz="1200" dirty="0"/>
              <a:t>POI-data (RC-</a:t>
            </a:r>
            <a:r>
              <a:rPr lang="nl-NL" sz="1200" dirty="0" err="1"/>
              <a:t>offices,etc</a:t>
            </a:r>
            <a:r>
              <a:rPr lang="nl-NL" sz="1200" dirty="0"/>
              <a:t>)</a:t>
            </a:r>
            <a:endParaRPr lang="en-GB" sz="1200" dirty="0"/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6B1C2D6-5EA9-4AB6-8EF4-D7248B79D212}"/>
              </a:ext>
            </a:extLst>
          </p:cNvPr>
          <p:cNvCxnSpPr>
            <a:stCxn id="188" idx="0"/>
            <a:endCxn id="197" idx="2"/>
          </p:cNvCxnSpPr>
          <p:nvPr/>
        </p:nvCxnSpPr>
        <p:spPr>
          <a:xfrm rot="16200000" flipV="1">
            <a:off x="6439867" y="564463"/>
            <a:ext cx="2559568" cy="5301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A63B530-BDAC-4692-922D-BFD03F5E2754}"/>
              </a:ext>
            </a:extLst>
          </p:cNvPr>
          <p:cNvCxnSpPr>
            <a:stCxn id="143" idx="0"/>
            <a:endCxn id="197" idx="2"/>
          </p:cNvCxnSpPr>
          <p:nvPr/>
        </p:nvCxnSpPr>
        <p:spPr>
          <a:xfrm flipV="1">
            <a:off x="5068765" y="1935565"/>
            <a:ext cx="0" cy="177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EF70796-D9F4-4D42-999B-8752707605E9}"/>
              </a:ext>
            </a:extLst>
          </p:cNvPr>
          <p:cNvCxnSpPr>
            <a:stCxn id="199" idx="3"/>
            <a:endCxn id="197" idx="1"/>
          </p:cNvCxnSpPr>
          <p:nvPr/>
        </p:nvCxnSpPr>
        <p:spPr>
          <a:xfrm>
            <a:off x="3868615" y="1387257"/>
            <a:ext cx="457200" cy="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67E2ACD-318E-45EF-AE78-4DF3AC3DC35D}"/>
              </a:ext>
            </a:extLst>
          </p:cNvPr>
          <p:cNvSpPr/>
          <p:nvPr/>
        </p:nvSpPr>
        <p:spPr>
          <a:xfrm>
            <a:off x="7011865" y="840924"/>
            <a:ext cx="1485900" cy="10946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GEOSERVER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F4BF123A-755C-4E9B-89CD-C93CAD5C4461}"/>
              </a:ext>
            </a:extLst>
          </p:cNvPr>
          <p:cNvCxnSpPr>
            <a:stCxn id="158" idx="0"/>
            <a:endCxn id="224" idx="2"/>
          </p:cNvCxnSpPr>
          <p:nvPr/>
        </p:nvCxnSpPr>
        <p:spPr>
          <a:xfrm rot="5400000" flipH="1" flipV="1">
            <a:off x="6217857" y="2553730"/>
            <a:ext cx="2155122" cy="918793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234F7E8-0AF5-41B6-BB3B-BC07FC2B438F}"/>
              </a:ext>
            </a:extLst>
          </p:cNvPr>
          <p:cNvSpPr/>
          <p:nvPr/>
        </p:nvSpPr>
        <p:spPr>
          <a:xfrm>
            <a:off x="4325815" y="221454"/>
            <a:ext cx="4171950" cy="3895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DASHBOARD FRONTEND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3FDFAD7-192E-4FE3-8119-DC5F3A4A84C7}"/>
              </a:ext>
            </a:extLst>
          </p:cNvPr>
          <p:cNvCxnSpPr>
            <a:stCxn id="224" idx="0"/>
            <a:endCxn id="227" idx="2"/>
          </p:cNvCxnSpPr>
          <p:nvPr/>
        </p:nvCxnSpPr>
        <p:spPr>
          <a:xfrm rot="16200000" flipV="1">
            <a:off x="6968350" y="54458"/>
            <a:ext cx="229907" cy="1343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C3124D01-C2A1-455D-B1E0-9B2627A104B1}"/>
              </a:ext>
            </a:extLst>
          </p:cNvPr>
          <p:cNvCxnSpPr>
            <a:cxnSpLocks/>
            <a:stCxn id="197" idx="0"/>
            <a:endCxn id="227" idx="2"/>
          </p:cNvCxnSpPr>
          <p:nvPr/>
        </p:nvCxnSpPr>
        <p:spPr>
          <a:xfrm rot="5400000" flipH="1" flipV="1">
            <a:off x="5625324" y="54459"/>
            <a:ext cx="229907" cy="134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5CD821F3-7E40-47B7-8DE2-810B27D1F2B0}"/>
              </a:ext>
            </a:extLst>
          </p:cNvPr>
          <p:cNvCxnSpPr>
            <a:cxnSpLocks/>
            <a:stCxn id="175" idx="0"/>
            <a:endCxn id="224" idx="2"/>
          </p:cNvCxnSpPr>
          <p:nvPr/>
        </p:nvCxnSpPr>
        <p:spPr>
          <a:xfrm rot="5400000" flipH="1" flipV="1">
            <a:off x="5355718" y="3415870"/>
            <a:ext cx="3879401" cy="918793"/>
          </a:xfrm>
          <a:prstGeom prst="bentConnector3">
            <a:avLst>
              <a:gd name="adj1" fmla="val 8424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6F50D0A-31A1-433A-8626-F5C8BA4F948C}"/>
              </a:ext>
            </a:extLst>
          </p:cNvPr>
          <p:cNvSpPr txBox="1"/>
          <p:nvPr/>
        </p:nvSpPr>
        <p:spPr>
          <a:xfrm>
            <a:off x="9346229" y="99879"/>
            <a:ext cx="27231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err="1"/>
              <a:t>This</a:t>
            </a:r>
            <a:r>
              <a:rPr lang="nl-NL" sz="1200" b="1" dirty="0"/>
              <a:t> setup </a:t>
            </a:r>
            <a:r>
              <a:rPr lang="nl-NL" sz="1200" b="1" dirty="0" err="1"/>
              <a:t>simplifies</a:t>
            </a:r>
            <a:r>
              <a:rPr lang="nl-NL" sz="12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sz="1200" dirty="0"/>
              <a:t>We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daily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both</a:t>
            </a:r>
            <a:r>
              <a:rPr lang="nl-NL" sz="1200" dirty="0"/>
              <a:t> 3 + 7 </a:t>
            </a:r>
            <a:r>
              <a:rPr lang="nl-NL" sz="1200" dirty="0" err="1"/>
              <a:t>day</a:t>
            </a:r>
            <a:r>
              <a:rPr lang="nl-NL" sz="1200" dirty="0"/>
              <a:t> forecast</a:t>
            </a:r>
          </a:p>
          <a:p>
            <a:pPr marL="171450" indent="-171450">
              <a:buFontTx/>
              <a:buChar char="-"/>
            </a:pPr>
            <a:r>
              <a:rPr lang="nl-NL" sz="1200" dirty="0"/>
              <a:t>We </a:t>
            </a:r>
            <a:r>
              <a:rPr lang="nl-NL" sz="1200" dirty="0" err="1"/>
              <a:t>also</a:t>
            </a:r>
            <a:r>
              <a:rPr lang="nl-NL" sz="1200" dirty="0"/>
              <a:t> show </a:t>
            </a:r>
            <a:r>
              <a:rPr lang="nl-NL" sz="1200" dirty="0" err="1"/>
              <a:t>yesterday’s</a:t>
            </a:r>
            <a:r>
              <a:rPr lang="nl-NL" sz="1200" dirty="0"/>
              <a:t> forecast in dashboard</a:t>
            </a:r>
          </a:p>
        </p:txBody>
      </p:sp>
    </p:spTree>
    <p:extLst>
      <p:ext uri="{BB962C8B-B14F-4D97-AF65-F5344CB8AC3E}">
        <p14:creationId xmlns:p14="http://schemas.microsoft.com/office/powerpoint/2010/main" val="283752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790</Words>
  <Application>Microsoft Office PowerPoint</Application>
  <PresentationFormat>Widescreen</PresentationFormat>
  <Paragraphs>106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Visser, Jannis</dc:creator>
  <cp:lastModifiedBy>Visser, Jannis</cp:lastModifiedBy>
  <cp:revision>22</cp:revision>
  <dcterms:created xsi:type="dcterms:W3CDTF">2019-05-08T10:05:12Z</dcterms:created>
  <dcterms:modified xsi:type="dcterms:W3CDTF">2020-07-20T11:47:36Z</dcterms:modified>
</cp:coreProperties>
</file>