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271" r:id="rId2"/>
    <p:sldId id="1272" r:id="rId3"/>
    <p:sldId id="1266" r:id="rId4"/>
    <p:sldId id="1270" r:id="rId5"/>
    <p:sldId id="1268" r:id="rId6"/>
    <p:sldId id="1267" r:id="rId7"/>
    <p:sldId id="1275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1C073A-858E-4CAF-B35C-923E304554AC}" v="28" dt="2020-05-18T08:35:52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9" y="3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EC93F-2FB2-4901-AF13-4510760ACBED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AF707-6247-4AC0-AFB6-7A09EEC3F68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4146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Links boven: iets in trant van </a:t>
            </a:r>
            <a:r>
              <a:rPr lang="nl-NL" b="1" dirty="0"/>
              <a:t>Anno 2015 </a:t>
            </a:r>
            <a:r>
              <a:rPr lang="nl-NL" b="0" dirty="0"/>
              <a:t>(ook op volgende slide)</a:t>
            </a:r>
          </a:p>
          <a:p>
            <a:r>
              <a:rPr lang="nl-NL" dirty="0"/>
              <a:t>Klinkt flauw, maar Rode Kruis is geen NGO, dus</a:t>
            </a:r>
            <a:r>
              <a:rPr lang="nl-NL" baseline="0" dirty="0"/>
              <a:t> liefst die er bij zetten. Wij hebben het over Rode, Blauwe en NGO kanaal; </a:t>
            </a:r>
          </a:p>
          <a:p>
            <a:r>
              <a:rPr lang="nl-NL" baseline="0" dirty="0"/>
              <a:t>Overheden kan je wellicht hier weglaten; al kunnen die evengoed in rampsituaties overstappen naar cash voor hun eigen bevolking (gebeurt natuurlijk in meer ontwikkelde landen).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8D2B-C29D-4575-B417-C470A29D6F69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8971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Links boven: iets in trant van </a:t>
            </a:r>
            <a:r>
              <a:rPr lang="nl-NL" b="1" dirty="0"/>
              <a:t>Anno 2015 </a:t>
            </a:r>
            <a:r>
              <a:rPr lang="nl-NL" b="0" dirty="0"/>
              <a:t>(ook op volgende slide)</a:t>
            </a:r>
          </a:p>
          <a:p>
            <a:r>
              <a:rPr lang="nl-NL" dirty="0"/>
              <a:t>Klinkt flauw, maar Rode Kruis is geen NGO, dus</a:t>
            </a:r>
            <a:r>
              <a:rPr lang="nl-NL" baseline="0" dirty="0"/>
              <a:t> liefst die er bij zetten. Wij hebben het over Rode, Blauwe en NGO kanaal; </a:t>
            </a:r>
          </a:p>
          <a:p>
            <a:r>
              <a:rPr lang="nl-NL" baseline="0" dirty="0"/>
              <a:t>Overheden kan je wellicht hier weglaten; al kunnen die evengoed in rampsituaties overstappen naar cash voor hun eigen bevolking (gebeurt natuurlijk in meer ontwikkelde landen).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8D2B-C29D-4575-B417-C470A29D6F69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7972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Links boven: iets in trant van </a:t>
            </a:r>
            <a:r>
              <a:rPr lang="nl-NL" b="1" dirty="0"/>
              <a:t>Anno 2015 </a:t>
            </a:r>
            <a:r>
              <a:rPr lang="nl-NL" b="0" dirty="0"/>
              <a:t>(ook op volgende slide)</a:t>
            </a:r>
          </a:p>
          <a:p>
            <a:r>
              <a:rPr lang="nl-NL" dirty="0"/>
              <a:t>Klinkt flauw, maar Rode Kruis is geen NGO, dus</a:t>
            </a:r>
            <a:r>
              <a:rPr lang="nl-NL" baseline="0" dirty="0"/>
              <a:t> liefst die er bij zetten. Wij hebben het over Rode, Blauwe en NGO kanaal; </a:t>
            </a:r>
          </a:p>
          <a:p>
            <a:r>
              <a:rPr lang="nl-NL" baseline="0" dirty="0"/>
              <a:t>Overheden kan je wellicht hier weglaten; al kunnen die evengoed in rampsituaties overstappen naar cash voor hun eigen bevolking (gebeurt natuurlijk in meer ontwikkelde landen).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8D2B-C29D-4575-B417-C470A29D6F69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5804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Links boven: iets in trant van </a:t>
            </a:r>
            <a:r>
              <a:rPr lang="nl-NL" b="1" dirty="0"/>
              <a:t>Anno 2015 </a:t>
            </a:r>
            <a:r>
              <a:rPr lang="nl-NL" b="0" dirty="0"/>
              <a:t>(ook op volgende slide)</a:t>
            </a:r>
          </a:p>
          <a:p>
            <a:r>
              <a:rPr lang="nl-NL" dirty="0"/>
              <a:t>Klinkt flauw, maar Rode Kruis is geen NGO, dus</a:t>
            </a:r>
            <a:r>
              <a:rPr lang="nl-NL" baseline="0" dirty="0"/>
              <a:t> liefst die er bij zetten. Wij hebben het over Rode, Blauwe en NGO kanaal; </a:t>
            </a:r>
          </a:p>
          <a:p>
            <a:r>
              <a:rPr lang="nl-NL" baseline="0" dirty="0"/>
              <a:t>Overheden kan je wellicht hier weglaten; al kunnen die evengoed in rampsituaties overstappen naar cash voor hun eigen bevolking (gebeurt natuurlijk in meer ontwikkelde landen).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8D2B-C29D-4575-B417-C470A29D6F69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258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Links boven: iets in trant van </a:t>
            </a:r>
            <a:r>
              <a:rPr lang="nl-NL" b="1" dirty="0"/>
              <a:t>Anno 2015 </a:t>
            </a:r>
            <a:r>
              <a:rPr lang="nl-NL" b="0" dirty="0"/>
              <a:t>(ook op volgende slide)</a:t>
            </a:r>
          </a:p>
          <a:p>
            <a:r>
              <a:rPr lang="nl-NL" dirty="0"/>
              <a:t>Klinkt flauw, maar Rode Kruis is geen NGO, dus</a:t>
            </a:r>
            <a:r>
              <a:rPr lang="nl-NL" baseline="0" dirty="0"/>
              <a:t> liefst die er bij zetten. Wij hebben het over Rode, Blauwe en NGO kanaal; </a:t>
            </a:r>
          </a:p>
          <a:p>
            <a:r>
              <a:rPr lang="nl-NL" baseline="0" dirty="0"/>
              <a:t>Overheden kan je wellicht hier weglaten; al kunnen die evengoed in rampsituaties overstappen naar cash voor hun eigen bevolking (gebeurt natuurlijk in meer ontwikkelde landen).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8D2B-C29D-4575-B417-C470A29D6F69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3657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Links boven: iets in trant van </a:t>
            </a:r>
            <a:r>
              <a:rPr lang="nl-NL" b="1" dirty="0"/>
              <a:t>Anno 2015 </a:t>
            </a:r>
            <a:r>
              <a:rPr lang="nl-NL" b="0" dirty="0"/>
              <a:t>(ook op volgende slide)</a:t>
            </a:r>
          </a:p>
          <a:p>
            <a:r>
              <a:rPr lang="nl-NL" dirty="0"/>
              <a:t>Klinkt flauw, maar Rode Kruis is geen NGO, dus</a:t>
            </a:r>
            <a:r>
              <a:rPr lang="nl-NL" baseline="0" dirty="0"/>
              <a:t> liefst die er bij zetten. Wij hebben het over Rode, Blauwe en NGO kanaal; </a:t>
            </a:r>
          </a:p>
          <a:p>
            <a:r>
              <a:rPr lang="nl-NL" baseline="0" dirty="0"/>
              <a:t>Overheden kan je wellicht hier weglaten; al kunnen die evengoed in rampsituaties overstappen naar cash voor hun eigen bevolking (gebeurt natuurlijk in meer ontwikkelde landen). 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08D2B-C29D-4575-B417-C470A29D6F69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891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9337-3DF7-40DE-B493-4398ADC82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57D8E-A387-4148-AE6C-8567D22B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A5FAD-750B-4F21-B6A1-85B061DD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95333-DBDE-4FA3-854E-619EC8C6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E463E-E0A2-43BE-BE5B-90063945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675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2ABE-A2E4-4E8B-8C9D-180770D6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79C71-207C-483E-898B-325951DDD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1E3D7-0C7C-4D59-8C63-1AD25ADC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32D63-2C6B-4E2C-9E1C-EA06AEAA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DF6D2-8CFA-4D3E-A5DD-6460974E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18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886D7-8B57-4456-8FB1-C67E8BC2A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33843-E54C-4DAD-BC0E-B2D917D20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1155F-5884-4E36-BA98-E9C6CF82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A0C9D-D721-4917-94F1-3C4406A6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DFC2B-0844-4E9E-9087-A45F1074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38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DF21-A6D9-4976-B550-5D732826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7495C-C373-4869-B05C-5DA8D64A4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D80F5-3521-40A5-A857-4A879211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24AED-5F8E-447E-BEE8-F8124B76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9B6CD-D3C9-4A1E-A329-B7B4BBAD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657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CFA7-26D7-4BA4-8258-FC850D9B5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6935E-1C71-442C-B27F-232D011C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F2167-324B-4D38-9A85-A96212C5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1385-4380-4ADF-A90E-07968EDD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06252-691E-4238-8F3B-6A18E786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93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97EE-7463-49EC-9F3A-F5965FA4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BC7BC-A0B1-4040-A185-5EDAA023B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7B44A-0AFE-4545-8D24-5BE55CA26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76824-66C3-4390-856B-3997376C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5A8C4-D129-42A0-A8AF-ABE93F09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EA5D-211E-480E-9802-0F43BA17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477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322D-DD39-4052-A9B8-8494EFBB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F0DE6-A92D-485F-AD35-0BE074287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20F73-18A3-40BC-AE3B-279661677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C2C33-4754-412D-A540-8073EEAE6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CEA80-8166-4431-8015-DA91DA9F2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322555-0A21-4860-BF96-86DA83B9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24059-ACDC-4F53-91BC-D2B2252E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55AA0-5801-4990-824F-F5B66A42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48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C9C9-0EA7-4622-A30E-B0EA12B8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D3841-D8EE-4028-B952-E0360224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43BD7-775D-4960-9FB8-45DC1FF6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BAD5E-B900-4B65-929B-4A42054C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353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9F38F-C817-42A5-9E45-CBAC911B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C92C1-DFCD-4A33-9CBD-CBA85077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09DE4-AA4D-4003-9B9D-2EDA33D6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119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AC78-CF60-479A-9A19-0D3C3DC2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4A03-7C60-43FF-9AD3-CC888781F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56EC0-2A2C-43C5-BA96-4199DDB71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131E9-1619-4A9C-8C6B-7824830F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61D3F-02F2-4D7D-A89D-38012BC1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3CEEB-62B4-4557-908D-BCF29608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967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F7EE-0A90-4A00-8543-E56F9F44A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02289-4CD5-4EA5-BD1A-626AEE832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E6215-A03A-4531-A02B-40432F06D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6E229-44A0-41D1-96E4-D9F806EF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F6F7-B47A-464A-A8AE-36A936C395BC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5FDBF-07DB-4DC1-8DB3-D019FCEA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3ED2A-C05B-41C2-BDAE-B31C7A5B4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703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EA567-E12D-47D7-B03A-558BCBF4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4A444-AAEC-40CA-92CC-F608E3F78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4F63-D389-4F5A-8AAA-9A376D0DD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F6F7-B47A-464A-A8AE-36A936C395BC}" type="datetimeFigureOut">
              <a:rPr lang="nl-NL" smtClean="0"/>
              <a:t>24-1-2022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6BA78-B80C-413A-AC55-6553C8A50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B4545-EABF-4E90-BA5A-092B49171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49C82-148B-4A12-B255-5F4108118E4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6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2604" y="41913"/>
            <a:ext cx="933889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tx1"/>
                </a:solidFill>
                <a:latin typeface="+mj-lt"/>
              </a:rPr>
              <a:t>New design of IBF-system</a:t>
            </a:r>
          </a:p>
        </p:txBody>
      </p:sp>
    </p:spTree>
    <p:extLst>
      <p:ext uri="{BB962C8B-B14F-4D97-AF65-F5344CB8AC3E}">
        <p14:creationId xmlns:p14="http://schemas.microsoft.com/office/powerpoint/2010/main" val="57640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FABC46DE-5EDB-4FF0-9881-E4D0F055241B}"/>
              </a:ext>
            </a:extLst>
          </p:cNvPr>
          <p:cNvSpPr/>
          <p:nvPr/>
        </p:nvSpPr>
        <p:spPr>
          <a:xfrm>
            <a:off x="363415" y="390580"/>
            <a:ext cx="2476241" cy="1362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97D5DC-CDB0-42E2-8DC0-19E0EF5264C3}"/>
              </a:ext>
            </a:extLst>
          </p:cNvPr>
          <p:cNvSpPr/>
          <p:nvPr/>
        </p:nvSpPr>
        <p:spPr>
          <a:xfrm>
            <a:off x="4254375" y="390580"/>
            <a:ext cx="5623050" cy="1362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6203B4-42F1-416D-9473-AA7EA4394969}"/>
              </a:ext>
            </a:extLst>
          </p:cNvPr>
          <p:cNvSpPr/>
          <p:nvPr/>
        </p:nvSpPr>
        <p:spPr>
          <a:xfrm>
            <a:off x="356582" y="2360800"/>
            <a:ext cx="2140434" cy="197022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BEB3A-D4FB-438A-8C9B-9B529CB70F88}"/>
              </a:ext>
            </a:extLst>
          </p:cNvPr>
          <p:cNvSpPr/>
          <p:nvPr/>
        </p:nvSpPr>
        <p:spPr>
          <a:xfrm>
            <a:off x="683849" y="2748616"/>
            <a:ext cx="1485900" cy="594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Trigger decision script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205F86-5F55-447C-A346-5B5209428C7B}"/>
              </a:ext>
            </a:extLst>
          </p:cNvPr>
          <p:cNvSpPr/>
          <p:nvPr/>
        </p:nvSpPr>
        <p:spPr>
          <a:xfrm>
            <a:off x="567103" y="723846"/>
            <a:ext cx="880697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Historical impact data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9DB4338-DFB6-49FD-9120-4353C1BC6E57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817992" y="1748575"/>
            <a:ext cx="801684" cy="4227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A11CFA-794E-483C-9B55-628054444DA0}"/>
              </a:ext>
            </a:extLst>
          </p:cNvPr>
          <p:cNvSpPr txBox="1"/>
          <p:nvPr/>
        </p:nvSpPr>
        <p:spPr>
          <a:xfrm>
            <a:off x="363415" y="2360799"/>
            <a:ext cx="2133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Trigger model development</a:t>
            </a:r>
            <a:endParaRPr lang="nl-NL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F050A8-3481-4DFE-AC80-3E705C6C8579}"/>
              </a:ext>
            </a:extLst>
          </p:cNvPr>
          <p:cNvSpPr txBox="1"/>
          <p:nvPr/>
        </p:nvSpPr>
        <p:spPr>
          <a:xfrm>
            <a:off x="363415" y="390885"/>
            <a:ext cx="23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DATA-DEV database</a:t>
            </a:r>
            <a:endParaRPr lang="nl-NL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75BBC3-27C9-4188-8353-26169FD2296A}"/>
              </a:ext>
            </a:extLst>
          </p:cNvPr>
          <p:cNvSpPr/>
          <p:nvPr/>
        </p:nvSpPr>
        <p:spPr>
          <a:xfrm>
            <a:off x="1519603" y="723846"/>
            <a:ext cx="880697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Historical forecast data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B940543-BE26-46AB-91B5-7A6D579B139D}"/>
              </a:ext>
            </a:extLst>
          </p:cNvPr>
          <p:cNvCxnSpPr>
            <a:cxnSpLocks/>
            <a:stCxn id="33" idx="2"/>
            <a:endCxn id="10" idx="0"/>
          </p:cNvCxnSpPr>
          <p:nvPr/>
        </p:nvCxnSpPr>
        <p:spPr>
          <a:xfrm rot="5400000">
            <a:off x="1294242" y="1695089"/>
            <a:ext cx="801684" cy="5297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FAA423B-CBDE-4CC2-8BB2-F9456F902DC6}"/>
              </a:ext>
            </a:extLst>
          </p:cNvPr>
          <p:cNvSpPr/>
          <p:nvPr/>
        </p:nvSpPr>
        <p:spPr>
          <a:xfrm>
            <a:off x="3032862" y="2360799"/>
            <a:ext cx="2140434" cy="197021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925BB8-36DA-4EBE-8D46-641E0A957AA3}"/>
              </a:ext>
            </a:extLst>
          </p:cNvPr>
          <p:cNvSpPr txBox="1"/>
          <p:nvPr/>
        </p:nvSpPr>
        <p:spPr>
          <a:xfrm>
            <a:off x="3039695" y="2360799"/>
            <a:ext cx="2133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Automated pipeline</a:t>
            </a:r>
            <a:endParaRPr lang="nl-NL" sz="12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0B194A-CD68-4968-9F19-69663292D202}"/>
              </a:ext>
            </a:extLst>
          </p:cNvPr>
          <p:cNvSpPr/>
          <p:nvPr/>
        </p:nvSpPr>
        <p:spPr>
          <a:xfrm>
            <a:off x="683849" y="3583885"/>
            <a:ext cx="1485900" cy="594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Intervention map calculation script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FD92A80-DCC9-4CA6-A9BD-8B1A4A5A40FF}"/>
              </a:ext>
            </a:extLst>
          </p:cNvPr>
          <p:cNvSpPr/>
          <p:nvPr/>
        </p:nvSpPr>
        <p:spPr>
          <a:xfrm>
            <a:off x="3303224" y="2748616"/>
            <a:ext cx="1485900" cy="594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Automated trigger decision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224F56-5610-4252-B2B7-D6155EC2B617}"/>
              </a:ext>
            </a:extLst>
          </p:cNvPr>
          <p:cNvSpPr/>
          <p:nvPr/>
        </p:nvSpPr>
        <p:spPr>
          <a:xfrm>
            <a:off x="3303224" y="3583885"/>
            <a:ext cx="1485900" cy="594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Automated calculation dynamic exposure maps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FFC3B6C-5556-471B-A244-23457F23CC30}"/>
              </a:ext>
            </a:extLst>
          </p:cNvPr>
          <p:cNvSpPr/>
          <p:nvPr/>
        </p:nvSpPr>
        <p:spPr>
          <a:xfrm>
            <a:off x="356582" y="4608020"/>
            <a:ext cx="2140434" cy="197022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525D36C-FEAB-4410-A424-BF62B1308471}"/>
              </a:ext>
            </a:extLst>
          </p:cNvPr>
          <p:cNvSpPr/>
          <p:nvPr/>
        </p:nvSpPr>
        <p:spPr>
          <a:xfrm>
            <a:off x="683849" y="4995836"/>
            <a:ext cx="1485900" cy="594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Trigger table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4F04C4B-D73E-4B42-AEDA-06B3E19F1F00}"/>
              </a:ext>
            </a:extLst>
          </p:cNvPr>
          <p:cNvSpPr txBox="1"/>
          <p:nvPr/>
        </p:nvSpPr>
        <p:spPr>
          <a:xfrm>
            <a:off x="363415" y="4608019"/>
            <a:ext cx="2133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EAP</a:t>
            </a:r>
            <a:endParaRPr lang="nl-NL" sz="12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B4413AE-7286-4B2E-83AF-FBDA35FA0042}"/>
              </a:ext>
            </a:extLst>
          </p:cNvPr>
          <p:cNvSpPr/>
          <p:nvPr/>
        </p:nvSpPr>
        <p:spPr>
          <a:xfrm>
            <a:off x="683849" y="5831105"/>
            <a:ext cx="1485900" cy="594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Static exposure (</a:t>
            </a:r>
            <a:r>
              <a:rPr lang="en-GB" sz="1200" dirty="0" err="1">
                <a:solidFill>
                  <a:schemeClr val="tx1"/>
                </a:solidFill>
              </a:rPr>
              <a:t>invtervention</a:t>
            </a:r>
            <a:r>
              <a:rPr lang="en-GB" sz="1200" dirty="0">
                <a:solidFill>
                  <a:schemeClr val="tx1"/>
                </a:solidFill>
              </a:rPr>
              <a:t>) map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30F4A8-3C4C-4D64-81AF-3BA777E704CA}"/>
              </a:ext>
            </a:extLst>
          </p:cNvPr>
          <p:cNvSpPr/>
          <p:nvPr/>
        </p:nvSpPr>
        <p:spPr>
          <a:xfrm>
            <a:off x="3049220" y="723846"/>
            <a:ext cx="880697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Daily forecast data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ABCC3C2-F673-4196-A557-008792F457D1}"/>
              </a:ext>
            </a:extLst>
          </p:cNvPr>
          <p:cNvCxnSpPr>
            <a:cxnSpLocks/>
            <a:stCxn id="60" idx="2"/>
            <a:endCxn id="47" idx="0"/>
          </p:cNvCxnSpPr>
          <p:nvPr/>
        </p:nvCxnSpPr>
        <p:spPr>
          <a:xfrm rot="16200000" flipH="1">
            <a:off x="3397190" y="1651493"/>
            <a:ext cx="801684" cy="6169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C49501F-856D-4121-A5ED-E913E0C54AA4}"/>
              </a:ext>
            </a:extLst>
          </p:cNvPr>
          <p:cNvCxnSpPr>
            <a:stCxn id="3" idx="3"/>
            <a:endCxn id="45" idx="1"/>
          </p:cNvCxnSpPr>
          <p:nvPr/>
        </p:nvCxnSpPr>
        <p:spPr>
          <a:xfrm flipV="1">
            <a:off x="2497016" y="3345909"/>
            <a:ext cx="53584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BACBD84-5FB8-4296-90C8-39D94020BBD4}"/>
              </a:ext>
            </a:extLst>
          </p:cNvPr>
          <p:cNvCxnSpPr>
            <a:stCxn id="3" idx="2"/>
            <a:endCxn id="57" idx="0"/>
          </p:cNvCxnSpPr>
          <p:nvPr/>
        </p:nvCxnSpPr>
        <p:spPr>
          <a:xfrm>
            <a:off x="1426799" y="4331020"/>
            <a:ext cx="3417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C6C074B6-BC34-4B19-931F-ADFEDB36360A}"/>
              </a:ext>
            </a:extLst>
          </p:cNvPr>
          <p:cNvSpPr/>
          <p:nvPr/>
        </p:nvSpPr>
        <p:spPr>
          <a:xfrm>
            <a:off x="5173296" y="723846"/>
            <a:ext cx="880697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Daily pipeline output data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E739520-0FDE-424C-8F05-C343222C57E3}"/>
              </a:ext>
            </a:extLst>
          </p:cNvPr>
          <p:cNvSpPr/>
          <p:nvPr/>
        </p:nvSpPr>
        <p:spPr>
          <a:xfrm>
            <a:off x="6795722" y="723846"/>
            <a:ext cx="880697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Static data*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3461041-E22B-4BDF-AF52-A4531864E8A8}"/>
              </a:ext>
            </a:extLst>
          </p:cNvPr>
          <p:cNvSpPr/>
          <p:nvPr/>
        </p:nvSpPr>
        <p:spPr>
          <a:xfrm>
            <a:off x="1519604" y="46906"/>
            <a:ext cx="2410314" cy="2877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Forecast providers (</a:t>
            </a:r>
            <a:r>
              <a:rPr lang="en-GB" sz="1200" dirty="0" err="1">
                <a:solidFill>
                  <a:schemeClr val="tx1"/>
                </a:solidFill>
              </a:rPr>
              <a:t>GloFAS</a:t>
            </a:r>
            <a:r>
              <a:rPr lang="en-GB" sz="1200" dirty="0">
                <a:solidFill>
                  <a:schemeClr val="tx1"/>
                </a:solidFill>
              </a:rPr>
              <a:t>, etc.)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81426E4-3E92-4DA0-ABB0-8613EF560C81}"/>
              </a:ext>
            </a:extLst>
          </p:cNvPr>
          <p:cNvSpPr/>
          <p:nvPr/>
        </p:nvSpPr>
        <p:spPr>
          <a:xfrm>
            <a:off x="5557468" y="3673745"/>
            <a:ext cx="3273172" cy="69672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39F3907-A94E-475E-BBDD-A41D7EF41FF1}"/>
              </a:ext>
            </a:extLst>
          </p:cNvPr>
          <p:cNvSpPr txBox="1"/>
          <p:nvPr/>
        </p:nvSpPr>
        <p:spPr>
          <a:xfrm>
            <a:off x="5564301" y="3673744"/>
            <a:ext cx="2133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IBF-Portal</a:t>
            </a:r>
            <a:endParaRPr lang="nl-NL" sz="1200" b="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A8ECB03-89A4-4F5D-AF2C-3A9593071796}"/>
              </a:ext>
            </a:extLst>
          </p:cNvPr>
          <p:cNvSpPr/>
          <p:nvPr/>
        </p:nvSpPr>
        <p:spPr>
          <a:xfrm>
            <a:off x="7236070" y="5921470"/>
            <a:ext cx="4863853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* Administrative boundaries, RC office locations, vulnerability data, etc.</a:t>
            </a:r>
          </a:p>
          <a:p>
            <a:r>
              <a:rPr lang="en-GB" sz="1200" dirty="0">
                <a:solidFill>
                  <a:schemeClr val="tx1"/>
                </a:solidFill>
              </a:rPr>
              <a:t>** “Checking” an EAP-action or 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B00D1C-533F-4554-BC5E-5DB9F6008507}"/>
              </a:ext>
            </a:extLst>
          </p:cNvPr>
          <p:cNvSpPr/>
          <p:nvPr/>
        </p:nvSpPr>
        <p:spPr>
          <a:xfrm>
            <a:off x="5508139" y="4639982"/>
            <a:ext cx="3280259" cy="95051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A7DC6A-97E5-42AF-9F7E-2BDF6D7C21C2}"/>
              </a:ext>
            </a:extLst>
          </p:cNvPr>
          <p:cNvSpPr txBox="1"/>
          <p:nvPr/>
        </p:nvSpPr>
        <p:spPr>
          <a:xfrm>
            <a:off x="5542818" y="4711346"/>
            <a:ext cx="3245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err="1"/>
              <a:t>Geoserver</a:t>
            </a:r>
            <a:endParaRPr lang="en-GB" sz="1200" b="1" dirty="0"/>
          </a:p>
          <a:p>
            <a:r>
              <a:rPr lang="en-GB" sz="1200" dirty="0"/>
              <a:t>Dynamically produced raster-files (+ static raster files) are served via </a:t>
            </a:r>
            <a:r>
              <a:rPr lang="en-GB" sz="1200" dirty="0" err="1"/>
              <a:t>Geoserver</a:t>
            </a:r>
            <a:r>
              <a:rPr lang="en-GB" sz="1200" dirty="0"/>
              <a:t> to frontend as WMS-layer</a:t>
            </a:r>
            <a:endParaRPr lang="nl-NL" sz="12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ADD1827-1630-4EA4-B1C8-6326A9CD8E05}"/>
              </a:ext>
            </a:extLst>
          </p:cNvPr>
          <p:cNvCxnSpPr>
            <a:cxnSpLocks/>
            <a:stCxn id="45" idx="2"/>
            <a:endCxn id="42" idx="1"/>
          </p:cNvCxnSpPr>
          <p:nvPr/>
        </p:nvCxnSpPr>
        <p:spPr>
          <a:xfrm rot="16200000" flipH="1">
            <a:off x="4413499" y="4020598"/>
            <a:ext cx="784221" cy="140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F696F158-A716-4D6E-B6C2-F397AB01C97A}"/>
              </a:ext>
            </a:extLst>
          </p:cNvPr>
          <p:cNvSpPr/>
          <p:nvPr/>
        </p:nvSpPr>
        <p:spPr>
          <a:xfrm>
            <a:off x="8147232" y="723846"/>
            <a:ext cx="880697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User-added data**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0F2D08B-06A7-438A-9C25-88F0B71C4222}"/>
              </a:ext>
            </a:extLst>
          </p:cNvPr>
          <p:cNvSpPr/>
          <p:nvPr/>
        </p:nvSpPr>
        <p:spPr>
          <a:xfrm>
            <a:off x="5557468" y="2400253"/>
            <a:ext cx="3273173" cy="69672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6D99C86-6A40-40CD-B962-E09C0794D0AC}"/>
              </a:ext>
            </a:extLst>
          </p:cNvPr>
          <p:cNvSpPr txBox="1"/>
          <p:nvPr/>
        </p:nvSpPr>
        <p:spPr>
          <a:xfrm>
            <a:off x="5557468" y="2400252"/>
            <a:ext cx="2133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API Service</a:t>
            </a:r>
            <a:endParaRPr lang="nl-NL" sz="1200" b="1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842903C-CFB4-43D3-89FC-1932B88A24B3}"/>
              </a:ext>
            </a:extLst>
          </p:cNvPr>
          <p:cNvCxnSpPr>
            <a:stCxn id="77" idx="2"/>
            <a:endCxn id="60" idx="0"/>
          </p:cNvCxnSpPr>
          <p:nvPr/>
        </p:nvCxnSpPr>
        <p:spPr>
          <a:xfrm rot="16200000" flipH="1">
            <a:off x="2912551" y="146828"/>
            <a:ext cx="389228" cy="7648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7B244F32-E1A2-413E-8D27-295404E97CE7}"/>
              </a:ext>
            </a:extLst>
          </p:cNvPr>
          <p:cNvCxnSpPr>
            <a:cxnSpLocks/>
            <a:stCxn id="77" idx="2"/>
            <a:endCxn id="33" idx="0"/>
          </p:cNvCxnSpPr>
          <p:nvPr/>
        </p:nvCxnSpPr>
        <p:spPr>
          <a:xfrm rot="5400000">
            <a:off x="2147743" y="146828"/>
            <a:ext cx="389228" cy="7648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2AAFFB9-7A20-4D47-B59A-A0CA57E99294}"/>
              </a:ext>
            </a:extLst>
          </p:cNvPr>
          <p:cNvSpPr txBox="1"/>
          <p:nvPr/>
        </p:nvSpPr>
        <p:spPr>
          <a:xfrm>
            <a:off x="4258718" y="390885"/>
            <a:ext cx="23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IBF-database</a:t>
            </a:r>
            <a:endParaRPr lang="nl-NL" sz="1200" b="1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B3E863-9A1C-40C7-91BE-2E003D66121D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8587580" y="1559115"/>
            <a:ext cx="1" cy="210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900CB2E-65F6-41B0-9402-4245F8A9E1FA}"/>
              </a:ext>
            </a:extLst>
          </p:cNvPr>
          <p:cNvCxnSpPr>
            <a:cxnSpLocks/>
          </p:cNvCxnSpPr>
          <p:nvPr/>
        </p:nvCxnSpPr>
        <p:spPr>
          <a:xfrm>
            <a:off x="6760225" y="1744554"/>
            <a:ext cx="0" cy="194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FE3648E-7BE6-4C87-912A-2C69BBFDAFCD}"/>
              </a:ext>
            </a:extLst>
          </p:cNvPr>
          <p:cNvCxnSpPr>
            <a:cxnSpLocks/>
          </p:cNvCxnSpPr>
          <p:nvPr/>
        </p:nvCxnSpPr>
        <p:spPr>
          <a:xfrm flipV="1">
            <a:off x="6999923" y="4370471"/>
            <a:ext cx="0" cy="26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B7F0437-330D-41D3-B124-6F18C1368A2D}"/>
              </a:ext>
            </a:extLst>
          </p:cNvPr>
          <p:cNvCxnSpPr>
            <a:cxnSpLocks/>
            <a:stCxn id="45" idx="3"/>
            <a:endCxn id="69" idx="2"/>
          </p:cNvCxnSpPr>
          <p:nvPr/>
        </p:nvCxnSpPr>
        <p:spPr>
          <a:xfrm flipV="1">
            <a:off x="5173296" y="1559115"/>
            <a:ext cx="440349" cy="1786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02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2604" y="41913"/>
            <a:ext cx="933889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tx1"/>
                </a:solidFill>
                <a:latin typeface="+mj-lt"/>
              </a:rPr>
              <a:t>Design of IBF-pipeline (made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initially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for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FBF Zambia)</a:t>
            </a:r>
          </a:p>
        </p:txBody>
      </p:sp>
    </p:spTree>
    <p:extLst>
      <p:ext uri="{BB962C8B-B14F-4D97-AF65-F5344CB8AC3E}">
        <p14:creationId xmlns:p14="http://schemas.microsoft.com/office/powerpoint/2010/main" val="149443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2F338A2C-62E9-44F4-916D-2D23C7C4D601}"/>
              </a:ext>
            </a:extLst>
          </p:cNvPr>
          <p:cNvSpPr/>
          <p:nvPr/>
        </p:nvSpPr>
        <p:spPr>
          <a:xfrm>
            <a:off x="211015" y="2360799"/>
            <a:ext cx="3745523" cy="243546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2604" y="41913"/>
            <a:ext cx="933889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Historical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Analysis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to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predict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trigger discharge level per district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F720AF2-BF5E-4C39-9D9F-090F28FAA11F}"/>
              </a:ext>
            </a:extLst>
          </p:cNvPr>
          <p:cNvSpPr/>
          <p:nvPr/>
        </p:nvSpPr>
        <p:spPr>
          <a:xfrm>
            <a:off x="439615" y="2650946"/>
            <a:ext cx="1485900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Historical GLOFAS discharge forecast per station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D1EAE17-B80D-4C3F-A584-A5A83A8A0349}"/>
              </a:ext>
            </a:extLst>
          </p:cNvPr>
          <p:cNvSpPr/>
          <p:nvPr/>
        </p:nvSpPr>
        <p:spPr>
          <a:xfrm>
            <a:off x="439615" y="3802739"/>
            <a:ext cx="1485900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Historical flood impact data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3C8EE80-850A-42CF-9F97-4C8957D6FC25}"/>
              </a:ext>
            </a:extLst>
          </p:cNvPr>
          <p:cNvSpPr/>
          <p:nvPr/>
        </p:nvSpPr>
        <p:spPr>
          <a:xfrm>
            <a:off x="2382715" y="2650947"/>
            <a:ext cx="1485900" cy="19870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Threshold level per station</a:t>
            </a:r>
          </a:p>
          <a:p>
            <a:pPr algn="ctr"/>
            <a:r>
              <a:rPr lang="en-GB" sz="1200" dirty="0"/>
              <a:t>+ </a:t>
            </a:r>
          </a:p>
          <a:p>
            <a:pPr algn="ctr"/>
            <a:r>
              <a:rPr lang="en-GB" sz="1200" dirty="0"/>
              <a:t>affected districts per station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9DEAFAD-C93E-4A56-AB87-DC77733DB5E3}"/>
              </a:ext>
            </a:extLst>
          </p:cNvPr>
          <p:cNvCxnSpPr>
            <a:cxnSpLocks/>
            <a:stCxn id="138" idx="3"/>
            <a:endCxn id="140" idx="1"/>
          </p:cNvCxnSpPr>
          <p:nvPr/>
        </p:nvCxnSpPr>
        <p:spPr>
          <a:xfrm>
            <a:off x="1925515" y="3068581"/>
            <a:ext cx="457200" cy="5758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9DE115A-5478-4797-A5BF-EBCA32F1ACF1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 flipV="1">
            <a:off x="1925515" y="3644478"/>
            <a:ext cx="457200" cy="5758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270596-B435-40BD-9966-E713933E2AE5}"/>
              </a:ext>
            </a:extLst>
          </p:cNvPr>
          <p:cNvSpPr txBox="1"/>
          <p:nvPr/>
        </p:nvSpPr>
        <p:spPr>
          <a:xfrm>
            <a:off x="184639" y="2360799"/>
            <a:ext cx="23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Manual one-off analysis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78559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>
            <a:extLst>
              <a:ext uri="{FF2B5EF4-FFF2-40B4-BE49-F238E27FC236}">
                <a16:creationId xmlns:a16="http://schemas.microsoft.com/office/drawing/2014/main" id="{076CA903-E8BB-4396-94E4-E5A2E8FE0B5E}"/>
              </a:ext>
            </a:extLst>
          </p:cNvPr>
          <p:cNvSpPr/>
          <p:nvPr/>
        </p:nvSpPr>
        <p:spPr>
          <a:xfrm>
            <a:off x="2262553" y="2070100"/>
            <a:ext cx="8989647" cy="4686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F338A2C-62E9-44F4-916D-2D23C7C4D601}"/>
              </a:ext>
            </a:extLst>
          </p:cNvPr>
          <p:cNvSpPr/>
          <p:nvPr/>
        </p:nvSpPr>
        <p:spPr>
          <a:xfrm>
            <a:off x="211015" y="2360799"/>
            <a:ext cx="3745523" cy="243546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2604" y="41913"/>
            <a:ext cx="1191699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tx1"/>
                </a:solidFill>
                <a:latin typeface="+mj-lt"/>
              </a:rPr>
              <a:t>Pipeline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to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daily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compare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forecast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with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trigger levels &amp;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calculate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associated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exposure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numbers</a:t>
            </a:r>
            <a:endParaRPr lang="nl-NL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4EBF35-5AA3-4890-A6A2-BE2450F7A9FF}"/>
              </a:ext>
            </a:extLst>
          </p:cNvPr>
          <p:cNvSpPr/>
          <p:nvPr/>
        </p:nvSpPr>
        <p:spPr>
          <a:xfrm>
            <a:off x="2382715" y="4871006"/>
            <a:ext cx="1485900" cy="835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Daily GLOFAS discharge forecast per station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F720AF2-BF5E-4C39-9D9F-090F28FAA11F}"/>
              </a:ext>
            </a:extLst>
          </p:cNvPr>
          <p:cNvSpPr/>
          <p:nvPr/>
        </p:nvSpPr>
        <p:spPr>
          <a:xfrm>
            <a:off x="439615" y="2650946"/>
            <a:ext cx="1485900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Historical GLOFAS discharge forecast per station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D1EAE17-B80D-4C3F-A584-A5A83A8A0349}"/>
              </a:ext>
            </a:extLst>
          </p:cNvPr>
          <p:cNvSpPr/>
          <p:nvPr/>
        </p:nvSpPr>
        <p:spPr>
          <a:xfrm>
            <a:off x="439615" y="3802739"/>
            <a:ext cx="1485900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Historical flood impact data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3C8EE80-850A-42CF-9F97-4C8957D6FC25}"/>
              </a:ext>
            </a:extLst>
          </p:cNvPr>
          <p:cNvSpPr/>
          <p:nvPr/>
        </p:nvSpPr>
        <p:spPr>
          <a:xfrm>
            <a:off x="2382715" y="2650947"/>
            <a:ext cx="1485900" cy="19870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Threshold level per station</a:t>
            </a:r>
          </a:p>
          <a:p>
            <a:pPr algn="ctr"/>
            <a:r>
              <a:rPr lang="en-GB" sz="1200" dirty="0"/>
              <a:t>+ </a:t>
            </a:r>
          </a:p>
          <a:p>
            <a:pPr algn="ctr"/>
            <a:r>
              <a:rPr lang="en-GB" sz="1200" dirty="0"/>
              <a:t>affected districts per station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9DEAFAD-C93E-4A56-AB87-DC77733DB5E3}"/>
              </a:ext>
            </a:extLst>
          </p:cNvPr>
          <p:cNvCxnSpPr>
            <a:cxnSpLocks/>
            <a:stCxn id="138" idx="3"/>
            <a:endCxn id="140" idx="1"/>
          </p:cNvCxnSpPr>
          <p:nvPr/>
        </p:nvCxnSpPr>
        <p:spPr>
          <a:xfrm>
            <a:off x="1925515" y="3068581"/>
            <a:ext cx="457200" cy="5758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9DE115A-5478-4797-A5BF-EBCA32F1ACF1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 flipV="1">
            <a:off x="1925515" y="3644478"/>
            <a:ext cx="457200" cy="5758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270596-B435-40BD-9966-E713933E2AE5}"/>
              </a:ext>
            </a:extLst>
          </p:cNvPr>
          <p:cNvSpPr txBox="1"/>
          <p:nvPr/>
        </p:nvSpPr>
        <p:spPr>
          <a:xfrm>
            <a:off x="184639" y="2360799"/>
            <a:ext cx="23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Manual one-off analysis</a:t>
            </a:r>
            <a:endParaRPr lang="nl-NL" sz="1200" b="1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7E2C2F5-AAC3-4F59-BEBF-A1734F9548C5}"/>
              </a:ext>
            </a:extLst>
          </p:cNvPr>
          <p:cNvSpPr/>
          <p:nvPr/>
        </p:nvSpPr>
        <p:spPr>
          <a:xfrm>
            <a:off x="4325815" y="3710422"/>
            <a:ext cx="1485900" cy="109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Trigger yes/no per district</a:t>
            </a:r>
          </a:p>
          <a:p>
            <a:pPr algn="ctr"/>
            <a:r>
              <a:rPr lang="en-GB" sz="1200" dirty="0"/>
              <a:t>+</a:t>
            </a:r>
          </a:p>
          <a:p>
            <a:pPr algn="ctr"/>
            <a:r>
              <a:rPr lang="en-GB" sz="1200" dirty="0"/>
              <a:t>(if trigger) Return Period per district</a:t>
            </a:r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22470728-287C-4C9B-8E02-16728C25AE48}"/>
              </a:ext>
            </a:extLst>
          </p:cNvPr>
          <p:cNvCxnSpPr>
            <a:cxnSpLocks/>
            <a:stCxn id="140" idx="3"/>
            <a:endCxn id="143" idx="1"/>
          </p:cNvCxnSpPr>
          <p:nvPr/>
        </p:nvCxnSpPr>
        <p:spPr>
          <a:xfrm>
            <a:off x="3868615" y="3644478"/>
            <a:ext cx="457200" cy="613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7430CF39-C8B2-4F7A-8448-03B70764C8AF}"/>
              </a:ext>
            </a:extLst>
          </p:cNvPr>
          <p:cNvCxnSpPr>
            <a:cxnSpLocks/>
            <a:stCxn id="2" idx="3"/>
            <a:endCxn id="143" idx="1"/>
          </p:cNvCxnSpPr>
          <p:nvPr/>
        </p:nvCxnSpPr>
        <p:spPr>
          <a:xfrm flipV="1">
            <a:off x="3868615" y="4257743"/>
            <a:ext cx="457200" cy="1030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40EB895-06EB-4A3B-8A3B-F2868C17F6A4}"/>
              </a:ext>
            </a:extLst>
          </p:cNvPr>
          <p:cNvSpPr/>
          <p:nvPr/>
        </p:nvSpPr>
        <p:spPr>
          <a:xfrm>
            <a:off x="2382715" y="5814966"/>
            <a:ext cx="1485900" cy="835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200"/>
              <a:t>“Indication</a:t>
            </a:r>
            <a:r>
              <a:rPr lang="nl-NL" sz="1200" dirty="0"/>
              <a:t>-discharge-level per station per RETURN PERIOD</a:t>
            </a:r>
            <a:endParaRPr lang="en-GB" sz="1200" dirty="0"/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BA092E3-2627-4FEF-B934-947C648C45FA}"/>
              </a:ext>
            </a:extLst>
          </p:cNvPr>
          <p:cNvCxnSpPr>
            <a:cxnSpLocks/>
            <a:stCxn id="147" idx="3"/>
            <a:endCxn id="143" idx="1"/>
          </p:cNvCxnSpPr>
          <p:nvPr/>
        </p:nvCxnSpPr>
        <p:spPr>
          <a:xfrm flipV="1">
            <a:off x="3868615" y="4257743"/>
            <a:ext cx="457200" cy="19748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EFE68DA-7366-4BD7-B020-1F1C40D2BC53}"/>
              </a:ext>
            </a:extLst>
          </p:cNvPr>
          <p:cNvSpPr/>
          <p:nvPr/>
        </p:nvSpPr>
        <p:spPr>
          <a:xfrm>
            <a:off x="4325815" y="5814966"/>
            <a:ext cx="1485900" cy="835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200" dirty="0" err="1"/>
              <a:t>Flood</a:t>
            </a:r>
            <a:r>
              <a:rPr lang="nl-NL" sz="1200" dirty="0"/>
              <a:t> </a:t>
            </a:r>
            <a:r>
              <a:rPr lang="nl-NL" sz="1200" dirty="0" err="1"/>
              <a:t>extent</a:t>
            </a:r>
            <a:r>
              <a:rPr lang="nl-NL" sz="1200" dirty="0"/>
              <a:t> per Return </a:t>
            </a:r>
            <a:r>
              <a:rPr lang="nl-NL" sz="1200" dirty="0" err="1"/>
              <a:t>Period</a:t>
            </a:r>
            <a:r>
              <a:rPr lang="nl-NL" sz="1200" dirty="0"/>
              <a:t> per district</a:t>
            </a:r>
            <a:endParaRPr lang="en-GB" sz="1200" dirty="0"/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1E01F8DB-5376-4FCB-AAB2-FE20EE5FA3E1}"/>
              </a:ext>
            </a:extLst>
          </p:cNvPr>
          <p:cNvCxnSpPr>
            <a:cxnSpLocks/>
            <a:stCxn id="143" idx="3"/>
            <a:endCxn id="158" idx="1"/>
          </p:cNvCxnSpPr>
          <p:nvPr/>
        </p:nvCxnSpPr>
        <p:spPr>
          <a:xfrm>
            <a:off x="5811715" y="4257743"/>
            <a:ext cx="281357" cy="380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1EA73D8-AC96-41A0-8B6D-0EA593D92622}"/>
              </a:ext>
            </a:extLst>
          </p:cNvPr>
          <p:cNvCxnSpPr>
            <a:cxnSpLocks/>
            <a:stCxn id="149" idx="3"/>
            <a:endCxn id="158" idx="1"/>
          </p:cNvCxnSpPr>
          <p:nvPr/>
        </p:nvCxnSpPr>
        <p:spPr>
          <a:xfrm flipV="1">
            <a:off x="5811715" y="4638008"/>
            <a:ext cx="281357" cy="15945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A47347F-8787-4429-A733-50A873E968E8}"/>
              </a:ext>
            </a:extLst>
          </p:cNvPr>
          <p:cNvSpPr/>
          <p:nvPr/>
        </p:nvSpPr>
        <p:spPr>
          <a:xfrm>
            <a:off x="6093072" y="4090687"/>
            <a:ext cx="1485900" cy="109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Forecasted flood extent per district (</a:t>
            </a:r>
            <a:r>
              <a:rPr lang="en-GB" sz="1200" dirty="0" err="1"/>
              <a:t>mosaic’ed</a:t>
            </a:r>
            <a:r>
              <a:rPr lang="en-GB" sz="1200" dirty="0"/>
              <a:t> together for Zambia)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026A9D4-993A-459E-A50D-56EE3982E90E}"/>
              </a:ext>
            </a:extLst>
          </p:cNvPr>
          <p:cNvSpPr/>
          <p:nvPr/>
        </p:nvSpPr>
        <p:spPr>
          <a:xfrm>
            <a:off x="6093072" y="5814966"/>
            <a:ext cx="1485900" cy="835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200" dirty="0" err="1"/>
              <a:t>Population</a:t>
            </a:r>
            <a:r>
              <a:rPr lang="nl-NL" sz="1200" dirty="0"/>
              <a:t> raster</a:t>
            </a:r>
          </a:p>
          <a:p>
            <a:pPr algn="ctr"/>
            <a:r>
              <a:rPr lang="nl-NL" sz="1200" dirty="0"/>
              <a:t>(+ </a:t>
            </a:r>
            <a:r>
              <a:rPr lang="nl-NL" sz="1200" dirty="0" err="1"/>
              <a:t>crops</a:t>
            </a:r>
            <a:r>
              <a:rPr lang="nl-NL" sz="1200" dirty="0"/>
              <a:t> / livestock)</a:t>
            </a:r>
            <a:endParaRPr lang="en-GB" sz="1200" dirty="0"/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61FFEA04-5B5F-4BD4-B8F6-61B597D02B3A}"/>
              </a:ext>
            </a:extLst>
          </p:cNvPr>
          <p:cNvCxnSpPr>
            <a:cxnSpLocks/>
            <a:stCxn id="158" idx="3"/>
            <a:endCxn id="181" idx="1"/>
          </p:cNvCxnSpPr>
          <p:nvPr/>
        </p:nvCxnSpPr>
        <p:spPr>
          <a:xfrm>
            <a:off x="7578972" y="4638008"/>
            <a:ext cx="281357" cy="232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5B387138-8780-48EC-B1A2-DC071D19FBBE}"/>
              </a:ext>
            </a:extLst>
          </p:cNvPr>
          <p:cNvCxnSpPr>
            <a:cxnSpLocks/>
            <a:stCxn id="175" idx="3"/>
            <a:endCxn id="181" idx="1"/>
          </p:cNvCxnSpPr>
          <p:nvPr/>
        </p:nvCxnSpPr>
        <p:spPr>
          <a:xfrm flipV="1">
            <a:off x="7578972" y="4871006"/>
            <a:ext cx="281357" cy="1361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768B1A3-84F9-47D6-9B65-173DC5A3974B}"/>
              </a:ext>
            </a:extLst>
          </p:cNvPr>
          <p:cNvSpPr/>
          <p:nvPr/>
        </p:nvSpPr>
        <p:spPr>
          <a:xfrm>
            <a:off x="7860329" y="4323685"/>
            <a:ext cx="1485900" cy="109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Affected population raster</a:t>
            </a:r>
          </a:p>
          <a:p>
            <a:pPr algn="ctr"/>
            <a:r>
              <a:rPr lang="en-GB" sz="1200" dirty="0"/>
              <a:t>(+ crops / livestock)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F30AB90-7EF5-473F-9D41-C6D79149F772}"/>
              </a:ext>
            </a:extLst>
          </p:cNvPr>
          <p:cNvSpPr/>
          <p:nvPr/>
        </p:nvSpPr>
        <p:spPr>
          <a:xfrm>
            <a:off x="7860329" y="5814966"/>
            <a:ext cx="1485900" cy="835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200" dirty="0"/>
              <a:t>Ward-level </a:t>
            </a:r>
            <a:r>
              <a:rPr lang="nl-NL" sz="1200" dirty="0" err="1"/>
              <a:t>admin-boundary</a:t>
            </a:r>
            <a:r>
              <a:rPr lang="nl-NL" sz="1200" dirty="0"/>
              <a:t> file (vector)</a:t>
            </a:r>
            <a:endParaRPr lang="en-GB" sz="1200" dirty="0"/>
          </a:p>
        </p:txBody>
      </p: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2984064E-66EA-4D5E-A40D-6C466852BF37}"/>
              </a:ext>
            </a:extLst>
          </p:cNvPr>
          <p:cNvCxnSpPr>
            <a:cxnSpLocks/>
            <a:stCxn id="181" idx="3"/>
            <a:endCxn id="188" idx="1"/>
          </p:cNvCxnSpPr>
          <p:nvPr/>
        </p:nvCxnSpPr>
        <p:spPr>
          <a:xfrm>
            <a:off x="9346229" y="4871006"/>
            <a:ext cx="281357" cy="1714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1A884A7-2F42-479E-AFEA-B2431382A912}"/>
              </a:ext>
            </a:extLst>
          </p:cNvPr>
          <p:cNvCxnSpPr>
            <a:cxnSpLocks/>
            <a:stCxn id="185" idx="3"/>
            <a:endCxn id="188" idx="1"/>
          </p:cNvCxnSpPr>
          <p:nvPr/>
        </p:nvCxnSpPr>
        <p:spPr>
          <a:xfrm flipV="1">
            <a:off x="9346229" y="5042454"/>
            <a:ext cx="281357" cy="1190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1F5C776-4F74-4B51-8835-769FA8C5231B}"/>
              </a:ext>
            </a:extLst>
          </p:cNvPr>
          <p:cNvSpPr/>
          <p:nvPr/>
        </p:nvSpPr>
        <p:spPr>
          <a:xfrm>
            <a:off x="9627586" y="4495133"/>
            <a:ext cx="1485900" cy="109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Affected population per ward &gt; aggregated up to district</a:t>
            </a:r>
          </a:p>
          <a:p>
            <a:pPr algn="ctr"/>
            <a:r>
              <a:rPr lang="en-GB" sz="1200" dirty="0"/>
              <a:t>(+ crops / livestock)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EC07D88-3593-4B87-AAB1-2D637A631212}"/>
              </a:ext>
            </a:extLst>
          </p:cNvPr>
          <p:cNvSpPr txBox="1"/>
          <p:nvPr/>
        </p:nvSpPr>
        <p:spPr>
          <a:xfrm>
            <a:off x="2262553" y="2079997"/>
            <a:ext cx="23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Daily pipeline job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394123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>
            <a:extLst>
              <a:ext uri="{FF2B5EF4-FFF2-40B4-BE49-F238E27FC236}">
                <a16:creationId xmlns:a16="http://schemas.microsoft.com/office/drawing/2014/main" id="{076CA903-E8BB-4396-94E4-E5A2E8FE0B5E}"/>
              </a:ext>
            </a:extLst>
          </p:cNvPr>
          <p:cNvSpPr/>
          <p:nvPr/>
        </p:nvSpPr>
        <p:spPr>
          <a:xfrm>
            <a:off x="2262553" y="2070100"/>
            <a:ext cx="8989647" cy="4686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F338A2C-62E9-44F4-916D-2D23C7C4D601}"/>
              </a:ext>
            </a:extLst>
          </p:cNvPr>
          <p:cNvSpPr/>
          <p:nvPr/>
        </p:nvSpPr>
        <p:spPr>
          <a:xfrm>
            <a:off x="211015" y="2360799"/>
            <a:ext cx="3745523" cy="243546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2605" y="41913"/>
            <a:ext cx="3833934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tx1"/>
                </a:solidFill>
                <a:latin typeface="+mj-lt"/>
              </a:rPr>
              <a:t>Serve output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to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Postgres DB +</a:t>
            </a:r>
          </a:p>
          <a:p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Geoserver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: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read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by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frontend</a:t>
            </a:r>
            <a:endParaRPr lang="nl-NL" sz="2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4EBF35-5AA3-4890-A6A2-BE2450F7A9FF}"/>
              </a:ext>
            </a:extLst>
          </p:cNvPr>
          <p:cNvSpPr/>
          <p:nvPr/>
        </p:nvSpPr>
        <p:spPr>
          <a:xfrm>
            <a:off x="2382715" y="4871006"/>
            <a:ext cx="1485900" cy="835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Daily GLOFAS discharge forecast per station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F720AF2-BF5E-4C39-9D9F-090F28FAA11F}"/>
              </a:ext>
            </a:extLst>
          </p:cNvPr>
          <p:cNvSpPr/>
          <p:nvPr/>
        </p:nvSpPr>
        <p:spPr>
          <a:xfrm>
            <a:off x="439615" y="2650946"/>
            <a:ext cx="1485900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Historical GLOFAS discharge forecast per station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D1EAE17-B80D-4C3F-A584-A5A83A8A0349}"/>
              </a:ext>
            </a:extLst>
          </p:cNvPr>
          <p:cNvSpPr/>
          <p:nvPr/>
        </p:nvSpPr>
        <p:spPr>
          <a:xfrm>
            <a:off x="439615" y="3802739"/>
            <a:ext cx="1485900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Historical flood impact data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3C8EE80-850A-42CF-9F97-4C8957D6FC25}"/>
              </a:ext>
            </a:extLst>
          </p:cNvPr>
          <p:cNvSpPr/>
          <p:nvPr/>
        </p:nvSpPr>
        <p:spPr>
          <a:xfrm>
            <a:off x="2382715" y="2650947"/>
            <a:ext cx="1485900" cy="19870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Threshold level per station</a:t>
            </a:r>
          </a:p>
          <a:p>
            <a:pPr algn="ctr"/>
            <a:r>
              <a:rPr lang="en-GB" sz="1200" dirty="0"/>
              <a:t>+ </a:t>
            </a:r>
          </a:p>
          <a:p>
            <a:pPr algn="ctr"/>
            <a:r>
              <a:rPr lang="en-GB" sz="1200" dirty="0"/>
              <a:t>affected districts per station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9DEAFAD-C93E-4A56-AB87-DC77733DB5E3}"/>
              </a:ext>
            </a:extLst>
          </p:cNvPr>
          <p:cNvCxnSpPr>
            <a:cxnSpLocks/>
            <a:stCxn id="138" idx="3"/>
            <a:endCxn id="140" idx="1"/>
          </p:cNvCxnSpPr>
          <p:nvPr/>
        </p:nvCxnSpPr>
        <p:spPr>
          <a:xfrm>
            <a:off x="1925515" y="3068581"/>
            <a:ext cx="457200" cy="5758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9DE115A-5478-4797-A5BF-EBCA32F1ACF1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 flipV="1">
            <a:off x="1925515" y="3644478"/>
            <a:ext cx="457200" cy="5758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270596-B435-40BD-9966-E713933E2AE5}"/>
              </a:ext>
            </a:extLst>
          </p:cNvPr>
          <p:cNvSpPr txBox="1"/>
          <p:nvPr/>
        </p:nvSpPr>
        <p:spPr>
          <a:xfrm>
            <a:off x="184639" y="2360799"/>
            <a:ext cx="23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Manual one-off analysis</a:t>
            </a:r>
            <a:endParaRPr lang="nl-NL" sz="1200" b="1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7E2C2F5-AAC3-4F59-BEBF-A1734F9548C5}"/>
              </a:ext>
            </a:extLst>
          </p:cNvPr>
          <p:cNvSpPr/>
          <p:nvPr/>
        </p:nvSpPr>
        <p:spPr>
          <a:xfrm>
            <a:off x="4325815" y="3710422"/>
            <a:ext cx="1485900" cy="109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Trigger yes/no per district</a:t>
            </a:r>
          </a:p>
          <a:p>
            <a:pPr algn="ctr"/>
            <a:r>
              <a:rPr lang="en-GB" sz="1200" dirty="0"/>
              <a:t>+</a:t>
            </a:r>
          </a:p>
          <a:p>
            <a:pPr algn="ctr"/>
            <a:r>
              <a:rPr lang="en-GB" sz="1200" dirty="0"/>
              <a:t>(if trigger) Return Period per district</a:t>
            </a:r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22470728-287C-4C9B-8E02-16728C25AE48}"/>
              </a:ext>
            </a:extLst>
          </p:cNvPr>
          <p:cNvCxnSpPr>
            <a:cxnSpLocks/>
            <a:stCxn id="140" idx="3"/>
            <a:endCxn id="143" idx="1"/>
          </p:cNvCxnSpPr>
          <p:nvPr/>
        </p:nvCxnSpPr>
        <p:spPr>
          <a:xfrm>
            <a:off x="3868615" y="3644478"/>
            <a:ext cx="457200" cy="613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7430CF39-C8B2-4F7A-8448-03B70764C8AF}"/>
              </a:ext>
            </a:extLst>
          </p:cNvPr>
          <p:cNvCxnSpPr>
            <a:cxnSpLocks/>
            <a:stCxn id="2" idx="3"/>
            <a:endCxn id="143" idx="1"/>
          </p:cNvCxnSpPr>
          <p:nvPr/>
        </p:nvCxnSpPr>
        <p:spPr>
          <a:xfrm flipV="1">
            <a:off x="3868615" y="4257743"/>
            <a:ext cx="457200" cy="1030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40EB895-06EB-4A3B-8A3B-F2868C17F6A4}"/>
              </a:ext>
            </a:extLst>
          </p:cNvPr>
          <p:cNvSpPr/>
          <p:nvPr/>
        </p:nvSpPr>
        <p:spPr>
          <a:xfrm>
            <a:off x="2382715" y="5814966"/>
            <a:ext cx="1485900" cy="835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200"/>
              <a:t>“Indication</a:t>
            </a:r>
            <a:r>
              <a:rPr lang="nl-NL" sz="1200" dirty="0"/>
              <a:t>-discharge-level per station per RETURN PERIOD</a:t>
            </a:r>
            <a:endParaRPr lang="en-GB" sz="1200" dirty="0"/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8BA092E3-2627-4FEF-B934-947C648C45FA}"/>
              </a:ext>
            </a:extLst>
          </p:cNvPr>
          <p:cNvCxnSpPr>
            <a:cxnSpLocks/>
            <a:stCxn id="147" idx="3"/>
            <a:endCxn id="143" idx="1"/>
          </p:cNvCxnSpPr>
          <p:nvPr/>
        </p:nvCxnSpPr>
        <p:spPr>
          <a:xfrm flipV="1">
            <a:off x="3868615" y="4257743"/>
            <a:ext cx="457200" cy="19748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EFE68DA-7366-4BD7-B020-1F1C40D2BC53}"/>
              </a:ext>
            </a:extLst>
          </p:cNvPr>
          <p:cNvSpPr/>
          <p:nvPr/>
        </p:nvSpPr>
        <p:spPr>
          <a:xfrm>
            <a:off x="4325815" y="5814966"/>
            <a:ext cx="1485900" cy="835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200" dirty="0" err="1"/>
              <a:t>Flood</a:t>
            </a:r>
            <a:r>
              <a:rPr lang="nl-NL" sz="1200" dirty="0"/>
              <a:t> </a:t>
            </a:r>
            <a:r>
              <a:rPr lang="nl-NL" sz="1200" dirty="0" err="1"/>
              <a:t>extent</a:t>
            </a:r>
            <a:r>
              <a:rPr lang="nl-NL" sz="1200" dirty="0"/>
              <a:t> per Return </a:t>
            </a:r>
            <a:r>
              <a:rPr lang="nl-NL" sz="1200" dirty="0" err="1"/>
              <a:t>Period</a:t>
            </a:r>
            <a:r>
              <a:rPr lang="nl-NL" sz="1200" dirty="0"/>
              <a:t> per district</a:t>
            </a:r>
            <a:endParaRPr lang="en-GB" sz="1200" dirty="0"/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1E01F8DB-5376-4FCB-AAB2-FE20EE5FA3E1}"/>
              </a:ext>
            </a:extLst>
          </p:cNvPr>
          <p:cNvCxnSpPr>
            <a:cxnSpLocks/>
            <a:stCxn id="143" idx="3"/>
            <a:endCxn id="158" idx="1"/>
          </p:cNvCxnSpPr>
          <p:nvPr/>
        </p:nvCxnSpPr>
        <p:spPr>
          <a:xfrm>
            <a:off x="5811715" y="4257743"/>
            <a:ext cx="281357" cy="380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1EA73D8-AC96-41A0-8B6D-0EA593D92622}"/>
              </a:ext>
            </a:extLst>
          </p:cNvPr>
          <p:cNvCxnSpPr>
            <a:cxnSpLocks/>
            <a:stCxn id="149" idx="3"/>
            <a:endCxn id="158" idx="1"/>
          </p:cNvCxnSpPr>
          <p:nvPr/>
        </p:nvCxnSpPr>
        <p:spPr>
          <a:xfrm flipV="1">
            <a:off x="5811715" y="4638008"/>
            <a:ext cx="281357" cy="15945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A47347F-8787-4429-A733-50A873E968E8}"/>
              </a:ext>
            </a:extLst>
          </p:cNvPr>
          <p:cNvSpPr/>
          <p:nvPr/>
        </p:nvSpPr>
        <p:spPr>
          <a:xfrm>
            <a:off x="6093072" y="4090687"/>
            <a:ext cx="1485900" cy="109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Forecasted flood extent per district (</a:t>
            </a:r>
            <a:r>
              <a:rPr lang="en-GB" sz="1200" dirty="0" err="1"/>
              <a:t>mosaic’ed</a:t>
            </a:r>
            <a:r>
              <a:rPr lang="en-GB" sz="1200" dirty="0"/>
              <a:t> together for Zambia)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026A9D4-993A-459E-A50D-56EE3982E90E}"/>
              </a:ext>
            </a:extLst>
          </p:cNvPr>
          <p:cNvSpPr/>
          <p:nvPr/>
        </p:nvSpPr>
        <p:spPr>
          <a:xfrm>
            <a:off x="6093072" y="5814966"/>
            <a:ext cx="1485900" cy="835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200" dirty="0" err="1"/>
              <a:t>Population</a:t>
            </a:r>
            <a:r>
              <a:rPr lang="nl-NL" sz="1200" dirty="0"/>
              <a:t> raster</a:t>
            </a:r>
          </a:p>
          <a:p>
            <a:pPr algn="ctr"/>
            <a:r>
              <a:rPr lang="nl-NL" sz="1200" dirty="0"/>
              <a:t>(+ </a:t>
            </a:r>
            <a:r>
              <a:rPr lang="nl-NL" sz="1200" dirty="0" err="1"/>
              <a:t>crops</a:t>
            </a:r>
            <a:r>
              <a:rPr lang="nl-NL" sz="1200" dirty="0"/>
              <a:t> / livestock)</a:t>
            </a:r>
            <a:endParaRPr lang="en-GB" sz="1200" dirty="0"/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61FFEA04-5B5F-4BD4-B8F6-61B597D02B3A}"/>
              </a:ext>
            </a:extLst>
          </p:cNvPr>
          <p:cNvCxnSpPr>
            <a:cxnSpLocks/>
            <a:stCxn id="158" idx="3"/>
            <a:endCxn id="181" idx="1"/>
          </p:cNvCxnSpPr>
          <p:nvPr/>
        </p:nvCxnSpPr>
        <p:spPr>
          <a:xfrm>
            <a:off x="7578972" y="4638008"/>
            <a:ext cx="281357" cy="232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5B387138-8780-48EC-B1A2-DC071D19FBBE}"/>
              </a:ext>
            </a:extLst>
          </p:cNvPr>
          <p:cNvCxnSpPr>
            <a:cxnSpLocks/>
            <a:stCxn id="175" idx="3"/>
            <a:endCxn id="181" idx="1"/>
          </p:cNvCxnSpPr>
          <p:nvPr/>
        </p:nvCxnSpPr>
        <p:spPr>
          <a:xfrm flipV="1">
            <a:off x="7578972" y="4871006"/>
            <a:ext cx="281357" cy="1361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768B1A3-84F9-47D6-9B65-173DC5A3974B}"/>
              </a:ext>
            </a:extLst>
          </p:cNvPr>
          <p:cNvSpPr/>
          <p:nvPr/>
        </p:nvSpPr>
        <p:spPr>
          <a:xfrm>
            <a:off x="7860329" y="4323685"/>
            <a:ext cx="1485900" cy="109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Affected population raster</a:t>
            </a:r>
          </a:p>
          <a:p>
            <a:pPr algn="ctr"/>
            <a:r>
              <a:rPr lang="en-GB" sz="1200" dirty="0"/>
              <a:t>(+ crops / livestock)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F30AB90-7EF5-473F-9D41-C6D79149F772}"/>
              </a:ext>
            </a:extLst>
          </p:cNvPr>
          <p:cNvSpPr/>
          <p:nvPr/>
        </p:nvSpPr>
        <p:spPr>
          <a:xfrm>
            <a:off x="7860329" y="5814966"/>
            <a:ext cx="1485900" cy="835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200" dirty="0"/>
              <a:t>Ward-level </a:t>
            </a:r>
            <a:r>
              <a:rPr lang="nl-NL" sz="1200" dirty="0" err="1"/>
              <a:t>admin-boundary</a:t>
            </a:r>
            <a:r>
              <a:rPr lang="nl-NL" sz="1200" dirty="0"/>
              <a:t> file (vector)</a:t>
            </a:r>
            <a:endParaRPr lang="en-GB" sz="1200" dirty="0"/>
          </a:p>
        </p:txBody>
      </p: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2984064E-66EA-4D5E-A40D-6C466852BF37}"/>
              </a:ext>
            </a:extLst>
          </p:cNvPr>
          <p:cNvCxnSpPr>
            <a:cxnSpLocks/>
            <a:stCxn id="181" idx="3"/>
            <a:endCxn id="188" idx="1"/>
          </p:cNvCxnSpPr>
          <p:nvPr/>
        </p:nvCxnSpPr>
        <p:spPr>
          <a:xfrm>
            <a:off x="9346229" y="4871006"/>
            <a:ext cx="281357" cy="1714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1A884A7-2F42-479E-AFEA-B2431382A912}"/>
              </a:ext>
            </a:extLst>
          </p:cNvPr>
          <p:cNvCxnSpPr>
            <a:cxnSpLocks/>
            <a:stCxn id="185" idx="3"/>
            <a:endCxn id="188" idx="1"/>
          </p:cNvCxnSpPr>
          <p:nvPr/>
        </p:nvCxnSpPr>
        <p:spPr>
          <a:xfrm flipV="1">
            <a:off x="9346229" y="5042454"/>
            <a:ext cx="281357" cy="1190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1F5C776-4F74-4B51-8835-769FA8C5231B}"/>
              </a:ext>
            </a:extLst>
          </p:cNvPr>
          <p:cNvSpPr/>
          <p:nvPr/>
        </p:nvSpPr>
        <p:spPr>
          <a:xfrm>
            <a:off x="9627586" y="4495133"/>
            <a:ext cx="1485900" cy="109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Affected population per ward &gt; aggregated up to district</a:t>
            </a:r>
          </a:p>
          <a:p>
            <a:pPr algn="ctr"/>
            <a:r>
              <a:rPr lang="en-GB" sz="1200" dirty="0"/>
              <a:t>(+ crops / livestock)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EC07D88-3593-4B87-AAB1-2D637A631212}"/>
              </a:ext>
            </a:extLst>
          </p:cNvPr>
          <p:cNvSpPr txBox="1"/>
          <p:nvPr/>
        </p:nvSpPr>
        <p:spPr>
          <a:xfrm>
            <a:off x="2262553" y="2079997"/>
            <a:ext cx="23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Daily pipeline job</a:t>
            </a:r>
            <a:endParaRPr lang="nl-NL" sz="1200" b="1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5A73B770-CE9C-4103-BEFE-F3343BE223ED}"/>
              </a:ext>
            </a:extLst>
          </p:cNvPr>
          <p:cNvSpPr/>
          <p:nvPr/>
        </p:nvSpPr>
        <p:spPr>
          <a:xfrm>
            <a:off x="4325815" y="840924"/>
            <a:ext cx="1485900" cy="10946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POSTGRES DB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249992C-1C8C-452F-9878-A1C533E4BFC1}"/>
              </a:ext>
            </a:extLst>
          </p:cNvPr>
          <p:cNvSpPr/>
          <p:nvPr/>
        </p:nvSpPr>
        <p:spPr>
          <a:xfrm>
            <a:off x="2382715" y="839936"/>
            <a:ext cx="1485900" cy="109464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200" dirty="0"/>
              <a:t>Community Risk Assessment Data</a:t>
            </a:r>
          </a:p>
          <a:p>
            <a:pPr algn="ctr"/>
            <a:r>
              <a:rPr lang="nl-NL" sz="1200" dirty="0"/>
              <a:t>+</a:t>
            </a:r>
          </a:p>
          <a:p>
            <a:pPr algn="ctr"/>
            <a:r>
              <a:rPr lang="nl-NL" sz="1200" dirty="0"/>
              <a:t>POI-data (RC-</a:t>
            </a:r>
            <a:r>
              <a:rPr lang="nl-NL" sz="1200" dirty="0" err="1"/>
              <a:t>offices,etc</a:t>
            </a:r>
            <a:r>
              <a:rPr lang="nl-NL" sz="1200" dirty="0"/>
              <a:t>)</a:t>
            </a:r>
            <a:endParaRPr lang="en-GB" sz="1200" dirty="0"/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E6B1C2D6-5EA9-4AB6-8EF4-D7248B79D212}"/>
              </a:ext>
            </a:extLst>
          </p:cNvPr>
          <p:cNvCxnSpPr>
            <a:stCxn id="188" idx="0"/>
            <a:endCxn id="197" idx="2"/>
          </p:cNvCxnSpPr>
          <p:nvPr/>
        </p:nvCxnSpPr>
        <p:spPr>
          <a:xfrm rot="16200000" flipV="1">
            <a:off x="6439867" y="564463"/>
            <a:ext cx="2559568" cy="53017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A63B530-BDAC-4692-922D-BFD03F5E2754}"/>
              </a:ext>
            </a:extLst>
          </p:cNvPr>
          <p:cNvCxnSpPr>
            <a:stCxn id="143" idx="0"/>
            <a:endCxn id="197" idx="2"/>
          </p:cNvCxnSpPr>
          <p:nvPr/>
        </p:nvCxnSpPr>
        <p:spPr>
          <a:xfrm flipV="1">
            <a:off x="5068765" y="1935565"/>
            <a:ext cx="0" cy="177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6EF70796-D9F4-4D42-999B-8752707605E9}"/>
              </a:ext>
            </a:extLst>
          </p:cNvPr>
          <p:cNvCxnSpPr>
            <a:stCxn id="199" idx="3"/>
            <a:endCxn id="197" idx="1"/>
          </p:cNvCxnSpPr>
          <p:nvPr/>
        </p:nvCxnSpPr>
        <p:spPr>
          <a:xfrm>
            <a:off x="3868615" y="1387257"/>
            <a:ext cx="457200" cy="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567E2ACD-318E-45EF-AE78-4DF3AC3DC35D}"/>
              </a:ext>
            </a:extLst>
          </p:cNvPr>
          <p:cNvSpPr/>
          <p:nvPr/>
        </p:nvSpPr>
        <p:spPr>
          <a:xfrm>
            <a:off x="7011865" y="840924"/>
            <a:ext cx="1485900" cy="10946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GEOSERVER</a:t>
            </a:r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F4BF123A-755C-4E9B-89CD-C93CAD5C4461}"/>
              </a:ext>
            </a:extLst>
          </p:cNvPr>
          <p:cNvCxnSpPr>
            <a:stCxn id="158" idx="0"/>
            <a:endCxn id="224" idx="2"/>
          </p:cNvCxnSpPr>
          <p:nvPr/>
        </p:nvCxnSpPr>
        <p:spPr>
          <a:xfrm rot="5400000" flipH="1" flipV="1">
            <a:off x="6217857" y="2553730"/>
            <a:ext cx="2155122" cy="918793"/>
          </a:xfrm>
          <a:prstGeom prst="bentConnector3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8234F7E8-0AF5-41B6-BB3B-BC07FC2B438F}"/>
              </a:ext>
            </a:extLst>
          </p:cNvPr>
          <p:cNvSpPr/>
          <p:nvPr/>
        </p:nvSpPr>
        <p:spPr>
          <a:xfrm>
            <a:off x="4325815" y="221454"/>
            <a:ext cx="4171950" cy="38956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DASHBOARD FRONTEND</a:t>
            </a:r>
          </a:p>
        </p:txBody>
      </p: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43FDFAD7-192E-4FE3-8119-DC5F3A4A84C7}"/>
              </a:ext>
            </a:extLst>
          </p:cNvPr>
          <p:cNvCxnSpPr>
            <a:stCxn id="224" idx="0"/>
            <a:endCxn id="227" idx="2"/>
          </p:cNvCxnSpPr>
          <p:nvPr/>
        </p:nvCxnSpPr>
        <p:spPr>
          <a:xfrm rot="16200000" flipV="1">
            <a:off x="6968350" y="54458"/>
            <a:ext cx="229907" cy="13430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C3124D01-C2A1-455D-B1E0-9B2627A104B1}"/>
              </a:ext>
            </a:extLst>
          </p:cNvPr>
          <p:cNvCxnSpPr>
            <a:cxnSpLocks/>
            <a:stCxn id="197" idx="0"/>
            <a:endCxn id="227" idx="2"/>
          </p:cNvCxnSpPr>
          <p:nvPr/>
        </p:nvCxnSpPr>
        <p:spPr>
          <a:xfrm rot="5400000" flipH="1" flipV="1">
            <a:off x="5625324" y="54459"/>
            <a:ext cx="229907" cy="1343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5CD821F3-7E40-47B7-8DE2-810B27D1F2B0}"/>
              </a:ext>
            </a:extLst>
          </p:cNvPr>
          <p:cNvCxnSpPr>
            <a:cxnSpLocks/>
            <a:stCxn id="175" idx="0"/>
            <a:endCxn id="224" idx="2"/>
          </p:cNvCxnSpPr>
          <p:nvPr/>
        </p:nvCxnSpPr>
        <p:spPr>
          <a:xfrm rot="5400000" flipH="1" flipV="1">
            <a:off x="5355718" y="3415870"/>
            <a:ext cx="3879401" cy="918793"/>
          </a:xfrm>
          <a:prstGeom prst="bentConnector3">
            <a:avLst>
              <a:gd name="adj1" fmla="val 8424"/>
            </a:avLst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86F50D0A-31A1-433A-8626-F5C8BA4F948C}"/>
              </a:ext>
            </a:extLst>
          </p:cNvPr>
          <p:cNvSpPr txBox="1"/>
          <p:nvPr/>
        </p:nvSpPr>
        <p:spPr>
          <a:xfrm>
            <a:off x="9346229" y="99879"/>
            <a:ext cx="272316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NL" sz="1200" b="1" dirty="0" err="1"/>
              <a:t>This</a:t>
            </a:r>
            <a:r>
              <a:rPr lang="nl-NL" sz="1200" b="1" dirty="0"/>
              <a:t> setup </a:t>
            </a:r>
            <a:r>
              <a:rPr lang="nl-NL" sz="1200" b="1" dirty="0" err="1"/>
              <a:t>simplifies</a:t>
            </a:r>
            <a:r>
              <a:rPr lang="nl-NL" sz="1200" b="1" dirty="0"/>
              <a:t>:</a:t>
            </a:r>
          </a:p>
          <a:p>
            <a:pPr marL="171450" indent="-171450">
              <a:buFontTx/>
              <a:buChar char="-"/>
            </a:pPr>
            <a:r>
              <a:rPr lang="nl-NL" sz="1200" dirty="0"/>
              <a:t>We </a:t>
            </a:r>
            <a:r>
              <a:rPr lang="nl-NL" sz="1200" dirty="0" err="1"/>
              <a:t>work</a:t>
            </a:r>
            <a:r>
              <a:rPr lang="nl-NL" sz="1200" dirty="0"/>
              <a:t> </a:t>
            </a:r>
            <a:r>
              <a:rPr lang="nl-NL" sz="1200" dirty="0" err="1"/>
              <a:t>daily</a:t>
            </a:r>
            <a:r>
              <a:rPr lang="nl-NL" sz="1200" dirty="0"/>
              <a:t> </a:t>
            </a:r>
            <a:r>
              <a:rPr lang="nl-NL" sz="1200" dirty="0" err="1"/>
              <a:t>with</a:t>
            </a:r>
            <a:r>
              <a:rPr lang="nl-NL" sz="1200" dirty="0"/>
              <a:t> </a:t>
            </a:r>
            <a:r>
              <a:rPr lang="nl-NL" sz="1200" dirty="0" err="1"/>
              <a:t>both</a:t>
            </a:r>
            <a:r>
              <a:rPr lang="nl-NL" sz="1200" dirty="0"/>
              <a:t> 3 + 7 </a:t>
            </a:r>
            <a:r>
              <a:rPr lang="nl-NL" sz="1200" dirty="0" err="1"/>
              <a:t>day</a:t>
            </a:r>
            <a:r>
              <a:rPr lang="nl-NL" sz="1200" dirty="0"/>
              <a:t> forecast</a:t>
            </a:r>
          </a:p>
          <a:p>
            <a:pPr marL="171450" indent="-171450">
              <a:buFontTx/>
              <a:buChar char="-"/>
            </a:pPr>
            <a:r>
              <a:rPr lang="nl-NL" sz="1200" dirty="0"/>
              <a:t>We </a:t>
            </a:r>
            <a:r>
              <a:rPr lang="nl-NL" sz="1200" dirty="0" err="1"/>
              <a:t>also</a:t>
            </a:r>
            <a:r>
              <a:rPr lang="nl-NL" sz="1200" dirty="0"/>
              <a:t> show </a:t>
            </a:r>
            <a:r>
              <a:rPr lang="nl-NL" sz="1200" dirty="0" err="1"/>
              <a:t>yesterday’s</a:t>
            </a:r>
            <a:r>
              <a:rPr lang="nl-NL" sz="1200" dirty="0"/>
              <a:t> forecast in dashboard</a:t>
            </a:r>
          </a:p>
        </p:txBody>
      </p:sp>
    </p:spTree>
    <p:extLst>
      <p:ext uri="{BB962C8B-B14F-4D97-AF65-F5344CB8AC3E}">
        <p14:creationId xmlns:p14="http://schemas.microsoft.com/office/powerpoint/2010/main" val="283752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 190">
            <a:extLst>
              <a:ext uri="{FF2B5EF4-FFF2-40B4-BE49-F238E27FC236}">
                <a16:creationId xmlns:a16="http://schemas.microsoft.com/office/drawing/2014/main" id="{076CA903-E8BB-4396-94E4-E5A2E8FE0B5E}"/>
              </a:ext>
            </a:extLst>
          </p:cNvPr>
          <p:cNvSpPr/>
          <p:nvPr/>
        </p:nvSpPr>
        <p:spPr>
          <a:xfrm>
            <a:off x="2262553" y="2070100"/>
            <a:ext cx="8989647" cy="4686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2604" y="41913"/>
            <a:ext cx="1191699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400" b="1" dirty="0">
                <a:solidFill>
                  <a:schemeClr val="tx1"/>
                </a:solidFill>
                <a:latin typeface="+mj-lt"/>
              </a:rPr>
              <a:t>Pipeline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adapted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for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nl-NL" sz="2400" b="1" dirty="0" err="1">
                <a:solidFill>
                  <a:schemeClr val="tx1"/>
                </a:solidFill>
                <a:latin typeface="+mj-lt"/>
              </a:rPr>
              <a:t>Rainfall</a:t>
            </a:r>
            <a:r>
              <a:rPr lang="nl-NL" sz="2400" b="1" dirty="0">
                <a:solidFill>
                  <a:schemeClr val="tx1"/>
                </a:solidFill>
                <a:latin typeface="+mj-lt"/>
              </a:rPr>
              <a:t> model / Egypt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4EBF35-5AA3-4890-A6A2-BE2450F7A9FF}"/>
              </a:ext>
            </a:extLst>
          </p:cNvPr>
          <p:cNvSpPr/>
          <p:nvPr/>
        </p:nvSpPr>
        <p:spPr>
          <a:xfrm>
            <a:off x="2382715" y="4871006"/>
            <a:ext cx="1485900" cy="835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Daily forecast of rainfall per pixel 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7E2C2F5-AAC3-4F59-BEBF-A1734F9548C5}"/>
              </a:ext>
            </a:extLst>
          </p:cNvPr>
          <p:cNvSpPr/>
          <p:nvPr/>
        </p:nvSpPr>
        <p:spPr>
          <a:xfrm>
            <a:off x="4325815" y="3710422"/>
            <a:ext cx="1485900" cy="109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“Heavy rainfall” yes/no per pixel</a:t>
            </a:r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22470728-287C-4C9B-8E02-16728C25AE48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3868615" y="3644478"/>
            <a:ext cx="457200" cy="613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7430CF39-C8B2-4F7A-8448-03B70764C8AF}"/>
              </a:ext>
            </a:extLst>
          </p:cNvPr>
          <p:cNvCxnSpPr>
            <a:cxnSpLocks/>
            <a:stCxn id="2" idx="3"/>
            <a:endCxn id="143" idx="1"/>
          </p:cNvCxnSpPr>
          <p:nvPr/>
        </p:nvCxnSpPr>
        <p:spPr>
          <a:xfrm flipV="1">
            <a:off x="3868615" y="4257743"/>
            <a:ext cx="457200" cy="10308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026A9D4-993A-459E-A50D-56EE3982E90E}"/>
              </a:ext>
            </a:extLst>
          </p:cNvPr>
          <p:cNvSpPr/>
          <p:nvPr/>
        </p:nvSpPr>
        <p:spPr>
          <a:xfrm>
            <a:off x="6093072" y="5814966"/>
            <a:ext cx="1485900" cy="835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200" dirty="0" err="1"/>
              <a:t>Population</a:t>
            </a:r>
            <a:r>
              <a:rPr lang="nl-NL" sz="1200" dirty="0"/>
              <a:t> raster</a:t>
            </a: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61FFEA04-5B5F-4BD4-B8F6-61B597D02B3A}"/>
              </a:ext>
            </a:extLst>
          </p:cNvPr>
          <p:cNvCxnSpPr>
            <a:cxnSpLocks/>
            <a:stCxn id="143" idx="3"/>
            <a:endCxn id="181" idx="1"/>
          </p:cNvCxnSpPr>
          <p:nvPr/>
        </p:nvCxnSpPr>
        <p:spPr>
          <a:xfrm>
            <a:off x="5811715" y="4257743"/>
            <a:ext cx="2048614" cy="6132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5B387138-8780-48EC-B1A2-DC071D19FBBE}"/>
              </a:ext>
            </a:extLst>
          </p:cNvPr>
          <p:cNvCxnSpPr>
            <a:cxnSpLocks/>
            <a:stCxn id="175" idx="3"/>
            <a:endCxn id="181" idx="1"/>
          </p:cNvCxnSpPr>
          <p:nvPr/>
        </p:nvCxnSpPr>
        <p:spPr>
          <a:xfrm flipV="1">
            <a:off x="7578972" y="4871006"/>
            <a:ext cx="281357" cy="1361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768B1A3-84F9-47D6-9B65-173DC5A3974B}"/>
              </a:ext>
            </a:extLst>
          </p:cNvPr>
          <p:cNvSpPr/>
          <p:nvPr/>
        </p:nvSpPr>
        <p:spPr>
          <a:xfrm>
            <a:off x="7860329" y="4323685"/>
            <a:ext cx="1485900" cy="109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Exposed population raster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F30AB90-7EF5-473F-9D41-C6D79149F772}"/>
              </a:ext>
            </a:extLst>
          </p:cNvPr>
          <p:cNvSpPr/>
          <p:nvPr/>
        </p:nvSpPr>
        <p:spPr>
          <a:xfrm>
            <a:off x="7860329" y="5814966"/>
            <a:ext cx="1485900" cy="8352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200" dirty="0"/>
              <a:t>Admin1 (</a:t>
            </a:r>
            <a:r>
              <a:rPr lang="nl-NL" sz="1200" dirty="0" err="1"/>
              <a:t>governorate</a:t>
            </a:r>
            <a:r>
              <a:rPr lang="nl-NL" sz="1200" dirty="0"/>
              <a:t>) </a:t>
            </a:r>
            <a:r>
              <a:rPr lang="nl-NL" sz="1200" dirty="0" err="1"/>
              <a:t>boundary</a:t>
            </a:r>
            <a:r>
              <a:rPr lang="nl-NL" sz="1200" dirty="0"/>
              <a:t> file</a:t>
            </a:r>
            <a:endParaRPr lang="en-GB" sz="1200" dirty="0"/>
          </a:p>
        </p:txBody>
      </p: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2984064E-66EA-4D5E-A40D-6C466852BF37}"/>
              </a:ext>
            </a:extLst>
          </p:cNvPr>
          <p:cNvCxnSpPr>
            <a:cxnSpLocks/>
            <a:stCxn id="181" idx="3"/>
            <a:endCxn id="188" idx="1"/>
          </p:cNvCxnSpPr>
          <p:nvPr/>
        </p:nvCxnSpPr>
        <p:spPr>
          <a:xfrm>
            <a:off x="9346229" y="4871006"/>
            <a:ext cx="281357" cy="5473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1A884A7-2F42-479E-AFEA-B2431382A912}"/>
              </a:ext>
            </a:extLst>
          </p:cNvPr>
          <p:cNvCxnSpPr>
            <a:cxnSpLocks/>
            <a:stCxn id="185" idx="3"/>
            <a:endCxn id="188" idx="1"/>
          </p:cNvCxnSpPr>
          <p:nvPr/>
        </p:nvCxnSpPr>
        <p:spPr>
          <a:xfrm flipV="1">
            <a:off x="9346229" y="5418326"/>
            <a:ext cx="281357" cy="8142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1F5C776-4F74-4B51-8835-769FA8C5231B}"/>
              </a:ext>
            </a:extLst>
          </p:cNvPr>
          <p:cNvSpPr/>
          <p:nvPr/>
        </p:nvSpPr>
        <p:spPr>
          <a:xfrm>
            <a:off x="9627586" y="4871005"/>
            <a:ext cx="1485900" cy="109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Aggregate exposed population per governorate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EC07D88-3593-4B87-AAB1-2D637A631212}"/>
              </a:ext>
            </a:extLst>
          </p:cNvPr>
          <p:cNvSpPr txBox="1"/>
          <p:nvPr/>
        </p:nvSpPr>
        <p:spPr>
          <a:xfrm>
            <a:off x="2262553" y="2079997"/>
            <a:ext cx="2312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Daily pipeline job</a:t>
            </a:r>
            <a:endParaRPr lang="nl-NL" sz="12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C1F8CF-EF69-417F-A4EF-E2BFE2A96F67}"/>
              </a:ext>
            </a:extLst>
          </p:cNvPr>
          <p:cNvSpPr/>
          <p:nvPr/>
        </p:nvSpPr>
        <p:spPr>
          <a:xfrm>
            <a:off x="211015" y="2360799"/>
            <a:ext cx="3745523" cy="243546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37F72B-AF52-443D-8907-D7A7BAAE152A}"/>
              </a:ext>
            </a:extLst>
          </p:cNvPr>
          <p:cNvSpPr/>
          <p:nvPr/>
        </p:nvSpPr>
        <p:spPr>
          <a:xfrm>
            <a:off x="439615" y="2650946"/>
            <a:ext cx="1485900" cy="835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Historical heavy rainfall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DEC58D5-07F3-487A-8922-41F2BB1B128E}"/>
              </a:ext>
            </a:extLst>
          </p:cNvPr>
          <p:cNvSpPr/>
          <p:nvPr/>
        </p:nvSpPr>
        <p:spPr>
          <a:xfrm>
            <a:off x="2382715" y="2650947"/>
            <a:ext cx="1485900" cy="19870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Threshold rainfall level per pixel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B08562E-6C11-4DBE-BCA3-418CF9C3522A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1925515" y="3068581"/>
            <a:ext cx="457200" cy="5758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04041BA-6022-4269-95AC-2E7F0B2583FF}"/>
              </a:ext>
            </a:extLst>
          </p:cNvPr>
          <p:cNvSpPr txBox="1"/>
          <p:nvPr/>
        </p:nvSpPr>
        <p:spPr>
          <a:xfrm>
            <a:off x="184639" y="2360799"/>
            <a:ext cx="3414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Manual one-off analysis (return period analysis)</a:t>
            </a:r>
            <a:endParaRPr lang="nl-NL" sz="1200" b="1" dirty="0"/>
          </a:p>
        </p:txBody>
      </p:sp>
    </p:spTree>
    <p:extLst>
      <p:ext uri="{BB962C8B-B14F-4D97-AF65-F5344CB8AC3E}">
        <p14:creationId xmlns:p14="http://schemas.microsoft.com/office/powerpoint/2010/main" val="324667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906</Words>
  <Application>Microsoft Office PowerPoint</Application>
  <PresentationFormat>Widescreen</PresentationFormat>
  <Paragraphs>122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Visser, Jannis</dc:creator>
  <cp:lastModifiedBy>Visser, Jannis</cp:lastModifiedBy>
  <cp:revision>24</cp:revision>
  <dcterms:created xsi:type="dcterms:W3CDTF">2019-05-08T10:05:12Z</dcterms:created>
  <dcterms:modified xsi:type="dcterms:W3CDTF">2022-01-24T15:51:50Z</dcterms:modified>
</cp:coreProperties>
</file>