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317" r:id="rId2"/>
    <p:sldId id="309" r:id="rId3"/>
    <p:sldId id="334" r:id="rId4"/>
    <p:sldId id="316" r:id="rId5"/>
    <p:sldId id="321" r:id="rId6"/>
    <p:sldId id="310" r:id="rId7"/>
    <p:sldId id="311" r:id="rId8"/>
    <p:sldId id="315" r:id="rId9"/>
    <p:sldId id="322" r:id="rId10"/>
    <p:sldId id="332" r:id="rId11"/>
    <p:sldId id="333" r:id="rId12"/>
    <p:sldId id="323" r:id="rId13"/>
    <p:sldId id="312" r:id="rId14"/>
    <p:sldId id="313" r:id="rId15"/>
    <p:sldId id="328" r:id="rId16"/>
    <p:sldId id="318" r:id="rId17"/>
    <p:sldId id="319" r:id="rId18"/>
    <p:sldId id="325" r:id="rId19"/>
    <p:sldId id="326" r:id="rId20"/>
    <p:sldId id="320" r:id="rId21"/>
    <p:sldId id="327" r:id="rId22"/>
    <p:sldId id="314" r:id="rId23"/>
    <p:sldId id="330" r:id="rId24"/>
    <p:sldId id="329" r:id="rId25"/>
    <p:sldId id="331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166E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1241" autoAdjust="0"/>
  </p:normalViewPr>
  <p:slideViewPr>
    <p:cSldViewPr>
      <p:cViewPr varScale="1">
        <p:scale>
          <a:sx n="107" d="100"/>
          <a:sy n="107" d="100"/>
        </p:scale>
        <p:origin x="103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AF534-72FC-4F4C-AA13-E9E79930A1EB}" type="datetimeFigureOut">
              <a:rPr lang="en-US" smtClean="0"/>
              <a:t>07/08/2023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8008D-F0A5-4FB1-9C73-F09F3031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2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7048-9A84-49EC-BC19-CA9F04DD28FB}" type="datetime1">
              <a:rPr lang="en-US" smtClean="0"/>
              <a:t>07/08/2023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9103-63F1-4EEE-8D56-71842EE54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9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5285-6ED9-4D42-89CC-4346BF3310E2}" type="datetime1">
              <a:rPr lang="en-US" smtClean="0"/>
              <a:t>07/08/2023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9103-63F1-4EEE-8D56-71842EE54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0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BF83-0010-44B7-A88F-8A29A1292107}" type="datetime1">
              <a:rPr lang="en-US" smtClean="0"/>
              <a:t>07/08/2023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9103-63F1-4EEE-8D56-71842EE54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0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BDDD-4A9F-4573-AC6B-C21AA7EF3801}" type="datetime1">
              <a:rPr lang="en-US" smtClean="0"/>
              <a:t>07/08/2023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9103-63F1-4EEE-8D56-71842EE54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7C2B-EDFB-4050-A9D0-1A07AC67D726}" type="datetime1">
              <a:rPr lang="en-US" smtClean="0"/>
              <a:t>07/08/2023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9103-63F1-4EEE-8D56-71842EE54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4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859D-454E-46C3-A481-F9E766837E9C}" type="datetime1">
              <a:rPr lang="en-US" smtClean="0"/>
              <a:t>07/08/2023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9103-63F1-4EEE-8D56-71842EE54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7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3C2E-B296-43B0-97F9-74EBEB908925}" type="datetime1">
              <a:rPr lang="en-US" smtClean="0"/>
              <a:t>07/08/2023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9103-63F1-4EEE-8D56-71842EE54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2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169E-ADBD-4B7B-9162-99568E6ACCA2}" type="datetime1">
              <a:rPr lang="en-US" smtClean="0"/>
              <a:t>07/08/2023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9103-63F1-4EEE-8D56-71842EE54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9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427E-26D7-4D93-88B1-4B8F895B4CA8}" type="datetime1">
              <a:rPr lang="en-US" smtClean="0"/>
              <a:t>07/08/2023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9103-63F1-4EEE-8D56-71842EE54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4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469E-ACE4-46AC-BD12-5D6E4382F2C5}" type="datetime1">
              <a:rPr lang="en-US" smtClean="0"/>
              <a:t>07/08/2023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9103-63F1-4EEE-8D56-71842EE54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7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6F8B-73DD-401E-873C-EF466A05E059}" type="datetime1">
              <a:rPr lang="en-US" smtClean="0"/>
              <a:t>07/08/2023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9103-63F1-4EEE-8D56-71842EE54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1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2049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49"/>
            <a:ext cx="8229600" cy="2937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195E1-0DB5-4084-A612-88A0DCD7F7EF}" type="datetime1">
              <a:rPr lang="en-US" smtClean="0"/>
              <a:t>07/08/2023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9103-63F1-4EEE-8D56-71842EE54F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テキスト ボックス 3"/>
          <p:cNvSpPr txBox="1"/>
          <p:nvPr userDrawn="1"/>
        </p:nvSpPr>
        <p:spPr>
          <a:xfrm>
            <a:off x="4099333" y="4722750"/>
            <a:ext cx="936626" cy="2568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marL="0" marR="0" indent="0" algn="ctr" defTabSz="41075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A6E8732F-5C03-4216-8F0F-04FD35AB3E45}" type="slidenum">
              <a:rPr kumimoji="0" lang="en-US" altLang="ja-JP" sz="1200" b="1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41075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r>
              <a:rPr kumimoji="0" lang="en-US" altLang="ja-JP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/10</a:t>
            </a:r>
          </a:p>
        </p:txBody>
      </p:sp>
      <p:grpSp>
        <p:nvGrpSpPr>
          <p:cNvPr id="8" name="Group 2"/>
          <p:cNvGrpSpPr>
            <a:grpSpLocks/>
          </p:cNvGrpSpPr>
          <p:nvPr userDrawn="1"/>
        </p:nvGrpSpPr>
        <p:grpSpPr bwMode="auto">
          <a:xfrm>
            <a:off x="13063" y="72945"/>
            <a:ext cx="9144000" cy="536575"/>
            <a:chOff x="0" y="0"/>
            <a:chExt cx="9144000" cy="71578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25" y="0"/>
              <a:ext cx="1057275" cy="71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3"/>
            <p:cNvSpPr>
              <a:spLocks noChangeArrowheads="1"/>
            </p:cNvSpPr>
            <p:nvPr/>
          </p:nvSpPr>
          <p:spPr bwMode="auto">
            <a:xfrm>
              <a:off x="1066799" y="78135"/>
              <a:ext cx="2911929" cy="49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en-US" sz="1100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Arial" panose="020B0604020202020204" pitchFamily="34" charset="0"/>
                </a:rPr>
                <a:t>INTERNATIONAL</a:t>
              </a:r>
              <a:r>
                <a:rPr lang="en-US" altLang="en-US" sz="1100" dirty="0">
                  <a:solidFill>
                    <a:srgbClr val="000000"/>
                  </a:solidFill>
                  <a:latin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en-US" sz="1100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Arial" panose="020B0604020202020204" pitchFamily="34" charset="0"/>
                </a:rPr>
                <a:t>WIRING</a:t>
              </a:r>
              <a:endParaRPr lang="en-US" altLang="en-US" sz="1100" dirty="0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endParaRP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en-US" sz="1100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Arial" panose="020B0604020202020204" pitchFamily="34" charset="0"/>
                </a:rPr>
                <a:t>SYSTEMS</a:t>
              </a:r>
              <a:r>
                <a:rPr lang="en-US" altLang="en-US" sz="1100" dirty="0">
                  <a:solidFill>
                    <a:srgbClr val="000000"/>
                  </a:solidFill>
                  <a:latin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en-US" sz="1100" b="1" dirty="0">
                  <a:solidFill>
                    <a:srgbClr val="000000"/>
                  </a:solidFill>
                  <a:latin typeface="Times New Roman" panose="02020603050405020304" pitchFamily="18" charset="0"/>
                  <a:sym typeface="Arial" panose="020B0604020202020204" pitchFamily="34" charset="0"/>
                </a:rPr>
                <a:t>(PHILS.) CORP.</a:t>
              </a:r>
              <a:endParaRPr lang="en-US" altLang="en-US" sz="1800" dirty="0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1" name="Line 3"/>
            <p:cNvSpPr>
              <a:spLocks noChangeShapeType="1"/>
            </p:cNvSpPr>
            <p:nvPr/>
          </p:nvSpPr>
          <p:spPr bwMode="auto">
            <a:xfrm>
              <a:off x="0" y="715784"/>
              <a:ext cx="9144000" cy="1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0" y="685799"/>
              <a:ext cx="9144000" cy="1"/>
            </a:xfrm>
            <a:prstGeom prst="line">
              <a:avLst/>
            </a:prstGeom>
            <a:noFill/>
            <a:ln w="3168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3" name="図 3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7141" y="327823"/>
              <a:ext cx="2020659" cy="281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287838"/>
            <a:ext cx="1162050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61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7FEAA-D7B4-4583-B058-4496E588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43125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IT Systems Monthly Report</a:t>
            </a:r>
            <a:br>
              <a:rPr lang="en-US" b="1" dirty="0"/>
            </a:b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516415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4616-5393-41A4-92EC-78F66F94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Going live: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9740A-A720-43CD-A900-9629F0B3B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7349"/>
            <a:ext cx="8229600" cy="914401"/>
          </a:xfrm>
        </p:spPr>
        <p:txBody>
          <a:bodyPr/>
          <a:lstStyle/>
          <a:p>
            <a:r>
              <a:rPr lang="en-US" dirty="0"/>
              <a:t>pm2 start server.js --name </a:t>
            </a:r>
            <a:r>
              <a:rPr lang="en-US" dirty="0" err="1"/>
              <a:t>iturs_web</a:t>
            </a:r>
            <a:endParaRPr lang="en-US" dirty="0"/>
          </a:p>
          <a:p>
            <a:endParaRPr lang="en-US" dirty="0"/>
          </a:p>
          <a:p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76546"/>
            <a:ext cx="7405688" cy="95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65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8B39-A0EB-8B83-9DB9-0787FFFF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Dns</a:t>
            </a:r>
            <a:r>
              <a:rPr lang="en-US" dirty="0"/>
              <a:t> lookup service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8F36C-FC99-E731-7A0A-2B88F1C4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48305-EAFF-AD98-43AB-8F0B9F21C709}"/>
              </a:ext>
            </a:extLst>
          </p:cNvPr>
          <p:cNvSpPr txBox="1"/>
          <p:nvPr/>
        </p:nvSpPr>
        <p:spPr>
          <a:xfrm>
            <a:off x="4572000" y="264795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needs to be in the same network for this to work</a:t>
            </a:r>
            <a:endParaRPr lang="en-P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9B140F-2C6A-2260-2BA1-62BE88113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15" y="1927274"/>
            <a:ext cx="3100693" cy="235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4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6F18-912D-4D95-927B-3B2CD1E0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ITURS Demo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9DEF1-FC45-4DA9-91D1-64790D6B1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User Profile</a:t>
            </a:r>
          </a:p>
          <a:p>
            <a:r>
              <a:rPr lang="en-US" dirty="0"/>
              <a:t>Request Type Definition</a:t>
            </a:r>
          </a:p>
          <a:p>
            <a:r>
              <a:rPr lang="en-US" dirty="0"/>
              <a:t>Requirement Type Definition</a:t>
            </a:r>
          </a:p>
          <a:p>
            <a:r>
              <a:rPr lang="en-US" dirty="0"/>
              <a:t>Create Request Attachments</a:t>
            </a:r>
          </a:p>
          <a:p>
            <a:r>
              <a:rPr lang="en-US" dirty="0" err="1"/>
              <a:t>Relogin</a:t>
            </a:r>
            <a:r>
              <a:rPr lang="en-US" dirty="0"/>
              <a:t> upon change password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19462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8DE2-B997-432A-9CE7-255A15F7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ITURS LOGO</a:t>
            </a:r>
            <a:endParaRPr lang="en-P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5AB096-5555-4410-8597-4E43F6F4F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269" y="1733550"/>
            <a:ext cx="4191462" cy="2936875"/>
          </a:xfrm>
          <a:prstGeom prst="rect">
            <a:avLst/>
          </a:prstGeom>
          <a:ln w="57150">
            <a:solidFill>
              <a:srgbClr val="29166E"/>
            </a:solidFill>
          </a:ln>
        </p:spPr>
      </p:pic>
    </p:spTree>
    <p:extLst>
      <p:ext uri="{BB962C8B-B14F-4D97-AF65-F5344CB8AC3E}">
        <p14:creationId xmlns:p14="http://schemas.microsoft.com/office/powerpoint/2010/main" val="128868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8DE2-B997-432A-9CE7-255A15F7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ITURS LOGO</a:t>
            </a:r>
            <a:endParaRPr lang="en-P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5AB096-5555-4410-8597-4E43F6F4F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733550"/>
            <a:ext cx="4191462" cy="2936875"/>
          </a:xfrm>
          <a:prstGeom prst="rect">
            <a:avLst/>
          </a:prstGeom>
          <a:ln w="57150">
            <a:solidFill>
              <a:srgbClr val="29166E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B66C3F-277E-404F-9E2C-80B87F842CD9}"/>
              </a:ext>
            </a:extLst>
          </p:cNvPr>
          <p:cNvSpPr txBox="1"/>
          <p:nvPr/>
        </p:nvSpPr>
        <p:spPr>
          <a:xfrm>
            <a:off x="4724400" y="1733550"/>
            <a:ext cx="419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Shaped like the IWSP Logo</a:t>
            </a:r>
          </a:p>
          <a:p>
            <a:endParaRPr lang="en-US" dirty="0"/>
          </a:p>
          <a:p>
            <a:r>
              <a:rPr lang="en-US" b="1" dirty="0"/>
              <a:t>Circuits</a:t>
            </a:r>
            <a:r>
              <a:rPr lang="en-US" dirty="0"/>
              <a:t> - symbolizes technology</a:t>
            </a:r>
          </a:p>
          <a:p>
            <a:r>
              <a:rPr lang="en-US" b="1" dirty="0"/>
              <a:t>Pencil</a:t>
            </a:r>
            <a:r>
              <a:rPr lang="en-US" dirty="0"/>
              <a:t> – symbolizes creating request</a:t>
            </a:r>
          </a:p>
          <a:p>
            <a:r>
              <a:rPr lang="en-US" b="1" dirty="0"/>
              <a:t>Laptop with Wi-Fi symbol </a:t>
            </a:r>
            <a:r>
              <a:rPr lang="en-US" dirty="0"/>
              <a:t>– symbolizes the requests that can be made with ITURS such as network, hardware, etc.</a:t>
            </a:r>
          </a:p>
          <a:p>
            <a:r>
              <a:rPr lang="en-US" b="1" dirty="0"/>
              <a:t>Letter U shaped as a mouse – </a:t>
            </a:r>
            <a:r>
              <a:rPr lang="en-US" dirty="0"/>
              <a:t>symbolizes the digital nature of the new ITURS.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4465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EB7F-0279-4837-B62F-3738885B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Support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7C3F4-4B28-4090-932D-5803BE87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Fixing </a:t>
            </a:r>
            <a:r>
              <a:rPr lang="en-US" dirty="0" err="1"/>
              <a:t>dll</a:t>
            </a:r>
            <a:r>
              <a:rPr lang="en-US" dirty="0"/>
              <a:t> and </a:t>
            </a:r>
            <a:r>
              <a:rPr lang="en-US" dirty="0" err="1"/>
              <a:t>ocx</a:t>
            </a:r>
            <a:r>
              <a:rPr lang="en-US" dirty="0"/>
              <a:t> errors</a:t>
            </a:r>
          </a:p>
          <a:p>
            <a:r>
              <a:rPr lang="en-US" dirty="0"/>
              <a:t>Installation of </a:t>
            </a:r>
            <a:r>
              <a:rPr lang="en-US" dirty="0" err="1"/>
              <a:t>iNavi</a:t>
            </a:r>
            <a:endParaRPr lang="en-US" dirty="0"/>
          </a:p>
          <a:p>
            <a:r>
              <a:rPr lang="en-US" dirty="0"/>
              <a:t>Updated </a:t>
            </a:r>
            <a:r>
              <a:rPr lang="en-US" dirty="0" err="1"/>
              <a:t>iInvoice</a:t>
            </a:r>
            <a:endParaRPr lang="en-US" dirty="0"/>
          </a:p>
          <a:p>
            <a:r>
              <a:rPr lang="en-US" dirty="0" err="1"/>
              <a:t>iMake</a:t>
            </a:r>
            <a:r>
              <a:rPr lang="en-US" dirty="0"/>
              <a:t> user account management</a:t>
            </a:r>
          </a:p>
          <a:p>
            <a:r>
              <a:rPr lang="en-PH" dirty="0" err="1"/>
              <a:t>iSam</a:t>
            </a:r>
            <a:r>
              <a:rPr lang="en-PH" dirty="0"/>
              <a:t> – register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30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07CD-A4FC-43B4-9DA4-41CAC8C8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TODOS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DA37E-C6BE-403B-A8B2-8A0388B2A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6863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0C4F-C0B1-4A7C-B2C0-2BDE6D61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 (JWT)</a:t>
            </a:r>
            <a:endParaRPr lang="en-PH" dirty="0"/>
          </a:p>
        </p:txBody>
      </p:sp>
      <p:pic>
        <p:nvPicPr>
          <p:cNvPr id="1030" name="Picture 6" descr="What is JWT?. JWT stands for JSON Web Token. It… | by Kanchana Ranmuthu |  Dev Genius">
            <a:extLst>
              <a:ext uri="{FF2B5EF4-FFF2-40B4-BE49-F238E27FC236}">
                <a16:creationId xmlns:a16="http://schemas.microsoft.com/office/drawing/2014/main" id="{6926CC4D-F0DB-4E71-8745-0EB99A678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445" y="1657350"/>
            <a:ext cx="5221110" cy="293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54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5665-3B69-4B3E-AD9F-C0F594A3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 (JWT)</a:t>
            </a:r>
            <a:endParaRPr lang="en-PH" dirty="0"/>
          </a:p>
        </p:txBody>
      </p:sp>
      <p:pic>
        <p:nvPicPr>
          <p:cNvPr id="3074" name="Picture 2" descr="Part-2 A Demo On JWT Access Token And Refresh Token Authentication In .NET6  Web API">
            <a:extLst>
              <a:ext uri="{FF2B5EF4-FFF2-40B4-BE49-F238E27FC236}">
                <a16:creationId xmlns:a16="http://schemas.microsoft.com/office/drawing/2014/main" id="{46330299-95EB-41A3-8B14-75A12A17FF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86" y="1428750"/>
            <a:ext cx="4069814" cy="332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211878-4F67-492C-AD44-C789402E8289}"/>
              </a:ext>
            </a:extLst>
          </p:cNvPr>
          <p:cNvSpPr txBox="1"/>
          <p:nvPr/>
        </p:nvSpPr>
        <p:spPr>
          <a:xfrm>
            <a:off x="4953000" y="1866254"/>
            <a:ext cx="32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Access token</a:t>
            </a:r>
          </a:p>
          <a:p>
            <a:r>
              <a:rPr lang="en-US" dirty="0"/>
              <a:t>&gt;&gt; shorter expiry time</a:t>
            </a:r>
          </a:p>
          <a:p>
            <a:r>
              <a:rPr lang="en-US" b="1" dirty="0"/>
              <a:t>Refresh token</a:t>
            </a:r>
          </a:p>
          <a:p>
            <a:r>
              <a:rPr lang="en-US" dirty="0"/>
              <a:t>&gt;&gt; longer expiry time</a:t>
            </a:r>
          </a:p>
          <a:p>
            <a:endParaRPr lang="en-US" dirty="0"/>
          </a:p>
          <a:p>
            <a:r>
              <a:rPr lang="en-US" dirty="0"/>
              <a:t>When both access and refresh tokens are expired, the user needs to be authenticated again (session expired &gt;&gt; </a:t>
            </a:r>
            <a:r>
              <a:rPr lang="en-US" dirty="0" err="1"/>
              <a:t>relogin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7184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A9FF-FFF1-42A2-AC37-86771ED5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 (JWT)</a:t>
            </a:r>
            <a:endParaRPr lang="en-P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A8731E-2CDA-B728-FD15-AB37704A0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B2B637-02C6-DB35-A8C8-59652C9B1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93234"/>
            <a:ext cx="6629400" cy="326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3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6535-643A-1F4D-D6EF-1C4432B1C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IT USER REQUEST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F1DA4-7068-4B2E-FF7D-412F89CBB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51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05D0-67D3-4FC0-96E4-B90022B4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Optional: NGINX</a:t>
            </a:r>
            <a:endParaRPr lang="en-PH" dirty="0"/>
          </a:p>
        </p:txBody>
      </p:sp>
      <p:pic>
        <p:nvPicPr>
          <p:cNvPr id="2050" name="Picture 2" descr="The new version of nginx 1.22.0 has already been released | From Linux">
            <a:extLst>
              <a:ext uri="{FF2B5EF4-FFF2-40B4-BE49-F238E27FC236}">
                <a16:creationId xmlns:a16="http://schemas.microsoft.com/office/drawing/2014/main" id="{92F31334-4374-4D0E-8156-4ABC25924D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96" y="1657350"/>
            <a:ext cx="7076807" cy="293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158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E4DB-E3E5-4BBE-9F27-B9A4DEF2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Optional: NGINX</a:t>
            </a:r>
            <a:endParaRPr lang="en-PH" dirty="0"/>
          </a:p>
        </p:txBody>
      </p:sp>
      <p:pic>
        <p:nvPicPr>
          <p:cNvPr id="4098" name="Picture 2" descr="Deploy React-Node.js Application in a Virtual Machine | by Yasas Sandeepa |  Better Programming">
            <a:extLst>
              <a:ext uri="{FF2B5EF4-FFF2-40B4-BE49-F238E27FC236}">
                <a16:creationId xmlns:a16="http://schemas.microsoft.com/office/drawing/2014/main" id="{07932712-55A1-4127-AFFC-4D8E78499E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50" y="1657350"/>
            <a:ext cx="6898699" cy="293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865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791A-DB6A-4A5E-ACCF-58A4A2BC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Type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57572-AED2-416B-9C1D-D73D8E573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Redefine different request types</a:t>
            </a:r>
          </a:p>
          <a:p>
            <a:pPr marL="0" indent="0">
              <a:buNone/>
            </a:pPr>
            <a:r>
              <a:rPr lang="en-US" dirty="0"/>
              <a:t>	&gt;&gt; more specific types</a:t>
            </a:r>
          </a:p>
          <a:p>
            <a:r>
              <a:rPr lang="en-US" dirty="0"/>
              <a:t>Ask Ma’am </a:t>
            </a:r>
            <a:r>
              <a:rPr lang="en-US" dirty="0" err="1"/>
              <a:t>Durcy</a:t>
            </a:r>
            <a:r>
              <a:rPr lang="en-US" dirty="0"/>
              <a:t> about the type of attachments needed for each request types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59883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298F-DFDA-4F25-BB2E-8C27CC0D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Learning…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22305-67C2-47EF-95F9-649D35DFD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C# (currently at Chapter 5 in Headfirst C#)</a:t>
            </a:r>
          </a:p>
          <a:p>
            <a:r>
              <a:rPr lang="en-US" sz="2400" dirty="0"/>
              <a:t>SSMS</a:t>
            </a:r>
          </a:p>
          <a:p>
            <a:r>
              <a:rPr lang="en-PH" sz="2400" dirty="0"/>
              <a:t>Improve in Excel</a:t>
            </a:r>
          </a:p>
          <a:p>
            <a:r>
              <a:rPr lang="en-PH" sz="2400" dirty="0"/>
              <a:t>Tracing errors</a:t>
            </a:r>
          </a:p>
          <a:p>
            <a:r>
              <a:rPr lang="en-PH" sz="2400" dirty="0"/>
              <a:t>Software installations</a:t>
            </a:r>
          </a:p>
        </p:txBody>
      </p:sp>
    </p:spTree>
    <p:extLst>
      <p:ext uri="{BB962C8B-B14F-4D97-AF65-F5344CB8AC3E}">
        <p14:creationId xmlns:p14="http://schemas.microsoft.com/office/powerpoint/2010/main" val="1850091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A957-3284-41CE-976E-E118A76E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669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iKai</a:t>
            </a:r>
            <a:r>
              <a:rPr lang="en-US" dirty="0"/>
              <a:t>: Web Application for Software Installations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62761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A324-6693-4B6A-9E25-A4E6E9B0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Shortcomings and Plan of Action to Improve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6AE50-8D90-4877-A771-C825E944F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PH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CD2E0D-9170-420A-849A-DDB1435C1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134173"/>
              </p:ext>
            </p:extLst>
          </p:nvPr>
        </p:nvGraphicFramePr>
        <p:xfrm>
          <a:off x="685800" y="1885950"/>
          <a:ext cx="8001000" cy="2937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3512974672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175357926"/>
                    </a:ext>
                  </a:extLst>
                </a:gridCol>
              </a:tblGrid>
              <a:tr h="587454">
                <a:tc>
                  <a:txBody>
                    <a:bodyPr/>
                    <a:lstStyle/>
                    <a:p>
                      <a:r>
                        <a:rPr lang="en-US" dirty="0"/>
                        <a:t>Shortcomings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 of Action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017633"/>
                  </a:ext>
                </a:extLst>
              </a:tr>
              <a:tr h="587454"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300600"/>
                  </a:ext>
                </a:extLst>
              </a:tr>
              <a:tr h="58745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73772"/>
                  </a:ext>
                </a:extLst>
              </a:tr>
              <a:tr h="587454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52998"/>
                  </a:ext>
                </a:extLst>
              </a:tr>
              <a:tr h="587454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5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13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June 2023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Node server setup at 172.17.225.55</a:t>
            </a:r>
          </a:p>
          <a:p>
            <a:r>
              <a:rPr lang="en-US" dirty="0" smtClean="0"/>
              <a:t>Request Type Maintenance</a:t>
            </a:r>
          </a:p>
          <a:p>
            <a:r>
              <a:rPr lang="en-US" dirty="0" smtClean="0"/>
              <a:t>Requirement Type Maintenance</a:t>
            </a:r>
          </a:p>
          <a:p>
            <a:r>
              <a:rPr lang="en-US" dirty="0" smtClean="0"/>
              <a:t>QA Testing</a:t>
            </a:r>
          </a:p>
          <a:p>
            <a:r>
              <a:rPr lang="en-US" dirty="0" smtClean="0"/>
              <a:t>Defect Tag Collaboratio</a:t>
            </a:r>
            <a:r>
              <a:rPr lang="en-US" dirty="0"/>
              <a:t>n</a:t>
            </a:r>
            <a:endParaRPr lang="en-US" dirty="0" smtClean="0"/>
          </a:p>
          <a:p>
            <a:r>
              <a:rPr lang="en-US" dirty="0" smtClean="0"/>
              <a:t>Minor System Supports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740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17C9-712E-495F-9FED-502B16C1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</a:t>
            </a:r>
            <a:r>
              <a:rPr lang="en-US" dirty="0" smtClean="0"/>
              <a:t>Setup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A04A4-1F45-458C-BC8D-29E9F11CF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NodeJS</a:t>
            </a:r>
          </a:p>
          <a:p>
            <a:pPr marL="0" indent="0">
              <a:buNone/>
            </a:pPr>
            <a:r>
              <a:rPr lang="en-US" sz="2000" dirty="0"/>
              <a:t>&gt;&gt;  a JavaScript runtime that allows developers to run JavaScript code outside of a web browser, enabling server-side and network applications.</a:t>
            </a:r>
          </a:p>
          <a:p>
            <a:r>
              <a:rPr lang="en-US" b="1" dirty="0"/>
              <a:t>PM2</a:t>
            </a:r>
          </a:p>
          <a:p>
            <a:pPr marL="0" indent="0">
              <a:buNone/>
            </a:pPr>
            <a:r>
              <a:rPr lang="en-US" sz="2000" dirty="0"/>
              <a:t>&gt;&gt;  a production process manager for Node.js applications with a built-in load balancer.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167400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AA34-67B5-4FC8-8395-7BF24DCA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</a:t>
            </a:r>
            <a:r>
              <a:rPr lang="en-US" dirty="0" smtClean="0"/>
              <a:t>Setup: </a:t>
            </a:r>
            <a:r>
              <a:rPr lang="en-US" dirty="0"/>
              <a:t>NodeJS</a:t>
            </a:r>
            <a:endParaRPr lang="en-P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2B5220-2463-46AD-B8BF-CA44F515E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310" y="1568223"/>
            <a:ext cx="4019380" cy="309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1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</a:t>
            </a:r>
            <a:r>
              <a:rPr lang="en-GB" dirty="0" smtClean="0"/>
              <a:t>Setup: </a:t>
            </a:r>
            <a:r>
              <a:rPr lang="en-GB" dirty="0"/>
              <a:t>PM2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018236"/>
            <a:ext cx="3657600" cy="2632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E03A06-A25A-4D2D-954F-C5740FA4B6C5}"/>
              </a:ext>
            </a:extLst>
          </p:cNvPr>
          <p:cNvSpPr txBox="1"/>
          <p:nvPr/>
        </p:nvSpPr>
        <p:spPr>
          <a:xfrm>
            <a:off x="655709" y="157621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 Installation:</a:t>
            </a:r>
            <a:endParaRPr lang="en-P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BB6A3-7547-4C6A-A7E6-D2B2E3A3A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33464"/>
            <a:ext cx="3254517" cy="12142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DB18A6-C9BC-4100-A29F-286541228860}"/>
              </a:ext>
            </a:extLst>
          </p:cNvPr>
          <p:cNvSpPr txBox="1"/>
          <p:nvPr/>
        </p:nvSpPr>
        <p:spPr>
          <a:xfrm>
            <a:off x="4419600" y="1539330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Workaround installation:</a:t>
            </a:r>
            <a:endParaRPr lang="en-PH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C338C1B-4B27-4C85-99E4-0E701640AFD4}"/>
              </a:ext>
            </a:extLst>
          </p:cNvPr>
          <p:cNvSpPr/>
          <p:nvPr/>
        </p:nvSpPr>
        <p:spPr>
          <a:xfrm rot="16200000">
            <a:off x="946648" y="3670797"/>
            <a:ext cx="533170" cy="1643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8C5DC-606D-4C6E-BA28-1F979902432F}"/>
              </a:ext>
            </a:extLst>
          </p:cNvPr>
          <p:cNvSpPr/>
          <p:nvPr/>
        </p:nvSpPr>
        <p:spPr>
          <a:xfrm>
            <a:off x="655709" y="4118014"/>
            <a:ext cx="3689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Won’t work if no network connection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0988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</a:t>
            </a:r>
            <a:r>
              <a:rPr lang="en-GB" dirty="0" smtClean="0"/>
              <a:t>Setup: </a:t>
            </a:r>
            <a:r>
              <a:rPr lang="en-GB" dirty="0"/>
              <a:t>PM2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82" y="1650391"/>
            <a:ext cx="4088494" cy="2772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931" y="1657350"/>
            <a:ext cx="3505200" cy="29408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1D89F670-217B-4416-BAFE-69CC3A3D094A}"/>
              </a:ext>
            </a:extLst>
          </p:cNvPr>
          <p:cNvSpPr/>
          <p:nvPr/>
        </p:nvSpPr>
        <p:spPr>
          <a:xfrm>
            <a:off x="4572000" y="310515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73149-2439-4C84-9C74-C1921E82FD76}"/>
              </a:ext>
            </a:extLst>
          </p:cNvPr>
          <p:cNvSpPr txBox="1"/>
          <p:nvPr/>
        </p:nvSpPr>
        <p:spPr>
          <a:xfrm>
            <a:off x="4395126" y="269601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1475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B5BE-C6F1-4C9D-A1C8-4FFACA9F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</a:t>
            </a:r>
            <a:r>
              <a:rPr lang="en-GB" dirty="0"/>
              <a:t>Setup : </a:t>
            </a:r>
            <a:r>
              <a:rPr lang="en-GB" dirty="0"/>
              <a:t>PM2</a:t>
            </a:r>
            <a:endParaRPr lang="en-P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4F2EC2-817E-4BFC-AF02-281371C7E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657350"/>
            <a:ext cx="2599229" cy="2936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AAF2E5-3784-4204-814A-DA5DC60FC1E9}"/>
              </a:ext>
            </a:extLst>
          </p:cNvPr>
          <p:cNvSpPr txBox="1"/>
          <p:nvPr/>
        </p:nvSpPr>
        <p:spPr>
          <a:xfrm>
            <a:off x="609600" y="1962150"/>
            <a:ext cx="326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to Path for pm2 CLI to work</a:t>
            </a:r>
            <a:endParaRPr lang="en-PH" dirty="0"/>
          </a:p>
          <a:p>
            <a:r>
              <a:rPr lang="en-PH" dirty="0"/>
              <a:t>in 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7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0D04-6519-4CF3-A0FC-B00865E6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Server </a:t>
            </a:r>
            <a:r>
              <a:rPr lang="en-GB" b="1" dirty="0"/>
              <a:t>Setup </a:t>
            </a:r>
            <a:r>
              <a:rPr lang="en-GB" b="1" dirty="0" smtClean="0"/>
              <a:t>:</a:t>
            </a:r>
            <a:r>
              <a:rPr lang="en-GB" b="1" dirty="0"/>
              <a:t/>
            </a:r>
            <a:br>
              <a:rPr lang="en-GB" b="1" dirty="0"/>
            </a:br>
            <a:r>
              <a:rPr lang="en-GB" sz="3100" b="1" dirty="0"/>
              <a:t>Moving project files</a:t>
            </a:r>
            <a:endParaRPr lang="en-P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EC963-9D7B-4DE8-BF8E-8BE5041D0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657349"/>
            <a:ext cx="4114800" cy="2937273"/>
          </a:xfrm>
        </p:spPr>
        <p:txBody>
          <a:bodyPr/>
          <a:lstStyle/>
          <a:p>
            <a:r>
              <a:rPr lang="en-US" dirty="0"/>
              <a:t>Frontend build folder</a:t>
            </a:r>
          </a:p>
          <a:p>
            <a:r>
              <a:rPr lang="en-US" dirty="0"/>
              <a:t>Backend project folder that runs the API and serve the build folder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46792"/>
            <a:ext cx="4572000" cy="281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12791</TotalTime>
  <Words>379</Words>
  <Application>Microsoft Office PowerPoint</Application>
  <PresentationFormat>On-screen Show (16:9)</PresentationFormat>
  <Paragraphs>78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ＭＳ Ｐゴシック</vt:lpstr>
      <vt:lpstr>SimSun</vt:lpstr>
      <vt:lpstr>Arial</vt:lpstr>
      <vt:lpstr>Calibri</vt:lpstr>
      <vt:lpstr>Helvetica Neue</vt:lpstr>
      <vt:lpstr>Times New Roman</vt:lpstr>
      <vt:lpstr>Office Theme</vt:lpstr>
      <vt:lpstr>IT Systems Monthly Report </vt:lpstr>
      <vt:lpstr>IT USER REQUEST SYSTEM</vt:lpstr>
      <vt:lpstr>June 2023 Overview</vt:lpstr>
      <vt:lpstr>Server Setup</vt:lpstr>
      <vt:lpstr>Server Setup: NodeJS</vt:lpstr>
      <vt:lpstr>Server Setup: PM2</vt:lpstr>
      <vt:lpstr>Server Setup: PM2</vt:lpstr>
      <vt:lpstr>Server Setup : PM2</vt:lpstr>
      <vt:lpstr>Server Setup : Moving project files</vt:lpstr>
      <vt:lpstr>Going live:</vt:lpstr>
      <vt:lpstr>Dns lookup service</vt:lpstr>
      <vt:lpstr>Additional ITURS Demo</vt:lpstr>
      <vt:lpstr>PROPOSED ITURS LOGO</vt:lpstr>
      <vt:lpstr>PROPOSED ITURS LOGO</vt:lpstr>
      <vt:lpstr>System Support</vt:lpstr>
      <vt:lpstr>FUTURE TODOS</vt:lpstr>
      <vt:lpstr>JSON Web Token (JWT)</vt:lpstr>
      <vt:lpstr>JSON Web Token (JWT)</vt:lpstr>
      <vt:lpstr>JSON Web Token (JWT)</vt:lpstr>
      <vt:lpstr>Optional: NGINX</vt:lpstr>
      <vt:lpstr>Optional: NGINX</vt:lpstr>
      <vt:lpstr>Request Type</vt:lpstr>
      <vt:lpstr>Continue Learning…</vt:lpstr>
      <vt:lpstr>iKai: Web Application for Software Installations </vt:lpstr>
      <vt:lpstr>Shortcomings and Plan of Action to Improve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Control</dc:title>
  <dc:creator>Maria Lea Fe B. Mangaoang</dc:creator>
  <cp:lastModifiedBy>Rodel C. David</cp:lastModifiedBy>
  <cp:revision>303</cp:revision>
  <dcterms:created xsi:type="dcterms:W3CDTF">2020-10-16T23:59:39Z</dcterms:created>
  <dcterms:modified xsi:type="dcterms:W3CDTF">2023-07-07T23:27:27Z</dcterms:modified>
</cp:coreProperties>
</file>