
<file path=[Content_Types].xml><?xml version="1.0" encoding="utf-8"?>
<Types xmlns="http://schemas.openxmlformats.org/package/2006/content-types">
  <Default Extension="bin" ContentType="image/x-emf"/>
  <Default Extension="png" ContentType="image/png"/>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ags/tag1.xml" ContentType="application/vnd.openxmlformats-officedocument.presentationml.tags+xml"/>
  <Override PartName="/ppt/embeddings/oleObject1.bin" ContentType="application/vnd.openxmlformats-officedocument.oleObject"/>
  <Override PartName="/ppt/tags/tag2.xml" ContentType="application/vnd.openxmlformats-officedocument.presentationml.tags+xml"/>
  <Override PartName="/ppt/embeddings/oleObject2.bin" ContentType="application/vnd.openxmlformats-officedocument.oleObject"/>
  <Override PartName="/ppt/media/image4.bin" ContentType="image/jpeg"/>
  <Override PartName="/ppt/theme/theme2.xml" ContentType="application/vnd.openxmlformats-officedocument.theme+xml"/>
  <Override PartName="/ppt/theme/theme3.xml" ContentType="application/vnd.openxmlformats-officedocument.theme+xml"/>
  <Override PartName="/ppt/tags/tag3.xml" ContentType="application/vnd.openxmlformats-officedocument.presentationml.tags+xml"/>
  <Override PartName="/ppt/notesSlides/notesSlide1.xml" ContentType="application/vnd.openxmlformats-officedocument.presentationml.notesSlide+xml"/>
  <Override PartName="/ppt/media/image6.bin" ContentType="image/png"/>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heme/themeOverride1.xml" ContentType="application/vnd.openxmlformats-officedocument.themeOverride+xml"/>
  <Override PartName="/ppt/notesSlides/notesSlide6.xml" ContentType="application/vnd.openxmlformats-officedocument.presentationml.notesSlide+xml"/>
  <Override PartName="/ppt/theme/themeOverride2.xml" ContentType="application/vnd.openxmlformats-officedocument.themeOverride+xml"/>
  <Override PartName="/ppt/notesSlides/notesSlide7.xml" ContentType="application/vnd.openxmlformats-officedocument.presentationml.notesSlide+xml"/>
  <Override PartName="/ppt/theme/themeOverride3.xml" ContentType="application/vnd.openxmlformats-officedocument.themeOverr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heme/themeOverride4.xml" ContentType="application/vnd.openxmlformats-officedocument.themeOverride+xml"/>
  <Override PartName="/ppt/notesSlides/notesSlide10.xml" ContentType="application/vnd.openxmlformats-officedocument.presentationml.notesSlide+xml"/>
  <Override PartName="/ppt/theme/themeOverride5.xml" ContentType="application/vnd.openxmlformats-officedocument.themeOverride+xml"/>
  <Override PartName="/ppt/notesSlides/notesSlide11.xml" ContentType="application/vnd.openxmlformats-officedocument.presentationml.notesSlide+xml"/>
  <Override PartName="/ppt/tags/tag4.xml" ContentType="application/vnd.openxmlformats-officedocument.presentationml.tags+xml"/>
  <Override PartName="/ppt/notesSlides/notesSlide12.xml" ContentType="application/vnd.openxmlformats-officedocument.presentationml.notesSlide+xml"/>
  <Override PartName="/ppt/embeddings/oleObject3.bin" ContentType="application/vnd.openxmlformats-officedocument.oleObject"/>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notesSlides/notesSlide13.xml" ContentType="application/vnd.openxmlformats-officedocument.presentationml.notesSlide+xml"/>
  <Override PartName="/ppt/theme/themeOverride9.xml" ContentType="application/vnd.openxmlformats-officedocument.themeOverr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87" r:id="rId1"/>
  </p:sldMasterIdLst>
  <p:notesMasterIdLst>
    <p:notesMasterId r:id="rId36"/>
  </p:notesMasterIdLst>
  <p:handoutMasterIdLst>
    <p:handoutMasterId r:id="rId37"/>
  </p:handoutMasterIdLst>
  <p:sldIdLst>
    <p:sldId id="307" r:id="rId2"/>
    <p:sldId id="308" r:id="rId3"/>
    <p:sldId id="395" r:id="rId4"/>
    <p:sldId id="394" r:id="rId5"/>
    <p:sldId id="338" r:id="rId6"/>
    <p:sldId id="393" r:id="rId7"/>
    <p:sldId id="340" r:id="rId8"/>
    <p:sldId id="299" r:id="rId9"/>
    <p:sldId id="313" r:id="rId10"/>
    <p:sldId id="305" r:id="rId11"/>
    <p:sldId id="342" r:id="rId12"/>
    <p:sldId id="289" r:id="rId13"/>
    <p:sldId id="291" r:id="rId14"/>
    <p:sldId id="293" r:id="rId15"/>
    <p:sldId id="318" r:id="rId16"/>
    <p:sldId id="341" r:id="rId17"/>
    <p:sldId id="325" r:id="rId18"/>
    <p:sldId id="343" r:id="rId19"/>
    <p:sldId id="391" r:id="rId20"/>
    <p:sldId id="344" r:id="rId21"/>
    <p:sldId id="346" r:id="rId22"/>
    <p:sldId id="347" r:id="rId23"/>
    <p:sldId id="348" r:id="rId24"/>
    <p:sldId id="349" r:id="rId25"/>
    <p:sldId id="384" r:id="rId26"/>
    <p:sldId id="388" r:id="rId27"/>
    <p:sldId id="390" r:id="rId28"/>
    <p:sldId id="315" r:id="rId29"/>
    <p:sldId id="385" r:id="rId30"/>
    <p:sldId id="386" r:id="rId31"/>
    <p:sldId id="381" r:id="rId32"/>
    <p:sldId id="364" r:id="rId33"/>
    <p:sldId id="361" r:id="rId34"/>
    <p:sldId id="362" r:id="rId35"/>
  </p:sldIdLst>
  <p:sldSz cx="12192000" cy="6858000"/>
  <p:notesSz cx="7315200" cy="9601200"/>
  <p:defaultTex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AE3329B-8616-49A2-B158-36CFB9280DC6}">
          <p14:sldIdLst>
            <p14:sldId id="307"/>
            <p14:sldId id="308"/>
            <p14:sldId id="395"/>
            <p14:sldId id="394"/>
            <p14:sldId id="338"/>
            <p14:sldId id="393"/>
            <p14:sldId id="340"/>
            <p14:sldId id="299"/>
            <p14:sldId id="313"/>
            <p14:sldId id="305"/>
            <p14:sldId id="342"/>
            <p14:sldId id="289"/>
            <p14:sldId id="291"/>
            <p14:sldId id="293"/>
            <p14:sldId id="318"/>
            <p14:sldId id="341"/>
            <p14:sldId id="325"/>
            <p14:sldId id="343"/>
            <p14:sldId id="391"/>
            <p14:sldId id="344"/>
            <p14:sldId id="346"/>
            <p14:sldId id="347"/>
            <p14:sldId id="348"/>
            <p14:sldId id="349"/>
            <p14:sldId id="384"/>
            <p14:sldId id="388"/>
            <p14:sldId id="390"/>
          </p14:sldIdLst>
        </p14:section>
        <p14:section name="Appendix" id="{BF19F17D-957F-477C-9F3F-6A44804EDBA8}">
          <p14:sldIdLst>
            <p14:sldId id="315"/>
            <p14:sldId id="385"/>
            <p14:sldId id="386"/>
            <p14:sldId id="381"/>
            <p14:sldId id="364"/>
            <p14:sldId id="361"/>
            <p14:sldId id="362"/>
          </p14:sldIdLst>
        </p14:section>
      </p14:sectionLst>
    </p:ext>
    <p:ext uri="{EFAFB233-063F-42B5-8137-9DF3F51BA10A}">
      <p15:sldGuideLst xmlns:p15="http://schemas.microsoft.com/office/powerpoint/2012/main">
        <p15:guide id="10" userDrawn="1">
          <p15:clr>
            <a:srgbClr val="A4A3A4"/>
          </p15:clr>
        </p15:guide>
        <p15:guide id="11" orient="horz" pos="2047" userDrawn="1">
          <p15:clr>
            <a:srgbClr val="A4A3A4"/>
          </p15:clr>
        </p15:guide>
        <p15:guide id="12" orient="horz" pos="1593" userDrawn="1">
          <p15:clr>
            <a:srgbClr val="A4A3A4"/>
          </p15:clr>
        </p15:guide>
        <p15:guide id="13" orient="horz" pos="2568" userDrawn="1">
          <p15:clr>
            <a:srgbClr val="A4A3A4"/>
          </p15:clr>
        </p15:guide>
        <p15:guide id="14" orient="horz" pos="3090" userDrawn="1">
          <p15:clr>
            <a:srgbClr val="A4A3A4"/>
          </p15:clr>
        </p15:guide>
        <p15:guide id="15" orient="horz" pos="3589" userDrawn="1">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hurlow, Kendall" initials="KT" lastIdx="3" clrIdx="0">
    <p:extLst>
      <p:ext uri="{19B8F6BF-5375-455C-9EA6-DF929625EA0E}">
        <p15:presenceInfo xmlns:p15="http://schemas.microsoft.com/office/powerpoint/2012/main" userId="Thurlow, Kendal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00"/>
    <a:srgbClr val="8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682" autoAdjust="0"/>
    <p:restoredTop sz="93979" autoAdjust="0"/>
  </p:normalViewPr>
  <p:slideViewPr>
    <p:cSldViewPr snapToGrid="0" showGuides="1">
      <p:cViewPr varScale="1">
        <p:scale>
          <a:sx n="69" d="100"/>
          <a:sy n="69" d="100"/>
        </p:scale>
        <p:origin x="309" y="24"/>
      </p:cViewPr>
      <p:guideLst>
        <p:guide/>
        <p:guide orient="horz" pos="2047"/>
        <p:guide orient="horz" pos="1593"/>
        <p:guide orient="horz" pos="2568"/>
        <p:guide orient="horz" pos="3090"/>
        <p:guide orient="horz" pos="3589"/>
      </p:guideLst>
    </p:cSldViewPr>
  </p:slideViewPr>
  <p:outlineViewPr>
    <p:cViewPr>
      <p:scale>
        <a:sx n="33" d="100"/>
        <a:sy n="33" d="100"/>
      </p:scale>
      <p:origin x="0" y="-59190"/>
    </p:cViewPr>
  </p:outlineViewPr>
  <p:notesTextViewPr>
    <p:cViewPr>
      <p:scale>
        <a:sx n="100" d="100"/>
        <a:sy n="100" d="100"/>
      </p:scale>
      <p:origin x="0" y="0"/>
    </p:cViewPr>
  </p:notesTextViewPr>
  <p:sorterViewPr>
    <p:cViewPr varScale="1">
      <p:scale>
        <a:sx n="100" d="100"/>
        <a:sy n="100" d="100"/>
      </p:scale>
      <p:origin x="0" y="0"/>
    </p:cViewPr>
  </p:sorterViewPr>
  <p:notesViewPr>
    <p:cSldViewPr snapToGrid="0" showGuides="1">
      <p:cViewPr varScale="1">
        <p:scale>
          <a:sx n="57" d="100"/>
          <a:sy n="57" d="100"/>
        </p:scale>
        <p:origin x="1992" y="90"/>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bin"/></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4" y="1"/>
            <a:ext cx="3170138" cy="479539"/>
          </a:xfrm>
          <a:prstGeom prst="rect">
            <a:avLst/>
          </a:prstGeom>
        </p:spPr>
        <p:txBody>
          <a:bodyPr vert="horz" lIns="90913" tIns="45457" rIns="90913" bIns="45457" rtlCol="0"/>
          <a:lstStyle>
            <a:lvl1pPr algn="l">
              <a:defRPr sz="1100"/>
            </a:lvl1pPr>
          </a:lstStyle>
          <a:p>
            <a:endParaRPr lang="en-US" dirty="0">
              <a:latin typeface="Arial" panose="020B0604020202020204" pitchFamily="34" charset="0"/>
            </a:endParaRPr>
          </a:p>
        </p:txBody>
      </p:sp>
      <p:sp>
        <p:nvSpPr>
          <p:cNvPr id="3" name="Date Placeholder 2"/>
          <p:cNvSpPr>
            <a:spLocks noGrp="1"/>
          </p:cNvSpPr>
          <p:nvPr>
            <p:ph type="dt" sz="quarter" idx="1"/>
          </p:nvPr>
        </p:nvSpPr>
        <p:spPr>
          <a:xfrm>
            <a:off x="4143427" y="1"/>
            <a:ext cx="3170138" cy="479539"/>
          </a:xfrm>
          <a:prstGeom prst="rect">
            <a:avLst/>
          </a:prstGeom>
        </p:spPr>
        <p:txBody>
          <a:bodyPr vert="horz" lIns="90913" tIns="45457" rIns="90913" bIns="45457" rtlCol="0"/>
          <a:lstStyle>
            <a:lvl1pPr algn="r">
              <a:defRPr sz="1100"/>
            </a:lvl1pPr>
          </a:lstStyle>
          <a:p>
            <a:fld id="{B4AD245C-091B-44E2-BFB0-BD94217887F7}" type="datetimeFigureOut">
              <a:rPr lang="en-US">
                <a:latin typeface="Arial" panose="020B0604020202020204" pitchFamily="34" charset="0"/>
              </a:rPr>
              <a:t>10/19/2018</a:t>
            </a:fld>
            <a:endParaRPr lang="en-US" dirty="0">
              <a:latin typeface="Arial" panose="020B0604020202020204" pitchFamily="34" charset="0"/>
            </a:endParaRPr>
          </a:p>
        </p:txBody>
      </p:sp>
      <p:sp>
        <p:nvSpPr>
          <p:cNvPr id="4" name="Footer Placeholder 3"/>
          <p:cNvSpPr>
            <a:spLocks noGrp="1"/>
          </p:cNvSpPr>
          <p:nvPr>
            <p:ph type="ftr" sz="quarter" idx="2"/>
          </p:nvPr>
        </p:nvSpPr>
        <p:spPr>
          <a:xfrm>
            <a:off x="4" y="9120173"/>
            <a:ext cx="3170138" cy="479539"/>
          </a:xfrm>
          <a:prstGeom prst="rect">
            <a:avLst/>
          </a:prstGeom>
        </p:spPr>
        <p:txBody>
          <a:bodyPr vert="horz" lIns="90913" tIns="45457" rIns="90913" bIns="45457" rtlCol="0" anchor="b"/>
          <a:lstStyle>
            <a:lvl1pPr algn="l">
              <a:defRPr sz="1100"/>
            </a:lvl1pPr>
          </a:lstStyle>
          <a:p>
            <a:endParaRPr lang="en-US" dirty="0">
              <a:latin typeface="Arial" panose="020B0604020202020204" pitchFamily="34" charset="0"/>
            </a:endParaRPr>
          </a:p>
        </p:txBody>
      </p:sp>
      <p:sp>
        <p:nvSpPr>
          <p:cNvPr id="5" name="Slide Number Placeholder 4"/>
          <p:cNvSpPr>
            <a:spLocks noGrp="1"/>
          </p:cNvSpPr>
          <p:nvPr>
            <p:ph type="sldNum" sz="quarter" idx="3"/>
          </p:nvPr>
        </p:nvSpPr>
        <p:spPr>
          <a:xfrm>
            <a:off x="4143427" y="9120173"/>
            <a:ext cx="3170138" cy="479539"/>
          </a:xfrm>
          <a:prstGeom prst="rect">
            <a:avLst/>
          </a:prstGeom>
        </p:spPr>
        <p:txBody>
          <a:bodyPr vert="horz" lIns="90913" tIns="45457" rIns="90913" bIns="45457" rtlCol="0" anchor="b"/>
          <a:lstStyle>
            <a:lvl1pPr algn="r">
              <a:defRPr sz="1100"/>
            </a:lvl1pPr>
          </a:lstStyle>
          <a:p>
            <a:fld id="{9A913F39-CFF6-40F1-84D1-700840B41EAB}" type="slidenum">
              <a:rPr lang="en-US">
                <a:latin typeface="Arial" panose="020B0604020202020204" pitchFamily="34" charset="0"/>
              </a:rPr>
              <a:t>‹#›</a:t>
            </a:fld>
            <a:endParaRPr lang="en-US" dirty="0">
              <a:latin typeface="Arial" panose="020B0604020202020204" pitchFamily="34" charset="0"/>
            </a:endParaRPr>
          </a:p>
        </p:txBody>
      </p:sp>
    </p:spTree>
    <p:extLst>
      <p:ext uri="{BB962C8B-B14F-4D97-AF65-F5344CB8AC3E}">
        <p14:creationId xmlns:p14="http://schemas.microsoft.com/office/powerpoint/2010/main" val="195481318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169920" cy="480060"/>
          </a:xfrm>
          <a:prstGeom prst="rect">
            <a:avLst/>
          </a:prstGeom>
        </p:spPr>
        <p:txBody>
          <a:bodyPr vert="horz" lIns="98478" tIns="49238" rIns="98478" bIns="49238" rtlCol="0"/>
          <a:lstStyle>
            <a:lvl1pPr algn="l">
              <a:defRPr sz="1200">
                <a:latin typeface="Arial" panose="020B0604020202020204" pitchFamily="34" charset="0"/>
              </a:defRPr>
            </a:lvl1pPr>
          </a:lstStyle>
          <a:p>
            <a:endParaRPr lang="en-US" dirty="0"/>
          </a:p>
        </p:txBody>
      </p:sp>
      <p:sp>
        <p:nvSpPr>
          <p:cNvPr id="3" name="Date Placeholder 2"/>
          <p:cNvSpPr>
            <a:spLocks noGrp="1"/>
          </p:cNvSpPr>
          <p:nvPr>
            <p:ph type="dt" idx="1"/>
          </p:nvPr>
        </p:nvSpPr>
        <p:spPr>
          <a:xfrm>
            <a:off x="4143589" y="1"/>
            <a:ext cx="3169920" cy="480060"/>
          </a:xfrm>
          <a:prstGeom prst="rect">
            <a:avLst/>
          </a:prstGeom>
        </p:spPr>
        <p:txBody>
          <a:bodyPr vert="horz" lIns="98478" tIns="49238" rIns="98478" bIns="49238" rtlCol="0"/>
          <a:lstStyle>
            <a:lvl1pPr algn="r">
              <a:defRPr sz="1200">
                <a:latin typeface="Arial" panose="020B0604020202020204" pitchFamily="34" charset="0"/>
              </a:defRPr>
            </a:lvl1pPr>
          </a:lstStyle>
          <a:p>
            <a:fld id="{0BA5BBE4-AEA3-489A-A28E-0C2FAF2506E3}" type="datetimeFigureOut">
              <a:rPr lang="en-US"/>
              <a:pPr/>
              <a:t>10/19/2018</a:t>
            </a:fld>
            <a:endParaRPr lang="en-US" dirty="0"/>
          </a:p>
        </p:txBody>
      </p:sp>
      <p:sp>
        <p:nvSpPr>
          <p:cNvPr id="4" name="Slide Image Placeholder 3"/>
          <p:cNvSpPr>
            <a:spLocks noGrp="1" noRot="1" noChangeAspect="1"/>
          </p:cNvSpPr>
          <p:nvPr>
            <p:ph type="sldImg" idx="2"/>
          </p:nvPr>
        </p:nvSpPr>
        <p:spPr>
          <a:xfrm>
            <a:off x="458788" y="720725"/>
            <a:ext cx="6397625" cy="3598863"/>
          </a:xfrm>
          <a:prstGeom prst="rect">
            <a:avLst/>
          </a:prstGeom>
          <a:noFill/>
          <a:ln w="12700">
            <a:solidFill>
              <a:prstClr val="black"/>
            </a:solidFill>
          </a:ln>
        </p:spPr>
        <p:txBody>
          <a:bodyPr vert="horz" lIns="98478" tIns="49238" rIns="98478" bIns="49238" rtlCol="0" anchor="ctr"/>
          <a:lstStyle/>
          <a:p>
            <a:endParaRPr lang="en-GB" dirty="0"/>
          </a:p>
        </p:txBody>
      </p:sp>
      <p:sp>
        <p:nvSpPr>
          <p:cNvPr id="5" name="Notes Placeholder 4"/>
          <p:cNvSpPr>
            <a:spLocks noGrp="1"/>
          </p:cNvSpPr>
          <p:nvPr>
            <p:ph type="body" sz="quarter" idx="3"/>
          </p:nvPr>
        </p:nvSpPr>
        <p:spPr>
          <a:xfrm>
            <a:off x="731520" y="4560571"/>
            <a:ext cx="5852160" cy="4320540"/>
          </a:xfrm>
          <a:prstGeom prst="rect">
            <a:avLst/>
          </a:prstGeom>
        </p:spPr>
        <p:txBody>
          <a:bodyPr vert="horz" lIns="98478" tIns="49238" rIns="98478" bIns="49238"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9119475"/>
            <a:ext cx="3169920" cy="480060"/>
          </a:xfrm>
          <a:prstGeom prst="rect">
            <a:avLst/>
          </a:prstGeom>
        </p:spPr>
        <p:txBody>
          <a:bodyPr vert="horz" lIns="98478" tIns="49238" rIns="98478" bIns="49238" rtlCol="0" anchor="b"/>
          <a:lstStyle>
            <a:lvl1pPr algn="l">
              <a:defRPr sz="1200">
                <a:latin typeface="Arial" panose="020B0604020202020204" pitchFamily="34" charset="0"/>
              </a:defRPr>
            </a:lvl1pPr>
          </a:lstStyle>
          <a:p>
            <a:endParaRPr lang="en-US" dirty="0"/>
          </a:p>
        </p:txBody>
      </p:sp>
      <p:sp>
        <p:nvSpPr>
          <p:cNvPr id="7" name="Slide Number Placeholder 6"/>
          <p:cNvSpPr>
            <a:spLocks noGrp="1"/>
          </p:cNvSpPr>
          <p:nvPr>
            <p:ph type="sldNum" sz="quarter" idx="5"/>
          </p:nvPr>
        </p:nvSpPr>
        <p:spPr>
          <a:xfrm>
            <a:off x="4143589" y="9119475"/>
            <a:ext cx="3169920" cy="480060"/>
          </a:xfrm>
          <a:prstGeom prst="rect">
            <a:avLst/>
          </a:prstGeom>
        </p:spPr>
        <p:txBody>
          <a:bodyPr vert="horz" lIns="98478" tIns="49238" rIns="98478" bIns="49238" rtlCol="0" anchor="b"/>
          <a:lstStyle>
            <a:lvl1pPr algn="r">
              <a:defRPr sz="1200">
                <a:latin typeface="Arial" panose="020B0604020202020204" pitchFamily="34" charset="0"/>
              </a:defRPr>
            </a:lvl1pPr>
          </a:lstStyle>
          <a:p>
            <a:fld id="{C0F4A2C8-6C88-4E71-83EE-698B9D4FE22F}" type="slidenum">
              <a:rPr lang="en-US"/>
              <a:pPr/>
              <a:t>‹#›</a:t>
            </a:fld>
            <a:endParaRPr lang="en-US" dirty="0"/>
          </a:p>
        </p:txBody>
      </p:sp>
    </p:spTree>
    <p:extLst>
      <p:ext uri="{BB962C8B-B14F-4D97-AF65-F5344CB8AC3E}">
        <p14:creationId xmlns:p14="http://schemas.microsoft.com/office/powerpoint/2010/main" val="1904730299"/>
      </p:ext>
    </p:extLst>
  </p:cSld>
  <p:clrMap bg1="lt1" tx1="dk1" bg2="lt2" tx2="dk2" accent1="accent1" accent2="accent2" accent3="accent3" accent4="accent4" accent5="accent5" accent6="accent6" hlink="hlink" folHlink="folHlink"/>
  <p:hf hdr="0" ftr="0" dt="0"/>
  <p:notesStyle>
    <a:lvl1pPr marL="0" algn="l" defTabSz="1219170" rtl="0" eaLnBrk="1" latinLnBrk="0" hangingPunct="1">
      <a:defRPr sz="1600" kern="1200">
        <a:solidFill>
          <a:schemeClr val="tx1"/>
        </a:solidFill>
        <a:latin typeface="Arial" panose="020B0604020202020204" pitchFamily="34" charset="0"/>
        <a:ea typeface="+mn-ea"/>
        <a:cs typeface="+mn-cs"/>
      </a:defRPr>
    </a:lvl1pPr>
    <a:lvl2pPr marL="609585" algn="l" defTabSz="1219170" rtl="0" eaLnBrk="1" latinLnBrk="0" hangingPunct="1">
      <a:defRPr sz="1600" kern="1200">
        <a:solidFill>
          <a:schemeClr val="tx1"/>
        </a:solidFill>
        <a:latin typeface="Arial" panose="020B0604020202020204" pitchFamily="34" charset="0"/>
        <a:ea typeface="+mn-ea"/>
        <a:cs typeface="+mn-cs"/>
      </a:defRPr>
    </a:lvl2pPr>
    <a:lvl3pPr marL="1219170" algn="l" defTabSz="1219170" rtl="0" eaLnBrk="1" latinLnBrk="0" hangingPunct="1">
      <a:defRPr sz="1600" kern="1200">
        <a:solidFill>
          <a:schemeClr val="tx1"/>
        </a:solidFill>
        <a:latin typeface="Arial" panose="020B0604020202020204" pitchFamily="34" charset="0"/>
        <a:ea typeface="+mn-ea"/>
        <a:cs typeface="+mn-cs"/>
      </a:defRPr>
    </a:lvl3pPr>
    <a:lvl4pPr marL="1828754" algn="l" defTabSz="1219170" rtl="0" eaLnBrk="1" latinLnBrk="0" hangingPunct="1">
      <a:defRPr sz="1600" kern="1200">
        <a:solidFill>
          <a:schemeClr val="tx1"/>
        </a:solidFill>
        <a:latin typeface="Arial" panose="020B0604020202020204" pitchFamily="34" charset="0"/>
        <a:ea typeface="+mn-ea"/>
        <a:cs typeface="+mn-cs"/>
      </a:defRPr>
    </a:lvl4pPr>
    <a:lvl5pPr marL="2438339" algn="l" defTabSz="1219170" rtl="0" eaLnBrk="1" latinLnBrk="0" hangingPunct="1">
      <a:defRPr sz="1600" kern="1200">
        <a:solidFill>
          <a:schemeClr val="tx1"/>
        </a:solidFill>
        <a:latin typeface="Arial" panose="020B0604020202020204" pitchFamily="34" charset="0"/>
        <a:ea typeface="+mn-ea"/>
        <a:cs typeface="+mn-cs"/>
      </a:defRPr>
    </a:lvl5pPr>
    <a:lvl6pPr marL="3047924" algn="l" defTabSz="1219170" rtl="0" eaLnBrk="1" latinLnBrk="0" hangingPunct="1">
      <a:defRPr sz="1600" kern="1200">
        <a:solidFill>
          <a:schemeClr val="tx1"/>
        </a:solidFill>
        <a:latin typeface="+mn-lt"/>
        <a:ea typeface="+mn-ea"/>
        <a:cs typeface="+mn-cs"/>
      </a:defRPr>
    </a:lvl6pPr>
    <a:lvl7pPr marL="3657509" algn="l" defTabSz="1219170" rtl="0" eaLnBrk="1" latinLnBrk="0" hangingPunct="1">
      <a:defRPr sz="1600" kern="1200">
        <a:solidFill>
          <a:schemeClr val="tx1"/>
        </a:solidFill>
        <a:latin typeface="+mn-lt"/>
        <a:ea typeface="+mn-ea"/>
        <a:cs typeface="+mn-cs"/>
      </a:defRPr>
    </a:lvl7pPr>
    <a:lvl8pPr marL="4267093" algn="l" defTabSz="1219170" rtl="0" eaLnBrk="1" latinLnBrk="0" hangingPunct="1">
      <a:defRPr sz="1600" kern="1200">
        <a:solidFill>
          <a:schemeClr val="tx1"/>
        </a:solidFill>
        <a:latin typeface="+mn-lt"/>
        <a:ea typeface="+mn-ea"/>
        <a:cs typeface="+mn-cs"/>
      </a:defRPr>
    </a:lvl8pPr>
    <a:lvl9pPr marL="4876678" algn="l" defTabSz="121917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8500"/>
            <a:ext cx="6194425" cy="3484563"/>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0F4A2C8-6C88-4E71-83EE-698B9D4FE22F}" type="slidenum">
              <a:rPr lang="en-US"/>
              <a:pPr/>
              <a:t>1</a:t>
            </a:fld>
            <a:endParaRPr lang="en-US" dirty="0"/>
          </a:p>
        </p:txBody>
      </p:sp>
    </p:spTree>
    <p:extLst>
      <p:ext uri="{BB962C8B-B14F-4D97-AF65-F5344CB8AC3E}">
        <p14:creationId xmlns:p14="http://schemas.microsoft.com/office/powerpoint/2010/main" val="16405789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0F4A2C8-6C88-4E71-83EE-698B9D4FE22F}" type="slidenum">
              <a:rPr kumimoji="0" lang="en-US" sz="1200" b="0" i="0" u="none" strike="noStrike" kern="1200" cap="none" spc="0" normalizeH="0" baseline="0" noProof="0" smtClean="0">
                <a:ln>
                  <a:noFill/>
                </a:ln>
                <a:solidFill>
                  <a:prstClr val="black"/>
                </a:solidFill>
                <a:effectLst/>
                <a:uLnTx/>
                <a:uFillTx/>
                <a:latin typeface="Arial" panose="020B0604020202020204"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32513304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E2D0A8F-149F-4D10-BDCD-FC340672DDF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420362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Quad is</a:t>
            </a:r>
            <a:r>
              <a:rPr lang="en-US" baseline="0" dirty="0"/>
              <a:t> a </a:t>
            </a:r>
            <a:r>
              <a:rPr lang="en-US" dirty="0"/>
              <a:t>Salesforce’s add-on which allows</a:t>
            </a:r>
            <a:r>
              <a:rPr lang="en-US" baseline="0" dirty="0"/>
              <a:t> event volunteers and campus team members to submit feedback on candidates, helping to automate candidate lifecycle management. Key functionality includes event management, candidate feedback, and the ability to export data for reports. The software is a useful tool for recruiters and campus teams as it provides them with a centralized platform to collect feedback on candidates. The goal of using The Quad is that teams will gain efficiencies by streamlining feedback and prioritizing top candidates faster.</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E7810CC-C9D9-45F6-A958-53CEEC0A80E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229270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UPDATED 7.2 </a:t>
            </a:r>
            <a:endParaRPr lang="en-US" dirty="0"/>
          </a:p>
        </p:txBody>
      </p:sp>
      <p:sp>
        <p:nvSpPr>
          <p:cNvPr id="4" name="Slide Number Placeholder 3"/>
          <p:cNvSpPr>
            <a:spLocks noGrp="1"/>
          </p:cNvSpPr>
          <p:nvPr>
            <p:ph type="sldNum" sz="quarter" idx="10"/>
          </p:nvPr>
        </p:nvSpPr>
        <p:spPr/>
        <p:txBody>
          <a:bodyPr/>
          <a:lstStyle/>
          <a:p>
            <a:fld id="{18A625DB-787D-491D-8A5F-7E8FF7F21876}" type="slidenum">
              <a:rPr lang="en-US" smtClean="0"/>
              <a:t>29</a:t>
            </a:fld>
            <a:endParaRPr lang="en-US"/>
          </a:p>
        </p:txBody>
      </p:sp>
    </p:spTree>
    <p:extLst>
      <p:ext uri="{BB962C8B-B14F-4D97-AF65-F5344CB8AC3E}">
        <p14:creationId xmlns:p14="http://schemas.microsoft.com/office/powerpoint/2010/main" val="34420625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defTabSz="881390">
              <a:defRPr/>
            </a:pPr>
            <a:fld id="{451BABEC-EA3D-4C38-82F6-E3FEECC98721}" type="slidenum">
              <a:rPr lang="en-US">
                <a:solidFill>
                  <a:prstClr val="black"/>
                </a:solidFill>
                <a:latin typeface="Calibri" panose="020F0502020204030204"/>
              </a:rPr>
              <a:pPr defTabSz="881390">
                <a:defRPr/>
              </a:pPr>
              <a:t>32</a:t>
            </a:fld>
            <a:endParaRPr lang="en-US" dirty="0">
              <a:solidFill>
                <a:prstClr val="black"/>
              </a:solidFill>
              <a:latin typeface="Calibri" panose="020F0502020204030204"/>
            </a:endParaRPr>
          </a:p>
        </p:txBody>
      </p:sp>
    </p:spTree>
    <p:extLst>
      <p:ext uri="{BB962C8B-B14F-4D97-AF65-F5344CB8AC3E}">
        <p14:creationId xmlns:p14="http://schemas.microsoft.com/office/powerpoint/2010/main" val="42177376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82" name="Rectangle 2"/>
          <p:cNvSpPr>
            <a:spLocks noGrp="1" noRot="1" noChangeAspect="1" noChangeArrowheads="1" noTextEdit="1"/>
          </p:cNvSpPr>
          <p:nvPr>
            <p:ph type="sldImg"/>
          </p:nvPr>
        </p:nvSpPr>
        <p:spPr>
          <a:ln/>
        </p:spPr>
      </p:sp>
      <p:sp>
        <p:nvSpPr>
          <p:cNvPr id="430083" name="Rectangle 3"/>
          <p:cNvSpPr>
            <a:spLocks noGrp="1" noChangeArrowheads="1"/>
          </p:cNvSpPr>
          <p:nvPr>
            <p:ph type="body" idx="1"/>
          </p:nvPr>
        </p:nvSpPr>
        <p:spPr>
          <a:xfrm>
            <a:off x="975364" y="4560571"/>
            <a:ext cx="5364480" cy="4320540"/>
          </a:xfrm>
        </p:spPr>
        <p:txBody>
          <a:bodyPr/>
          <a:lstStyle/>
          <a:p>
            <a:endParaRPr lang="en-US" dirty="0"/>
          </a:p>
        </p:txBody>
      </p:sp>
      <p:sp>
        <p:nvSpPr>
          <p:cNvPr id="3" name="Slide Number Placeholder 2"/>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0F4A2C8-6C88-4E71-83EE-698B9D4FE22F}" type="slidenum">
              <a:rPr kumimoji="0" lang="en-US" sz="1200" b="0" i="0" u="none" strike="noStrike" kern="1200" cap="none" spc="0" normalizeH="0" baseline="0" noProof="0" smtClean="0">
                <a:ln>
                  <a:noFill/>
                </a:ln>
                <a:solidFill>
                  <a:prstClr val="black"/>
                </a:solidFill>
                <a:effectLst/>
                <a:uLnTx/>
                <a:uFillTx/>
                <a:latin typeface="Arial" panose="020B0604020202020204"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19524330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82" name="Rectangle 2"/>
          <p:cNvSpPr>
            <a:spLocks noGrp="1" noRot="1" noChangeAspect="1" noChangeArrowheads="1" noTextEdit="1"/>
          </p:cNvSpPr>
          <p:nvPr>
            <p:ph type="sldImg"/>
          </p:nvPr>
        </p:nvSpPr>
        <p:spPr>
          <a:ln/>
        </p:spPr>
      </p:sp>
      <p:sp>
        <p:nvSpPr>
          <p:cNvPr id="430083" name="Rectangle 3"/>
          <p:cNvSpPr>
            <a:spLocks noGrp="1" noChangeArrowheads="1"/>
          </p:cNvSpPr>
          <p:nvPr>
            <p:ph type="body" idx="1"/>
          </p:nvPr>
        </p:nvSpPr>
        <p:spPr>
          <a:xfrm>
            <a:off x="975364" y="4560571"/>
            <a:ext cx="5364480" cy="4320540"/>
          </a:xfrm>
        </p:spPr>
        <p:txBody>
          <a:bodyPr/>
          <a:lstStyle/>
          <a:p>
            <a:endParaRPr lang="en-US" dirty="0"/>
          </a:p>
        </p:txBody>
      </p:sp>
      <p:sp>
        <p:nvSpPr>
          <p:cNvPr id="3" name="Slide Number Placeholder 2"/>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0F4A2C8-6C88-4E71-83EE-698B9D4FE22F}" type="slidenum">
              <a:rPr kumimoji="0" lang="en-US" sz="1200" b="0" i="0" u="none" strike="noStrike" kern="1200" cap="none" spc="0" normalizeH="0" baseline="0" noProof="0" smtClean="0">
                <a:ln>
                  <a:noFill/>
                </a:ln>
                <a:solidFill>
                  <a:prstClr val="black"/>
                </a:solidFill>
                <a:effectLst/>
                <a:uLnTx/>
                <a:uFillTx/>
                <a:latin typeface="Arial" panose="020B0604020202020204"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29826461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0F4A2C8-6C88-4E71-83EE-698B9D4FE22F}" type="slidenum">
              <a:rPr lang="en-US" smtClean="0"/>
              <a:pPr/>
              <a:t>2</a:t>
            </a:fld>
            <a:endParaRPr lang="en-US" dirty="0"/>
          </a:p>
        </p:txBody>
      </p:sp>
    </p:spTree>
    <p:extLst>
      <p:ext uri="{BB962C8B-B14F-4D97-AF65-F5344CB8AC3E}">
        <p14:creationId xmlns:p14="http://schemas.microsoft.com/office/powerpoint/2010/main" val="30658058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a:t>This fall, there will be Career Fairs, Info Sessions, and other campus events up until the interview buddy program and interviews occurs. In the winter, there are opportunities to volunteer at the Inside Deloitte Event for new hires or be a part of an offer buddy program. </a:t>
            </a:r>
            <a:endParaRPr lang="en-US" dirty="0"/>
          </a:p>
        </p:txBody>
      </p:sp>
      <p:sp>
        <p:nvSpPr>
          <p:cNvPr id="5" name="Slide Number Placeholder 4"/>
          <p:cNvSpPr>
            <a:spLocks noGrp="1"/>
          </p:cNvSpPr>
          <p:nvPr>
            <p:ph type="sldNum" sz="quarter" idx="10"/>
          </p:nvPr>
        </p:nvSpPr>
        <p:spPr/>
        <p:txBody>
          <a:bodyPr/>
          <a:lstStyle/>
          <a:p>
            <a:fld id="{C0F4A2C8-6C88-4E71-83EE-698B9D4FE22F}" type="slidenum">
              <a:rPr lang="en-US" smtClean="0"/>
              <a:pPr/>
              <a:t>5</a:t>
            </a:fld>
            <a:endParaRPr lang="en-US" dirty="0"/>
          </a:p>
        </p:txBody>
      </p:sp>
    </p:spTree>
    <p:extLst>
      <p:ext uri="{BB962C8B-B14F-4D97-AF65-F5344CB8AC3E}">
        <p14:creationId xmlns:p14="http://schemas.microsoft.com/office/powerpoint/2010/main" val="42235575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5" name="Slide Number Placeholder 4"/>
          <p:cNvSpPr>
            <a:spLocks noGrp="1"/>
          </p:cNvSpPr>
          <p:nvPr>
            <p:ph type="sldNum" sz="quarter" idx="10"/>
          </p:nvPr>
        </p:nvSpPr>
        <p:spPr/>
        <p:txBody>
          <a:bodyPr/>
          <a:lstStyle/>
          <a:p>
            <a:fld id="{C0F4A2C8-6C88-4E71-83EE-698B9D4FE22F}" type="slidenum">
              <a:rPr lang="en-US" smtClean="0"/>
              <a:pPr/>
              <a:t>6</a:t>
            </a:fld>
            <a:endParaRPr lang="en-US" dirty="0"/>
          </a:p>
        </p:txBody>
      </p:sp>
    </p:spTree>
    <p:extLst>
      <p:ext uri="{BB962C8B-B14F-4D97-AF65-F5344CB8AC3E}">
        <p14:creationId xmlns:p14="http://schemas.microsoft.com/office/powerpoint/2010/main" val="11043597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order to prepare</a:t>
            </a:r>
            <a:r>
              <a:rPr lang="en-US" baseline="0" dirty="0"/>
              <a:t>, campus recruiting teams should start with a basic understanding of the job requirements, the application process, the interview process, their role, general questions, other Deloitte positions, the event format, and targeted majors and GPA. Any unknown questions can be directed to the Lead or Recruiter, however. This Recruiting 101 session is about getting the entire BTA/C community comfortable with attending recruiting events. </a:t>
            </a:r>
            <a:endParaRPr lang="en-US" dirty="0"/>
          </a:p>
        </p:txBody>
      </p:sp>
      <p:sp>
        <p:nvSpPr>
          <p:cNvPr id="4" name="Slide Number Placeholder 3"/>
          <p:cNvSpPr>
            <a:spLocks noGrp="1"/>
          </p:cNvSpPr>
          <p:nvPr>
            <p:ph type="sldNum" sz="quarter" idx="10"/>
          </p:nvPr>
        </p:nvSpPr>
        <p:spPr/>
        <p:txBody>
          <a:bodyPr/>
          <a:lstStyle/>
          <a:p>
            <a:fld id="{C0F4A2C8-6C88-4E71-83EE-698B9D4FE22F}" type="slidenum">
              <a:rPr lang="en-US" smtClean="0"/>
              <a:pPr/>
              <a:t>7</a:t>
            </a:fld>
            <a:endParaRPr lang="en-US" dirty="0"/>
          </a:p>
        </p:txBody>
      </p:sp>
    </p:spTree>
    <p:extLst>
      <p:ext uri="{BB962C8B-B14F-4D97-AF65-F5344CB8AC3E}">
        <p14:creationId xmlns:p14="http://schemas.microsoft.com/office/powerpoint/2010/main" val="25015538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F4A2C8-6C88-4E71-83EE-698B9D4FE22F}" type="slidenum">
              <a:rPr lang="en-US" smtClean="0"/>
              <a:pPr/>
              <a:t>9</a:t>
            </a:fld>
            <a:endParaRPr lang="en-US" dirty="0"/>
          </a:p>
        </p:txBody>
      </p:sp>
    </p:spTree>
    <p:extLst>
      <p:ext uri="{BB962C8B-B14F-4D97-AF65-F5344CB8AC3E}">
        <p14:creationId xmlns:p14="http://schemas.microsoft.com/office/powerpoint/2010/main" val="39707713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solidFill>
                  <a:prstClr val="white"/>
                </a:solidFill>
              </a:rPr>
              <a:t>For FY19 Recruiting, the profile approach has been modified to align recruit skills more clearly with business needs and better articulate project and role expectations to candidates.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baseline="0" dirty="0">
              <a:solidFill>
                <a:prstClr val="white"/>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baseline="0" dirty="0">
                <a:solidFill>
                  <a:prstClr val="white"/>
                </a:solidFill>
              </a:rPr>
              <a:t> </a:t>
            </a:r>
            <a:r>
              <a:rPr lang="en-US" dirty="0">
                <a:solidFill>
                  <a:srgbClr val="53565A"/>
                </a:solidFill>
              </a:rPr>
              <a:t>Two high level goals have been identified for segment based recruiting:</a:t>
            </a:r>
          </a:p>
          <a:p>
            <a:pPr marL="285750" indent="-285750">
              <a:buFont typeface="Arial" panose="020B0604020202020204" pitchFamily="34" charset="0"/>
              <a:buChar char="•"/>
            </a:pPr>
            <a:r>
              <a:rPr lang="en-US" dirty="0">
                <a:solidFill>
                  <a:srgbClr val="53565A"/>
                </a:solidFill>
              </a:rPr>
              <a:t>Set </a:t>
            </a:r>
            <a:r>
              <a:rPr lang="en-US" dirty="0">
                <a:solidFill>
                  <a:srgbClr val="007680"/>
                </a:solidFill>
              </a:rPr>
              <a:t>expectations around the type of work BTA’s will do</a:t>
            </a:r>
            <a:r>
              <a:rPr lang="en-US" dirty="0">
                <a:solidFill>
                  <a:srgbClr val="53565A"/>
                </a:solidFill>
              </a:rPr>
              <a:t> when they join the firm</a:t>
            </a:r>
          </a:p>
          <a:p>
            <a:pPr marL="285750" indent="-285750">
              <a:buFont typeface="Arial" panose="020B0604020202020204" pitchFamily="34" charset="0"/>
              <a:buChar char="•"/>
            </a:pPr>
            <a:r>
              <a:rPr lang="en-US" dirty="0">
                <a:solidFill>
                  <a:srgbClr val="53565A"/>
                </a:solidFill>
              </a:rPr>
              <a:t>Provide flexibility and </a:t>
            </a:r>
            <a:r>
              <a:rPr lang="en-US" dirty="0">
                <a:solidFill>
                  <a:srgbClr val="007680"/>
                </a:solidFill>
              </a:rPr>
              <a:t>further align talent to business needs</a:t>
            </a:r>
          </a:p>
          <a:p>
            <a:pPr marL="285750" indent="-285750">
              <a:buFont typeface="Arial" panose="020B0604020202020204" pitchFamily="34" charset="0"/>
              <a:buChar char="•"/>
            </a:pPr>
            <a:endParaRPr lang="en-US" dirty="0">
              <a:solidFill>
                <a:srgbClr val="007680"/>
              </a:solidFill>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200" b="0" i="0" u="none" strike="noStrike" kern="1200" cap="none" spc="0" normalizeH="0" baseline="0" noProof="0" dirty="0">
                <a:ln>
                  <a:noFill/>
                </a:ln>
                <a:solidFill>
                  <a:srgbClr val="53565A"/>
                </a:solidFill>
                <a:effectLst/>
                <a:uLnTx/>
                <a:uFillTx/>
                <a:latin typeface="Verdana"/>
                <a:ea typeface="+mn-ea"/>
                <a:cs typeface="+mn-cs"/>
              </a:rPr>
              <a:t>During recruitment BTA’s are aligned to a profile which best matches their skills, interests, and experiences. While BTAs can expect to have role(s) which are aligned to these profiles, project assignments for BTA’s vary depending on an analyst’s skills/background and business needs. </a:t>
            </a:r>
          </a:p>
        </p:txBody>
      </p:sp>
      <p:sp>
        <p:nvSpPr>
          <p:cNvPr id="4" name="Slide Number Placeholder 3"/>
          <p:cNvSpPr>
            <a:spLocks noGrp="1"/>
          </p:cNvSpPr>
          <p:nvPr>
            <p:ph type="sldNum" sz="quarter" idx="10"/>
          </p:nvPr>
        </p:nvSpPr>
        <p:spPr/>
        <p:txBody>
          <a:bodyPr/>
          <a:lstStyle/>
          <a:p>
            <a:fld id="{C0F4A2C8-6C88-4E71-83EE-698B9D4FE22F}" type="slidenum">
              <a:rPr lang="en-US" smtClean="0">
                <a:solidFill>
                  <a:prstClr val="black"/>
                </a:solidFill>
              </a:rPr>
              <a:pPr/>
              <a:t>11</a:t>
            </a:fld>
            <a:endParaRPr lang="en-US" dirty="0">
              <a:solidFill>
                <a:prstClr val="black"/>
              </a:solidFill>
            </a:endParaRPr>
          </a:p>
        </p:txBody>
      </p:sp>
    </p:spTree>
    <p:extLst>
      <p:ext uri="{BB962C8B-B14F-4D97-AF65-F5344CB8AC3E}">
        <p14:creationId xmlns:p14="http://schemas.microsoft.com/office/powerpoint/2010/main" val="14388376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99418" y="4416426"/>
            <a:ext cx="5611566" cy="169277"/>
          </a:xfrm>
        </p:spPr>
        <p:txBody>
          <a:bodyPr>
            <a:normAutofit fontScale="32500" lnSpcReduction="20000"/>
          </a:bodyPr>
          <a:lstStyle/>
          <a:p>
            <a:pPr defTabSz="931774">
              <a:defRPr/>
            </a:pPr>
            <a:endParaRPr lang="en-US" b="0" dirty="0"/>
          </a:p>
        </p:txBody>
      </p:sp>
      <p:sp>
        <p:nvSpPr>
          <p:cNvPr id="4" name="Slide Number Placeholder 3"/>
          <p:cNvSpPr>
            <a:spLocks noGrp="1"/>
          </p:cNvSpPr>
          <p:nvPr>
            <p:ph type="sldNum" sz="quarter" idx="10"/>
          </p:nvPr>
        </p:nvSpPr>
        <p:spPr/>
        <p:txBody>
          <a:bodyPr/>
          <a:lstStyle/>
          <a:p>
            <a:fld id="{13626CA2-F9ED-4069-A904-0B563E565E61}" type="slidenum">
              <a:rPr lang="en-US" smtClean="0">
                <a:solidFill>
                  <a:prstClr val="black"/>
                </a:solidFill>
              </a:rPr>
              <a:pPr/>
              <a:t>18</a:t>
            </a:fld>
            <a:endParaRPr lang="en-US" dirty="0">
              <a:solidFill>
                <a:prstClr val="black"/>
              </a:solidFill>
            </a:endParaRPr>
          </a:p>
        </p:txBody>
      </p:sp>
    </p:spTree>
    <p:extLst>
      <p:ext uri="{BB962C8B-B14F-4D97-AF65-F5344CB8AC3E}">
        <p14:creationId xmlns:p14="http://schemas.microsoft.com/office/powerpoint/2010/main" val="40412388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82" name="Rectangle 2"/>
          <p:cNvSpPr>
            <a:spLocks noGrp="1" noRot="1" noChangeAspect="1" noChangeArrowheads="1" noTextEdit="1"/>
          </p:cNvSpPr>
          <p:nvPr>
            <p:ph type="sldImg"/>
          </p:nvPr>
        </p:nvSpPr>
        <p:spPr>
          <a:ln/>
        </p:spPr>
      </p:sp>
      <p:sp>
        <p:nvSpPr>
          <p:cNvPr id="430083" name="Rectangle 3"/>
          <p:cNvSpPr>
            <a:spLocks noGrp="1" noChangeArrowheads="1"/>
          </p:cNvSpPr>
          <p:nvPr>
            <p:ph type="body" idx="1"/>
          </p:nvPr>
        </p:nvSpPr>
        <p:spPr>
          <a:xfrm>
            <a:off x="975364" y="4560571"/>
            <a:ext cx="5364480" cy="4320540"/>
          </a:xfrm>
        </p:spPr>
        <p:txBody>
          <a:bodyPr/>
          <a:lstStyle/>
          <a:p>
            <a:endParaRPr lang="en-US" dirty="0"/>
          </a:p>
        </p:txBody>
      </p:sp>
      <p:sp>
        <p:nvSpPr>
          <p:cNvPr id="3" name="Slide Number Placeholder 2"/>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0F4A2C8-6C88-4E71-83EE-698B9D4FE22F}" type="slidenum">
              <a:rPr kumimoji="0" lang="en-US" sz="1200" b="0" i="0" u="none" strike="noStrike" kern="1200" cap="none" spc="0" normalizeH="0" baseline="0" noProof="0" smtClean="0">
                <a:ln>
                  <a:noFill/>
                </a:ln>
                <a:solidFill>
                  <a:prstClr val="black"/>
                </a:solidFill>
                <a:effectLst/>
                <a:uLnTx/>
                <a:uFillTx/>
                <a:latin typeface="Arial" panose="020B0604020202020204"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70443727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xml"/><Relationship Id="rId1" Type="http://schemas.openxmlformats.org/officeDocument/2006/relationships/vmlDrawing" Target="../drawings/vmlDrawing2.vml"/><Relationship Id="rId5" Type="http://schemas.openxmlformats.org/officeDocument/2006/relationships/image" Target="../media/image3.emf"/><Relationship Id="rId4" Type="http://schemas.openxmlformats.org/officeDocument/2006/relationships/oleObject" Target="../embeddings/oleObject2.bin"/></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bin"/><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 Black">
    <p:bg bwMode="gray">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475200" y="5845180"/>
            <a:ext cx="5592011" cy="505645"/>
          </a:xfrm>
          <a:prstGeom prst="rect">
            <a:avLst/>
          </a:prstGeom>
        </p:spPr>
        <p:txBody>
          <a:bodyPr lIns="0" tIns="0" rIns="0" bIns="0" anchor="b" anchorCtr="0">
            <a:noAutofit/>
          </a:bodyPr>
          <a:lstStyle>
            <a:lvl1pPr marL="0" indent="0" algn="l">
              <a:lnSpc>
                <a:spcPct val="100000"/>
              </a:lnSpc>
              <a:spcAft>
                <a:spcPts val="0"/>
              </a:spcAft>
              <a:buNone/>
              <a:defRPr sz="1800" b="1">
                <a:solidFill>
                  <a:schemeClr val="bg1"/>
                </a:solidFill>
              </a:defRPr>
            </a:lvl1pPr>
            <a:lvl2pPr marL="0" indent="0" algn="l">
              <a:buNone/>
              <a:defRPr sz="1600" b="0">
                <a:solidFill>
                  <a:schemeClr val="bg1"/>
                </a:solidFill>
              </a:defRPr>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noProof="0" dirty="0"/>
              <a:t>Click to edit Master title style</a:t>
            </a:r>
          </a:p>
          <a:p>
            <a:pPr lvl="1"/>
            <a:r>
              <a:rPr lang="en-US" noProof="0" dirty="0"/>
              <a:t>Click to edit Master subtitle style</a:t>
            </a:r>
          </a:p>
        </p:txBody>
      </p:sp>
      <p:sp>
        <p:nvSpPr>
          <p:cNvPr id="5" name="Text Placeholder 4"/>
          <p:cNvSpPr>
            <a:spLocks noGrp="1"/>
          </p:cNvSpPr>
          <p:nvPr>
            <p:ph type="body" sz="quarter" idx="10"/>
          </p:nvPr>
        </p:nvSpPr>
        <p:spPr>
          <a:xfrm>
            <a:off x="475200" y="6362699"/>
            <a:ext cx="5594349" cy="298451"/>
          </a:xfrm>
          <a:prstGeom prst="rect">
            <a:avLst/>
          </a:prstGeom>
        </p:spPr>
        <p:txBody>
          <a:bodyPr/>
          <a:lstStyle>
            <a:lvl1pPr>
              <a:spcAft>
                <a:spcPts val="0"/>
              </a:spcAft>
              <a:defRPr sz="105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Edit Master text styles</a:t>
            </a:r>
          </a:p>
        </p:txBody>
      </p:sp>
      <p:grpSp>
        <p:nvGrpSpPr>
          <p:cNvPr id="22" name="Group 21"/>
          <p:cNvGrpSpPr>
            <a:grpSpLocks noChangeAspect="1"/>
          </p:cNvGrpSpPr>
          <p:nvPr userDrawn="1"/>
        </p:nvGrpSpPr>
        <p:grpSpPr>
          <a:xfrm>
            <a:off x="469900" y="457761"/>
            <a:ext cx="1998000" cy="374400"/>
            <a:chOff x="398463" y="404813"/>
            <a:chExt cx="1627187" cy="307976"/>
          </a:xfrm>
          <a:solidFill>
            <a:schemeClr val="tx1"/>
          </a:solidFill>
        </p:grpSpPr>
        <p:sp>
          <p:nvSpPr>
            <p:cNvPr id="23"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24"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25" name="Rectangle 7"/>
            <p:cNvSpPr>
              <a:spLocks noChangeArrowheads="1"/>
            </p:cNvSpPr>
            <p:nvPr userDrawn="1"/>
          </p:nvSpPr>
          <p:spPr bwMode="auto">
            <a:xfrm>
              <a:off x="906463" y="404813"/>
              <a:ext cx="74612" cy="3032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26"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27" name="Rectangle 9"/>
            <p:cNvSpPr>
              <a:spLocks noChangeArrowheads="1"/>
            </p:cNvSpPr>
            <p:nvPr userDrawn="1"/>
          </p:nvSpPr>
          <p:spPr bwMode="auto">
            <a:xfrm>
              <a:off x="1257300" y="482601"/>
              <a:ext cx="74612" cy="2254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28" name="Rectangle 10"/>
            <p:cNvSpPr>
              <a:spLocks noChangeArrowheads="1"/>
            </p:cNvSpPr>
            <p:nvPr userDrawn="1"/>
          </p:nvSpPr>
          <p:spPr bwMode="auto">
            <a:xfrm>
              <a:off x="1257300" y="404813"/>
              <a:ext cx="74612" cy="50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29"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30"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31"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32"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grpSp>
      <p:sp>
        <p:nvSpPr>
          <p:cNvPr id="33" name="Picture Placeholder 8"/>
          <p:cNvSpPr>
            <a:spLocks noGrp="1"/>
          </p:cNvSpPr>
          <p:nvPr>
            <p:ph type="pic" sz="quarter" idx="11"/>
          </p:nvPr>
        </p:nvSpPr>
        <p:spPr>
          <a:xfrm>
            <a:off x="3393716" y="727595"/>
            <a:ext cx="5400000" cy="5400000"/>
          </a:xfrm>
          <a:prstGeom prst="rect">
            <a:avLst/>
          </a:prstGeom>
        </p:spPr>
        <p:txBody>
          <a:bodyPr/>
          <a:lstStyle/>
          <a:p>
            <a:r>
              <a:rPr lang="en-US" noProof="0" dirty="0"/>
              <a:t>Click icon to add picture</a:t>
            </a:r>
          </a:p>
        </p:txBody>
      </p:sp>
    </p:spTree>
    <p:extLst>
      <p:ext uri="{BB962C8B-B14F-4D97-AF65-F5344CB8AC3E}">
        <p14:creationId xmlns:p14="http://schemas.microsoft.com/office/powerpoint/2010/main" val="844919265"/>
      </p:ext>
    </p:extLst>
  </p:cSld>
  <p:clrMapOvr>
    <a:overrideClrMapping bg1="lt1" tx1="dk1" bg2="lt2" tx2="dk2" accent1="accent1" accent2="accent2" accent3="accent3" accent4="accent4" accent5="accent5" accent6="accent6" hlink="hlink" folHlink="folHlink"/>
  </p:clrMapOvr>
  <p:transition>
    <p:fade/>
  </p:transition>
  <p:extLst mod="1">
    <p:ext uri="{DCECCB84-F9BA-43D5-87BE-67443E8EF086}">
      <p15:sldGuideLst xmlns:p15="http://schemas.microsoft.com/office/powerpoint/2012/main">
        <p15:guide id="1" orient="horz" pos="4088">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ivider - Deloitte white">
    <p:bg bwMode="gray">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69901" y="1705668"/>
            <a:ext cx="10418233" cy="1592403"/>
          </a:xfrm>
        </p:spPr>
        <p:txBody>
          <a:bodyPr anchor="b"/>
          <a:lstStyle>
            <a:lvl1pPr>
              <a:lnSpc>
                <a:spcPct val="95000"/>
              </a:lnSpc>
              <a:defRPr sz="3850" b="1">
                <a:solidFill>
                  <a:schemeClr val="tx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3" name="Text Placeholder 2"/>
          <p:cNvSpPr>
            <a:spLocks noGrp="1"/>
          </p:cNvSpPr>
          <p:nvPr>
            <p:ph type="body" idx="1"/>
          </p:nvPr>
        </p:nvSpPr>
        <p:spPr bwMode="gray">
          <a:xfrm>
            <a:off x="469900" y="3429000"/>
            <a:ext cx="10541000" cy="1566532"/>
          </a:xfrm>
        </p:spPr>
        <p:txBody>
          <a:bodyPr lIns="0" tIns="0" rIns="0" bIns="0">
            <a:noAutofit/>
          </a:bodyPr>
          <a:lstStyle>
            <a:lvl1pPr marL="0" indent="0">
              <a:lnSpc>
                <a:spcPct val="95000"/>
              </a:lnSpc>
              <a:spcAft>
                <a:spcPts val="0"/>
              </a:spcAft>
              <a:buNone/>
              <a:defRPr sz="3850">
                <a:solidFill>
                  <a:schemeClr val="tx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Edit Master text styles</a:t>
            </a:r>
          </a:p>
        </p:txBody>
      </p:sp>
    </p:spTree>
    <p:extLst>
      <p:ext uri="{BB962C8B-B14F-4D97-AF65-F5344CB8AC3E}">
        <p14:creationId xmlns:p14="http://schemas.microsoft.com/office/powerpoint/2010/main" val="419280642"/>
      </p:ext>
    </p:extLst>
  </p:cSld>
  <p:clrMapOvr>
    <a:masterClrMapping/>
  </p:clrMapOvr>
  <p:transition>
    <p:fade/>
  </p:transition>
  <p:extLst mod="1">
    <p:ext uri="{DCECCB84-F9BA-43D5-87BE-67443E8EF086}">
      <p15:sldGuideLst xmlns:p15="http://schemas.microsoft.com/office/powerpoint/2012/main">
        <p15:guide id="1" orient="horz" pos="216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Key statement dark green">
    <p:bg>
      <p:bgPr>
        <a:solidFill>
          <a:schemeClr val="accent2"/>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US" noProof="0"/>
              <a:t>Edit Master text styles</a:t>
            </a:r>
          </a:p>
        </p:txBody>
      </p:sp>
      <p:sp>
        <p:nvSpPr>
          <p:cNvPr id="9" name="CaseCode"/>
          <p:cNvSpPr txBox="1"/>
          <p:nvPr userDrawn="1"/>
        </p:nvSpPr>
        <p:spPr>
          <a:xfrm>
            <a:off x="6336000" y="6476999"/>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dirty="0">
                <a:solidFill>
                  <a:schemeClr val="bg1"/>
                </a:solidFill>
              </a:rPr>
              <a:t>Presentation title</a:t>
            </a:r>
            <a:br>
              <a:rPr lang="en-US" sz="650" noProof="0" dirty="0">
                <a:solidFill>
                  <a:schemeClr val="bg1"/>
                </a:solidFill>
              </a:rPr>
            </a:br>
            <a:r>
              <a:rPr lang="en-US" sz="650" noProof="0" dirty="0">
                <a:solidFill>
                  <a:schemeClr val="bg1"/>
                </a:solidFill>
              </a:rPr>
              <a:t>[To edit, click View &gt; Slide Master &gt; Slide master1]</a:t>
            </a:r>
          </a:p>
        </p:txBody>
      </p:sp>
      <p:sp>
        <p:nvSpPr>
          <p:cNvPr id="13" name="Copyright"/>
          <p:cNvSpPr txBox="1"/>
          <p:nvPr userDrawn="1"/>
        </p:nvSpPr>
        <p:spPr>
          <a:xfrm>
            <a:off x="469900" y="6477000"/>
            <a:ext cx="5355167" cy="100027"/>
          </a:xfrm>
          <a:prstGeom prst="rect">
            <a:avLst/>
          </a:prstGeom>
          <a:noFill/>
        </p:spPr>
        <p:txBody>
          <a:bodyPr wrap="square" lIns="0" tIns="0" rIns="0" bIns="0" rtlCol="0">
            <a:spAutoFit/>
          </a:bodyPr>
          <a:lstStyle/>
          <a:p>
            <a:pPr marL="0" indent="0">
              <a:spcBef>
                <a:spcPts val="800"/>
              </a:spcBef>
              <a:buSzPct val="100000"/>
              <a:buFont typeface="Arial"/>
              <a:buNone/>
            </a:pPr>
            <a:r>
              <a:rPr lang="en-US" sz="650" noProof="0" dirty="0">
                <a:solidFill>
                  <a:schemeClr val="bg1"/>
                </a:solidFill>
              </a:rPr>
              <a:t>Copyright © 2018 Deloitte Development LLC. All rights reserved.</a:t>
            </a:r>
          </a:p>
        </p:txBody>
      </p:sp>
      <p:sp>
        <p:nvSpPr>
          <p:cNvPr id="14" name="TextBox 13"/>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dirty="0">
              <a:solidFill>
                <a:schemeClr val="bg1"/>
              </a:solidFill>
            </a:endParaRPr>
          </a:p>
        </p:txBody>
      </p:sp>
    </p:spTree>
    <p:extLst>
      <p:ext uri="{BB962C8B-B14F-4D97-AF65-F5344CB8AC3E}">
        <p14:creationId xmlns:p14="http://schemas.microsoft.com/office/powerpoint/2010/main" val="281471146"/>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Key statement dark blue">
    <p:bg>
      <p:bgPr>
        <a:solidFill>
          <a:schemeClr val="accent4"/>
        </a:solidFill>
        <a:effectLst/>
      </p:bgPr>
    </p:bg>
    <p:spTree>
      <p:nvGrpSpPr>
        <p:cNvPr id="1" name=""/>
        <p:cNvGrpSpPr/>
        <p:nvPr/>
      </p:nvGrpSpPr>
      <p:grpSpPr>
        <a:xfrm>
          <a:off x="0" y="0"/>
          <a:ext cx="0" cy="0"/>
          <a:chOff x="0" y="0"/>
          <a:chExt cx="0" cy="0"/>
        </a:xfrm>
      </p:grpSpPr>
      <p:sp>
        <p:nvSpPr>
          <p:cNvPr id="13"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US" noProof="0"/>
              <a:t>Edit Master text styles</a:t>
            </a:r>
          </a:p>
        </p:txBody>
      </p:sp>
      <p:sp>
        <p:nvSpPr>
          <p:cNvPr id="14" name="CaseCode"/>
          <p:cNvSpPr txBox="1"/>
          <p:nvPr userDrawn="1"/>
        </p:nvSpPr>
        <p:spPr>
          <a:xfrm>
            <a:off x="6336000" y="6476999"/>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dirty="0">
                <a:solidFill>
                  <a:schemeClr val="bg1"/>
                </a:solidFill>
              </a:rPr>
              <a:t>Presentation title</a:t>
            </a:r>
            <a:br>
              <a:rPr lang="en-US" sz="650" noProof="0" dirty="0">
                <a:solidFill>
                  <a:schemeClr val="bg1"/>
                </a:solidFill>
              </a:rPr>
            </a:br>
            <a:r>
              <a:rPr lang="en-US" sz="650" noProof="0" dirty="0">
                <a:solidFill>
                  <a:schemeClr val="bg1"/>
                </a:solidFill>
              </a:rPr>
              <a:t>[To edit, click View &gt; Slide Master &gt; Slide master1]</a:t>
            </a:r>
          </a:p>
        </p:txBody>
      </p:sp>
      <p:sp>
        <p:nvSpPr>
          <p:cNvPr id="15" name="Copyright"/>
          <p:cNvSpPr txBox="1"/>
          <p:nvPr userDrawn="1"/>
        </p:nvSpPr>
        <p:spPr>
          <a:xfrm>
            <a:off x="469900" y="6477000"/>
            <a:ext cx="5355167" cy="100027"/>
          </a:xfrm>
          <a:prstGeom prst="rect">
            <a:avLst/>
          </a:prstGeom>
          <a:noFill/>
        </p:spPr>
        <p:txBody>
          <a:bodyPr wrap="square" lIns="0" tIns="0" rIns="0" bIns="0" rtlCol="0">
            <a:spAutoFit/>
          </a:bodyPr>
          <a:lstStyle/>
          <a:p>
            <a:pPr marL="0" indent="0">
              <a:spcBef>
                <a:spcPts val="800"/>
              </a:spcBef>
              <a:buSzPct val="100000"/>
              <a:buFont typeface="Arial"/>
              <a:buNone/>
            </a:pPr>
            <a:r>
              <a:rPr lang="en-US" sz="650" noProof="0" dirty="0">
                <a:solidFill>
                  <a:schemeClr val="bg1"/>
                </a:solidFill>
              </a:rPr>
              <a:t>Copyright © 2018 Deloitte Development LLC. All rights reserved.</a:t>
            </a:r>
          </a:p>
        </p:txBody>
      </p:sp>
      <p:sp>
        <p:nvSpPr>
          <p:cNvPr id="16" name="TextBox 15"/>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dirty="0">
              <a:solidFill>
                <a:schemeClr val="bg1"/>
              </a:solidFill>
            </a:endParaRPr>
          </a:p>
        </p:txBody>
      </p:sp>
    </p:spTree>
    <p:extLst>
      <p:ext uri="{BB962C8B-B14F-4D97-AF65-F5344CB8AC3E}">
        <p14:creationId xmlns:p14="http://schemas.microsoft.com/office/powerpoint/2010/main" val="4055649550"/>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Key statement teal">
    <p:bg>
      <p:bgPr>
        <a:solidFill>
          <a:schemeClr val="accent5"/>
        </a:solidFill>
        <a:effectLst/>
      </p:bgPr>
    </p:bg>
    <p:spTree>
      <p:nvGrpSpPr>
        <p:cNvPr id="1" name=""/>
        <p:cNvGrpSpPr/>
        <p:nvPr/>
      </p:nvGrpSpPr>
      <p:grpSpPr>
        <a:xfrm>
          <a:off x="0" y="0"/>
          <a:ext cx="0" cy="0"/>
          <a:chOff x="0" y="0"/>
          <a:chExt cx="0" cy="0"/>
        </a:xfrm>
      </p:grpSpPr>
      <p:sp>
        <p:nvSpPr>
          <p:cNvPr id="17"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US" noProof="0"/>
              <a:t>Edit Master text styles</a:t>
            </a:r>
          </a:p>
        </p:txBody>
      </p:sp>
      <p:sp>
        <p:nvSpPr>
          <p:cNvPr id="18" name="CaseCode"/>
          <p:cNvSpPr txBox="1"/>
          <p:nvPr userDrawn="1"/>
        </p:nvSpPr>
        <p:spPr>
          <a:xfrm>
            <a:off x="6336000" y="6476999"/>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dirty="0">
                <a:solidFill>
                  <a:schemeClr val="bg1"/>
                </a:solidFill>
              </a:rPr>
              <a:t>Presentation title</a:t>
            </a:r>
            <a:br>
              <a:rPr lang="en-US" sz="650" noProof="0" dirty="0">
                <a:solidFill>
                  <a:schemeClr val="bg1"/>
                </a:solidFill>
              </a:rPr>
            </a:br>
            <a:r>
              <a:rPr lang="en-US" sz="650" noProof="0" dirty="0">
                <a:solidFill>
                  <a:schemeClr val="bg1"/>
                </a:solidFill>
              </a:rPr>
              <a:t>[To edit, click View &gt; Slide Master &gt; Slide master1]</a:t>
            </a:r>
          </a:p>
        </p:txBody>
      </p:sp>
      <p:sp>
        <p:nvSpPr>
          <p:cNvPr id="19" name="Copyright"/>
          <p:cNvSpPr txBox="1"/>
          <p:nvPr userDrawn="1"/>
        </p:nvSpPr>
        <p:spPr>
          <a:xfrm>
            <a:off x="469900" y="6477000"/>
            <a:ext cx="5355167" cy="100027"/>
          </a:xfrm>
          <a:prstGeom prst="rect">
            <a:avLst/>
          </a:prstGeom>
          <a:noFill/>
        </p:spPr>
        <p:txBody>
          <a:bodyPr wrap="square" lIns="0" tIns="0" rIns="0" bIns="0" rtlCol="0">
            <a:spAutoFit/>
          </a:bodyPr>
          <a:lstStyle/>
          <a:p>
            <a:pPr marL="0" indent="0">
              <a:spcBef>
                <a:spcPts val="800"/>
              </a:spcBef>
              <a:buSzPct val="100000"/>
              <a:buFont typeface="Arial"/>
              <a:buNone/>
            </a:pPr>
            <a:r>
              <a:rPr lang="en-US" sz="650" noProof="0" dirty="0">
                <a:solidFill>
                  <a:schemeClr val="bg1"/>
                </a:solidFill>
              </a:rPr>
              <a:t>Copyright © 2018 Deloitte Development LLC. All rights reserved.</a:t>
            </a:r>
          </a:p>
        </p:txBody>
      </p:sp>
      <p:sp>
        <p:nvSpPr>
          <p:cNvPr id="20" name="TextBox 19"/>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dirty="0">
              <a:solidFill>
                <a:schemeClr val="bg1"/>
              </a:solidFill>
            </a:endParaRPr>
          </a:p>
        </p:txBody>
      </p:sp>
    </p:spTree>
    <p:extLst>
      <p:ext uri="{BB962C8B-B14F-4D97-AF65-F5344CB8AC3E}">
        <p14:creationId xmlns:p14="http://schemas.microsoft.com/office/powerpoint/2010/main" val="2425729320"/>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Key statement black">
    <p:bg>
      <p:bgPr>
        <a:solidFill>
          <a:schemeClr val="tx1"/>
        </a:solidFill>
        <a:effectLst/>
      </p:bgPr>
    </p:bg>
    <p:spTree>
      <p:nvGrpSpPr>
        <p:cNvPr id="1" name=""/>
        <p:cNvGrpSpPr/>
        <p:nvPr/>
      </p:nvGrpSpPr>
      <p:grpSpPr>
        <a:xfrm>
          <a:off x="0" y="0"/>
          <a:ext cx="0" cy="0"/>
          <a:chOff x="0" y="0"/>
          <a:chExt cx="0" cy="0"/>
        </a:xfrm>
      </p:grpSpPr>
      <p:sp>
        <p:nvSpPr>
          <p:cNvPr id="13"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US" noProof="0"/>
              <a:t>Edit Master text styles</a:t>
            </a:r>
          </a:p>
        </p:txBody>
      </p:sp>
      <p:sp>
        <p:nvSpPr>
          <p:cNvPr id="14" name="CaseCode"/>
          <p:cNvSpPr txBox="1"/>
          <p:nvPr userDrawn="1"/>
        </p:nvSpPr>
        <p:spPr>
          <a:xfrm>
            <a:off x="6336000" y="6476999"/>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dirty="0">
                <a:solidFill>
                  <a:schemeClr val="bg1"/>
                </a:solidFill>
              </a:rPr>
              <a:t>Presentation title</a:t>
            </a:r>
            <a:br>
              <a:rPr lang="en-US" sz="650" noProof="0" dirty="0">
                <a:solidFill>
                  <a:schemeClr val="bg1"/>
                </a:solidFill>
              </a:rPr>
            </a:br>
            <a:r>
              <a:rPr lang="en-US" sz="650" noProof="0" dirty="0">
                <a:solidFill>
                  <a:schemeClr val="bg1"/>
                </a:solidFill>
              </a:rPr>
              <a:t>[To edit, click View &gt; Slide Master &gt; Slide master1]</a:t>
            </a:r>
          </a:p>
        </p:txBody>
      </p:sp>
      <p:sp>
        <p:nvSpPr>
          <p:cNvPr id="15" name="Copyright"/>
          <p:cNvSpPr txBox="1"/>
          <p:nvPr userDrawn="1"/>
        </p:nvSpPr>
        <p:spPr>
          <a:xfrm>
            <a:off x="469900" y="6477000"/>
            <a:ext cx="5355167" cy="100027"/>
          </a:xfrm>
          <a:prstGeom prst="rect">
            <a:avLst/>
          </a:prstGeom>
          <a:noFill/>
        </p:spPr>
        <p:txBody>
          <a:bodyPr wrap="square" lIns="0" tIns="0" rIns="0" bIns="0" rtlCol="0">
            <a:spAutoFit/>
          </a:bodyPr>
          <a:lstStyle/>
          <a:p>
            <a:pPr marL="0" indent="0">
              <a:spcBef>
                <a:spcPts val="800"/>
              </a:spcBef>
              <a:buSzPct val="100000"/>
              <a:buFont typeface="Arial"/>
              <a:buNone/>
            </a:pPr>
            <a:r>
              <a:rPr lang="en-US" sz="650" noProof="0" dirty="0">
                <a:solidFill>
                  <a:schemeClr val="bg1"/>
                </a:solidFill>
              </a:rPr>
              <a:t>Copyright © 2018 Deloitte Development LLC. All rights reserved.</a:t>
            </a:r>
          </a:p>
        </p:txBody>
      </p:sp>
      <p:sp>
        <p:nvSpPr>
          <p:cNvPr id="16" name="TextBox 15"/>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dirty="0">
              <a:solidFill>
                <a:schemeClr val="bg1"/>
              </a:solidFill>
            </a:endParaRPr>
          </a:p>
        </p:txBody>
      </p:sp>
    </p:spTree>
    <p:extLst>
      <p:ext uri="{BB962C8B-B14F-4D97-AF65-F5344CB8AC3E}">
        <p14:creationId xmlns:p14="http://schemas.microsoft.com/office/powerpoint/2010/main" val="1079914925"/>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Key statement white">
    <p:bg>
      <p:bgRef idx="1001">
        <a:schemeClr val="bg1"/>
      </p:bgRef>
    </p:bg>
    <p:spTree>
      <p:nvGrpSpPr>
        <p:cNvPr id="1" name=""/>
        <p:cNvGrpSpPr/>
        <p:nvPr/>
      </p:nvGrpSpPr>
      <p:grpSpPr>
        <a:xfrm>
          <a:off x="0" y="0"/>
          <a:ext cx="0" cy="0"/>
          <a:chOff x="0" y="0"/>
          <a:chExt cx="0" cy="0"/>
        </a:xfrm>
      </p:grpSpPr>
      <p:sp>
        <p:nvSpPr>
          <p:cNvPr id="7" name="Text Placeholder 3"/>
          <p:cNvSpPr>
            <a:spLocks noGrp="1"/>
          </p:cNvSpPr>
          <p:nvPr>
            <p:ph type="body" sz="quarter" idx="10"/>
          </p:nvPr>
        </p:nvSpPr>
        <p:spPr>
          <a:xfrm>
            <a:off x="469900" y="1590675"/>
            <a:ext cx="9029604" cy="4708525"/>
          </a:xfrm>
          <a:prstGeom prst="rect">
            <a:avLst/>
          </a:prstGeom>
        </p:spPr>
        <p:txBody>
          <a:bodyPr>
            <a:noAutofit/>
          </a:bodyPr>
          <a:lstStyle>
            <a:lvl1pPr>
              <a:spcBef>
                <a:spcPts val="4800"/>
              </a:spcBef>
              <a:defRPr sz="2800">
                <a:solidFill>
                  <a:schemeClr val="tx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US" noProof="0"/>
              <a:t>Edit Master text styles</a:t>
            </a:r>
          </a:p>
        </p:txBody>
      </p:sp>
    </p:spTree>
    <p:extLst>
      <p:ext uri="{BB962C8B-B14F-4D97-AF65-F5344CB8AC3E}">
        <p14:creationId xmlns:p14="http://schemas.microsoft.com/office/powerpoint/2010/main" val="4236032532"/>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s">
    <p:spTree>
      <p:nvGrpSpPr>
        <p:cNvPr id="1" name=""/>
        <p:cNvGrpSpPr/>
        <p:nvPr/>
      </p:nvGrpSpPr>
      <p:grpSpPr>
        <a:xfrm>
          <a:off x="0" y="0"/>
          <a:ext cx="0" cy="0"/>
          <a:chOff x="0" y="0"/>
          <a:chExt cx="0" cy="0"/>
        </a:xfrm>
      </p:grpSpPr>
      <p:sp>
        <p:nvSpPr>
          <p:cNvPr id="4" name="Content Placeholder 3"/>
          <p:cNvSpPr>
            <a:spLocks noGrp="1"/>
          </p:cNvSpPr>
          <p:nvPr>
            <p:ph sz="quarter" idx="10"/>
          </p:nvPr>
        </p:nvSpPr>
        <p:spPr>
          <a:xfrm>
            <a:off x="469900" y="1665291"/>
            <a:ext cx="9348787" cy="4633910"/>
          </a:xfrm>
          <a:prstGeom prst="rect">
            <a:avLst/>
          </a:prstGeom>
        </p:spPr>
        <p:txBody>
          <a:bodyPr/>
          <a:lstStyle>
            <a:lvl1pPr>
              <a:tabLst>
                <a:tab pos="8972326" algn="r"/>
              </a:tabLst>
              <a:defRPr/>
            </a:lvl1pPr>
            <a:lvl2pPr>
              <a:tabLst>
                <a:tab pos="8972326" algn="r"/>
              </a:tabLst>
              <a:defRPr/>
            </a:lvl2pPr>
            <a:lvl3pPr>
              <a:tabLst>
                <a:tab pos="8972326" algn="r"/>
              </a:tabLst>
              <a:defRPr/>
            </a:lvl3pPr>
            <a:lvl4pPr>
              <a:tabLst>
                <a:tab pos="8972326" algn="r"/>
              </a:tabLst>
              <a:defRPr/>
            </a:lvl4pPr>
            <a:lvl5pPr>
              <a:tabLst>
                <a:tab pos="6705432" algn="r"/>
              </a:tabLst>
              <a:defRPr baseline="0"/>
            </a:lvl5pPr>
            <a:lvl6pPr>
              <a:tabLst>
                <a:tab pos="8972326" algn="r"/>
              </a:tabLst>
              <a:defRPr/>
            </a:lvl6pPr>
            <a:lvl7pPr>
              <a:tabLst>
                <a:tab pos="8972326" algn="r"/>
              </a:tabLst>
              <a:defRPr/>
            </a:lvl7pPr>
            <a:lvl8pPr>
              <a:tabLst>
                <a:tab pos="8972326" algn="r"/>
              </a:tabLst>
              <a:defRPr/>
            </a:lvl8pPr>
            <a:lvl9pPr>
              <a:tabLst>
                <a:tab pos="8972326" algn="r"/>
              </a:tabLst>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6"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3345835722"/>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s with image">
    <p:spTree>
      <p:nvGrpSpPr>
        <p:cNvPr id="1" name=""/>
        <p:cNvGrpSpPr/>
        <p:nvPr/>
      </p:nvGrpSpPr>
      <p:grpSpPr>
        <a:xfrm>
          <a:off x="0" y="0"/>
          <a:ext cx="0" cy="0"/>
          <a:chOff x="0" y="0"/>
          <a:chExt cx="0" cy="0"/>
        </a:xfrm>
      </p:grpSpPr>
      <p:sp>
        <p:nvSpPr>
          <p:cNvPr id="5" name="Picture Placeholder 9"/>
          <p:cNvSpPr>
            <a:spLocks noGrp="1"/>
          </p:cNvSpPr>
          <p:nvPr>
            <p:ph type="pic" sz="quarter" idx="15"/>
          </p:nvPr>
        </p:nvSpPr>
        <p:spPr>
          <a:xfrm>
            <a:off x="5604867" y="1700213"/>
            <a:ext cx="6117233" cy="4598988"/>
          </a:xfrm>
        </p:spPr>
        <p:txBody>
          <a:bodyPr/>
          <a:lstStyle/>
          <a:p>
            <a:r>
              <a:rPr lang="en-US" noProof="0" dirty="0"/>
              <a:t>Click icon to add picture</a:t>
            </a:r>
          </a:p>
        </p:txBody>
      </p:sp>
      <p:sp>
        <p:nvSpPr>
          <p:cNvPr id="6" name="Content Placeholder 3"/>
          <p:cNvSpPr>
            <a:spLocks noGrp="1"/>
          </p:cNvSpPr>
          <p:nvPr>
            <p:ph sz="quarter" idx="10"/>
          </p:nvPr>
        </p:nvSpPr>
        <p:spPr>
          <a:xfrm>
            <a:off x="469900" y="1665290"/>
            <a:ext cx="4333663" cy="4633911"/>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8"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9"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543281678"/>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mp; 1 column text">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4400" name="think-cell Slide" r:id="rId4" imgW="476" imgH="475" progId="TCLayout.ActiveDocument.1">
                  <p:embed/>
                </p:oleObj>
              </mc:Choice>
              <mc:Fallback>
                <p:oleObj name="think-cell Slide" r:id="rId4" imgW="476" imgH="475"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14" name="Text Placeholder 18"/>
          <p:cNvSpPr>
            <a:spLocks noGrp="1"/>
          </p:cNvSpPr>
          <p:nvPr>
            <p:ph idx="1"/>
          </p:nvPr>
        </p:nvSpPr>
        <p:spPr>
          <a:xfrm>
            <a:off x="469900" y="1665290"/>
            <a:ext cx="11252200" cy="4633911"/>
          </a:xfrm>
          <a:prstGeom prst="rect">
            <a:avLst/>
          </a:prstGeom>
        </p:spPr>
        <p:txBody>
          <a:bodyPr vert="horz" lIns="0" tIns="0" rIns="0" bIns="0" rtlCol="0">
            <a:no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5"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392045663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ubtitle &amp; 1 column text">
    <p:spTree>
      <p:nvGrpSpPr>
        <p:cNvPr id="1" name=""/>
        <p:cNvGrpSpPr/>
        <p:nvPr/>
      </p:nvGrpSpPr>
      <p:grpSpPr>
        <a:xfrm>
          <a:off x="0" y="0"/>
          <a:ext cx="0" cy="0"/>
          <a:chOff x="0" y="0"/>
          <a:chExt cx="0" cy="0"/>
        </a:xfrm>
      </p:grpSpPr>
      <p:sp>
        <p:nvSpPr>
          <p:cNvPr id="9"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4"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
        <p:nvSpPr>
          <p:cNvPr id="8" name="Text Placeholder 18"/>
          <p:cNvSpPr>
            <a:spLocks noGrp="1"/>
          </p:cNvSpPr>
          <p:nvPr>
            <p:ph idx="1"/>
          </p:nvPr>
        </p:nvSpPr>
        <p:spPr>
          <a:xfrm>
            <a:off x="469900" y="1665818"/>
            <a:ext cx="11252200" cy="4633383"/>
          </a:xfrm>
          <a:prstGeom prst="rect">
            <a:avLst/>
          </a:prstGeom>
        </p:spPr>
        <p:txBody>
          <a:bodyPr vert="horz" lIns="0" tIns="0" rIns="0" bIns="0" rtlCol="0">
            <a:noAutofit/>
          </a:bodyPr>
          <a:lstStyle>
            <a:lvl1pPr marL="0" indent="0" algn="l">
              <a:buFontTx/>
              <a:buNone/>
              <a:defRPr/>
            </a:lvl1pPr>
            <a:lvl2pPr marL="127000" indent="-127000" algn="l">
              <a:buClrTx/>
              <a:buSzPct val="100000"/>
              <a:buFont typeface="Arial" panose="020B0604020202020204" pitchFamily="34" charset="0"/>
              <a:buChar char="•"/>
              <a:defRPr/>
            </a:lvl2pPr>
            <a:lvl3pPr marL="279400" indent="-127000" algn="l">
              <a:buClrTx/>
              <a:buSzPct val="100000"/>
              <a:buFont typeface="Arial" panose="020B0604020202020204" pitchFamily="34" charset="0"/>
              <a:buChar char="−"/>
              <a:defRPr/>
            </a:lvl3pPr>
            <a:lvl4pPr marL="431800" indent="-127000" algn="l">
              <a:buClrTx/>
              <a:buSzPct val="100000"/>
              <a:buFont typeface="Arial" panose="020B0604020202020204" pitchFamily="34" charset="0"/>
              <a:buChar char="◦"/>
              <a:defRPr/>
            </a:lvl4pPr>
            <a:lvl5pPr marL="584200" indent="-127000" algn="l">
              <a:buClrTx/>
              <a:buSzPct val="100000"/>
              <a:buFont typeface="Arial" panose="020B0604020202020204" pitchFamily="34" charset="0"/>
              <a:buChar char="−"/>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1617631968"/>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 White">
    <p:bg bwMode="gray">
      <p:bgPr>
        <a:solidFill>
          <a:schemeClr val="bg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475327" y="5845180"/>
            <a:ext cx="5594348" cy="505645"/>
          </a:xfrm>
          <a:prstGeom prst="rect">
            <a:avLst/>
          </a:prstGeom>
        </p:spPr>
        <p:txBody>
          <a:bodyPr lIns="0" tIns="0" rIns="0" bIns="0" anchor="b" anchorCtr="0">
            <a:noAutofit/>
          </a:bodyPr>
          <a:lstStyle>
            <a:lvl1pPr marL="0" indent="0" algn="l">
              <a:lnSpc>
                <a:spcPct val="100000"/>
              </a:lnSpc>
              <a:spcAft>
                <a:spcPts val="0"/>
              </a:spcAft>
              <a:buNone/>
              <a:defRPr sz="1800" b="1">
                <a:solidFill>
                  <a:schemeClr val="tx1"/>
                </a:solidFill>
              </a:defRPr>
            </a:lvl1pPr>
            <a:lvl2pPr marL="0" indent="0" algn="l">
              <a:buNone/>
              <a:defRPr sz="1600" b="0"/>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noProof="0" dirty="0"/>
              <a:t>Click to edit Master title style</a:t>
            </a:r>
          </a:p>
          <a:p>
            <a:pPr lvl="1"/>
            <a:r>
              <a:rPr lang="en-US" noProof="0" dirty="0"/>
              <a:t>Click to edit Master subtitle style</a:t>
            </a:r>
          </a:p>
        </p:txBody>
      </p:sp>
      <p:sp>
        <p:nvSpPr>
          <p:cNvPr id="5" name="Text Placeholder 4"/>
          <p:cNvSpPr>
            <a:spLocks noGrp="1"/>
          </p:cNvSpPr>
          <p:nvPr>
            <p:ph type="body" sz="quarter" idx="10"/>
          </p:nvPr>
        </p:nvSpPr>
        <p:spPr>
          <a:xfrm>
            <a:off x="475325" y="6362699"/>
            <a:ext cx="5594349" cy="298451"/>
          </a:xfrm>
          <a:prstGeom prst="rect">
            <a:avLst/>
          </a:prstGeom>
        </p:spPr>
        <p:txBody>
          <a:bodyPr>
            <a:noAutofit/>
          </a:bodyPr>
          <a:lstStyle>
            <a:lvl1pPr>
              <a:spcAft>
                <a:spcPts val="0"/>
              </a:spcAft>
              <a:defRPr sz="105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Edit Master text styles</a:t>
            </a:r>
          </a:p>
        </p:txBody>
      </p:sp>
      <p:grpSp>
        <p:nvGrpSpPr>
          <p:cNvPr id="19" name="Group 18"/>
          <p:cNvGrpSpPr>
            <a:grpSpLocks noChangeAspect="1"/>
          </p:cNvGrpSpPr>
          <p:nvPr userDrawn="1"/>
        </p:nvGrpSpPr>
        <p:grpSpPr>
          <a:xfrm>
            <a:off x="475325" y="457200"/>
            <a:ext cx="1998000" cy="374400"/>
            <a:chOff x="398463" y="404813"/>
            <a:chExt cx="1627187" cy="307976"/>
          </a:xfrm>
          <a:solidFill>
            <a:schemeClr val="tx1"/>
          </a:solidFill>
        </p:grpSpPr>
        <p:sp>
          <p:nvSpPr>
            <p:cNvPr id="20"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21"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22"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23"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24"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25"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26"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27"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28"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29"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grpSp>
      <p:sp>
        <p:nvSpPr>
          <p:cNvPr id="30" name="Picture Placeholder 8"/>
          <p:cNvSpPr>
            <a:spLocks noGrp="1"/>
          </p:cNvSpPr>
          <p:nvPr>
            <p:ph type="pic" sz="quarter" idx="11"/>
          </p:nvPr>
        </p:nvSpPr>
        <p:spPr>
          <a:xfrm>
            <a:off x="3393716" y="727595"/>
            <a:ext cx="5400000" cy="5400000"/>
          </a:xfrm>
          <a:prstGeom prst="rect">
            <a:avLst/>
          </a:prstGeom>
        </p:spPr>
        <p:txBody>
          <a:bodyPr/>
          <a:lstStyle/>
          <a:p>
            <a:r>
              <a:rPr lang="en-US" noProof="0" dirty="0"/>
              <a:t>Click icon to add picture</a:t>
            </a:r>
          </a:p>
        </p:txBody>
      </p:sp>
    </p:spTree>
    <p:extLst>
      <p:ext uri="{BB962C8B-B14F-4D97-AF65-F5344CB8AC3E}">
        <p14:creationId xmlns:p14="http://schemas.microsoft.com/office/powerpoint/2010/main" val="67821083"/>
      </p:ext>
    </p:extLst>
  </p:cSld>
  <p:clrMapOvr>
    <a:masterClrMapping/>
  </p:clrMapOvr>
  <p:transition>
    <p:fade/>
  </p:transition>
  <p:extLst mod="1">
    <p:ext uri="{DCECCB84-F9BA-43D5-87BE-67443E8EF086}">
      <p15:sldGuideLst xmlns:p15="http://schemas.microsoft.com/office/powerpoint/2012/main">
        <p15:guide id="1" orient="horz" pos="4088">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ubtitle &amp; 1 column - large">
    <p:spTree>
      <p:nvGrpSpPr>
        <p:cNvPr id="1" name=""/>
        <p:cNvGrpSpPr/>
        <p:nvPr/>
      </p:nvGrpSpPr>
      <p:grpSpPr>
        <a:xfrm>
          <a:off x="0" y="0"/>
          <a:ext cx="0" cy="0"/>
          <a:chOff x="0" y="0"/>
          <a:chExt cx="0" cy="0"/>
        </a:xfrm>
      </p:grpSpPr>
      <p:sp>
        <p:nvSpPr>
          <p:cNvPr id="8" name="Text Placeholder 18"/>
          <p:cNvSpPr>
            <a:spLocks noGrp="1"/>
          </p:cNvSpPr>
          <p:nvPr>
            <p:ph idx="1"/>
          </p:nvPr>
        </p:nvSpPr>
        <p:spPr>
          <a:xfrm>
            <a:off x="469900" y="1676402"/>
            <a:ext cx="11252200" cy="4622799"/>
          </a:xfrm>
          <a:prstGeom prst="rect">
            <a:avLst/>
          </a:prstGeom>
        </p:spPr>
        <p:txBody>
          <a:bodyPr vert="horz" lIns="0" tIns="0" rIns="0" bIns="0" rtlCol="0">
            <a:noAutofit/>
          </a:bodyPr>
          <a:lstStyle>
            <a:lvl1pPr>
              <a:defRPr sz="1600"/>
            </a:lvl1pPr>
            <a:lvl2pPr>
              <a:defRPr sz="1600"/>
            </a:lvl2pPr>
            <a:lvl3pPr>
              <a:defRPr sz="1600"/>
            </a:lvl3pPr>
            <a:lvl4pPr>
              <a:defRPr sz="1600"/>
            </a:lvl4pPr>
            <a:lvl5pPr>
              <a:defRPr sz="1600"/>
            </a:lvl5pPr>
            <a:lvl6pPr>
              <a:defRPr sz="2133"/>
            </a:lvl6pPr>
            <a:lvl7pPr>
              <a:defRPr sz="2133"/>
            </a:lvl7pPr>
            <a:lvl8pPr>
              <a:defRPr sz="2133"/>
            </a:lvl8pPr>
            <a:lvl9pPr>
              <a:defRPr sz="2133"/>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5"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6"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546869645"/>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ubtitle &amp; chart">
    <p:spTree>
      <p:nvGrpSpPr>
        <p:cNvPr id="1" name=""/>
        <p:cNvGrpSpPr/>
        <p:nvPr/>
      </p:nvGrpSpPr>
      <p:grpSpPr>
        <a:xfrm>
          <a:off x="0" y="0"/>
          <a:ext cx="0" cy="0"/>
          <a:chOff x="0" y="0"/>
          <a:chExt cx="0" cy="0"/>
        </a:xfrm>
      </p:grpSpPr>
      <p:sp>
        <p:nvSpPr>
          <p:cNvPr id="17" name="Chart Placeholder 3"/>
          <p:cNvSpPr>
            <a:spLocks noGrp="1"/>
          </p:cNvSpPr>
          <p:nvPr>
            <p:ph type="chart" sz="quarter" idx="15"/>
          </p:nvPr>
        </p:nvSpPr>
        <p:spPr>
          <a:xfrm>
            <a:off x="468000" y="2054581"/>
            <a:ext cx="11252200" cy="3928209"/>
          </a:xfrm>
          <a:prstGeom prst="rect">
            <a:avLst/>
          </a:prstGeom>
        </p:spPr>
        <p:txBody>
          <a:bodyPr/>
          <a:lstStyle/>
          <a:p>
            <a:r>
              <a:rPr lang="en-US" noProof="0" dirty="0"/>
              <a:t>Click icon to add chart</a:t>
            </a:r>
          </a:p>
        </p:txBody>
      </p:sp>
      <p:sp>
        <p:nvSpPr>
          <p:cNvPr id="18" name="Text Placeholder 8"/>
          <p:cNvSpPr>
            <a:spLocks noGrp="1"/>
          </p:cNvSpPr>
          <p:nvPr>
            <p:ph type="body" sz="quarter" idx="18"/>
          </p:nvPr>
        </p:nvSpPr>
        <p:spPr>
          <a:xfrm>
            <a:off x="468000" y="1659816"/>
            <a:ext cx="11252200" cy="357187"/>
          </a:xfrm>
        </p:spPr>
        <p:txBody>
          <a:bodyPr/>
          <a:lstStyle/>
          <a:p>
            <a:pPr lvl="0"/>
            <a:r>
              <a:rPr lang="en-US" noProof="0"/>
              <a:t>Edit Master text styles</a:t>
            </a:r>
          </a:p>
        </p:txBody>
      </p:sp>
      <p:sp>
        <p:nvSpPr>
          <p:cNvPr id="7"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8"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1953795501"/>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 chart">
    <p:spTree>
      <p:nvGrpSpPr>
        <p:cNvPr id="1" name=""/>
        <p:cNvGrpSpPr/>
        <p:nvPr/>
      </p:nvGrpSpPr>
      <p:grpSpPr>
        <a:xfrm>
          <a:off x="0" y="0"/>
          <a:ext cx="0" cy="0"/>
          <a:chOff x="0" y="0"/>
          <a:chExt cx="0" cy="0"/>
        </a:xfrm>
      </p:grpSpPr>
      <p:sp>
        <p:nvSpPr>
          <p:cNvPr id="17" name="Chart Placeholder 3"/>
          <p:cNvSpPr>
            <a:spLocks noGrp="1"/>
          </p:cNvSpPr>
          <p:nvPr>
            <p:ph type="chart" sz="quarter" idx="15"/>
          </p:nvPr>
        </p:nvSpPr>
        <p:spPr>
          <a:xfrm>
            <a:off x="468000" y="2051999"/>
            <a:ext cx="3600000" cy="3930791"/>
          </a:xfrm>
          <a:prstGeom prst="rect">
            <a:avLst/>
          </a:prstGeom>
        </p:spPr>
        <p:txBody>
          <a:bodyPr/>
          <a:lstStyle/>
          <a:p>
            <a:r>
              <a:rPr lang="en-US" noProof="0" dirty="0"/>
              <a:t>Click icon to add chart</a:t>
            </a:r>
          </a:p>
        </p:txBody>
      </p:sp>
      <p:sp>
        <p:nvSpPr>
          <p:cNvPr id="18" name="Text Placeholder 8"/>
          <p:cNvSpPr>
            <a:spLocks noGrp="1"/>
          </p:cNvSpPr>
          <p:nvPr>
            <p:ph type="body" sz="quarter" idx="18"/>
          </p:nvPr>
        </p:nvSpPr>
        <p:spPr>
          <a:xfrm>
            <a:off x="468000" y="1665289"/>
            <a:ext cx="3600000" cy="392112"/>
          </a:xfrm>
        </p:spPr>
        <p:txBody>
          <a:bodyPr/>
          <a:lstStyle/>
          <a:p>
            <a:pPr lvl="0"/>
            <a:r>
              <a:rPr lang="en-US" noProof="0"/>
              <a:t>Edit Master text styles</a:t>
            </a:r>
          </a:p>
        </p:txBody>
      </p:sp>
      <p:sp>
        <p:nvSpPr>
          <p:cNvPr id="7" name="Chart Placeholder 3"/>
          <p:cNvSpPr>
            <a:spLocks noGrp="1"/>
          </p:cNvSpPr>
          <p:nvPr>
            <p:ph type="chart" sz="quarter" idx="19"/>
          </p:nvPr>
        </p:nvSpPr>
        <p:spPr>
          <a:xfrm>
            <a:off x="4296000" y="2051998"/>
            <a:ext cx="3600000" cy="3930791"/>
          </a:xfrm>
          <a:prstGeom prst="rect">
            <a:avLst/>
          </a:prstGeom>
        </p:spPr>
        <p:txBody>
          <a:bodyPr/>
          <a:lstStyle/>
          <a:p>
            <a:r>
              <a:rPr lang="en-US" noProof="0" dirty="0"/>
              <a:t>Click icon to add chart</a:t>
            </a:r>
          </a:p>
        </p:txBody>
      </p:sp>
      <p:sp>
        <p:nvSpPr>
          <p:cNvPr id="8" name="Text Placeholder 8"/>
          <p:cNvSpPr>
            <a:spLocks noGrp="1"/>
          </p:cNvSpPr>
          <p:nvPr>
            <p:ph type="body" sz="quarter" idx="20"/>
          </p:nvPr>
        </p:nvSpPr>
        <p:spPr>
          <a:xfrm>
            <a:off x="4296003" y="1665288"/>
            <a:ext cx="3600000" cy="392112"/>
          </a:xfrm>
        </p:spPr>
        <p:txBody>
          <a:bodyPr/>
          <a:lstStyle/>
          <a:p>
            <a:pPr lvl="0"/>
            <a:r>
              <a:rPr lang="en-US" noProof="0"/>
              <a:t>Edit Master text styles</a:t>
            </a:r>
          </a:p>
        </p:txBody>
      </p:sp>
      <p:sp>
        <p:nvSpPr>
          <p:cNvPr id="9" name="Chart Placeholder 3"/>
          <p:cNvSpPr>
            <a:spLocks noGrp="1"/>
          </p:cNvSpPr>
          <p:nvPr>
            <p:ph type="chart" sz="quarter" idx="21"/>
          </p:nvPr>
        </p:nvSpPr>
        <p:spPr>
          <a:xfrm>
            <a:off x="8086960" y="2051999"/>
            <a:ext cx="3600000" cy="3930791"/>
          </a:xfrm>
          <a:prstGeom prst="rect">
            <a:avLst/>
          </a:prstGeom>
        </p:spPr>
        <p:txBody>
          <a:bodyPr/>
          <a:lstStyle/>
          <a:p>
            <a:r>
              <a:rPr lang="en-US" noProof="0" dirty="0"/>
              <a:t>Click icon to add chart</a:t>
            </a:r>
          </a:p>
        </p:txBody>
      </p:sp>
      <p:sp>
        <p:nvSpPr>
          <p:cNvPr id="10" name="Text Placeholder 8"/>
          <p:cNvSpPr>
            <a:spLocks noGrp="1"/>
          </p:cNvSpPr>
          <p:nvPr>
            <p:ph type="body" sz="quarter" idx="22"/>
          </p:nvPr>
        </p:nvSpPr>
        <p:spPr>
          <a:xfrm>
            <a:off x="8086959" y="1659145"/>
            <a:ext cx="3600000" cy="398256"/>
          </a:xfrm>
        </p:spPr>
        <p:txBody>
          <a:bodyPr/>
          <a:lstStyle/>
          <a:p>
            <a:pPr lvl="0"/>
            <a:r>
              <a:rPr lang="en-US" noProof="0"/>
              <a:t>Edit Master text styles</a:t>
            </a:r>
          </a:p>
        </p:txBody>
      </p:sp>
      <p:sp>
        <p:nvSpPr>
          <p:cNvPr id="13"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4" name="Title Placeholder 1"/>
          <p:cNvSpPr>
            <a:spLocks noGrp="1"/>
          </p:cNvSpPr>
          <p:nvPr>
            <p:ph type="title"/>
          </p:nvPr>
        </p:nvSpPr>
        <p:spPr>
          <a:xfrm>
            <a:off x="469900" y="402586"/>
            <a:ext cx="11252200" cy="334101"/>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2640482833"/>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 columns of text">
    <p:spTree>
      <p:nvGrpSpPr>
        <p:cNvPr id="1" name=""/>
        <p:cNvGrpSpPr/>
        <p:nvPr/>
      </p:nvGrpSpPr>
      <p:grpSpPr>
        <a:xfrm>
          <a:off x="0" y="0"/>
          <a:ext cx="0" cy="0"/>
          <a:chOff x="0" y="0"/>
          <a:chExt cx="0" cy="0"/>
        </a:xfrm>
      </p:grpSpPr>
      <p:sp>
        <p:nvSpPr>
          <p:cNvPr id="13" name="Content Placeholder 3"/>
          <p:cNvSpPr>
            <a:spLocks noGrp="1"/>
          </p:cNvSpPr>
          <p:nvPr>
            <p:ph sz="quarter" idx="10"/>
          </p:nvPr>
        </p:nvSpPr>
        <p:spPr>
          <a:xfrm>
            <a:off x="468000" y="1665288"/>
            <a:ext cx="5328000" cy="4622507"/>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5" name="Content Placeholder 3"/>
          <p:cNvSpPr>
            <a:spLocks noGrp="1"/>
          </p:cNvSpPr>
          <p:nvPr>
            <p:ph sz="quarter" idx="20"/>
          </p:nvPr>
        </p:nvSpPr>
        <p:spPr>
          <a:xfrm>
            <a:off x="6394100" y="1656000"/>
            <a:ext cx="5328000" cy="4631795"/>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6"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7"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1776449399"/>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 column content">
    <p:spTree>
      <p:nvGrpSpPr>
        <p:cNvPr id="1" name=""/>
        <p:cNvGrpSpPr/>
        <p:nvPr/>
      </p:nvGrpSpPr>
      <p:grpSpPr>
        <a:xfrm>
          <a:off x="0" y="0"/>
          <a:ext cx="0" cy="0"/>
          <a:chOff x="0" y="0"/>
          <a:chExt cx="0" cy="0"/>
        </a:xfrm>
      </p:grpSpPr>
      <p:sp>
        <p:nvSpPr>
          <p:cNvPr id="6" name="Content Placeholder 3"/>
          <p:cNvSpPr>
            <a:spLocks noGrp="1"/>
          </p:cNvSpPr>
          <p:nvPr>
            <p:ph sz="quarter" idx="10"/>
          </p:nvPr>
        </p:nvSpPr>
        <p:spPr>
          <a:xfrm>
            <a:off x="469900" y="1665289"/>
            <a:ext cx="4431857" cy="4633913"/>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8" name="Content Placeholder 3"/>
          <p:cNvSpPr>
            <a:spLocks noGrp="1"/>
          </p:cNvSpPr>
          <p:nvPr>
            <p:ph sz="quarter" idx="16"/>
          </p:nvPr>
        </p:nvSpPr>
        <p:spPr>
          <a:xfrm>
            <a:off x="5482100" y="1700213"/>
            <a:ext cx="6240000" cy="4598989"/>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0"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1"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1957840246"/>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 columns - large">
    <p:spTree>
      <p:nvGrpSpPr>
        <p:cNvPr id="1" name=""/>
        <p:cNvGrpSpPr/>
        <p:nvPr/>
      </p:nvGrpSpPr>
      <p:grpSpPr>
        <a:xfrm>
          <a:off x="0" y="0"/>
          <a:ext cx="0" cy="0"/>
          <a:chOff x="0" y="0"/>
          <a:chExt cx="0" cy="0"/>
        </a:xfrm>
      </p:grpSpPr>
      <p:sp>
        <p:nvSpPr>
          <p:cNvPr id="11" name="Content Placeholder 3"/>
          <p:cNvSpPr>
            <a:spLocks noGrp="1"/>
          </p:cNvSpPr>
          <p:nvPr>
            <p:ph sz="quarter" idx="10"/>
          </p:nvPr>
        </p:nvSpPr>
        <p:spPr>
          <a:xfrm>
            <a:off x="469900" y="1665288"/>
            <a:ext cx="5328000" cy="4633912"/>
          </a:xfrm>
          <a:prstGeom prst="rect">
            <a:avLst/>
          </a:prstGeom>
        </p:spPr>
        <p:txBody>
          <a:bodyPr>
            <a:noAutofit/>
          </a:bodyPr>
          <a:lstStyle>
            <a:lvl1pPr>
              <a:tabLst>
                <a:tab pos="6705432" algn="r"/>
              </a:tabLst>
              <a:defRPr sz="1600"/>
            </a:lvl1pPr>
            <a:lvl2pPr>
              <a:tabLst>
                <a:tab pos="6705432" algn="r"/>
              </a:tabLst>
              <a:defRPr sz="1600"/>
            </a:lvl2pPr>
            <a:lvl3pPr>
              <a:tabLst>
                <a:tab pos="6705432" algn="r"/>
              </a:tabLst>
              <a:defRPr sz="1600"/>
            </a:lvl3pPr>
            <a:lvl4pPr>
              <a:tabLst>
                <a:tab pos="6705432" algn="r"/>
              </a:tabLst>
              <a:defRPr sz="1600"/>
            </a:lvl4pPr>
            <a:lvl5pPr>
              <a:tabLst>
                <a:tab pos="6705432" algn="r"/>
              </a:tabLst>
              <a:defRPr sz="1000" baseline="0"/>
            </a:lvl5pPr>
            <a:lvl6pPr>
              <a:defRPr sz="2133"/>
            </a:lvl6pPr>
            <a:lvl7pPr>
              <a:defRPr sz="2133"/>
            </a:lvl7pPr>
            <a:lvl8pPr>
              <a:defRPr sz="2133"/>
            </a:lvl8pPr>
            <a:lvl9pPr>
              <a:defRPr sz="2133"/>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3" name="Content Placeholder 3"/>
          <p:cNvSpPr>
            <a:spLocks noGrp="1"/>
          </p:cNvSpPr>
          <p:nvPr>
            <p:ph sz="quarter" idx="20"/>
          </p:nvPr>
        </p:nvSpPr>
        <p:spPr>
          <a:xfrm>
            <a:off x="6394100" y="1665288"/>
            <a:ext cx="5328000" cy="4633912"/>
          </a:xfrm>
          <a:prstGeom prst="rect">
            <a:avLst/>
          </a:prstGeom>
        </p:spPr>
        <p:txBody>
          <a:bodyPr>
            <a:noAutofit/>
          </a:bodyPr>
          <a:lstStyle>
            <a:lvl1pPr>
              <a:tabLst>
                <a:tab pos="6705432" algn="r"/>
              </a:tabLst>
              <a:defRPr sz="1600"/>
            </a:lvl1pPr>
            <a:lvl2pPr>
              <a:tabLst>
                <a:tab pos="6705432" algn="r"/>
              </a:tabLst>
              <a:defRPr sz="1600"/>
            </a:lvl2pPr>
            <a:lvl3pPr>
              <a:tabLst>
                <a:tab pos="6705432" algn="r"/>
              </a:tabLst>
              <a:defRPr sz="1600"/>
            </a:lvl3pPr>
            <a:lvl4pPr>
              <a:tabLst>
                <a:tab pos="6705432" algn="r"/>
              </a:tabLst>
              <a:defRPr sz="1600"/>
            </a:lvl4pPr>
            <a:lvl5pPr>
              <a:tabLst>
                <a:tab pos="6705432" algn="r"/>
              </a:tabLst>
              <a:defRPr sz="1000" baseline="0"/>
            </a:lvl5pPr>
            <a:lvl6pPr>
              <a:defRPr sz="2133"/>
            </a:lvl6pPr>
            <a:lvl7pPr>
              <a:defRPr sz="2133"/>
            </a:lvl7pPr>
            <a:lvl8pPr>
              <a:defRPr sz="2133"/>
            </a:lvl8pPr>
            <a:lvl9pPr>
              <a:defRPr sz="2133"/>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6"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9"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3978636207"/>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ext and chart">
    <p:spTree>
      <p:nvGrpSpPr>
        <p:cNvPr id="1" name=""/>
        <p:cNvGrpSpPr/>
        <p:nvPr/>
      </p:nvGrpSpPr>
      <p:grpSpPr>
        <a:xfrm>
          <a:off x="0" y="0"/>
          <a:ext cx="0" cy="0"/>
          <a:chOff x="0" y="0"/>
          <a:chExt cx="0" cy="0"/>
        </a:xfrm>
      </p:grpSpPr>
      <p:sp>
        <p:nvSpPr>
          <p:cNvPr id="10" name="Content Placeholder 3"/>
          <p:cNvSpPr>
            <a:spLocks noGrp="1"/>
          </p:cNvSpPr>
          <p:nvPr>
            <p:ph sz="quarter" idx="10"/>
          </p:nvPr>
        </p:nvSpPr>
        <p:spPr>
          <a:xfrm>
            <a:off x="469900" y="1665288"/>
            <a:ext cx="5480400" cy="4317502"/>
          </a:xfrm>
          <a:prstGeom prst="rect">
            <a:avLst/>
          </a:prstGeom>
        </p:spPr>
        <p:txBody>
          <a:bodyPr>
            <a:noAutofit/>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3" name="Chart Placeholder 2"/>
          <p:cNvSpPr>
            <a:spLocks noGrp="1"/>
          </p:cNvSpPr>
          <p:nvPr>
            <p:ph type="chart" sz="quarter" idx="21"/>
          </p:nvPr>
        </p:nvSpPr>
        <p:spPr>
          <a:xfrm>
            <a:off x="6239584" y="2125013"/>
            <a:ext cx="5482516" cy="3857777"/>
          </a:xfrm>
        </p:spPr>
        <p:txBody>
          <a:bodyPr>
            <a:noAutofit/>
          </a:bodyPr>
          <a:lstStyle/>
          <a:p>
            <a:r>
              <a:rPr lang="en-US" noProof="0" dirty="0"/>
              <a:t>Click icon to add chart</a:t>
            </a:r>
          </a:p>
        </p:txBody>
      </p:sp>
      <p:sp>
        <p:nvSpPr>
          <p:cNvPr id="6" name="Text Placeholder 5"/>
          <p:cNvSpPr>
            <a:spLocks noGrp="1"/>
          </p:cNvSpPr>
          <p:nvPr>
            <p:ph type="body" sz="quarter" idx="22"/>
          </p:nvPr>
        </p:nvSpPr>
        <p:spPr>
          <a:xfrm>
            <a:off x="6239584" y="1655763"/>
            <a:ext cx="5482516" cy="420687"/>
          </a:xfrm>
        </p:spPr>
        <p:txBody>
          <a:bodyPr>
            <a:noAutofit/>
          </a:bodyPr>
          <a:lstStyle/>
          <a:p>
            <a:pPr lvl="0"/>
            <a:r>
              <a:rPr lang="en-US" noProof="0"/>
              <a:t>Edit Master text styles</a:t>
            </a:r>
          </a:p>
        </p:txBody>
      </p:sp>
      <p:sp>
        <p:nvSpPr>
          <p:cNvPr id="12"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4"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2671763660"/>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 chart">
    <p:spTree>
      <p:nvGrpSpPr>
        <p:cNvPr id="1" name=""/>
        <p:cNvGrpSpPr/>
        <p:nvPr/>
      </p:nvGrpSpPr>
      <p:grpSpPr>
        <a:xfrm>
          <a:off x="0" y="0"/>
          <a:ext cx="0" cy="0"/>
          <a:chOff x="0" y="0"/>
          <a:chExt cx="0" cy="0"/>
        </a:xfrm>
      </p:grpSpPr>
      <p:sp>
        <p:nvSpPr>
          <p:cNvPr id="3" name="Chart Placeholder 2"/>
          <p:cNvSpPr>
            <a:spLocks noGrp="1"/>
          </p:cNvSpPr>
          <p:nvPr>
            <p:ph type="chart" sz="quarter" idx="21"/>
          </p:nvPr>
        </p:nvSpPr>
        <p:spPr>
          <a:xfrm>
            <a:off x="6239584" y="2125013"/>
            <a:ext cx="5482516" cy="3857777"/>
          </a:xfrm>
        </p:spPr>
        <p:txBody>
          <a:bodyPr>
            <a:noAutofit/>
          </a:bodyPr>
          <a:lstStyle/>
          <a:p>
            <a:r>
              <a:rPr lang="en-US" noProof="0" dirty="0"/>
              <a:t>Click icon to add chart</a:t>
            </a:r>
          </a:p>
        </p:txBody>
      </p:sp>
      <p:sp>
        <p:nvSpPr>
          <p:cNvPr id="6" name="Text Placeholder 5"/>
          <p:cNvSpPr>
            <a:spLocks noGrp="1"/>
          </p:cNvSpPr>
          <p:nvPr>
            <p:ph type="body" sz="quarter" idx="22"/>
          </p:nvPr>
        </p:nvSpPr>
        <p:spPr>
          <a:xfrm>
            <a:off x="6239585" y="1654028"/>
            <a:ext cx="5482516" cy="420687"/>
          </a:xfrm>
        </p:spPr>
        <p:txBody>
          <a:bodyPr>
            <a:noAutofit/>
          </a:bodyPr>
          <a:lstStyle/>
          <a:p>
            <a:pPr lvl="0"/>
            <a:r>
              <a:rPr lang="en-US" noProof="0"/>
              <a:t>Edit Master text styles</a:t>
            </a:r>
          </a:p>
        </p:txBody>
      </p:sp>
      <p:sp>
        <p:nvSpPr>
          <p:cNvPr id="9" name="Chart Placeholder 2"/>
          <p:cNvSpPr>
            <a:spLocks noGrp="1"/>
          </p:cNvSpPr>
          <p:nvPr>
            <p:ph type="chart" sz="quarter" idx="24"/>
          </p:nvPr>
        </p:nvSpPr>
        <p:spPr>
          <a:xfrm>
            <a:off x="469900" y="2125013"/>
            <a:ext cx="5482517" cy="3857777"/>
          </a:xfrm>
        </p:spPr>
        <p:txBody>
          <a:bodyPr>
            <a:noAutofit/>
          </a:bodyPr>
          <a:lstStyle/>
          <a:p>
            <a:r>
              <a:rPr lang="en-US" noProof="0" dirty="0"/>
              <a:t>Click icon to add chart</a:t>
            </a:r>
          </a:p>
        </p:txBody>
      </p:sp>
      <p:sp>
        <p:nvSpPr>
          <p:cNvPr id="12" name="Text Placeholder 5"/>
          <p:cNvSpPr>
            <a:spLocks noGrp="1"/>
          </p:cNvSpPr>
          <p:nvPr>
            <p:ph type="body" sz="quarter" idx="25"/>
          </p:nvPr>
        </p:nvSpPr>
        <p:spPr>
          <a:xfrm>
            <a:off x="469898" y="1665288"/>
            <a:ext cx="5482517" cy="409427"/>
          </a:xfrm>
        </p:spPr>
        <p:txBody>
          <a:bodyPr>
            <a:noAutofit/>
          </a:bodyPr>
          <a:lstStyle/>
          <a:p>
            <a:pPr lvl="0"/>
            <a:r>
              <a:rPr lang="en-US" noProof="0"/>
              <a:t>Edit Master text styles</a:t>
            </a:r>
          </a:p>
        </p:txBody>
      </p:sp>
      <p:sp>
        <p:nvSpPr>
          <p:cNvPr id="16"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7"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558694678"/>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 content with quote ">
    <p:spTree>
      <p:nvGrpSpPr>
        <p:cNvPr id="1" name=""/>
        <p:cNvGrpSpPr/>
        <p:nvPr/>
      </p:nvGrpSpPr>
      <p:grpSpPr>
        <a:xfrm>
          <a:off x="0" y="0"/>
          <a:ext cx="0" cy="0"/>
          <a:chOff x="0" y="0"/>
          <a:chExt cx="0" cy="0"/>
        </a:xfrm>
      </p:grpSpPr>
      <p:sp>
        <p:nvSpPr>
          <p:cNvPr id="6" name="Content Placeholder 3"/>
          <p:cNvSpPr>
            <a:spLocks noGrp="1"/>
          </p:cNvSpPr>
          <p:nvPr>
            <p:ph sz="quarter" idx="10"/>
          </p:nvPr>
        </p:nvSpPr>
        <p:spPr>
          <a:xfrm>
            <a:off x="7455116" y="1626099"/>
            <a:ext cx="4266983" cy="4673101"/>
          </a:xfrm>
          <a:prstGeom prst="rect">
            <a:avLst/>
          </a:prstGeom>
        </p:spPr>
        <p:txBody>
          <a:bodyPr>
            <a:noAutofit/>
          </a:bodyPr>
          <a:lstStyle>
            <a:lvl1pPr>
              <a:tabLst>
                <a:tab pos="6705432" algn="r"/>
              </a:tabLst>
              <a:defRPr sz="2400">
                <a:solidFill>
                  <a:schemeClr val="accent3"/>
                </a:solidFill>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Edit Master text styles</a:t>
            </a:r>
          </a:p>
        </p:txBody>
      </p:sp>
      <p:sp>
        <p:nvSpPr>
          <p:cNvPr id="8" name="Content Placeholder 3"/>
          <p:cNvSpPr>
            <a:spLocks noGrp="1"/>
          </p:cNvSpPr>
          <p:nvPr>
            <p:ph sz="quarter" idx="16"/>
          </p:nvPr>
        </p:nvSpPr>
        <p:spPr>
          <a:xfrm>
            <a:off x="469900" y="1665288"/>
            <a:ext cx="6660866" cy="4633913"/>
          </a:xfrm>
          <a:prstGeom prst="rect">
            <a:avLst/>
          </a:prstGeom>
        </p:spPr>
        <p:txBody>
          <a:bodyPr>
            <a:noAutofit/>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0"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1"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641203567"/>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am profile">
    <p:spTree>
      <p:nvGrpSpPr>
        <p:cNvPr id="1" name=""/>
        <p:cNvGrpSpPr/>
        <p:nvPr/>
      </p:nvGrpSpPr>
      <p:grpSpPr>
        <a:xfrm>
          <a:off x="0" y="0"/>
          <a:ext cx="0" cy="0"/>
          <a:chOff x="0" y="0"/>
          <a:chExt cx="0" cy="0"/>
        </a:xfrm>
      </p:grpSpPr>
      <p:sp>
        <p:nvSpPr>
          <p:cNvPr id="4" name="Picture Placeholder 6"/>
          <p:cNvSpPr>
            <a:spLocks noGrp="1"/>
          </p:cNvSpPr>
          <p:nvPr>
            <p:ph type="pic" sz="quarter" idx="13"/>
          </p:nvPr>
        </p:nvSpPr>
        <p:spPr>
          <a:xfrm>
            <a:off x="488742" y="1700213"/>
            <a:ext cx="2664000" cy="1260000"/>
          </a:xfrm>
        </p:spPr>
        <p:txBody>
          <a:bodyPr lIns="0" tIns="0" rIns="0" bIns="0">
            <a:noAutofit/>
          </a:bodyPr>
          <a:lstStyle/>
          <a:p>
            <a:r>
              <a:rPr lang="en-US" noProof="0" dirty="0"/>
              <a:t>Click icon to add picture</a:t>
            </a:r>
          </a:p>
        </p:txBody>
      </p:sp>
      <p:sp>
        <p:nvSpPr>
          <p:cNvPr id="5" name="Picture Placeholder 6"/>
          <p:cNvSpPr>
            <a:spLocks noGrp="1"/>
          </p:cNvSpPr>
          <p:nvPr>
            <p:ph type="pic" sz="quarter" idx="14"/>
          </p:nvPr>
        </p:nvSpPr>
        <p:spPr>
          <a:xfrm>
            <a:off x="3341040" y="1700212"/>
            <a:ext cx="2664000" cy="1260000"/>
          </a:xfrm>
        </p:spPr>
        <p:txBody>
          <a:bodyPr lIns="0" tIns="0" rIns="0" bIns="0">
            <a:noAutofit/>
          </a:bodyPr>
          <a:lstStyle/>
          <a:p>
            <a:r>
              <a:rPr lang="en-US" noProof="0" dirty="0"/>
              <a:t>Click icon to add picture</a:t>
            </a:r>
          </a:p>
        </p:txBody>
      </p:sp>
      <p:sp>
        <p:nvSpPr>
          <p:cNvPr id="6" name="Picture Placeholder 6"/>
          <p:cNvSpPr>
            <a:spLocks noGrp="1"/>
          </p:cNvSpPr>
          <p:nvPr>
            <p:ph type="pic" sz="quarter" idx="15"/>
          </p:nvPr>
        </p:nvSpPr>
        <p:spPr>
          <a:xfrm>
            <a:off x="6193338" y="1700212"/>
            <a:ext cx="2664000" cy="1260000"/>
          </a:xfrm>
        </p:spPr>
        <p:txBody>
          <a:bodyPr lIns="0" tIns="0" rIns="0" bIns="0">
            <a:noAutofit/>
          </a:bodyPr>
          <a:lstStyle/>
          <a:p>
            <a:r>
              <a:rPr lang="en-US" noProof="0" dirty="0"/>
              <a:t>Click icon to add picture</a:t>
            </a:r>
          </a:p>
        </p:txBody>
      </p:sp>
      <p:sp>
        <p:nvSpPr>
          <p:cNvPr id="7" name="Picture Placeholder 6"/>
          <p:cNvSpPr>
            <a:spLocks noGrp="1"/>
          </p:cNvSpPr>
          <p:nvPr>
            <p:ph type="pic" sz="quarter" idx="16"/>
          </p:nvPr>
        </p:nvSpPr>
        <p:spPr>
          <a:xfrm>
            <a:off x="9045636" y="1700212"/>
            <a:ext cx="2664000" cy="1260000"/>
          </a:xfrm>
        </p:spPr>
        <p:txBody>
          <a:bodyPr lIns="0" tIns="0" rIns="0" bIns="0">
            <a:noAutofit/>
          </a:bodyPr>
          <a:lstStyle/>
          <a:p>
            <a:r>
              <a:rPr lang="en-US" noProof="0" dirty="0"/>
              <a:t>Click icon to add picture</a:t>
            </a:r>
          </a:p>
        </p:txBody>
      </p:sp>
      <p:sp>
        <p:nvSpPr>
          <p:cNvPr id="9" name="Text Placeholder 8"/>
          <p:cNvSpPr>
            <a:spLocks noGrp="1"/>
          </p:cNvSpPr>
          <p:nvPr>
            <p:ph type="body" sz="quarter" idx="17"/>
          </p:nvPr>
        </p:nvSpPr>
        <p:spPr>
          <a:xfrm>
            <a:off x="482363" y="3076573"/>
            <a:ext cx="2640000" cy="3222628"/>
          </a:xfrm>
        </p:spPr>
        <p:txBody>
          <a:bodyPr/>
          <a:lstStyle>
            <a:lvl1pPr marL="0" indent="0">
              <a:defRPr b="1">
                <a:solidFill>
                  <a:schemeClr val="tx1"/>
                </a:solidFill>
              </a:defRPr>
            </a:lvl1pPr>
            <a:lvl2pPr marL="127000" indent="-127000" algn="l">
              <a:spcAft>
                <a:spcPts val="0"/>
              </a:spcAft>
              <a:buClrTx/>
              <a:buSzPct val="100000"/>
              <a:buFont typeface="Arial" panose="020B0604020202020204" pitchFamily="34" charset="0"/>
              <a:buChar char="•"/>
              <a:defRPr>
                <a:solidFill>
                  <a:schemeClr val="tx1"/>
                </a:solidFill>
              </a:defRPr>
            </a:lvl2pPr>
            <a:lvl3pPr marL="279400" indent="-127000" algn="l">
              <a:spcAft>
                <a:spcPts val="0"/>
              </a:spcAft>
              <a:buClrTx/>
              <a:buSzPct val="100000"/>
              <a:buFont typeface="Arial" panose="020B0604020202020204" pitchFamily="34" charset="0"/>
              <a:buChar char="−"/>
              <a:defRPr>
                <a:solidFill>
                  <a:schemeClr val="tx1"/>
                </a:solidFill>
              </a:defRPr>
            </a:lvl3pPr>
            <a:lvl4pPr marL="431800" indent="-127000" algn="l">
              <a:spcAft>
                <a:spcPts val="0"/>
              </a:spcAft>
              <a:buClrTx/>
              <a:buSzPct val="100000"/>
              <a:buFont typeface="Arial" panose="020B0604020202020204" pitchFamily="34" charset="0"/>
              <a:buChar char="◦"/>
              <a:defRPr>
                <a:solidFill>
                  <a:schemeClr val="tx1"/>
                </a:solidFill>
              </a:defRPr>
            </a:lvl4pPr>
            <a:lvl5pPr marL="584200" indent="-127000" algn="l">
              <a:spcAft>
                <a:spcPts val="0"/>
              </a:spcAft>
              <a:buClrTx/>
              <a:buSzPct val="100000"/>
              <a:buFont typeface="Arial" panose="020B0604020202020204" pitchFamily="34" charset="0"/>
              <a:buChar char="−"/>
              <a:defRPr baseline="0">
                <a:solidFill>
                  <a:schemeClr val="tx1"/>
                </a:solidFill>
              </a:defRPr>
            </a:lvl5pPr>
            <a:lvl6pPr marL="475188" indent="-235194">
              <a:spcAft>
                <a:spcPts val="0"/>
              </a:spcAft>
              <a:buFont typeface="Verdana" panose="020B0604030504040204" pitchFamily="34" charset="0"/>
              <a:buChar char="−"/>
              <a:defRPr/>
            </a:lvl6pPr>
            <a:lvl7pPr marL="475188" indent="-235194">
              <a:spcAft>
                <a:spcPts val="0"/>
              </a:spcAft>
              <a:defRPr/>
            </a:lvl7pPr>
            <a:lvl8pPr marL="475188" indent="-235194">
              <a:spcAft>
                <a:spcPts val="0"/>
              </a:spcAft>
              <a:defRPr/>
            </a:lvl8pPr>
            <a:lvl9pPr marL="475188" indent="-235194">
              <a:spcAft>
                <a:spcPts val="0"/>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0" name="Text Placeholder 8"/>
          <p:cNvSpPr>
            <a:spLocks noGrp="1"/>
          </p:cNvSpPr>
          <p:nvPr>
            <p:ph type="body" sz="quarter" idx="18"/>
          </p:nvPr>
        </p:nvSpPr>
        <p:spPr>
          <a:xfrm>
            <a:off x="6207211" y="3079742"/>
            <a:ext cx="2640000" cy="3222628"/>
          </a:xfrm>
        </p:spPr>
        <p:txBody>
          <a:bodyPr/>
          <a:lstStyle>
            <a:lvl1pPr marL="0" indent="0">
              <a:defRPr b="1">
                <a:solidFill>
                  <a:schemeClr val="tx1"/>
                </a:solidFill>
              </a:defRPr>
            </a:lvl1pPr>
            <a:lvl2pPr marL="127000" indent="-127000" algn="l">
              <a:spcAft>
                <a:spcPts val="0"/>
              </a:spcAft>
              <a:buClrTx/>
              <a:buSzPct val="100000"/>
              <a:buFont typeface="Arial" panose="020B0604020202020204" pitchFamily="34" charset="0"/>
              <a:buChar char="•"/>
              <a:defRPr>
                <a:solidFill>
                  <a:schemeClr val="tx1"/>
                </a:solidFill>
              </a:defRPr>
            </a:lvl2pPr>
            <a:lvl3pPr marL="279400" indent="-127000" algn="l">
              <a:spcAft>
                <a:spcPts val="0"/>
              </a:spcAft>
              <a:buClrTx/>
              <a:buSzPct val="100000"/>
              <a:buFont typeface="Arial" panose="020B0604020202020204" pitchFamily="34" charset="0"/>
              <a:buChar char="−"/>
              <a:defRPr>
                <a:solidFill>
                  <a:schemeClr val="tx1"/>
                </a:solidFill>
              </a:defRPr>
            </a:lvl3pPr>
            <a:lvl4pPr marL="431800" indent="-127000" algn="l">
              <a:spcAft>
                <a:spcPts val="0"/>
              </a:spcAft>
              <a:buClrTx/>
              <a:buSzPct val="100000"/>
              <a:buFont typeface="Arial" panose="020B0604020202020204" pitchFamily="34" charset="0"/>
              <a:buChar char="◦"/>
              <a:defRPr>
                <a:solidFill>
                  <a:schemeClr val="tx1"/>
                </a:solidFill>
              </a:defRPr>
            </a:lvl4pPr>
            <a:lvl5pPr marL="584200" indent="-127000" algn="l">
              <a:spcAft>
                <a:spcPts val="0"/>
              </a:spcAft>
              <a:buClrTx/>
              <a:buSzPct val="100000"/>
              <a:buFont typeface="Arial" panose="020B0604020202020204" pitchFamily="34" charset="0"/>
              <a:buChar char="−"/>
              <a:defRPr baseline="0">
                <a:solidFill>
                  <a:schemeClr val="tx1"/>
                </a:solidFill>
              </a:defRPr>
            </a:lvl5pPr>
            <a:lvl6pPr marL="475188" indent="-235194">
              <a:spcAft>
                <a:spcPts val="0"/>
              </a:spcAft>
              <a:buFont typeface="Verdana" panose="020B0604030504040204" pitchFamily="34" charset="0"/>
              <a:buChar char="−"/>
              <a:defRPr/>
            </a:lvl6pPr>
            <a:lvl7pPr marL="475188" indent="-235194">
              <a:spcAft>
                <a:spcPts val="0"/>
              </a:spcAft>
              <a:defRPr/>
            </a:lvl7pPr>
            <a:lvl8pPr marL="475188" indent="-235194">
              <a:spcAft>
                <a:spcPts val="0"/>
              </a:spcAft>
              <a:defRPr/>
            </a:lvl8pPr>
            <a:lvl9pPr marL="475188" indent="-235194">
              <a:spcAft>
                <a:spcPts val="0"/>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1" name="Text Placeholder 8"/>
          <p:cNvSpPr>
            <a:spLocks noGrp="1"/>
          </p:cNvSpPr>
          <p:nvPr>
            <p:ph type="body" sz="quarter" idx="19"/>
          </p:nvPr>
        </p:nvSpPr>
        <p:spPr>
          <a:xfrm>
            <a:off x="3344787" y="3076573"/>
            <a:ext cx="2640000" cy="3222628"/>
          </a:xfrm>
        </p:spPr>
        <p:txBody>
          <a:bodyPr/>
          <a:lstStyle>
            <a:lvl1pPr marL="0" indent="0">
              <a:defRPr b="1">
                <a:solidFill>
                  <a:schemeClr val="tx1"/>
                </a:solidFill>
              </a:defRPr>
            </a:lvl1pPr>
            <a:lvl2pPr marL="127000" indent="-127000" algn="l">
              <a:spcAft>
                <a:spcPts val="0"/>
              </a:spcAft>
              <a:buClrTx/>
              <a:buSzPct val="100000"/>
              <a:buFont typeface="Arial" panose="020B0604020202020204" pitchFamily="34" charset="0"/>
              <a:buChar char="•"/>
              <a:defRPr>
                <a:solidFill>
                  <a:schemeClr val="tx1"/>
                </a:solidFill>
              </a:defRPr>
            </a:lvl2pPr>
            <a:lvl3pPr marL="279400" indent="-127000" algn="l">
              <a:spcAft>
                <a:spcPts val="0"/>
              </a:spcAft>
              <a:buClrTx/>
              <a:buSzPct val="100000"/>
              <a:buFont typeface="Arial" panose="020B0604020202020204" pitchFamily="34" charset="0"/>
              <a:buChar char="−"/>
              <a:defRPr>
                <a:solidFill>
                  <a:schemeClr val="tx1"/>
                </a:solidFill>
              </a:defRPr>
            </a:lvl3pPr>
            <a:lvl4pPr marL="431800" indent="-127000" algn="l">
              <a:spcAft>
                <a:spcPts val="0"/>
              </a:spcAft>
              <a:buClrTx/>
              <a:buSzPct val="100000"/>
              <a:buFont typeface="Arial" panose="020B0604020202020204" pitchFamily="34" charset="0"/>
              <a:buChar char="◦"/>
              <a:defRPr>
                <a:solidFill>
                  <a:schemeClr val="tx1"/>
                </a:solidFill>
              </a:defRPr>
            </a:lvl4pPr>
            <a:lvl5pPr marL="584200" indent="-127000" algn="l">
              <a:spcAft>
                <a:spcPts val="0"/>
              </a:spcAft>
              <a:buClrTx/>
              <a:buSzPct val="100000"/>
              <a:buFont typeface="Arial" panose="020B0604020202020204" pitchFamily="34" charset="0"/>
              <a:buChar char="−"/>
              <a:defRPr baseline="0">
                <a:solidFill>
                  <a:schemeClr val="tx1"/>
                </a:solidFill>
              </a:defRPr>
            </a:lvl5pPr>
            <a:lvl6pPr marL="475188" indent="-235194">
              <a:spcAft>
                <a:spcPts val="0"/>
              </a:spcAft>
              <a:buFont typeface="Verdana" panose="020B0604030504040204" pitchFamily="34" charset="0"/>
              <a:buChar char="−"/>
              <a:defRPr/>
            </a:lvl6pPr>
            <a:lvl7pPr marL="475188" indent="-235194">
              <a:spcAft>
                <a:spcPts val="0"/>
              </a:spcAft>
              <a:defRPr/>
            </a:lvl7pPr>
            <a:lvl8pPr marL="475188" indent="-235194">
              <a:spcAft>
                <a:spcPts val="0"/>
              </a:spcAft>
              <a:defRPr/>
            </a:lvl8pPr>
            <a:lvl9pPr marL="475188" indent="-235194">
              <a:spcAft>
                <a:spcPts val="0"/>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2" name="Text Placeholder 8"/>
          <p:cNvSpPr>
            <a:spLocks noGrp="1"/>
          </p:cNvSpPr>
          <p:nvPr>
            <p:ph type="body" sz="quarter" idx="20"/>
          </p:nvPr>
        </p:nvSpPr>
        <p:spPr>
          <a:xfrm>
            <a:off x="9069636" y="3079742"/>
            <a:ext cx="2640000" cy="3222628"/>
          </a:xfrm>
        </p:spPr>
        <p:txBody>
          <a:bodyPr/>
          <a:lstStyle>
            <a:lvl1pPr marL="0" indent="0">
              <a:defRPr b="1">
                <a:solidFill>
                  <a:schemeClr val="tx1"/>
                </a:solidFill>
              </a:defRPr>
            </a:lvl1pPr>
            <a:lvl2pPr marL="127000" indent="-127000" algn="l">
              <a:spcAft>
                <a:spcPts val="0"/>
              </a:spcAft>
              <a:buClrTx/>
              <a:buSzPct val="100000"/>
              <a:buFont typeface="Arial" panose="020B0604020202020204" pitchFamily="34" charset="0"/>
              <a:buChar char="•"/>
              <a:defRPr>
                <a:solidFill>
                  <a:schemeClr val="tx1"/>
                </a:solidFill>
              </a:defRPr>
            </a:lvl2pPr>
            <a:lvl3pPr marL="279400" indent="-127000" algn="l">
              <a:spcAft>
                <a:spcPts val="0"/>
              </a:spcAft>
              <a:buClrTx/>
              <a:buSzPct val="100000"/>
              <a:buFont typeface="Arial" panose="020B0604020202020204" pitchFamily="34" charset="0"/>
              <a:buChar char="−"/>
              <a:defRPr>
                <a:solidFill>
                  <a:schemeClr val="tx1"/>
                </a:solidFill>
              </a:defRPr>
            </a:lvl3pPr>
            <a:lvl4pPr marL="431800" indent="-127000" algn="l">
              <a:spcAft>
                <a:spcPts val="0"/>
              </a:spcAft>
              <a:buClrTx/>
              <a:buSzPct val="100000"/>
              <a:buFont typeface="Arial" panose="020B0604020202020204" pitchFamily="34" charset="0"/>
              <a:buChar char="◦"/>
              <a:defRPr>
                <a:solidFill>
                  <a:schemeClr val="tx1"/>
                </a:solidFill>
              </a:defRPr>
            </a:lvl4pPr>
            <a:lvl5pPr marL="584200" indent="-127000" algn="l">
              <a:spcAft>
                <a:spcPts val="0"/>
              </a:spcAft>
              <a:buClrTx/>
              <a:buSzPct val="100000"/>
              <a:buFont typeface="Arial" panose="020B0604020202020204" pitchFamily="34" charset="0"/>
              <a:buChar char="−"/>
              <a:defRPr baseline="0">
                <a:solidFill>
                  <a:schemeClr val="tx1"/>
                </a:solidFill>
              </a:defRPr>
            </a:lvl5pPr>
            <a:lvl6pPr marL="475188" indent="-235194">
              <a:spcAft>
                <a:spcPts val="0"/>
              </a:spcAft>
              <a:buFont typeface="Verdana" panose="020B0604030504040204" pitchFamily="34" charset="0"/>
              <a:buChar char="−"/>
              <a:defRPr/>
            </a:lvl6pPr>
            <a:lvl7pPr marL="475188" indent="-235194">
              <a:spcAft>
                <a:spcPts val="0"/>
              </a:spcAft>
              <a:defRPr/>
            </a:lvl7pPr>
            <a:lvl8pPr marL="475188" indent="-235194">
              <a:spcAft>
                <a:spcPts val="0"/>
              </a:spcAft>
              <a:defRPr/>
            </a:lvl8pPr>
            <a:lvl9pPr marL="475188" indent="-235194">
              <a:spcAft>
                <a:spcPts val="0"/>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4" name="Text Placeholder 8"/>
          <p:cNvSpPr>
            <a:spLocks noGrp="1"/>
          </p:cNvSpPr>
          <p:nvPr>
            <p:ph type="body" sz="quarter" idx="21"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5"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3073355646"/>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 Circle Black">
    <p:bg bwMode="gray">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4210150" y="1530450"/>
            <a:ext cx="3780000" cy="3780000"/>
          </a:xfrm>
          <a:prstGeom prst="ellipse">
            <a:avLst/>
          </a:prstGeom>
          <a:ln w="25400">
            <a:solidFill>
              <a:schemeClr val="accent1"/>
            </a:solidFill>
          </a:ln>
        </p:spPr>
        <p:txBody>
          <a:bodyPr lIns="108000" tIns="108000" rIns="108000" bIns="108000" anchor="ctr" anchorCtr="0">
            <a:normAutofit/>
          </a:bodyPr>
          <a:lstStyle>
            <a:lvl1pPr algn="ctr">
              <a:lnSpc>
                <a:spcPts val="3800"/>
              </a:lnSpc>
              <a:defRPr sz="3200" b="0">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3" name="Subtitle 2"/>
          <p:cNvSpPr>
            <a:spLocks noGrp="1"/>
          </p:cNvSpPr>
          <p:nvPr>
            <p:ph type="subTitle" idx="1"/>
          </p:nvPr>
        </p:nvSpPr>
        <p:spPr bwMode="gray">
          <a:xfrm>
            <a:off x="475200" y="5845180"/>
            <a:ext cx="5592011" cy="505645"/>
          </a:xfrm>
          <a:prstGeom prst="rect">
            <a:avLst/>
          </a:prstGeom>
        </p:spPr>
        <p:txBody>
          <a:bodyPr lIns="0" tIns="0" rIns="0" bIns="0" anchor="b" anchorCtr="0">
            <a:noAutofit/>
          </a:bodyPr>
          <a:lstStyle>
            <a:lvl1pPr marL="0" indent="0" algn="l">
              <a:lnSpc>
                <a:spcPct val="100000"/>
              </a:lnSpc>
              <a:spcAft>
                <a:spcPts val="0"/>
              </a:spcAft>
              <a:buNone/>
              <a:defRPr sz="1600">
                <a:solidFill>
                  <a:schemeClr val="bg1"/>
                </a:solidFill>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noProof="0"/>
              <a:t>Click to edit Master subtitle style</a:t>
            </a:r>
            <a:endParaRPr lang="en-US" noProof="0" dirty="0"/>
          </a:p>
        </p:txBody>
      </p:sp>
      <p:sp>
        <p:nvSpPr>
          <p:cNvPr id="5" name="Text Placeholder 4"/>
          <p:cNvSpPr>
            <a:spLocks noGrp="1"/>
          </p:cNvSpPr>
          <p:nvPr>
            <p:ph type="body" sz="quarter" idx="10"/>
          </p:nvPr>
        </p:nvSpPr>
        <p:spPr>
          <a:xfrm>
            <a:off x="475200" y="6362699"/>
            <a:ext cx="5594349" cy="298451"/>
          </a:xfrm>
          <a:prstGeom prst="rect">
            <a:avLst/>
          </a:prstGeom>
        </p:spPr>
        <p:txBody>
          <a:bodyPr/>
          <a:lstStyle>
            <a:lvl1pPr>
              <a:spcAft>
                <a:spcPts val="0"/>
              </a:spcAft>
              <a:defRPr sz="105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Edit Master text styles</a:t>
            </a:r>
          </a:p>
        </p:txBody>
      </p:sp>
      <p:grpSp>
        <p:nvGrpSpPr>
          <p:cNvPr id="16" name="Group 15"/>
          <p:cNvGrpSpPr>
            <a:grpSpLocks noChangeAspect="1"/>
          </p:cNvGrpSpPr>
          <p:nvPr userDrawn="1"/>
        </p:nvGrpSpPr>
        <p:grpSpPr>
          <a:xfrm>
            <a:off x="469900" y="457761"/>
            <a:ext cx="1998000" cy="374400"/>
            <a:chOff x="398463" y="404813"/>
            <a:chExt cx="1627187" cy="307976"/>
          </a:xfrm>
          <a:solidFill>
            <a:schemeClr val="tx1"/>
          </a:solidFill>
        </p:grpSpPr>
        <p:sp>
          <p:nvSpPr>
            <p:cNvPr id="17"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18"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19" name="Rectangle 7"/>
            <p:cNvSpPr>
              <a:spLocks noChangeArrowheads="1"/>
            </p:cNvSpPr>
            <p:nvPr userDrawn="1"/>
          </p:nvSpPr>
          <p:spPr bwMode="auto">
            <a:xfrm>
              <a:off x="906463" y="404813"/>
              <a:ext cx="74612" cy="3032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20"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21" name="Rectangle 9"/>
            <p:cNvSpPr>
              <a:spLocks noChangeArrowheads="1"/>
            </p:cNvSpPr>
            <p:nvPr userDrawn="1"/>
          </p:nvSpPr>
          <p:spPr bwMode="auto">
            <a:xfrm>
              <a:off x="1257300" y="482601"/>
              <a:ext cx="74612" cy="2254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33" name="Rectangle 10"/>
            <p:cNvSpPr>
              <a:spLocks noChangeArrowheads="1"/>
            </p:cNvSpPr>
            <p:nvPr userDrawn="1"/>
          </p:nvSpPr>
          <p:spPr bwMode="auto">
            <a:xfrm>
              <a:off x="1257300" y="404813"/>
              <a:ext cx="74612" cy="50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34"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35"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36"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37"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grpSp>
    </p:spTree>
    <p:extLst>
      <p:ext uri="{BB962C8B-B14F-4D97-AF65-F5344CB8AC3E}">
        <p14:creationId xmlns:p14="http://schemas.microsoft.com/office/powerpoint/2010/main" val="36874878"/>
      </p:ext>
    </p:extLst>
  </p:cSld>
  <p:clrMapOvr>
    <a:overrideClrMapping bg1="lt1" tx1="dk1" bg2="lt2" tx2="dk2" accent1="accent1" accent2="accent2" accent3="accent3" accent4="accent4" accent5="accent5" accent6="accent6" hlink="hlink" folHlink="folHlink"/>
  </p:clrMapOvr>
  <p:transition>
    <p:fade/>
  </p:transition>
  <p:extLst mod="1">
    <p:ext uri="{DCECCB84-F9BA-43D5-87BE-67443E8EF086}">
      <p15:sldGuideLst xmlns:p15="http://schemas.microsoft.com/office/powerpoint/2012/main">
        <p15:guide id="1" orient="horz" pos="4088">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eam profile 2">
    <p:spTree>
      <p:nvGrpSpPr>
        <p:cNvPr id="1" name=""/>
        <p:cNvGrpSpPr/>
        <p:nvPr/>
      </p:nvGrpSpPr>
      <p:grpSpPr>
        <a:xfrm>
          <a:off x="0" y="0"/>
          <a:ext cx="0" cy="0"/>
          <a:chOff x="0" y="0"/>
          <a:chExt cx="0" cy="0"/>
        </a:xfrm>
      </p:grpSpPr>
      <p:sp>
        <p:nvSpPr>
          <p:cNvPr id="4" name="Rectangle 3"/>
          <p:cNvSpPr/>
          <p:nvPr userDrawn="1"/>
        </p:nvSpPr>
        <p:spPr>
          <a:xfrm>
            <a:off x="476780" y="170386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dirty="0">
              <a:solidFill>
                <a:schemeClr val="bg1"/>
              </a:solidFill>
            </a:endParaRPr>
          </a:p>
        </p:txBody>
      </p:sp>
      <p:sp>
        <p:nvSpPr>
          <p:cNvPr id="5" name="Rectangle 4"/>
          <p:cNvSpPr/>
          <p:nvPr userDrawn="1"/>
        </p:nvSpPr>
        <p:spPr>
          <a:xfrm>
            <a:off x="6184900" y="170386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dirty="0">
              <a:solidFill>
                <a:schemeClr val="bg1"/>
              </a:solidFill>
            </a:endParaRPr>
          </a:p>
        </p:txBody>
      </p:sp>
      <p:sp>
        <p:nvSpPr>
          <p:cNvPr id="6" name="Rectangle 5"/>
          <p:cNvSpPr/>
          <p:nvPr userDrawn="1"/>
        </p:nvSpPr>
        <p:spPr>
          <a:xfrm>
            <a:off x="469900" y="406517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dirty="0">
              <a:solidFill>
                <a:schemeClr val="bg1"/>
              </a:solidFill>
            </a:endParaRPr>
          </a:p>
        </p:txBody>
      </p:sp>
      <p:sp>
        <p:nvSpPr>
          <p:cNvPr id="7" name="Rectangle 6"/>
          <p:cNvSpPr/>
          <p:nvPr userDrawn="1"/>
        </p:nvSpPr>
        <p:spPr>
          <a:xfrm>
            <a:off x="6184900" y="406517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dirty="0">
              <a:solidFill>
                <a:schemeClr val="bg1"/>
              </a:solidFill>
            </a:endParaRPr>
          </a:p>
        </p:txBody>
      </p:sp>
      <p:sp>
        <p:nvSpPr>
          <p:cNvPr id="8" name="Picture Placeholder 11"/>
          <p:cNvSpPr>
            <a:spLocks noGrp="1"/>
          </p:cNvSpPr>
          <p:nvPr>
            <p:ph type="pic" sz="quarter" idx="25"/>
          </p:nvPr>
        </p:nvSpPr>
        <p:spPr>
          <a:xfrm>
            <a:off x="476780" y="1880213"/>
            <a:ext cx="2116800" cy="1591200"/>
          </a:xfrm>
        </p:spPr>
        <p:txBody>
          <a:bodyPr/>
          <a:lstStyle>
            <a:lvl1pPr algn="ctr">
              <a:defRPr/>
            </a:lvl1pPr>
          </a:lstStyle>
          <a:p>
            <a:r>
              <a:rPr lang="en-US" noProof="0" dirty="0"/>
              <a:t>Click icon to add picture</a:t>
            </a:r>
          </a:p>
        </p:txBody>
      </p:sp>
      <p:sp>
        <p:nvSpPr>
          <p:cNvPr id="9" name="Picture Placeholder 11"/>
          <p:cNvSpPr>
            <a:spLocks noGrp="1"/>
          </p:cNvSpPr>
          <p:nvPr>
            <p:ph type="pic" sz="quarter" idx="27"/>
          </p:nvPr>
        </p:nvSpPr>
        <p:spPr>
          <a:xfrm>
            <a:off x="6204097" y="1880212"/>
            <a:ext cx="2116800" cy="1591200"/>
          </a:xfrm>
        </p:spPr>
        <p:txBody>
          <a:bodyPr/>
          <a:lstStyle>
            <a:lvl1pPr algn="ctr">
              <a:defRPr/>
            </a:lvl1pPr>
          </a:lstStyle>
          <a:p>
            <a:r>
              <a:rPr lang="en-US" noProof="0" dirty="0"/>
              <a:t>Click icon to add picture</a:t>
            </a:r>
          </a:p>
        </p:txBody>
      </p:sp>
      <p:sp>
        <p:nvSpPr>
          <p:cNvPr id="10" name="Picture Placeholder 11"/>
          <p:cNvSpPr>
            <a:spLocks noGrp="1"/>
          </p:cNvSpPr>
          <p:nvPr>
            <p:ph type="pic" sz="quarter" idx="29"/>
          </p:nvPr>
        </p:nvSpPr>
        <p:spPr>
          <a:xfrm>
            <a:off x="481779" y="4256211"/>
            <a:ext cx="2116800" cy="1591200"/>
          </a:xfrm>
        </p:spPr>
        <p:txBody>
          <a:bodyPr/>
          <a:lstStyle>
            <a:lvl1pPr algn="ctr">
              <a:defRPr/>
            </a:lvl1pPr>
          </a:lstStyle>
          <a:p>
            <a:r>
              <a:rPr lang="en-US" noProof="0" dirty="0"/>
              <a:t>Click icon to add picture</a:t>
            </a:r>
          </a:p>
        </p:txBody>
      </p:sp>
      <p:sp>
        <p:nvSpPr>
          <p:cNvPr id="11" name="Picture Placeholder 11"/>
          <p:cNvSpPr>
            <a:spLocks noGrp="1"/>
          </p:cNvSpPr>
          <p:nvPr>
            <p:ph type="pic" sz="quarter" idx="31"/>
          </p:nvPr>
        </p:nvSpPr>
        <p:spPr>
          <a:xfrm>
            <a:off x="6204097" y="4256211"/>
            <a:ext cx="2116800" cy="1591200"/>
          </a:xfrm>
        </p:spPr>
        <p:txBody>
          <a:bodyPr/>
          <a:lstStyle>
            <a:lvl1pPr algn="ctr">
              <a:defRPr/>
            </a:lvl1pPr>
          </a:lstStyle>
          <a:p>
            <a:r>
              <a:rPr lang="en-US" noProof="0" dirty="0"/>
              <a:t>Click icon to add picture</a:t>
            </a:r>
          </a:p>
        </p:txBody>
      </p:sp>
      <p:sp>
        <p:nvSpPr>
          <p:cNvPr id="13" name="Text Placeholder 12"/>
          <p:cNvSpPr>
            <a:spLocks noGrp="1"/>
          </p:cNvSpPr>
          <p:nvPr>
            <p:ph type="body" sz="quarter" idx="32"/>
          </p:nvPr>
        </p:nvSpPr>
        <p:spPr>
          <a:xfrm>
            <a:off x="2840780" y="1880213"/>
            <a:ext cx="3172800" cy="1944000"/>
          </a:xfrm>
        </p:spPr>
        <p:txBody>
          <a:bodyPr/>
          <a:lstStyle>
            <a:lvl1pPr marL="0" indent="0" algn="l">
              <a:spcAft>
                <a:spcPts val="0"/>
              </a:spcAft>
              <a:buFontTx/>
              <a:buNone/>
              <a:defRPr b="1"/>
            </a:lvl1pPr>
            <a:lvl2pPr marL="127000" indent="-127000" algn="l">
              <a:spcAft>
                <a:spcPts val="0"/>
              </a:spcAft>
              <a:buClrTx/>
              <a:buSzPct val="100000"/>
              <a:buFont typeface="Arial" panose="020B0604020202020204" pitchFamily="34" charset="0"/>
              <a:buChar char="•"/>
              <a:defRPr b="0"/>
            </a:lvl2pPr>
          </a:lstStyle>
          <a:p>
            <a:pPr lvl="0"/>
            <a:r>
              <a:rPr lang="en-US" noProof="0"/>
              <a:t>Edit Master text styles</a:t>
            </a:r>
          </a:p>
          <a:p>
            <a:pPr lvl="1"/>
            <a:r>
              <a:rPr lang="en-US" noProof="0"/>
              <a:t>Second level</a:t>
            </a:r>
          </a:p>
        </p:txBody>
      </p:sp>
      <p:sp>
        <p:nvSpPr>
          <p:cNvPr id="14" name="Text Placeholder 12"/>
          <p:cNvSpPr>
            <a:spLocks noGrp="1"/>
          </p:cNvSpPr>
          <p:nvPr>
            <p:ph type="body" sz="quarter" idx="33"/>
          </p:nvPr>
        </p:nvSpPr>
        <p:spPr>
          <a:xfrm>
            <a:off x="8550676" y="1880213"/>
            <a:ext cx="3171024" cy="1944000"/>
          </a:xfrm>
        </p:spPr>
        <p:txBody>
          <a:bodyPr/>
          <a:lstStyle>
            <a:lvl1pPr marL="0" indent="0" algn="l">
              <a:spcAft>
                <a:spcPts val="0"/>
              </a:spcAft>
              <a:buFontTx/>
              <a:buNone/>
              <a:defRPr b="1"/>
            </a:lvl1pPr>
            <a:lvl2pPr marL="127000" indent="-127000" algn="l">
              <a:spcAft>
                <a:spcPts val="0"/>
              </a:spcAft>
              <a:buClrTx/>
              <a:buSzPct val="100000"/>
              <a:buFont typeface="Arial" panose="020B0604020202020204" pitchFamily="34" charset="0"/>
              <a:buChar char="•"/>
              <a:defRPr b="0"/>
            </a:lvl2pPr>
          </a:lstStyle>
          <a:p>
            <a:pPr lvl="0"/>
            <a:r>
              <a:rPr lang="en-US" noProof="0"/>
              <a:t>Edit Master text styles</a:t>
            </a:r>
          </a:p>
          <a:p>
            <a:pPr lvl="1"/>
            <a:r>
              <a:rPr lang="en-US" noProof="0"/>
              <a:t>Second level</a:t>
            </a:r>
          </a:p>
        </p:txBody>
      </p:sp>
      <p:sp>
        <p:nvSpPr>
          <p:cNvPr id="15" name="Text Placeholder 12"/>
          <p:cNvSpPr>
            <a:spLocks noGrp="1"/>
          </p:cNvSpPr>
          <p:nvPr>
            <p:ph type="body" sz="quarter" idx="34"/>
          </p:nvPr>
        </p:nvSpPr>
        <p:spPr>
          <a:xfrm>
            <a:off x="2802551" y="4256213"/>
            <a:ext cx="3172800" cy="1944000"/>
          </a:xfrm>
        </p:spPr>
        <p:txBody>
          <a:bodyPr/>
          <a:lstStyle>
            <a:lvl1pPr marL="0" indent="0" algn="l">
              <a:spcAft>
                <a:spcPts val="0"/>
              </a:spcAft>
              <a:buFontTx/>
              <a:buNone/>
              <a:defRPr b="1"/>
            </a:lvl1pPr>
            <a:lvl2pPr marL="127000" indent="-127000" algn="l">
              <a:spcAft>
                <a:spcPts val="0"/>
              </a:spcAft>
              <a:buClrTx/>
              <a:buSzPct val="100000"/>
              <a:buFont typeface="Arial" panose="020B0604020202020204" pitchFamily="34" charset="0"/>
              <a:buChar char="•"/>
              <a:defRPr b="0"/>
            </a:lvl2pPr>
          </a:lstStyle>
          <a:p>
            <a:pPr lvl="0"/>
            <a:r>
              <a:rPr lang="en-US" noProof="0"/>
              <a:t>Edit Master text styles</a:t>
            </a:r>
          </a:p>
          <a:p>
            <a:pPr lvl="1"/>
            <a:r>
              <a:rPr lang="en-US" noProof="0"/>
              <a:t>Second level</a:t>
            </a:r>
          </a:p>
        </p:txBody>
      </p:sp>
      <p:sp>
        <p:nvSpPr>
          <p:cNvPr id="16" name="Text Placeholder 12"/>
          <p:cNvSpPr>
            <a:spLocks noGrp="1"/>
          </p:cNvSpPr>
          <p:nvPr>
            <p:ph type="body" sz="quarter" idx="35"/>
          </p:nvPr>
        </p:nvSpPr>
        <p:spPr>
          <a:xfrm>
            <a:off x="8548900" y="4256212"/>
            <a:ext cx="3172800" cy="1944000"/>
          </a:xfrm>
        </p:spPr>
        <p:txBody>
          <a:bodyPr/>
          <a:lstStyle>
            <a:lvl1pPr marL="0" indent="0" algn="l">
              <a:spcAft>
                <a:spcPts val="0"/>
              </a:spcAft>
              <a:buFontTx/>
              <a:buNone/>
              <a:defRPr b="1"/>
            </a:lvl1pPr>
            <a:lvl2pPr marL="127000" indent="-127000" algn="l">
              <a:spcAft>
                <a:spcPts val="0"/>
              </a:spcAft>
              <a:buClrTx/>
              <a:buSzPct val="100000"/>
              <a:buFont typeface="Arial" panose="020B0604020202020204" pitchFamily="34" charset="0"/>
              <a:buChar char="•"/>
              <a:defRPr b="0"/>
            </a:lvl2pPr>
          </a:lstStyle>
          <a:p>
            <a:pPr lvl="0"/>
            <a:r>
              <a:rPr lang="en-US" noProof="0"/>
              <a:t>Edit Master text styles</a:t>
            </a:r>
          </a:p>
          <a:p>
            <a:pPr lvl="1"/>
            <a:r>
              <a:rPr lang="en-US" noProof="0"/>
              <a:t>Second level</a:t>
            </a:r>
          </a:p>
        </p:txBody>
      </p:sp>
      <p:sp>
        <p:nvSpPr>
          <p:cNvPr id="18"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9"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2908692227"/>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3 picture and text">
    <p:spTree>
      <p:nvGrpSpPr>
        <p:cNvPr id="1" name=""/>
        <p:cNvGrpSpPr/>
        <p:nvPr/>
      </p:nvGrpSpPr>
      <p:grpSpPr>
        <a:xfrm>
          <a:off x="0" y="0"/>
          <a:ext cx="0" cy="0"/>
          <a:chOff x="0" y="0"/>
          <a:chExt cx="0" cy="0"/>
        </a:xfrm>
      </p:grpSpPr>
      <p:sp>
        <p:nvSpPr>
          <p:cNvPr id="4" name="Picture Placeholder 7"/>
          <p:cNvSpPr>
            <a:spLocks noGrp="1"/>
          </p:cNvSpPr>
          <p:nvPr>
            <p:ph type="pic" sz="quarter" idx="13"/>
          </p:nvPr>
        </p:nvSpPr>
        <p:spPr>
          <a:xfrm>
            <a:off x="478609" y="1700213"/>
            <a:ext cx="3639312" cy="2052830"/>
          </a:xfrm>
        </p:spPr>
        <p:txBody>
          <a:bodyPr/>
          <a:lstStyle/>
          <a:p>
            <a:r>
              <a:rPr lang="en-US" noProof="0" dirty="0"/>
              <a:t>Click icon to add picture</a:t>
            </a:r>
          </a:p>
        </p:txBody>
      </p:sp>
      <p:sp>
        <p:nvSpPr>
          <p:cNvPr id="5" name="Picture Placeholder 7"/>
          <p:cNvSpPr>
            <a:spLocks noGrp="1"/>
          </p:cNvSpPr>
          <p:nvPr>
            <p:ph type="pic" sz="quarter" idx="14"/>
          </p:nvPr>
        </p:nvSpPr>
        <p:spPr>
          <a:xfrm>
            <a:off x="8082784" y="1700213"/>
            <a:ext cx="3639316" cy="2059099"/>
          </a:xfrm>
        </p:spPr>
        <p:txBody>
          <a:bodyPr/>
          <a:lstStyle/>
          <a:p>
            <a:r>
              <a:rPr lang="en-US" noProof="0" dirty="0"/>
              <a:t>Click icon to add picture</a:t>
            </a:r>
          </a:p>
        </p:txBody>
      </p:sp>
      <p:sp>
        <p:nvSpPr>
          <p:cNvPr id="6" name="Picture Placeholder 7"/>
          <p:cNvSpPr>
            <a:spLocks noGrp="1"/>
          </p:cNvSpPr>
          <p:nvPr>
            <p:ph type="pic" sz="quarter" idx="15"/>
          </p:nvPr>
        </p:nvSpPr>
        <p:spPr>
          <a:xfrm>
            <a:off x="4284188" y="1700212"/>
            <a:ext cx="3636962" cy="2057767"/>
          </a:xfrm>
        </p:spPr>
        <p:txBody>
          <a:bodyPr/>
          <a:lstStyle/>
          <a:p>
            <a:r>
              <a:rPr lang="en-US" noProof="0" dirty="0"/>
              <a:t>Click icon to add picture</a:t>
            </a:r>
          </a:p>
        </p:txBody>
      </p:sp>
      <p:sp>
        <p:nvSpPr>
          <p:cNvPr id="9" name="Text Placeholder 18"/>
          <p:cNvSpPr>
            <a:spLocks noGrp="1"/>
          </p:cNvSpPr>
          <p:nvPr>
            <p:ph idx="1" hasCustomPrompt="1"/>
          </p:nvPr>
        </p:nvSpPr>
        <p:spPr>
          <a:xfrm>
            <a:off x="478609" y="3832225"/>
            <a:ext cx="3639312" cy="2181440"/>
          </a:xfrm>
          <a:prstGeom prst="rect">
            <a:avLst/>
          </a:prstGeom>
        </p:spPr>
        <p:txBody>
          <a:bodyPr vert="horz" lIns="0" tIns="0" rIns="0" bIns="0" rtlCol="0">
            <a:no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3" name="Text Placeholder 18"/>
          <p:cNvSpPr>
            <a:spLocks noGrp="1"/>
          </p:cNvSpPr>
          <p:nvPr>
            <p:ph idx="16" hasCustomPrompt="1"/>
          </p:nvPr>
        </p:nvSpPr>
        <p:spPr>
          <a:xfrm>
            <a:off x="4278313" y="3832224"/>
            <a:ext cx="3636962" cy="2186686"/>
          </a:xfrm>
          <a:prstGeom prst="rect">
            <a:avLst/>
          </a:prstGeom>
        </p:spPr>
        <p:txBody>
          <a:bodyPr vert="horz" lIns="0" tIns="0" rIns="0" bIns="0" rtlCol="0">
            <a:no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4" name="Text Placeholder 18"/>
          <p:cNvSpPr>
            <a:spLocks noGrp="1"/>
          </p:cNvSpPr>
          <p:nvPr>
            <p:ph idx="17" hasCustomPrompt="1"/>
          </p:nvPr>
        </p:nvSpPr>
        <p:spPr>
          <a:xfrm>
            <a:off x="8082784" y="3832224"/>
            <a:ext cx="3639316" cy="2188101"/>
          </a:xfrm>
          <a:prstGeom prst="rect">
            <a:avLst/>
          </a:prstGeom>
        </p:spPr>
        <p:txBody>
          <a:bodyPr vert="horz" lIns="0" tIns="0" rIns="0" bIns="0" rtlCol="0">
            <a:no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1" name="Text Placeholder 8"/>
          <p:cNvSpPr>
            <a:spLocks noGrp="1"/>
          </p:cNvSpPr>
          <p:nvPr>
            <p:ph type="body" sz="quarter" idx="18"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2"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776651149"/>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amp; subtitle">
    <p:spTree>
      <p:nvGrpSpPr>
        <p:cNvPr id="1" name=""/>
        <p:cNvGrpSpPr/>
        <p:nvPr/>
      </p:nvGrpSpPr>
      <p:grpSpPr>
        <a:xfrm>
          <a:off x="0" y="0"/>
          <a:ext cx="0" cy="0"/>
          <a:chOff x="0" y="0"/>
          <a:chExt cx="0" cy="0"/>
        </a:xfrm>
      </p:grpSpPr>
      <p:sp>
        <p:nvSpPr>
          <p:cNvPr id="4"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5"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2109834572"/>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Qualifications 2 x 1">
    <p:spTree>
      <p:nvGrpSpPr>
        <p:cNvPr id="1" name=""/>
        <p:cNvGrpSpPr/>
        <p:nvPr/>
      </p:nvGrpSpPr>
      <p:grpSpPr>
        <a:xfrm>
          <a:off x="0" y="0"/>
          <a:ext cx="0" cy="0"/>
          <a:chOff x="0" y="0"/>
          <a:chExt cx="0" cy="0"/>
        </a:xfrm>
      </p:grpSpPr>
      <p:sp>
        <p:nvSpPr>
          <p:cNvPr id="10"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1" name="Title Placeholder 1"/>
          <p:cNvSpPr>
            <a:spLocks noGrp="1"/>
          </p:cNvSpPr>
          <p:nvPr>
            <p:ph type="title"/>
          </p:nvPr>
        </p:nvSpPr>
        <p:spPr>
          <a:xfrm>
            <a:off x="469900" y="402586"/>
            <a:ext cx="11252200" cy="334101"/>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
        <p:nvSpPr>
          <p:cNvPr id="14" name="Text Placeholder 8"/>
          <p:cNvSpPr>
            <a:spLocks noGrp="1"/>
          </p:cNvSpPr>
          <p:nvPr>
            <p:ph type="body" sz="quarter" idx="17"/>
          </p:nvPr>
        </p:nvSpPr>
        <p:spPr>
          <a:xfrm>
            <a:off x="469899" y="1857892"/>
            <a:ext cx="5544000" cy="1695451"/>
          </a:xfrm>
        </p:spPr>
        <p:txBody>
          <a:bodyPr/>
          <a:lstStyle>
            <a:lvl1pPr marL="0" indent="0" algn="l">
              <a:spcAft>
                <a:spcPts val="1333"/>
              </a:spcAft>
              <a:buFontTx/>
              <a:buNone/>
              <a:defRPr b="1">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5" name="Text Placeholder 8"/>
          <p:cNvSpPr>
            <a:spLocks noGrp="1"/>
          </p:cNvSpPr>
          <p:nvPr>
            <p:ph type="body" sz="quarter" idx="21"/>
          </p:nvPr>
        </p:nvSpPr>
        <p:spPr>
          <a:xfrm>
            <a:off x="6177462" y="1857892"/>
            <a:ext cx="5544000" cy="1695451"/>
          </a:xfrm>
        </p:spPr>
        <p:txBody>
          <a:bodyPr/>
          <a:lstStyle>
            <a:lvl1pPr marL="0" indent="0" algn="l">
              <a:spcAft>
                <a:spcPts val="1333"/>
              </a:spcAft>
              <a:buFontTx/>
              <a:buNone/>
              <a:defRPr b="1">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7" name="Rectangle 16"/>
          <p:cNvSpPr/>
          <p:nvPr userDrawn="1"/>
        </p:nvSpPr>
        <p:spPr>
          <a:xfrm>
            <a:off x="469899"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333"/>
              </a:spcAft>
            </a:pPr>
            <a:endParaRPr lang="en-US" sz="1467" noProof="0" dirty="0">
              <a:solidFill>
                <a:schemeClr val="bg1"/>
              </a:solidFill>
            </a:endParaRPr>
          </a:p>
        </p:txBody>
      </p:sp>
      <p:sp>
        <p:nvSpPr>
          <p:cNvPr id="18" name="Rectangle 17"/>
          <p:cNvSpPr/>
          <p:nvPr userDrawn="1"/>
        </p:nvSpPr>
        <p:spPr>
          <a:xfrm>
            <a:off x="6167796"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333"/>
              </a:spcAft>
            </a:pPr>
            <a:endParaRPr lang="en-US" sz="1467" noProof="0" dirty="0">
              <a:solidFill>
                <a:schemeClr val="bg1"/>
              </a:solidFill>
            </a:endParaRPr>
          </a:p>
        </p:txBody>
      </p:sp>
      <p:sp>
        <p:nvSpPr>
          <p:cNvPr id="19" name="Picture Placeholder 29"/>
          <p:cNvSpPr>
            <a:spLocks noGrp="1"/>
          </p:cNvSpPr>
          <p:nvPr>
            <p:ph type="pic" sz="quarter" idx="20" hasCustomPrompt="1"/>
          </p:nvPr>
        </p:nvSpPr>
        <p:spPr>
          <a:xfrm>
            <a:off x="10467635" y="1857892"/>
            <a:ext cx="1244161" cy="549275"/>
          </a:xfrm>
        </p:spPr>
        <p:txBody>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US" sz="1600" noProof="0" dirty="0">
                <a:solidFill>
                  <a:schemeClr val="bg1"/>
                </a:solidFill>
              </a:rPr>
              <a:t>Co-brand</a:t>
            </a:r>
            <a:br>
              <a:rPr lang="en-US" sz="1600" noProof="0" dirty="0">
                <a:solidFill>
                  <a:schemeClr val="bg1"/>
                </a:solidFill>
              </a:rPr>
            </a:br>
            <a:r>
              <a:rPr lang="en-US" sz="1600" noProof="0" dirty="0">
                <a:solidFill>
                  <a:schemeClr val="bg1"/>
                </a:solidFill>
              </a:rPr>
              <a:t>Logo</a:t>
            </a:r>
          </a:p>
          <a:p>
            <a:endParaRPr lang="en-US" noProof="0" dirty="0"/>
          </a:p>
        </p:txBody>
      </p:sp>
      <p:sp>
        <p:nvSpPr>
          <p:cNvPr id="20" name="Picture Placeholder 29"/>
          <p:cNvSpPr>
            <a:spLocks noGrp="1"/>
          </p:cNvSpPr>
          <p:nvPr>
            <p:ph type="pic" sz="quarter" idx="19" hasCustomPrompt="1"/>
          </p:nvPr>
        </p:nvSpPr>
        <p:spPr>
          <a:xfrm>
            <a:off x="4734795" y="1863917"/>
            <a:ext cx="1244906" cy="549275"/>
          </a:xfrm>
        </p:spPr>
        <p:txBody>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US" sz="1600" noProof="0" dirty="0">
                <a:solidFill>
                  <a:schemeClr val="bg1"/>
                </a:solidFill>
              </a:rPr>
              <a:t>Co-brand</a:t>
            </a:r>
            <a:br>
              <a:rPr lang="en-US" sz="1600" noProof="0" dirty="0">
                <a:solidFill>
                  <a:schemeClr val="bg1"/>
                </a:solidFill>
              </a:rPr>
            </a:br>
            <a:r>
              <a:rPr lang="en-US" sz="1600" noProof="0" dirty="0">
                <a:solidFill>
                  <a:schemeClr val="bg1"/>
                </a:solidFill>
              </a:rPr>
              <a:t>Logo</a:t>
            </a:r>
          </a:p>
          <a:p>
            <a:endParaRPr lang="en-US" noProof="0" dirty="0"/>
          </a:p>
        </p:txBody>
      </p:sp>
    </p:spTree>
    <p:extLst>
      <p:ext uri="{BB962C8B-B14F-4D97-AF65-F5344CB8AC3E}">
        <p14:creationId xmlns:p14="http://schemas.microsoft.com/office/powerpoint/2010/main" val="1854838461"/>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Qualifications 2 x 2">
    <p:spTree>
      <p:nvGrpSpPr>
        <p:cNvPr id="1" name=""/>
        <p:cNvGrpSpPr/>
        <p:nvPr/>
      </p:nvGrpSpPr>
      <p:grpSpPr>
        <a:xfrm>
          <a:off x="0" y="0"/>
          <a:ext cx="0" cy="0"/>
          <a:chOff x="0" y="0"/>
          <a:chExt cx="0" cy="0"/>
        </a:xfrm>
      </p:grpSpPr>
      <p:sp>
        <p:nvSpPr>
          <p:cNvPr id="8" name="Text Placeholder 8"/>
          <p:cNvSpPr>
            <a:spLocks noGrp="1"/>
          </p:cNvSpPr>
          <p:nvPr>
            <p:ph type="body" sz="quarter" idx="17"/>
          </p:nvPr>
        </p:nvSpPr>
        <p:spPr>
          <a:xfrm>
            <a:off x="469899" y="1857892"/>
            <a:ext cx="5544000" cy="1695451"/>
          </a:xfrm>
        </p:spPr>
        <p:txBody>
          <a:bodyPr>
            <a:noAutofit/>
          </a:bodyPr>
          <a:lstStyle>
            <a:lvl1pPr marL="0" indent="0">
              <a:spcAft>
                <a:spcPts val="1333"/>
              </a:spcAft>
              <a:defRPr b="1">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9" name="Text Placeholder 8"/>
          <p:cNvSpPr>
            <a:spLocks noGrp="1"/>
          </p:cNvSpPr>
          <p:nvPr>
            <p:ph type="body" sz="quarter" idx="21"/>
          </p:nvPr>
        </p:nvSpPr>
        <p:spPr>
          <a:xfrm>
            <a:off x="6177462" y="1857892"/>
            <a:ext cx="5544000" cy="1695451"/>
          </a:xfrm>
        </p:spPr>
        <p:txBody>
          <a:bodyPr>
            <a:noAutofit/>
          </a:bodyPr>
          <a:lstStyle>
            <a:lvl1pPr marL="0" indent="0">
              <a:spcAft>
                <a:spcPts val="1333"/>
              </a:spcAft>
              <a:defRPr b="1">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4" name="Rectangle 3"/>
          <p:cNvSpPr/>
          <p:nvPr userDrawn="1"/>
        </p:nvSpPr>
        <p:spPr>
          <a:xfrm>
            <a:off x="469899"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a:spcAft>
                <a:spcPts val="1333"/>
              </a:spcAft>
            </a:pPr>
            <a:endParaRPr lang="en-US" sz="1467" noProof="0" dirty="0">
              <a:solidFill>
                <a:schemeClr val="bg1"/>
              </a:solidFill>
            </a:endParaRPr>
          </a:p>
        </p:txBody>
      </p:sp>
      <p:sp>
        <p:nvSpPr>
          <p:cNvPr id="5" name="Rectangle 4"/>
          <p:cNvSpPr/>
          <p:nvPr userDrawn="1"/>
        </p:nvSpPr>
        <p:spPr>
          <a:xfrm>
            <a:off x="6167796"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a:spcAft>
                <a:spcPts val="1333"/>
              </a:spcAft>
            </a:pPr>
            <a:endParaRPr lang="en-US" sz="1467" noProof="0" dirty="0">
              <a:solidFill>
                <a:schemeClr val="bg1"/>
              </a:solidFill>
            </a:endParaRPr>
          </a:p>
        </p:txBody>
      </p:sp>
      <p:sp>
        <p:nvSpPr>
          <p:cNvPr id="7" name="Picture Placeholder 29"/>
          <p:cNvSpPr>
            <a:spLocks noGrp="1"/>
          </p:cNvSpPr>
          <p:nvPr>
            <p:ph type="pic" sz="quarter" idx="20" hasCustomPrompt="1"/>
          </p:nvPr>
        </p:nvSpPr>
        <p:spPr>
          <a:xfrm>
            <a:off x="10467635" y="1857892"/>
            <a:ext cx="1244161" cy="549275"/>
          </a:xfrm>
        </p:spPr>
        <p:txBody>
          <a:bodyPr>
            <a:noAutofit/>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US" sz="1600" noProof="0" dirty="0">
                <a:solidFill>
                  <a:schemeClr val="bg1"/>
                </a:solidFill>
              </a:rPr>
              <a:t>Co-brand</a:t>
            </a:r>
            <a:br>
              <a:rPr lang="en-US" sz="1600" noProof="0" dirty="0">
                <a:solidFill>
                  <a:schemeClr val="bg1"/>
                </a:solidFill>
              </a:rPr>
            </a:br>
            <a:r>
              <a:rPr lang="en-US" sz="1600" noProof="0" dirty="0">
                <a:solidFill>
                  <a:schemeClr val="bg1"/>
                </a:solidFill>
              </a:rPr>
              <a:t>Logo</a:t>
            </a:r>
          </a:p>
          <a:p>
            <a:endParaRPr lang="en-US" noProof="0" dirty="0"/>
          </a:p>
        </p:txBody>
      </p:sp>
      <p:sp>
        <p:nvSpPr>
          <p:cNvPr id="10" name="Text Placeholder 8"/>
          <p:cNvSpPr>
            <a:spLocks noGrp="1"/>
          </p:cNvSpPr>
          <p:nvPr>
            <p:ph type="body" sz="quarter" idx="22"/>
          </p:nvPr>
        </p:nvSpPr>
        <p:spPr>
          <a:xfrm>
            <a:off x="469899" y="4249681"/>
            <a:ext cx="5544000" cy="1695451"/>
          </a:xfrm>
        </p:spPr>
        <p:txBody>
          <a:bodyPr>
            <a:noAutofit/>
          </a:bodyPr>
          <a:lstStyle>
            <a:lvl1pPr marL="0" indent="0">
              <a:spcAft>
                <a:spcPts val="1333"/>
              </a:spcAft>
              <a:defRPr b="1">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1" name="Text Placeholder 8"/>
          <p:cNvSpPr>
            <a:spLocks noGrp="1"/>
          </p:cNvSpPr>
          <p:nvPr>
            <p:ph type="body" sz="quarter" idx="23"/>
          </p:nvPr>
        </p:nvSpPr>
        <p:spPr>
          <a:xfrm>
            <a:off x="6177460" y="4249681"/>
            <a:ext cx="5544000" cy="1695451"/>
          </a:xfrm>
        </p:spPr>
        <p:txBody>
          <a:bodyPr>
            <a:noAutofit/>
          </a:bodyPr>
          <a:lstStyle>
            <a:lvl1pPr marL="0" indent="0">
              <a:spcAft>
                <a:spcPts val="1333"/>
              </a:spcAft>
              <a:defRPr b="1">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2" name="Rectangle 11"/>
          <p:cNvSpPr/>
          <p:nvPr userDrawn="1"/>
        </p:nvSpPr>
        <p:spPr>
          <a:xfrm>
            <a:off x="469899" y="4103519"/>
            <a:ext cx="55440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a:spcAft>
                <a:spcPts val="1333"/>
              </a:spcAft>
            </a:pPr>
            <a:endParaRPr lang="en-US" sz="1467" noProof="0" dirty="0">
              <a:solidFill>
                <a:schemeClr val="bg1"/>
              </a:solidFill>
            </a:endParaRPr>
          </a:p>
        </p:txBody>
      </p:sp>
      <p:sp>
        <p:nvSpPr>
          <p:cNvPr id="13" name="Rectangle 12"/>
          <p:cNvSpPr/>
          <p:nvPr userDrawn="1"/>
        </p:nvSpPr>
        <p:spPr>
          <a:xfrm>
            <a:off x="6167796" y="4103519"/>
            <a:ext cx="55440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a:spcAft>
                <a:spcPts val="1333"/>
              </a:spcAft>
            </a:pPr>
            <a:endParaRPr lang="en-US" sz="1467" noProof="0" dirty="0">
              <a:solidFill>
                <a:schemeClr val="bg1"/>
              </a:solidFill>
            </a:endParaRPr>
          </a:p>
        </p:txBody>
      </p:sp>
      <p:sp>
        <p:nvSpPr>
          <p:cNvPr id="14" name="Picture Placeholder 29"/>
          <p:cNvSpPr>
            <a:spLocks noGrp="1"/>
          </p:cNvSpPr>
          <p:nvPr>
            <p:ph type="pic" sz="quarter" idx="24" hasCustomPrompt="1"/>
          </p:nvPr>
        </p:nvSpPr>
        <p:spPr>
          <a:xfrm>
            <a:off x="4700436" y="4249683"/>
            <a:ext cx="1274916" cy="549275"/>
          </a:xfrm>
        </p:spPr>
        <p:txBody>
          <a:bodyPr>
            <a:noAutofit/>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US" sz="1600" noProof="0" dirty="0">
                <a:solidFill>
                  <a:schemeClr val="bg1"/>
                </a:solidFill>
              </a:rPr>
              <a:t>Co-brand</a:t>
            </a:r>
            <a:br>
              <a:rPr lang="en-US" sz="1600" noProof="0" dirty="0">
                <a:solidFill>
                  <a:schemeClr val="bg1"/>
                </a:solidFill>
              </a:rPr>
            </a:br>
            <a:r>
              <a:rPr lang="en-US" sz="1600" noProof="0" dirty="0">
                <a:solidFill>
                  <a:schemeClr val="bg1"/>
                </a:solidFill>
              </a:rPr>
              <a:t>Logo</a:t>
            </a:r>
          </a:p>
          <a:p>
            <a:endParaRPr lang="en-US" noProof="0" dirty="0"/>
          </a:p>
        </p:txBody>
      </p:sp>
      <p:sp>
        <p:nvSpPr>
          <p:cNvPr id="15" name="Picture Placeholder 29"/>
          <p:cNvSpPr>
            <a:spLocks noGrp="1"/>
          </p:cNvSpPr>
          <p:nvPr>
            <p:ph type="pic" sz="quarter" idx="25" hasCustomPrompt="1"/>
          </p:nvPr>
        </p:nvSpPr>
        <p:spPr>
          <a:xfrm>
            <a:off x="10459036" y="4248209"/>
            <a:ext cx="1244160" cy="549275"/>
          </a:xfrm>
        </p:spPr>
        <p:txBody>
          <a:bodyPr>
            <a:noAutofit/>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US" sz="1600" noProof="0" dirty="0">
                <a:solidFill>
                  <a:schemeClr val="bg1"/>
                </a:solidFill>
              </a:rPr>
              <a:t>Co-brand</a:t>
            </a:r>
            <a:br>
              <a:rPr lang="en-US" sz="1600" noProof="0" dirty="0">
                <a:solidFill>
                  <a:schemeClr val="bg1"/>
                </a:solidFill>
              </a:rPr>
            </a:br>
            <a:r>
              <a:rPr lang="en-US" sz="1600" noProof="0" dirty="0">
                <a:solidFill>
                  <a:schemeClr val="bg1"/>
                </a:solidFill>
              </a:rPr>
              <a:t>Logo</a:t>
            </a:r>
          </a:p>
          <a:p>
            <a:endParaRPr lang="en-US" noProof="0" dirty="0"/>
          </a:p>
        </p:txBody>
      </p:sp>
      <p:sp>
        <p:nvSpPr>
          <p:cNvPr id="17" name="Picture Placeholder 29"/>
          <p:cNvSpPr>
            <a:spLocks noGrp="1"/>
          </p:cNvSpPr>
          <p:nvPr>
            <p:ph type="pic" sz="quarter" idx="19" hasCustomPrompt="1"/>
          </p:nvPr>
        </p:nvSpPr>
        <p:spPr>
          <a:xfrm>
            <a:off x="4734795" y="1863917"/>
            <a:ext cx="1244906" cy="549275"/>
          </a:xfrm>
        </p:spPr>
        <p:txBody>
          <a:bodyPr>
            <a:noAutofit/>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US" sz="1600" noProof="0" dirty="0">
                <a:solidFill>
                  <a:schemeClr val="bg1"/>
                </a:solidFill>
              </a:rPr>
              <a:t>Co-brand</a:t>
            </a:r>
            <a:br>
              <a:rPr lang="en-US" sz="1600" noProof="0" dirty="0">
                <a:solidFill>
                  <a:schemeClr val="bg1"/>
                </a:solidFill>
              </a:rPr>
            </a:br>
            <a:r>
              <a:rPr lang="en-US" sz="1600" noProof="0" dirty="0">
                <a:solidFill>
                  <a:schemeClr val="bg1"/>
                </a:solidFill>
              </a:rPr>
              <a:t>Logo</a:t>
            </a:r>
          </a:p>
          <a:p>
            <a:endParaRPr lang="en-US" noProof="0" dirty="0"/>
          </a:p>
        </p:txBody>
      </p:sp>
      <p:sp>
        <p:nvSpPr>
          <p:cNvPr id="18"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9"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2288228075"/>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3 column green line">
    <p:spTree>
      <p:nvGrpSpPr>
        <p:cNvPr id="1" name=""/>
        <p:cNvGrpSpPr/>
        <p:nvPr/>
      </p:nvGrpSpPr>
      <p:grpSpPr>
        <a:xfrm>
          <a:off x="0" y="0"/>
          <a:ext cx="0" cy="0"/>
          <a:chOff x="0" y="0"/>
          <a:chExt cx="0" cy="0"/>
        </a:xfrm>
      </p:grpSpPr>
      <p:sp>
        <p:nvSpPr>
          <p:cNvPr id="4" name="Rectangle 3"/>
          <p:cNvSpPr/>
          <p:nvPr userDrawn="1"/>
        </p:nvSpPr>
        <p:spPr>
          <a:xfrm>
            <a:off x="4278313" y="1705968"/>
            <a:ext cx="3636962"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dirty="0">
              <a:solidFill>
                <a:schemeClr val="bg1"/>
              </a:solidFill>
            </a:endParaRPr>
          </a:p>
        </p:txBody>
      </p:sp>
      <p:sp>
        <p:nvSpPr>
          <p:cNvPr id="5" name="Rectangle 4"/>
          <p:cNvSpPr/>
          <p:nvPr userDrawn="1"/>
        </p:nvSpPr>
        <p:spPr>
          <a:xfrm>
            <a:off x="469900" y="1705968"/>
            <a:ext cx="3627438"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dirty="0">
              <a:solidFill>
                <a:schemeClr val="bg1"/>
              </a:solidFill>
            </a:endParaRPr>
          </a:p>
        </p:txBody>
      </p:sp>
      <p:sp>
        <p:nvSpPr>
          <p:cNvPr id="6" name="Rectangle 5"/>
          <p:cNvSpPr/>
          <p:nvPr userDrawn="1"/>
        </p:nvSpPr>
        <p:spPr>
          <a:xfrm>
            <a:off x="8104176" y="1705968"/>
            <a:ext cx="3629025"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dirty="0">
              <a:solidFill>
                <a:schemeClr val="bg1"/>
              </a:solidFill>
            </a:endParaRPr>
          </a:p>
        </p:txBody>
      </p:sp>
      <p:sp>
        <p:nvSpPr>
          <p:cNvPr id="7" name="Text Placeholder 8"/>
          <p:cNvSpPr>
            <a:spLocks noGrp="1"/>
          </p:cNvSpPr>
          <p:nvPr>
            <p:ph type="body" sz="quarter" idx="17"/>
          </p:nvPr>
        </p:nvSpPr>
        <p:spPr>
          <a:xfrm>
            <a:off x="4278313" y="1851441"/>
            <a:ext cx="3630168" cy="3845755"/>
          </a:xfrm>
        </p:spPr>
        <p:txBody>
          <a:bodyPr/>
          <a:lstStyle>
            <a:lvl1pPr marL="0" indent="0" algn="l">
              <a:buFontTx/>
              <a:buNone/>
              <a:defRPr b="1">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8" name="Text Placeholder 8"/>
          <p:cNvSpPr>
            <a:spLocks noGrp="1"/>
          </p:cNvSpPr>
          <p:nvPr>
            <p:ph type="body" sz="quarter" idx="18"/>
          </p:nvPr>
        </p:nvSpPr>
        <p:spPr>
          <a:xfrm>
            <a:off x="469900" y="1851441"/>
            <a:ext cx="3627438" cy="3845755"/>
          </a:xfrm>
        </p:spPr>
        <p:txBody>
          <a:bodyPr/>
          <a:lstStyle>
            <a:lvl1pPr marL="0" indent="0" algn="l">
              <a:buFontTx/>
              <a:buNone/>
              <a:defRPr b="1">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9" name="Text Placeholder 8"/>
          <p:cNvSpPr>
            <a:spLocks noGrp="1"/>
          </p:cNvSpPr>
          <p:nvPr>
            <p:ph type="body" sz="quarter" idx="19"/>
          </p:nvPr>
        </p:nvSpPr>
        <p:spPr>
          <a:xfrm>
            <a:off x="8093075" y="1851441"/>
            <a:ext cx="3629025" cy="3845755"/>
          </a:xfrm>
        </p:spPr>
        <p:txBody>
          <a:bodyPr/>
          <a:lstStyle>
            <a:lvl1pPr marL="0" indent="0" algn="l">
              <a:buFontTx/>
              <a:buNone/>
              <a:defRPr b="1">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1"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2"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648172672"/>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4 column icon">
    <p:spTree>
      <p:nvGrpSpPr>
        <p:cNvPr id="1" name=""/>
        <p:cNvGrpSpPr/>
        <p:nvPr/>
      </p:nvGrpSpPr>
      <p:grpSpPr>
        <a:xfrm>
          <a:off x="0" y="0"/>
          <a:ext cx="0" cy="0"/>
          <a:chOff x="0" y="0"/>
          <a:chExt cx="0" cy="0"/>
        </a:xfrm>
      </p:grpSpPr>
      <p:sp>
        <p:nvSpPr>
          <p:cNvPr id="4" name="Text Placeholder 8"/>
          <p:cNvSpPr>
            <a:spLocks noGrp="1"/>
          </p:cNvSpPr>
          <p:nvPr>
            <p:ph type="body" sz="quarter" idx="17"/>
          </p:nvPr>
        </p:nvSpPr>
        <p:spPr>
          <a:xfrm>
            <a:off x="469900" y="2556000"/>
            <a:ext cx="2592000" cy="3394800"/>
          </a:xfrm>
        </p:spPr>
        <p:txBody>
          <a:bodyPr/>
          <a:lstStyle>
            <a:lvl1pPr marL="0" indent="0" algn="l">
              <a:buFontTx/>
              <a:buNone/>
              <a:defRPr b="0">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5" name="Text Placeholder 8"/>
          <p:cNvSpPr>
            <a:spLocks noGrp="1"/>
          </p:cNvSpPr>
          <p:nvPr>
            <p:ph type="body" sz="quarter" idx="18"/>
          </p:nvPr>
        </p:nvSpPr>
        <p:spPr>
          <a:xfrm>
            <a:off x="9130100" y="2556000"/>
            <a:ext cx="2592000" cy="3394800"/>
          </a:xfrm>
        </p:spPr>
        <p:txBody>
          <a:bodyPr/>
          <a:lstStyle>
            <a:lvl1pPr marL="0" indent="0" algn="l">
              <a:buFontTx/>
              <a:buNone/>
              <a:defRPr b="0">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6" name="Text Placeholder 8"/>
          <p:cNvSpPr>
            <a:spLocks noGrp="1"/>
          </p:cNvSpPr>
          <p:nvPr>
            <p:ph type="body" sz="quarter" idx="19"/>
          </p:nvPr>
        </p:nvSpPr>
        <p:spPr>
          <a:xfrm>
            <a:off x="3356633" y="2556000"/>
            <a:ext cx="2592000" cy="3394800"/>
          </a:xfrm>
        </p:spPr>
        <p:txBody>
          <a:bodyPr/>
          <a:lstStyle>
            <a:lvl1pPr marL="0" indent="0" algn="l">
              <a:buFontTx/>
              <a:buNone/>
              <a:defRPr b="0">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7" name="Text Placeholder 8"/>
          <p:cNvSpPr>
            <a:spLocks noGrp="1"/>
          </p:cNvSpPr>
          <p:nvPr>
            <p:ph type="body" sz="quarter" idx="20"/>
          </p:nvPr>
        </p:nvSpPr>
        <p:spPr>
          <a:xfrm>
            <a:off x="6243366" y="2556000"/>
            <a:ext cx="2592000" cy="3394800"/>
          </a:xfrm>
        </p:spPr>
        <p:txBody>
          <a:bodyPr/>
          <a:lstStyle>
            <a:lvl1pPr marL="0" indent="0" algn="l">
              <a:buFontTx/>
              <a:buNone/>
              <a:defRPr b="0">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9"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0"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311454922"/>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4 column icon green">
    <p:bg>
      <p:bgPr>
        <a:solidFill>
          <a:schemeClr val="accent2"/>
        </a:solidFill>
        <a:effectLst/>
      </p:bgPr>
    </p:bg>
    <p:spTree>
      <p:nvGrpSpPr>
        <p:cNvPr id="1" name=""/>
        <p:cNvGrpSpPr/>
        <p:nvPr/>
      </p:nvGrpSpPr>
      <p:grpSpPr>
        <a:xfrm>
          <a:off x="0" y="0"/>
          <a:ext cx="0" cy="0"/>
          <a:chOff x="0" y="0"/>
          <a:chExt cx="0" cy="0"/>
        </a:xfrm>
      </p:grpSpPr>
      <p:sp>
        <p:nvSpPr>
          <p:cNvPr id="4" name="Text Placeholder 8"/>
          <p:cNvSpPr>
            <a:spLocks noGrp="1"/>
          </p:cNvSpPr>
          <p:nvPr>
            <p:ph type="body" sz="quarter" idx="17"/>
          </p:nvPr>
        </p:nvSpPr>
        <p:spPr>
          <a:xfrm>
            <a:off x="469903" y="2556000"/>
            <a:ext cx="2592000" cy="3394800"/>
          </a:xfrm>
        </p:spPr>
        <p:txBody>
          <a:bodyPr/>
          <a:lstStyle>
            <a:lvl1pPr marL="0" indent="0" algn="l">
              <a:buFontTx/>
              <a:buNone/>
              <a:defRPr b="0">
                <a:solidFill>
                  <a:schemeClr val="bg1"/>
                </a:solidFill>
              </a:defRPr>
            </a:lvl1pPr>
            <a:lvl2pPr marL="127000" indent="-127000" algn="l">
              <a:spcAft>
                <a:spcPts val="1333"/>
              </a:spcAft>
              <a:buClrTx/>
              <a:buSzPct val="100000"/>
              <a:buFont typeface="Arial" panose="020B0604020202020204" pitchFamily="34" charset="0"/>
              <a:buChar char="•"/>
              <a:defRPr>
                <a:solidFill>
                  <a:schemeClr val="bg1"/>
                </a:solidFill>
              </a:defRPr>
            </a:lvl2pPr>
            <a:lvl3pPr marL="279400" indent="-127000" algn="l">
              <a:spcAft>
                <a:spcPts val="1333"/>
              </a:spcAft>
              <a:buClrTx/>
              <a:buSzPct val="100000"/>
              <a:buFont typeface="Arial" panose="020B0604020202020204" pitchFamily="34" charset="0"/>
              <a:buChar char="−"/>
              <a:defRPr>
                <a:solidFill>
                  <a:schemeClr val="bg1"/>
                </a:solidFill>
              </a:defRPr>
            </a:lvl3pPr>
            <a:lvl4pPr marL="431800" indent="-127000" algn="l">
              <a:spcAft>
                <a:spcPts val="1333"/>
              </a:spcAft>
              <a:buClrTx/>
              <a:buSzPct val="100000"/>
              <a:buFont typeface="Arial" panose="020B0604020202020204" pitchFamily="34" charset="0"/>
              <a:buChar char="◦"/>
              <a:defRPr>
                <a:solidFill>
                  <a:schemeClr val="bg1"/>
                </a:solidFill>
              </a:defRPr>
            </a:lvl4pPr>
            <a:lvl5pPr marL="584200" indent="-127000" algn="l">
              <a:spcAft>
                <a:spcPts val="1333"/>
              </a:spcAft>
              <a:buClrTx/>
              <a:buSzPct val="100000"/>
              <a:buFont typeface="Arial" panose="020B0604020202020204" pitchFamily="34" charset="0"/>
              <a:buChar char="−"/>
              <a:defRPr baseline="0">
                <a:solidFill>
                  <a:schemeClr val="bg1"/>
                </a:solidFill>
              </a:defRPr>
            </a:lvl5pPr>
            <a:lvl6pPr marL="475188" indent="-235194">
              <a:spcAft>
                <a:spcPts val="1333"/>
              </a:spcAft>
              <a:buFont typeface="Verdana" panose="020B0604030504040204" pitchFamily="34" charset="0"/>
              <a:buChar char="−"/>
              <a:defRPr>
                <a:solidFill>
                  <a:schemeClr val="bg1"/>
                </a:solidFill>
              </a:defRPr>
            </a:lvl6pPr>
            <a:lvl7pPr marL="475188" indent="-235194">
              <a:spcAft>
                <a:spcPts val="1333"/>
              </a:spcAft>
              <a:defRPr>
                <a:solidFill>
                  <a:schemeClr val="bg1"/>
                </a:solidFill>
              </a:defRPr>
            </a:lvl7pPr>
            <a:lvl8pPr marL="475188" indent="-235194">
              <a:spcAft>
                <a:spcPts val="1333"/>
              </a:spcAft>
              <a:defRPr>
                <a:solidFill>
                  <a:schemeClr val="bg1"/>
                </a:solidFill>
              </a:defRPr>
            </a:lvl8pPr>
            <a:lvl9pPr marL="475188" indent="-235194">
              <a:spcAft>
                <a:spcPts val="1333"/>
              </a:spcAft>
              <a:defRPr>
                <a:solidFill>
                  <a:schemeClr val="bg1"/>
                </a:solidFill>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5" name="Text Placeholder 8"/>
          <p:cNvSpPr>
            <a:spLocks noGrp="1"/>
          </p:cNvSpPr>
          <p:nvPr>
            <p:ph type="body" sz="quarter" idx="18"/>
          </p:nvPr>
        </p:nvSpPr>
        <p:spPr>
          <a:xfrm>
            <a:off x="9130100" y="2556000"/>
            <a:ext cx="2592000" cy="3394800"/>
          </a:xfrm>
        </p:spPr>
        <p:txBody>
          <a:bodyPr/>
          <a:lstStyle>
            <a:lvl1pPr marL="0" indent="0" algn="l">
              <a:buFontTx/>
              <a:buNone/>
              <a:defRPr b="0">
                <a:solidFill>
                  <a:schemeClr val="bg1"/>
                </a:solidFill>
              </a:defRPr>
            </a:lvl1pPr>
            <a:lvl2pPr marL="127000" indent="-127000" algn="l">
              <a:spcAft>
                <a:spcPts val="1333"/>
              </a:spcAft>
              <a:buClrTx/>
              <a:buSzPct val="100000"/>
              <a:buFont typeface="Arial" panose="020B0604020202020204" pitchFamily="34" charset="0"/>
              <a:buChar char="•"/>
              <a:defRPr>
                <a:solidFill>
                  <a:schemeClr val="bg1"/>
                </a:solidFill>
              </a:defRPr>
            </a:lvl2pPr>
            <a:lvl3pPr marL="279400" indent="-127000" algn="l">
              <a:spcAft>
                <a:spcPts val="1333"/>
              </a:spcAft>
              <a:buClrTx/>
              <a:buSzPct val="100000"/>
              <a:buFont typeface="Arial" panose="020B0604020202020204" pitchFamily="34" charset="0"/>
              <a:buChar char="−"/>
              <a:defRPr>
                <a:solidFill>
                  <a:schemeClr val="bg1"/>
                </a:solidFill>
              </a:defRPr>
            </a:lvl3pPr>
            <a:lvl4pPr marL="431800" indent="-127000" algn="l">
              <a:spcAft>
                <a:spcPts val="1333"/>
              </a:spcAft>
              <a:buClrTx/>
              <a:buSzPct val="100000"/>
              <a:buFont typeface="Arial" panose="020B0604020202020204" pitchFamily="34" charset="0"/>
              <a:buChar char="◦"/>
              <a:defRPr>
                <a:solidFill>
                  <a:schemeClr val="bg1"/>
                </a:solidFill>
              </a:defRPr>
            </a:lvl4pPr>
            <a:lvl5pPr marL="584200" indent="-127000" algn="l">
              <a:spcAft>
                <a:spcPts val="1333"/>
              </a:spcAft>
              <a:buClrTx/>
              <a:buSzPct val="100000"/>
              <a:buFont typeface="Arial" panose="020B0604020202020204" pitchFamily="34" charset="0"/>
              <a:buChar char="−"/>
              <a:defRPr baseline="0">
                <a:solidFill>
                  <a:schemeClr val="bg1"/>
                </a:solidFill>
              </a:defRPr>
            </a:lvl5pPr>
            <a:lvl6pPr marL="475188" indent="-235194">
              <a:spcAft>
                <a:spcPts val="1333"/>
              </a:spcAft>
              <a:buFont typeface="Verdana" panose="020B0604030504040204" pitchFamily="34" charset="0"/>
              <a:buChar char="−"/>
              <a:defRPr>
                <a:solidFill>
                  <a:schemeClr val="bg1"/>
                </a:solidFill>
              </a:defRPr>
            </a:lvl6pPr>
            <a:lvl7pPr marL="475188" indent="-235194">
              <a:spcAft>
                <a:spcPts val="1333"/>
              </a:spcAft>
              <a:defRPr>
                <a:solidFill>
                  <a:schemeClr val="bg1"/>
                </a:solidFill>
              </a:defRPr>
            </a:lvl7pPr>
            <a:lvl8pPr marL="475188" indent="-235194">
              <a:spcAft>
                <a:spcPts val="1333"/>
              </a:spcAft>
              <a:defRPr>
                <a:solidFill>
                  <a:schemeClr val="bg1"/>
                </a:solidFill>
              </a:defRPr>
            </a:lvl8pPr>
            <a:lvl9pPr marL="475188" indent="-235194">
              <a:spcAft>
                <a:spcPts val="1333"/>
              </a:spcAft>
              <a:defRPr>
                <a:solidFill>
                  <a:schemeClr val="bg1"/>
                </a:solidFill>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6" name="Text Placeholder 8"/>
          <p:cNvSpPr>
            <a:spLocks noGrp="1"/>
          </p:cNvSpPr>
          <p:nvPr>
            <p:ph type="body" sz="quarter" idx="19"/>
          </p:nvPr>
        </p:nvSpPr>
        <p:spPr>
          <a:xfrm>
            <a:off x="3356635" y="2556000"/>
            <a:ext cx="2592000" cy="3394800"/>
          </a:xfrm>
        </p:spPr>
        <p:txBody>
          <a:bodyPr/>
          <a:lstStyle>
            <a:lvl1pPr marL="0" indent="0" algn="l">
              <a:buFontTx/>
              <a:buNone/>
              <a:defRPr b="0">
                <a:solidFill>
                  <a:schemeClr val="bg1"/>
                </a:solidFill>
              </a:defRPr>
            </a:lvl1pPr>
            <a:lvl2pPr marL="127000" indent="-127000" algn="l">
              <a:spcAft>
                <a:spcPts val="1333"/>
              </a:spcAft>
              <a:buClrTx/>
              <a:buSzPct val="100000"/>
              <a:buFont typeface="Arial" panose="020B0604020202020204" pitchFamily="34" charset="0"/>
              <a:buChar char="•"/>
              <a:defRPr>
                <a:solidFill>
                  <a:schemeClr val="bg1"/>
                </a:solidFill>
              </a:defRPr>
            </a:lvl2pPr>
            <a:lvl3pPr marL="279400" indent="-127000" algn="l">
              <a:spcAft>
                <a:spcPts val="1333"/>
              </a:spcAft>
              <a:buClrTx/>
              <a:buSzPct val="100000"/>
              <a:buFont typeface="Arial" panose="020B0604020202020204" pitchFamily="34" charset="0"/>
              <a:buChar char="−"/>
              <a:defRPr>
                <a:solidFill>
                  <a:schemeClr val="bg1"/>
                </a:solidFill>
              </a:defRPr>
            </a:lvl3pPr>
            <a:lvl4pPr marL="431800" indent="-127000" algn="l">
              <a:spcAft>
                <a:spcPts val="1333"/>
              </a:spcAft>
              <a:buClrTx/>
              <a:buSzPct val="100000"/>
              <a:buFont typeface="Arial" panose="020B0604020202020204" pitchFamily="34" charset="0"/>
              <a:buChar char="◦"/>
              <a:defRPr>
                <a:solidFill>
                  <a:schemeClr val="bg1"/>
                </a:solidFill>
              </a:defRPr>
            </a:lvl4pPr>
            <a:lvl5pPr marL="584200" indent="-127000" algn="l">
              <a:spcAft>
                <a:spcPts val="1333"/>
              </a:spcAft>
              <a:buClrTx/>
              <a:buSzPct val="100000"/>
              <a:buFont typeface="Arial" panose="020B0604020202020204" pitchFamily="34" charset="0"/>
              <a:buChar char="−"/>
              <a:defRPr baseline="0">
                <a:solidFill>
                  <a:schemeClr val="bg1"/>
                </a:solidFill>
              </a:defRPr>
            </a:lvl5pPr>
            <a:lvl6pPr marL="475188" indent="-235194">
              <a:spcAft>
                <a:spcPts val="1333"/>
              </a:spcAft>
              <a:buFont typeface="Verdana" panose="020B0604030504040204" pitchFamily="34" charset="0"/>
              <a:buChar char="−"/>
              <a:defRPr>
                <a:solidFill>
                  <a:schemeClr val="bg1"/>
                </a:solidFill>
              </a:defRPr>
            </a:lvl6pPr>
            <a:lvl7pPr marL="475188" indent="-235194">
              <a:spcAft>
                <a:spcPts val="1333"/>
              </a:spcAft>
              <a:defRPr>
                <a:solidFill>
                  <a:schemeClr val="bg1"/>
                </a:solidFill>
              </a:defRPr>
            </a:lvl7pPr>
            <a:lvl8pPr marL="475188" indent="-235194">
              <a:spcAft>
                <a:spcPts val="1333"/>
              </a:spcAft>
              <a:defRPr>
                <a:solidFill>
                  <a:schemeClr val="bg1"/>
                </a:solidFill>
              </a:defRPr>
            </a:lvl8pPr>
            <a:lvl9pPr marL="475188" indent="-235194">
              <a:spcAft>
                <a:spcPts val="1333"/>
              </a:spcAft>
              <a:defRPr>
                <a:solidFill>
                  <a:schemeClr val="bg1"/>
                </a:solidFill>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7" name="Text Placeholder 8"/>
          <p:cNvSpPr>
            <a:spLocks noGrp="1"/>
          </p:cNvSpPr>
          <p:nvPr>
            <p:ph type="body" sz="quarter" idx="20"/>
          </p:nvPr>
        </p:nvSpPr>
        <p:spPr>
          <a:xfrm>
            <a:off x="6243367" y="2556000"/>
            <a:ext cx="2592000" cy="3394800"/>
          </a:xfrm>
        </p:spPr>
        <p:txBody>
          <a:bodyPr/>
          <a:lstStyle>
            <a:lvl1pPr marL="0" indent="0" algn="l">
              <a:buFontTx/>
              <a:buNone/>
              <a:defRPr b="0">
                <a:solidFill>
                  <a:schemeClr val="bg1"/>
                </a:solidFill>
              </a:defRPr>
            </a:lvl1pPr>
            <a:lvl2pPr marL="127000" indent="-127000" algn="l">
              <a:spcAft>
                <a:spcPts val="1333"/>
              </a:spcAft>
              <a:buClrTx/>
              <a:buSzPct val="100000"/>
              <a:buFont typeface="Arial" panose="020B0604020202020204" pitchFamily="34" charset="0"/>
              <a:buChar char="•"/>
              <a:defRPr>
                <a:solidFill>
                  <a:schemeClr val="bg1"/>
                </a:solidFill>
              </a:defRPr>
            </a:lvl2pPr>
            <a:lvl3pPr marL="279400" indent="-127000" algn="l">
              <a:spcAft>
                <a:spcPts val="1333"/>
              </a:spcAft>
              <a:buClrTx/>
              <a:buSzPct val="100000"/>
              <a:buFont typeface="Arial" panose="020B0604020202020204" pitchFamily="34" charset="0"/>
              <a:buChar char="−"/>
              <a:defRPr>
                <a:solidFill>
                  <a:schemeClr val="bg1"/>
                </a:solidFill>
              </a:defRPr>
            </a:lvl3pPr>
            <a:lvl4pPr marL="431800" indent="-127000" algn="l">
              <a:spcAft>
                <a:spcPts val="1333"/>
              </a:spcAft>
              <a:buClrTx/>
              <a:buSzPct val="100000"/>
              <a:buFont typeface="Arial" panose="020B0604020202020204" pitchFamily="34" charset="0"/>
              <a:buChar char="◦"/>
              <a:defRPr>
                <a:solidFill>
                  <a:schemeClr val="bg1"/>
                </a:solidFill>
              </a:defRPr>
            </a:lvl4pPr>
            <a:lvl5pPr marL="584200" indent="-127000" algn="l">
              <a:spcAft>
                <a:spcPts val="1333"/>
              </a:spcAft>
              <a:buClrTx/>
              <a:buSzPct val="100000"/>
              <a:buFont typeface="Arial" panose="020B0604020202020204" pitchFamily="34" charset="0"/>
              <a:buChar char="−"/>
              <a:defRPr baseline="0">
                <a:solidFill>
                  <a:schemeClr val="bg1"/>
                </a:solidFill>
              </a:defRPr>
            </a:lvl5pPr>
            <a:lvl6pPr marL="475188" indent="-235194">
              <a:spcAft>
                <a:spcPts val="1333"/>
              </a:spcAft>
              <a:buFont typeface="Verdana" panose="020B0604030504040204" pitchFamily="34" charset="0"/>
              <a:buChar char="−"/>
              <a:defRPr>
                <a:solidFill>
                  <a:schemeClr val="bg1"/>
                </a:solidFill>
              </a:defRPr>
            </a:lvl6pPr>
            <a:lvl7pPr marL="475188" indent="-235194">
              <a:spcAft>
                <a:spcPts val="1333"/>
              </a:spcAft>
              <a:defRPr>
                <a:solidFill>
                  <a:schemeClr val="bg1"/>
                </a:solidFill>
              </a:defRPr>
            </a:lvl7pPr>
            <a:lvl8pPr marL="475188" indent="-235194">
              <a:spcAft>
                <a:spcPts val="1333"/>
              </a:spcAft>
              <a:defRPr>
                <a:solidFill>
                  <a:schemeClr val="bg1"/>
                </a:solidFill>
              </a:defRPr>
            </a:lvl8pPr>
            <a:lvl9pPr marL="475188" indent="-235194">
              <a:spcAft>
                <a:spcPts val="1333"/>
              </a:spcAft>
              <a:defRPr>
                <a:solidFill>
                  <a:schemeClr val="bg1"/>
                </a:solidFill>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3" name="CaseCode"/>
          <p:cNvSpPr txBox="1"/>
          <p:nvPr userDrawn="1"/>
        </p:nvSpPr>
        <p:spPr>
          <a:xfrm>
            <a:off x="6336000" y="6476999"/>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dirty="0">
                <a:solidFill>
                  <a:schemeClr val="bg1"/>
                </a:solidFill>
              </a:rPr>
              <a:t>Presentation title</a:t>
            </a:r>
            <a:br>
              <a:rPr lang="en-US" sz="650" noProof="0" dirty="0">
                <a:solidFill>
                  <a:schemeClr val="bg1"/>
                </a:solidFill>
              </a:rPr>
            </a:br>
            <a:r>
              <a:rPr lang="en-US" sz="650" noProof="0" dirty="0">
                <a:solidFill>
                  <a:schemeClr val="bg1"/>
                </a:solidFill>
              </a:rPr>
              <a:t>[To edit, click View &gt; Slide Master &gt; Slide master1]</a:t>
            </a:r>
          </a:p>
        </p:txBody>
      </p:sp>
      <p:sp>
        <p:nvSpPr>
          <p:cNvPr id="14" name="Copyright"/>
          <p:cNvSpPr txBox="1"/>
          <p:nvPr userDrawn="1"/>
        </p:nvSpPr>
        <p:spPr>
          <a:xfrm>
            <a:off x="469900" y="6477000"/>
            <a:ext cx="5355167" cy="100027"/>
          </a:xfrm>
          <a:prstGeom prst="rect">
            <a:avLst/>
          </a:prstGeom>
          <a:noFill/>
        </p:spPr>
        <p:txBody>
          <a:bodyPr wrap="square" lIns="0" tIns="0" rIns="0" bIns="0" rtlCol="0">
            <a:spAutoFit/>
          </a:bodyPr>
          <a:lstStyle/>
          <a:p>
            <a:pPr marL="0" indent="0">
              <a:spcBef>
                <a:spcPts val="800"/>
              </a:spcBef>
              <a:buSzPct val="100000"/>
              <a:buFont typeface="Arial"/>
              <a:buNone/>
            </a:pPr>
            <a:r>
              <a:rPr lang="en-US" sz="650" noProof="0" dirty="0">
                <a:solidFill>
                  <a:schemeClr val="bg1"/>
                </a:solidFill>
              </a:rPr>
              <a:t>Copyright © 2017 Deloitte Development LLC. All rights reserved.</a:t>
            </a:r>
          </a:p>
        </p:txBody>
      </p:sp>
      <p:sp>
        <p:nvSpPr>
          <p:cNvPr id="15" name="TextBox 14"/>
          <p:cNvSpPr txBox="1"/>
          <p:nvPr userDrawn="1"/>
        </p:nvSpPr>
        <p:spPr>
          <a:xfrm>
            <a:off x="11382378" y="6477001"/>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dirty="0">
              <a:solidFill>
                <a:schemeClr val="bg1"/>
              </a:solidFill>
            </a:endParaRPr>
          </a:p>
        </p:txBody>
      </p:sp>
      <p:sp>
        <p:nvSpPr>
          <p:cNvPr id="16"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chemeClr val="bg1"/>
                </a:solidFill>
              </a:defRPr>
            </a:lvl1pPr>
          </a:lstStyle>
          <a:p>
            <a:pPr lvl="0"/>
            <a:r>
              <a:rPr lang="en-US" noProof="0" dirty="0"/>
              <a:t>Click to add subtitle</a:t>
            </a:r>
          </a:p>
        </p:txBody>
      </p:sp>
      <p:sp>
        <p:nvSpPr>
          <p:cNvPr id="17"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solidFill>
                  <a:schemeClr val="bg1"/>
                </a:solidFill>
              </a:defRPr>
            </a:lvl1pPr>
          </a:lstStyle>
          <a:p>
            <a:r>
              <a:rPr lang="en-US" noProof="0"/>
              <a:t>Click to edit Master title style</a:t>
            </a:r>
            <a:endParaRPr lang="en-US" noProof="0" dirty="0"/>
          </a:p>
        </p:txBody>
      </p:sp>
    </p:spTree>
    <p:extLst>
      <p:ext uri="{BB962C8B-B14F-4D97-AF65-F5344CB8AC3E}">
        <p14:creationId xmlns:p14="http://schemas.microsoft.com/office/powerpoint/2010/main" val="134908351"/>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subtitle, 1 column text with charts">
    <p:spTree>
      <p:nvGrpSpPr>
        <p:cNvPr id="1" name=""/>
        <p:cNvGrpSpPr/>
        <p:nvPr/>
      </p:nvGrpSpPr>
      <p:grpSpPr>
        <a:xfrm>
          <a:off x="0" y="0"/>
          <a:ext cx="0" cy="0"/>
          <a:chOff x="0" y="0"/>
          <a:chExt cx="0" cy="0"/>
        </a:xfrm>
      </p:grpSpPr>
      <p:sp>
        <p:nvSpPr>
          <p:cNvPr id="10" name="Text Placeholder 18"/>
          <p:cNvSpPr>
            <a:spLocks noGrp="1"/>
          </p:cNvSpPr>
          <p:nvPr>
            <p:ph idx="1"/>
          </p:nvPr>
        </p:nvSpPr>
        <p:spPr>
          <a:xfrm>
            <a:off x="467783" y="1665817"/>
            <a:ext cx="5537730" cy="4633383"/>
          </a:xfrm>
          <a:prstGeom prst="rect">
            <a:avLst/>
          </a:prstGeom>
        </p:spPr>
        <p:txBody>
          <a:bodyPr vert="horz" lIns="0" tIns="0" rIns="0" bIns="0" rtlCol="0">
            <a:no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5"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6"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1734130319"/>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469900" y="402586"/>
            <a:ext cx="11252200" cy="698501"/>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1359543451"/>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 Circle White">
    <p:bg bwMode="gray">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4212000" y="1530000"/>
            <a:ext cx="3780000" cy="3780000"/>
          </a:xfrm>
          <a:prstGeom prst="ellipse">
            <a:avLst/>
          </a:prstGeom>
          <a:ln w="25400">
            <a:solidFill>
              <a:schemeClr val="accent1"/>
            </a:solidFill>
          </a:ln>
        </p:spPr>
        <p:txBody>
          <a:bodyPr lIns="108000" tIns="108000" rIns="108000" bIns="108000" anchor="ctr" anchorCtr="0">
            <a:normAutofit/>
          </a:bodyPr>
          <a:lstStyle>
            <a:lvl1pPr algn="ctr">
              <a:lnSpc>
                <a:spcPts val="3800"/>
              </a:lnSpc>
              <a:defRPr sz="3200" b="0">
                <a:solidFill>
                  <a:schemeClr val="tx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3" name="Subtitle 2"/>
          <p:cNvSpPr>
            <a:spLocks noGrp="1"/>
          </p:cNvSpPr>
          <p:nvPr>
            <p:ph type="subTitle" idx="1"/>
          </p:nvPr>
        </p:nvSpPr>
        <p:spPr bwMode="gray">
          <a:xfrm>
            <a:off x="475327" y="5845180"/>
            <a:ext cx="5594348" cy="505645"/>
          </a:xfrm>
          <a:prstGeom prst="rect">
            <a:avLst/>
          </a:prstGeom>
        </p:spPr>
        <p:txBody>
          <a:bodyPr lIns="0" tIns="0" rIns="0" bIns="0" anchor="b" anchorCtr="0">
            <a:noAutofit/>
          </a:bodyPr>
          <a:lstStyle>
            <a:lvl1pPr marL="0" indent="0" algn="l">
              <a:lnSpc>
                <a:spcPct val="100000"/>
              </a:lnSpc>
              <a:spcAft>
                <a:spcPts val="0"/>
              </a:spcAft>
              <a:buNone/>
              <a:defRPr sz="1600">
                <a:solidFill>
                  <a:schemeClr val="tx1"/>
                </a:solidFill>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noProof="0"/>
              <a:t>Click to edit Master subtitle style</a:t>
            </a:r>
            <a:endParaRPr lang="en-US" noProof="0" dirty="0"/>
          </a:p>
        </p:txBody>
      </p:sp>
      <p:sp>
        <p:nvSpPr>
          <p:cNvPr id="5" name="Text Placeholder 4"/>
          <p:cNvSpPr>
            <a:spLocks noGrp="1"/>
          </p:cNvSpPr>
          <p:nvPr>
            <p:ph type="body" sz="quarter" idx="10"/>
          </p:nvPr>
        </p:nvSpPr>
        <p:spPr>
          <a:xfrm>
            <a:off x="475325" y="6362699"/>
            <a:ext cx="5594349" cy="298451"/>
          </a:xfrm>
          <a:prstGeom prst="rect">
            <a:avLst/>
          </a:prstGeom>
        </p:spPr>
        <p:txBody>
          <a:bodyPr>
            <a:noAutofit/>
          </a:bodyPr>
          <a:lstStyle>
            <a:lvl1pPr>
              <a:spcAft>
                <a:spcPts val="0"/>
              </a:spcAft>
              <a:defRPr sz="105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Edit Master text styles</a:t>
            </a:r>
          </a:p>
        </p:txBody>
      </p:sp>
      <p:grpSp>
        <p:nvGrpSpPr>
          <p:cNvPr id="16" name="Group 15"/>
          <p:cNvGrpSpPr>
            <a:grpSpLocks noChangeAspect="1"/>
          </p:cNvGrpSpPr>
          <p:nvPr userDrawn="1"/>
        </p:nvGrpSpPr>
        <p:grpSpPr>
          <a:xfrm>
            <a:off x="475325" y="457200"/>
            <a:ext cx="1998000" cy="374400"/>
            <a:chOff x="398463" y="404813"/>
            <a:chExt cx="1627187" cy="307976"/>
          </a:xfrm>
          <a:solidFill>
            <a:schemeClr val="tx1"/>
          </a:solidFill>
        </p:grpSpPr>
        <p:sp>
          <p:nvSpPr>
            <p:cNvPr id="17"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18"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30"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31"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32"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33"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34"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35"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36"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37"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grpSp>
    </p:spTree>
    <p:extLst>
      <p:ext uri="{BB962C8B-B14F-4D97-AF65-F5344CB8AC3E}">
        <p14:creationId xmlns:p14="http://schemas.microsoft.com/office/powerpoint/2010/main" val="3113288589"/>
      </p:ext>
    </p:extLst>
  </p:cSld>
  <p:clrMapOvr>
    <a:masterClrMapping/>
  </p:clrMapOvr>
  <p:transition>
    <p:fade/>
  </p:transition>
  <p:extLst mod="1">
    <p:ext uri="{DCECCB84-F9BA-43D5-87BE-67443E8EF086}">
      <p15:sldGuideLst xmlns:p15="http://schemas.microsoft.com/office/powerpoint/2012/main">
        <p15:guide id="1" orient="horz" pos="4088">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53432997"/>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userDrawn="1">
  <p:cSld name="1_Title Slide - Black">
    <p:bg bwMode="gray">
      <p:bgRef idx="1001">
        <a:schemeClr val="bg1"/>
      </p:bgRef>
    </p:bg>
    <p:spTree>
      <p:nvGrpSpPr>
        <p:cNvPr id="1" name=""/>
        <p:cNvGrpSpPr/>
        <p:nvPr/>
      </p:nvGrpSpPr>
      <p:grpSpPr>
        <a:xfrm>
          <a:off x="0" y="0"/>
          <a:ext cx="0" cy="0"/>
          <a:chOff x="0" y="0"/>
          <a:chExt cx="0" cy="0"/>
        </a:xfrm>
      </p:grpSpPr>
      <p:pic>
        <p:nvPicPr>
          <p:cNvPr id="20" name="Background Picture 3"/>
          <p:cNvPicPr>
            <a:picLocks/>
          </p:cNvPicPr>
          <p:nvPr userDrawn="1"/>
        </p:nvPicPr>
        <p:blipFill>
          <a:blip r:embed="rId2">
            <a:extLst>
              <a:ext uri="{28A0092B-C50C-407E-A947-70E740481C1C}">
                <a14:useLocalDpi xmlns:a14="http://schemas.microsoft.com/office/drawing/2010/main" val="0"/>
              </a:ext>
            </a:extLst>
          </a:blip>
          <a:stretch>
            <a:fillRect/>
          </a:stretch>
        </p:blipFill>
        <p:spPr>
          <a:xfrm>
            <a:off x="0" y="0"/>
            <a:ext cx="12189600" cy="6858000"/>
          </a:xfrm>
          <a:prstGeom prst="rect">
            <a:avLst/>
          </a:prstGeom>
        </p:spPr>
      </p:pic>
      <p:sp>
        <p:nvSpPr>
          <p:cNvPr id="33" name="Picture Placeholder 8"/>
          <p:cNvSpPr>
            <a:spLocks noGrp="1"/>
          </p:cNvSpPr>
          <p:nvPr>
            <p:ph type="pic" sz="quarter" idx="11"/>
          </p:nvPr>
        </p:nvSpPr>
        <p:spPr>
          <a:xfrm>
            <a:off x="3393716" y="727595"/>
            <a:ext cx="5400000" cy="5400000"/>
          </a:xfrm>
          <a:prstGeom prst="rect">
            <a:avLst/>
          </a:prstGeom>
        </p:spPr>
        <p:txBody>
          <a:bodyPr/>
          <a:lstStyle>
            <a:lvl1pPr>
              <a:defRPr>
                <a:solidFill>
                  <a:schemeClr val="tx1"/>
                </a:solidFill>
              </a:defRPr>
            </a:lvl1pPr>
          </a:lstStyle>
          <a:p>
            <a:r>
              <a:rPr lang="en-US" noProof="0" dirty="0"/>
              <a:t>Click icon to add picture</a:t>
            </a:r>
            <a:endParaRPr lang="en-GB" noProof="0" dirty="0"/>
          </a:p>
        </p:txBody>
      </p:sp>
      <p:sp>
        <p:nvSpPr>
          <p:cNvPr id="2" name="FLD_PresentationTitle"/>
          <p:cNvSpPr>
            <a:spLocks noGrp="1"/>
          </p:cNvSpPr>
          <p:nvPr>
            <p:ph type="ctrTitle" hasCustomPrompt="1"/>
          </p:nvPr>
        </p:nvSpPr>
        <p:spPr bwMode="gray">
          <a:xfrm>
            <a:off x="475200" y="5480578"/>
            <a:ext cx="5620800" cy="324000"/>
          </a:xfrm>
        </p:spPr>
        <p:txBody>
          <a:bodyPr anchor="b" anchorCtr="0">
            <a:noAutofit/>
          </a:bodyPr>
          <a:lstStyle>
            <a:lvl1pPr algn="l">
              <a:lnSpc>
                <a:spcPct val="100000"/>
              </a:lnSpc>
              <a:defRPr sz="1800" b="1">
                <a:solidFill>
                  <a:schemeClr val="tx1"/>
                </a:solidFill>
                <a:latin typeface="+mj-lt"/>
                <a:ea typeface="Open Sans" panose="020B0606030504020204" pitchFamily="34" charset="0"/>
                <a:cs typeface="Open Sans" panose="020B0606030504020204" pitchFamily="34" charset="0"/>
              </a:defRPr>
            </a:lvl1pPr>
          </a:lstStyle>
          <a:p>
            <a:endParaRPr lang="en-GB" noProof="0" dirty="0"/>
          </a:p>
        </p:txBody>
      </p:sp>
      <p:sp>
        <p:nvSpPr>
          <p:cNvPr id="3" name="FLD_PresentationSubtitle"/>
          <p:cNvSpPr>
            <a:spLocks noGrp="1"/>
          </p:cNvSpPr>
          <p:nvPr>
            <p:ph type="subTitle" idx="1" hasCustomPrompt="1"/>
          </p:nvPr>
        </p:nvSpPr>
        <p:spPr bwMode="gray">
          <a:xfrm>
            <a:off x="475200" y="5845180"/>
            <a:ext cx="5620800" cy="505645"/>
          </a:xfrm>
          <a:prstGeom prst="rect">
            <a:avLst/>
          </a:prstGeom>
        </p:spPr>
        <p:txBody>
          <a:bodyPr lIns="0" tIns="0" rIns="0" bIns="0">
            <a:noAutofit/>
          </a:bodyPr>
          <a:lstStyle>
            <a:lvl1pPr marL="0" indent="0" algn="l">
              <a:lnSpc>
                <a:spcPct val="100000"/>
              </a:lnSpc>
              <a:spcAft>
                <a:spcPts val="0"/>
              </a:spcAft>
              <a:buNone/>
              <a:defRPr sz="1600">
                <a:solidFill>
                  <a:schemeClr val="tx1"/>
                </a:solidFill>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pPr lvl="0"/>
            <a:endParaRPr lang="en-GB"/>
          </a:p>
        </p:txBody>
      </p:sp>
      <p:sp>
        <p:nvSpPr>
          <p:cNvPr id="18" name="SD_ART_Logo_White"/>
          <p:cNvSpPr/>
          <p:nvPr userDrawn="1"/>
        </p:nvSpPr>
        <p:spPr>
          <a:xfrm>
            <a:off x="475438" y="464400"/>
            <a:ext cx="2286000" cy="100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728426494" name="LogoFrontSlide"/>
          <p:cNvPicPr>
            <a:picLocks noChangeAspect="1"/>
          </p:cNvPicPr>
          <p:nvPr/>
        </p:nvPicPr>
        <p:blipFill>
          <a:blip r:embed="rId3">
            <a:extLst/>
          </a:blip>
          <a:stretch>
            <a:fillRect/>
          </a:stretch>
        </p:blipFill>
        <p:spPr>
          <a:xfrm>
            <a:off x="413999" y="503999"/>
            <a:ext cx="1655999" cy="725867"/>
          </a:xfrm>
          <a:prstGeom prst="rect">
            <a:avLst/>
          </a:prstGeom>
        </p:spPr>
      </p:pic>
      <p:sp>
        <p:nvSpPr>
          <p:cNvPr id="4" name="Footer Placeholder 3" hidden="1"/>
          <p:cNvSpPr>
            <a:spLocks noGrp="1"/>
          </p:cNvSpPr>
          <p:nvPr>
            <p:ph type="ftr" sz="quarter" idx="12"/>
          </p:nvPr>
        </p:nvSpPr>
        <p:spPr/>
        <p:txBody>
          <a:bodyPr/>
          <a:lstStyle>
            <a:lvl1pPr>
              <a:defRPr>
                <a:solidFill>
                  <a:schemeClr val="bg1"/>
                </a:solidFill>
              </a:defRPr>
            </a:lvl1pPr>
          </a:lstStyle>
          <a:p>
            <a:endParaRPr lang="en-GB" dirty="0"/>
          </a:p>
        </p:txBody>
      </p:sp>
    </p:spTree>
    <p:extLst>
      <p:ext uri="{BB962C8B-B14F-4D97-AF65-F5344CB8AC3E}">
        <p14:creationId xmlns:p14="http://schemas.microsoft.com/office/powerpoint/2010/main" val="4105436851"/>
      </p:ext>
    </p:extLst>
  </p:cSld>
  <p:clrMapOvr>
    <a:overrideClrMapping bg1="dk1" tx1="lt1" bg2="dk2" tx2="lt2" accent1="accent1" accent2="accent2" accent3="accent3" accent4="accent4" accent5="accent5" accent6="accent6" hlink="hlink" folHlink="folHlink"/>
  </p:clrMapOvr>
  <p:transition>
    <p:fade/>
  </p:transition>
  <p:extLst mod="1">
    <p:ext uri="{DCECCB84-F9BA-43D5-87BE-67443E8EF086}">
      <p15:sldGuideLst xmlns:p15="http://schemas.microsoft.com/office/powerpoint/2012/main">
        <p15:guide id="1" orient="horz" pos="4088">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1_Title, subtitle &amp; chart">
    <p:spTree>
      <p:nvGrpSpPr>
        <p:cNvPr id="1" name=""/>
        <p:cNvGrpSpPr/>
        <p:nvPr/>
      </p:nvGrpSpPr>
      <p:grpSpPr>
        <a:xfrm>
          <a:off x="0" y="0"/>
          <a:ext cx="0" cy="0"/>
          <a:chOff x="0" y="0"/>
          <a:chExt cx="0" cy="0"/>
        </a:xfrm>
      </p:grpSpPr>
      <p:sp>
        <p:nvSpPr>
          <p:cNvPr id="15" name="Text Placeholder 8"/>
          <p:cNvSpPr>
            <a:spLocks noGrp="1"/>
          </p:cNvSpPr>
          <p:nvPr>
            <p:ph type="body" sz="quarter" idx="13" hasCustomPrompt="1"/>
          </p:nvPr>
        </p:nvSpPr>
        <p:spPr>
          <a:xfrm>
            <a:off x="501650" y="651600"/>
            <a:ext cx="111887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6" name="Title Placeholder 1"/>
          <p:cNvSpPr>
            <a:spLocks noGrp="1"/>
          </p:cNvSpPr>
          <p:nvPr>
            <p:ph type="title" hasCustomPrompt="1"/>
          </p:nvPr>
        </p:nvSpPr>
        <p:spPr>
          <a:xfrm>
            <a:off x="501650" y="317500"/>
            <a:ext cx="11188700" cy="334101"/>
          </a:xfrm>
          <a:prstGeom prst="rect">
            <a:avLst/>
          </a:prstGeom>
        </p:spPr>
        <p:txBody>
          <a:bodyPr vert="horz" lIns="0" tIns="0" rIns="0" bIns="0" rtlCol="0" anchor="t" anchorCtr="0">
            <a:noAutofit/>
          </a:bodyPr>
          <a:lstStyle>
            <a:lvl1pPr>
              <a:defRPr/>
            </a:lvl1pPr>
          </a:lstStyle>
          <a:p>
            <a:r>
              <a:rPr lang="en-US" noProof="0" dirty="0"/>
              <a:t>Click to add title</a:t>
            </a:r>
          </a:p>
        </p:txBody>
      </p:sp>
      <p:sp>
        <p:nvSpPr>
          <p:cNvPr id="17" name="Chart Placeholder 3"/>
          <p:cNvSpPr>
            <a:spLocks noGrp="1"/>
          </p:cNvSpPr>
          <p:nvPr>
            <p:ph type="chart" sz="quarter" idx="15"/>
          </p:nvPr>
        </p:nvSpPr>
        <p:spPr>
          <a:xfrm>
            <a:off x="501652" y="2052000"/>
            <a:ext cx="11188699" cy="4069013"/>
          </a:xfrm>
          <a:prstGeom prst="rect">
            <a:avLst/>
          </a:prstGeom>
        </p:spPr>
        <p:txBody>
          <a:bodyPr/>
          <a:lstStyle/>
          <a:p>
            <a:r>
              <a:rPr lang="en-US" noProof="0"/>
              <a:t>Click icon to add chart</a:t>
            </a:r>
            <a:endParaRPr lang="en-US" noProof="0" dirty="0"/>
          </a:p>
        </p:txBody>
      </p:sp>
      <p:sp>
        <p:nvSpPr>
          <p:cNvPr id="18" name="Text Placeholder 8"/>
          <p:cNvSpPr>
            <a:spLocks noGrp="1"/>
          </p:cNvSpPr>
          <p:nvPr>
            <p:ph type="body" sz="quarter" idx="18"/>
          </p:nvPr>
        </p:nvSpPr>
        <p:spPr>
          <a:xfrm>
            <a:off x="501652" y="1665289"/>
            <a:ext cx="11188699" cy="392112"/>
          </a:xfrm>
        </p:spPr>
        <p:txBody>
          <a:bodyPr/>
          <a:lstStyle/>
          <a:p>
            <a:pPr lvl="0"/>
            <a:r>
              <a:rPr lang="en-US" noProof="0"/>
              <a:t>Click to edit Master text styles</a:t>
            </a:r>
          </a:p>
        </p:txBody>
      </p:sp>
      <p:sp>
        <p:nvSpPr>
          <p:cNvPr id="19" name="Text Placeholder 7"/>
          <p:cNvSpPr>
            <a:spLocks noGrp="1"/>
          </p:cNvSpPr>
          <p:nvPr>
            <p:ph type="body" sz="quarter" idx="23"/>
          </p:nvPr>
        </p:nvSpPr>
        <p:spPr>
          <a:xfrm>
            <a:off x="501651" y="6121014"/>
            <a:ext cx="11188700" cy="260737"/>
          </a:xfrm>
        </p:spPr>
        <p:txBody>
          <a:bodyPr>
            <a:noAutofit/>
          </a:bodyPr>
          <a:lstStyle>
            <a:lvl1pPr>
              <a:spcAft>
                <a:spcPts val="0"/>
              </a:spcAft>
              <a:defRPr sz="900"/>
            </a:lvl1pPr>
          </a:lstStyle>
          <a:p>
            <a:pPr lvl="0"/>
            <a:r>
              <a:rPr lang="en-US" noProof="0"/>
              <a:t>Click to edit Master text styles</a:t>
            </a:r>
          </a:p>
        </p:txBody>
      </p:sp>
    </p:spTree>
    <p:extLst>
      <p:ext uri="{BB962C8B-B14F-4D97-AF65-F5344CB8AC3E}">
        <p14:creationId xmlns:p14="http://schemas.microsoft.com/office/powerpoint/2010/main" val="1744642041"/>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1_Contents">
    <p:spTree>
      <p:nvGrpSpPr>
        <p:cNvPr id="1" name=""/>
        <p:cNvGrpSpPr/>
        <p:nvPr/>
      </p:nvGrpSpPr>
      <p:grpSpPr>
        <a:xfrm>
          <a:off x="0" y="0"/>
          <a:ext cx="0" cy="0"/>
          <a:chOff x="0" y="0"/>
          <a:chExt cx="0" cy="0"/>
        </a:xfrm>
      </p:grpSpPr>
      <p:sp>
        <p:nvSpPr>
          <p:cNvPr id="4" name="Content Placeholder 3"/>
          <p:cNvSpPr>
            <a:spLocks noGrp="1"/>
          </p:cNvSpPr>
          <p:nvPr>
            <p:ph sz="quarter" idx="10"/>
          </p:nvPr>
        </p:nvSpPr>
        <p:spPr>
          <a:xfrm>
            <a:off x="501651" y="1665289"/>
            <a:ext cx="9277349" cy="4716463"/>
          </a:xfrm>
          <a:prstGeom prst="rect">
            <a:avLst/>
          </a:prstGeom>
        </p:spPr>
        <p:txBody>
          <a:bodyPr/>
          <a:lstStyle>
            <a:lvl1pPr marL="0" indent="0" algn="l">
              <a:buFontTx/>
              <a:buNone/>
              <a:tabLst>
                <a:tab pos="6729413" algn="r"/>
              </a:tabLst>
              <a:defRPr/>
            </a:lvl1pPr>
            <a:lvl2pPr marL="127000" indent="-127000">
              <a:tabLst>
                <a:tab pos="6729413" algn="r"/>
              </a:tabLst>
              <a:defRPr/>
            </a:lvl2pPr>
            <a:lvl3pPr marL="279400" indent="-127000">
              <a:tabLst>
                <a:tab pos="6729413" algn="r"/>
              </a:tabLst>
              <a:defRPr/>
            </a:lvl3pPr>
            <a:lvl4pPr marL="431800" indent="-127000">
              <a:tabLst>
                <a:tab pos="6729413" algn="r"/>
              </a:tabLst>
              <a:defRPr/>
            </a:lvl4pPr>
            <a:lvl5pPr marL="584200" indent="-127000">
              <a:tabLst>
                <a:tab pos="5029200" algn="r"/>
              </a:tabLst>
              <a:defRPr baseline="0"/>
            </a:lvl5pPr>
            <a:lvl6pPr>
              <a:tabLst>
                <a:tab pos="6729413" algn="r"/>
              </a:tabLst>
              <a:defRPr/>
            </a:lvl6pPr>
            <a:lvl7pPr>
              <a:tabLst>
                <a:tab pos="6729413" algn="r"/>
              </a:tabLst>
              <a:defRPr/>
            </a:lvl7pPr>
            <a:lvl8pPr>
              <a:tabLst>
                <a:tab pos="6729413" algn="r"/>
              </a:tabLst>
              <a:defRPr/>
            </a:lvl8pPr>
            <a:lvl9pPr>
              <a:tabLst>
                <a:tab pos="6729413" algn="r"/>
              </a:tabLst>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itle Placeholder 1"/>
          <p:cNvSpPr>
            <a:spLocks noGrp="1"/>
          </p:cNvSpPr>
          <p:nvPr>
            <p:ph type="title" hasCustomPrompt="1"/>
          </p:nvPr>
        </p:nvSpPr>
        <p:spPr>
          <a:xfrm>
            <a:off x="501652" y="317500"/>
            <a:ext cx="11180232" cy="698501"/>
          </a:xfrm>
          <a:prstGeom prst="rect">
            <a:avLst/>
          </a:prstGeom>
        </p:spPr>
        <p:txBody>
          <a:bodyPr vert="horz" lIns="0" tIns="0" rIns="0" bIns="0" rtlCol="0" anchor="t" anchorCtr="0">
            <a:noAutofit/>
          </a:bodyPr>
          <a:lstStyle>
            <a:lvl1pPr>
              <a:defRPr/>
            </a:lvl1pPr>
          </a:lstStyle>
          <a:p>
            <a:r>
              <a:rPr lang="en-US" dirty="0"/>
              <a:t>Click to add title</a:t>
            </a:r>
          </a:p>
        </p:txBody>
      </p:sp>
    </p:spTree>
    <p:extLst>
      <p:ext uri="{BB962C8B-B14F-4D97-AF65-F5344CB8AC3E}">
        <p14:creationId xmlns:p14="http://schemas.microsoft.com/office/powerpoint/2010/main" val="2232683042"/>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 Deloitte green">
    <p:bg bwMode="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69900" y="1700213"/>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3" name="Text Placeholder 2"/>
          <p:cNvSpPr>
            <a:spLocks noGrp="1"/>
          </p:cNvSpPr>
          <p:nvPr>
            <p:ph type="body" idx="1"/>
          </p:nvPr>
        </p:nvSpPr>
        <p:spPr bwMode="gray">
          <a:xfrm>
            <a:off x="469899" y="3423545"/>
            <a:ext cx="10418235"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Edit Master text styles</a:t>
            </a:r>
          </a:p>
        </p:txBody>
      </p:sp>
      <p:sp>
        <p:nvSpPr>
          <p:cNvPr id="13" name="Copyright"/>
          <p:cNvSpPr txBox="1"/>
          <p:nvPr userDrawn="1"/>
        </p:nvSpPr>
        <p:spPr>
          <a:xfrm>
            <a:off x="469900" y="6477000"/>
            <a:ext cx="5355167" cy="100027"/>
          </a:xfrm>
          <a:prstGeom prst="rect">
            <a:avLst/>
          </a:prstGeom>
          <a:noFill/>
        </p:spPr>
        <p:txBody>
          <a:bodyPr wrap="square" lIns="0" tIns="0" rIns="0" bIns="0" rtlCol="0">
            <a:spAutoFit/>
          </a:bodyPr>
          <a:lstStyle/>
          <a:p>
            <a:pPr marL="0" indent="0">
              <a:spcBef>
                <a:spcPts val="800"/>
              </a:spcBef>
              <a:buSzPct val="100000"/>
              <a:buFont typeface="Arial"/>
              <a:buNone/>
            </a:pPr>
            <a:r>
              <a:rPr lang="en-US" sz="650" noProof="0" dirty="0">
                <a:solidFill>
                  <a:schemeClr val="bg1"/>
                </a:solidFill>
              </a:rPr>
              <a:t>Copyright © 2018 Deloitte Development LLC. All rights reserved.</a:t>
            </a:r>
          </a:p>
        </p:txBody>
      </p:sp>
      <p:sp>
        <p:nvSpPr>
          <p:cNvPr id="14" name="TextBox 13"/>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dirty="0">
              <a:solidFill>
                <a:schemeClr val="bg1"/>
              </a:solidFill>
            </a:endParaRPr>
          </a:p>
        </p:txBody>
      </p:sp>
    </p:spTree>
    <p:extLst>
      <p:ext uri="{BB962C8B-B14F-4D97-AF65-F5344CB8AC3E}">
        <p14:creationId xmlns:p14="http://schemas.microsoft.com/office/powerpoint/2010/main" val="1114566982"/>
      </p:ext>
    </p:extLst>
  </p:cSld>
  <p:clrMapOvr>
    <a:masterClrMapping/>
  </p:clrMapOvr>
  <p:transition>
    <p:fade/>
  </p:transition>
  <p:extLst mod="1">
    <p:ext uri="{DCECCB84-F9BA-43D5-87BE-67443E8EF086}">
      <p15:sldGuideLst xmlns:p15="http://schemas.microsoft.com/office/powerpoint/2012/main">
        <p15:guide id="1" orient="horz" pos="216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 Deloitte dark green">
    <p:bg bwMode="gray">
      <p:bgPr>
        <a:solidFill>
          <a:schemeClr val="accent2"/>
        </a:solidFill>
        <a:effectLst/>
      </p:bgPr>
    </p:bg>
    <p:spTree>
      <p:nvGrpSpPr>
        <p:cNvPr id="1" name=""/>
        <p:cNvGrpSpPr/>
        <p:nvPr/>
      </p:nvGrpSpPr>
      <p:grpSpPr>
        <a:xfrm>
          <a:off x="0" y="0"/>
          <a:ext cx="0" cy="0"/>
          <a:chOff x="0" y="0"/>
          <a:chExt cx="0" cy="0"/>
        </a:xfrm>
      </p:grpSpPr>
      <p:sp>
        <p:nvSpPr>
          <p:cNvPr id="18"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19"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Edit Master text styles</a:t>
            </a:r>
          </a:p>
        </p:txBody>
      </p:sp>
      <p:sp>
        <p:nvSpPr>
          <p:cNvPr id="21" name="Copyright"/>
          <p:cNvSpPr txBox="1"/>
          <p:nvPr userDrawn="1"/>
        </p:nvSpPr>
        <p:spPr>
          <a:xfrm>
            <a:off x="469900" y="6477000"/>
            <a:ext cx="5355167" cy="100027"/>
          </a:xfrm>
          <a:prstGeom prst="rect">
            <a:avLst/>
          </a:prstGeom>
          <a:noFill/>
        </p:spPr>
        <p:txBody>
          <a:bodyPr wrap="square" lIns="0" tIns="0" rIns="0" bIns="0" rtlCol="0">
            <a:spAutoFit/>
          </a:bodyPr>
          <a:lstStyle/>
          <a:p>
            <a:pPr marL="0" indent="0">
              <a:spcBef>
                <a:spcPts val="800"/>
              </a:spcBef>
              <a:buSzPct val="100000"/>
              <a:buFont typeface="Arial"/>
              <a:buNone/>
            </a:pPr>
            <a:r>
              <a:rPr lang="en-US" sz="650" noProof="0" dirty="0">
                <a:solidFill>
                  <a:schemeClr val="bg1"/>
                </a:solidFill>
              </a:rPr>
              <a:t>Copyright © 2018 Deloitte Development LLC. All rights reserved.</a:t>
            </a:r>
          </a:p>
        </p:txBody>
      </p:sp>
      <p:sp>
        <p:nvSpPr>
          <p:cNvPr id="22" name="TextBox 21"/>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dirty="0">
              <a:solidFill>
                <a:schemeClr val="bg1"/>
              </a:solidFill>
            </a:endParaRPr>
          </a:p>
        </p:txBody>
      </p:sp>
    </p:spTree>
    <p:extLst>
      <p:ext uri="{BB962C8B-B14F-4D97-AF65-F5344CB8AC3E}">
        <p14:creationId xmlns:p14="http://schemas.microsoft.com/office/powerpoint/2010/main" val="759852580"/>
      </p:ext>
    </p:extLst>
  </p:cSld>
  <p:clrMapOvr>
    <a:masterClrMapping/>
  </p:clrMapOvr>
  <p:transition>
    <p:fade/>
  </p:transition>
  <p:extLst mod="1">
    <p:ext uri="{DCECCB84-F9BA-43D5-87BE-67443E8EF086}">
      <p15:sldGuideLst xmlns:p15="http://schemas.microsoft.com/office/powerpoint/2012/main">
        <p15:guide id="1" orient="horz" pos="216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 Deloitte blue">
    <p:bg bwMode="gray">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3"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Edit Master text styles</a:t>
            </a:r>
          </a:p>
        </p:txBody>
      </p:sp>
      <p:sp>
        <p:nvSpPr>
          <p:cNvPr id="8" name="Copyright"/>
          <p:cNvSpPr txBox="1"/>
          <p:nvPr userDrawn="1"/>
        </p:nvSpPr>
        <p:spPr>
          <a:xfrm>
            <a:off x="469900" y="6477000"/>
            <a:ext cx="5355167" cy="100027"/>
          </a:xfrm>
          <a:prstGeom prst="rect">
            <a:avLst/>
          </a:prstGeom>
          <a:noFill/>
        </p:spPr>
        <p:txBody>
          <a:bodyPr wrap="square" lIns="0" tIns="0" rIns="0" bIns="0" rtlCol="0">
            <a:spAutoFit/>
          </a:bodyPr>
          <a:lstStyle/>
          <a:p>
            <a:pPr marL="0" indent="0">
              <a:spcBef>
                <a:spcPts val="800"/>
              </a:spcBef>
              <a:buSzPct val="100000"/>
              <a:buFont typeface="Arial"/>
              <a:buNone/>
            </a:pPr>
            <a:r>
              <a:rPr lang="en-US" sz="650" noProof="0" dirty="0">
                <a:solidFill>
                  <a:schemeClr val="bg1"/>
                </a:solidFill>
              </a:rPr>
              <a:t>Copyright © 2018 Deloitte Development LLC. All rights reserved.</a:t>
            </a:r>
          </a:p>
        </p:txBody>
      </p:sp>
      <p:sp>
        <p:nvSpPr>
          <p:cNvPr id="9" name="TextBox 8"/>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dirty="0">
              <a:solidFill>
                <a:schemeClr val="bg1"/>
              </a:solidFill>
            </a:endParaRPr>
          </a:p>
        </p:txBody>
      </p:sp>
    </p:spTree>
    <p:extLst>
      <p:ext uri="{BB962C8B-B14F-4D97-AF65-F5344CB8AC3E}">
        <p14:creationId xmlns:p14="http://schemas.microsoft.com/office/powerpoint/2010/main" val="4083071782"/>
      </p:ext>
    </p:extLst>
  </p:cSld>
  <p:clrMapOvr>
    <a:masterClrMapping/>
  </p:clrMapOvr>
  <p:transition>
    <p:fade/>
  </p:transition>
  <p:extLst mod="1">
    <p:ext uri="{DCECCB84-F9BA-43D5-87BE-67443E8EF086}">
      <p15:sldGuideLst xmlns:p15="http://schemas.microsoft.com/office/powerpoint/2012/main">
        <p15:guide id="1" orient="horz" pos="216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Divider - Deloitte dark blue">
    <p:bg bwMode="gray">
      <p:bgPr>
        <a:solidFill>
          <a:schemeClr val="accent4"/>
        </a:solidFill>
        <a:effectLst/>
      </p:bgPr>
    </p:bg>
    <p:spTree>
      <p:nvGrpSpPr>
        <p:cNvPr id="1" name=""/>
        <p:cNvGrpSpPr/>
        <p:nvPr/>
      </p:nvGrpSpPr>
      <p:grpSpPr>
        <a:xfrm>
          <a:off x="0" y="0"/>
          <a:ext cx="0" cy="0"/>
          <a:chOff x="0" y="0"/>
          <a:chExt cx="0" cy="0"/>
        </a:xfrm>
      </p:grpSpPr>
      <p:sp>
        <p:nvSpPr>
          <p:cNvPr id="18"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19"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Edit Master text styles</a:t>
            </a:r>
          </a:p>
        </p:txBody>
      </p:sp>
      <p:sp>
        <p:nvSpPr>
          <p:cNvPr id="21" name="Copyright"/>
          <p:cNvSpPr txBox="1"/>
          <p:nvPr userDrawn="1"/>
        </p:nvSpPr>
        <p:spPr>
          <a:xfrm>
            <a:off x="469900" y="6477000"/>
            <a:ext cx="5355167" cy="100027"/>
          </a:xfrm>
          <a:prstGeom prst="rect">
            <a:avLst/>
          </a:prstGeom>
          <a:noFill/>
        </p:spPr>
        <p:txBody>
          <a:bodyPr wrap="square" lIns="0" tIns="0" rIns="0" bIns="0" rtlCol="0">
            <a:spAutoFit/>
          </a:bodyPr>
          <a:lstStyle/>
          <a:p>
            <a:pPr marL="0" indent="0">
              <a:spcBef>
                <a:spcPts val="800"/>
              </a:spcBef>
              <a:buSzPct val="100000"/>
              <a:buFont typeface="Arial"/>
              <a:buNone/>
            </a:pPr>
            <a:r>
              <a:rPr lang="en-US" sz="650" noProof="0" dirty="0">
                <a:solidFill>
                  <a:schemeClr val="bg1"/>
                </a:solidFill>
              </a:rPr>
              <a:t>Copyright © 2018 Deloitte Development LLC. All rights reserved.</a:t>
            </a:r>
          </a:p>
        </p:txBody>
      </p:sp>
      <p:sp>
        <p:nvSpPr>
          <p:cNvPr id="22" name="TextBox 21"/>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dirty="0">
              <a:solidFill>
                <a:schemeClr val="bg1"/>
              </a:solidFill>
            </a:endParaRPr>
          </a:p>
        </p:txBody>
      </p:sp>
    </p:spTree>
    <p:extLst>
      <p:ext uri="{BB962C8B-B14F-4D97-AF65-F5344CB8AC3E}">
        <p14:creationId xmlns:p14="http://schemas.microsoft.com/office/powerpoint/2010/main" val="763336244"/>
      </p:ext>
    </p:extLst>
  </p:cSld>
  <p:clrMapOvr>
    <a:masterClrMapping/>
  </p:clrMapOvr>
  <p:transition>
    <p:fade/>
  </p:transition>
  <p:extLst mod="1">
    <p:ext uri="{DCECCB84-F9BA-43D5-87BE-67443E8EF086}">
      <p15:sldGuideLst xmlns:p15="http://schemas.microsoft.com/office/powerpoint/2012/main">
        <p15:guide id="1" orient="horz" pos="216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Divider - Deloitte black">
    <p:bg bwMode="gray">
      <p:bgPr>
        <a:solidFill>
          <a:schemeClr val="tx1"/>
        </a:solidFill>
        <a:effectLst/>
      </p:bgPr>
    </p:bg>
    <p:spTree>
      <p:nvGrpSpPr>
        <p:cNvPr id="1" name=""/>
        <p:cNvGrpSpPr/>
        <p:nvPr/>
      </p:nvGrpSpPr>
      <p:grpSpPr>
        <a:xfrm>
          <a:off x="0" y="0"/>
          <a:ext cx="0" cy="0"/>
          <a:chOff x="0" y="0"/>
          <a:chExt cx="0" cy="0"/>
        </a:xfrm>
      </p:grpSpPr>
      <p:sp>
        <p:nvSpPr>
          <p:cNvPr id="18"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19"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Edit Master text styles</a:t>
            </a:r>
          </a:p>
        </p:txBody>
      </p:sp>
      <p:sp>
        <p:nvSpPr>
          <p:cNvPr id="21" name="Copyright"/>
          <p:cNvSpPr txBox="1"/>
          <p:nvPr userDrawn="1"/>
        </p:nvSpPr>
        <p:spPr>
          <a:xfrm>
            <a:off x="469900" y="6477000"/>
            <a:ext cx="5355167" cy="100027"/>
          </a:xfrm>
          <a:prstGeom prst="rect">
            <a:avLst/>
          </a:prstGeom>
          <a:noFill/>
        </p:spPr>
        <p:txBody>
          <a:bodyPr wrap="square" lIns="0" tIns="0" rIns="0" bIns="0" rtlCol="0">
            <a:spAutoFit/>
          </a:bodyPr>
          <a:lstStyle/>
          <a:p>
            <a:pPr marL="0" indent="0">
              <a:spcBef>
                <a:spcPts val="800"/>
              </a:spcBef>
              <a:buSzPct val="100000"/>
              <a:buFont typeface="Arial"/>
              <a:buNone/>
            </a:pPr>
            <a:r>
              <a:rPr lang="en-US" sz="650" noProof="0" dirty="0">
                <a:solidFill>
                  <a:schemeClr val="bg1"/>
                </a:solidFill>
              </a:rPr>
              <a:t>Copyright © 2018 Deloitte Development LLC. All rights reserved.</a:t>
            </a:r>
          </a:p>
        </p:txBody>
      </p:sp>
      <p:sp>
        <p:nvSpPr>
          <p:cNvPr id="22" name="TextBox 21"/>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dirty="0">
              <a:solidFill>
                <a:schemeClr val="bg1"/>
              </a:solidFill>
            </a:endParaRPr>
          </a:p>
        </p:txBody>
      </p:sp>
    </p:spTree>
    <p:extLst>
      <p:ext uri="{BB962C8B-B14F-4D97-AF65-F5344CB8AC3E}">
        <p14:creationId xmlns:p14="http://schemas.microsoft.com/office/powerpoint/2010/main" val="1191414255"/>
      </p:ext>
    </p:extLst>
  </p:cSld>
  <p:clrMapOvr>
    <a:masterClrMapping/>
  </p:clrMapOvr>
  <p:transition>
    <p:fade/>
  </p:transition>
  <p:extLst mod="1">
    <p:ext uri="{DCECCB84-F9BA-43D5-87BE-67443E8EF086}">
      <p15:sldGuideLst xmlns:p15="http://schemas.microsoft.com/office/powerpoint/2012/main">
        <p15:guide id="1" orient="horz" pos="216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oleObject" Target="../embeddings/oleObject1.bin"/><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tags" Target="../tags/tag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vmlDrawing" Target="../drawings/vmlDrawing1.v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image" Target="../media/image1.bin"/></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46"/>
            </p:custDataLst>
            <p:extLst/>
          </p:nvPr>
        </p:nvGraphicFramePr>
        <p:xfrm>
          <a:off x="2119" y="1589"/>
          <a:ext cx="2116" cy="1587"/>
        </p:xfrm>
        <a:graphic>
          <a:graphicData uri="http://schemas.openxmlformats.org/presentationml/2006/ole">
            <mc:AlternateContent xmlns:mc="http://schemas.openxmlformats.org/markup-compatibility/2006">
              <mc:Choice xmlns:v="urn:schemas-microsoft-com:vml" Requires="v">
                <p:oleObj spid="_x0000_s3376" name="think-cell Slide" r:id="rId47" imgW="270" imgH="270" progId="TCLayout.ActiveDocument.1">
                  <p:embed/>
                </p:oleObj>
              </mc:Choice>
              <mc:Fallback>
                <p:oleObj name="think-cell Slide" r:id="rId47" imgW="270" imgH="270" progId="TCLayout.ActiveDocument.1">
                  <p:embed/>
                  <p:pic>
                    <p:nvPicPr>
                      <p:cNvPr id="4" name="Object 3" hidden="1"/>
                      <p:cNvPicPr/>
                      <p:nvPr/>
                    </p:nvPicPr>
                    <p:blipFill>
                      <a:blip r:embed="rId48"/>
                      <a:stretch>
                        <a:fillRect/>
                      </a:stretch>
                    </p:blipFill>
                    <p:spPr>
                      <a:xfrm>
                        <a:off x="2119" y="1589"/>
                        <a:ext cx="2116" cy="1587"/>
                      </a:xfrm>
                      <a:prstGeom prst="rect">
                        <a:avLst/>
                      </a:prstGeom>
                    </p:spPr>
                  </p:pic>
                </p:oleObj>
              </mc:Fallback>
            </mc:AlternateContent>
          </a:graphicData>
        </a:graphic>
      </p:graphicFrame>
      <p:sp>
        <p:nvSpPr>
          <p:cNvPr id="2" name="Title Placeholder 1"/>
          <p:cNvSpPr>
            <a:spLocks noGrp="1"/>
          </p:cNvSpPr>
          <p:nvPr>
            <p:ph type="title"/>
          </p:nvPr>
        </p:nvSpPr>
        <p:spPr bwMode="gray">
          <a:xfrm>
            <a:off x="469900" y="402586"/>
            <a:ext cx="11252200" cy="692151"/>
          </a:xfrm>
          <a:prstGeom prst="rect">
            <a:avLst/>
          </a:prstGeom>
        </p:spPr>
        <p:txBody>
          <a:bodyPr vert="horz" lIns="0" tIns="0" rIns="0" bIns="0" rtlCol="0" anchor="t" anchorCtr="0">
            <a:noAutofit/>
          </a:bodyPr>
          <a:lstStyle/>
          <a:p>
            <a:r>
              <a:rPr lang="en-US" noProof="0"/>
              <a:t>Click to edit Master title style</a:t>
            </a:r>
            <a:endParaRPr lang="en-US" noProof="0" dirty="0"/>
          </a:p>
        </p:txBody>
      </p:sp>
      <p:sp>
        <p:nvSpPr>
          <p:cNvPr id="19" name="Text Placeholder 18"/>
          <p:cNvSpPr>
            <a:spLocks noGrp="1"/>
          </p:cNvSpPr>
          <p:nvPr>
            <p:ph type="body" idx="1"/>
          </p:nvPr>
        </p:nvSpPr>
        <p:spPr>
          <a:xfrm>
            <a:off x="469900" y="1665290"/>
            <a:ext cx="11252200" cy="4633911"/>
          </a:xfrm>
          <a:prstGeom prst="rect">
            <a:avLst/>
          </a:prstGeom>
        </p:spPr>
        <p:txBody>
          <a:bodyPr vert="horz" lIns="0" tIns="0" rIns="0" bIns="0" rtlCol="0">
            <a:no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1" name="Copyright"/>
          <p:cNvSpPr txBox="1"/>
          <p:nvPr userDrawn="1"/>
        </p:nvSpPr>
        <p:spPr>
          <a:xfrm>
            <a:off x="469900" y="6477000"/>
            <a:ext cx="5355167" cy="100027"/>
          </a:xfrm>
          <a:prstGeom prst="rect">
            <a:avLst/>
          </a:prstGeom>
          <a:noFill/>
        </p:spPr>
        <p:txBody>
          <a:bodyPr vert="horz" wrap="square" lIns="0" tIns="0" rIns="0" bIns="0" rtlCol="0" anchor="t">
            <a:noAutofit/>
          </a:bodyPr>
          <a:lstStyle/>
          <a:p>
            <a:pPr marL="0" indent="0" algn="l" defTabSz="1219170" rtl="0" eaLnBrk="1" latinLnBrk="0" hangingPunct="1">
              <a:spcBef>
                <a:spcPts val="800"/>
              </a:spcBef>
              <a:buSzPct val="100000"/>
              <a:buFont typeface="Arial"/>
              <a:buNone/>
            </a:pPr>
            <a:r>
              <a:rPr lang="en-US" sz="650" b="0" noProof="0" dirty="0">
                <a:solidFill>
                  <a:schemeClr val="tx1"/>
                </a:solidFill>
                <a:latin typeface="+mn-lt"/>
              </a:rPr>
              <a:t>Copyright © 2018 Deloitte Development LLC. All rights reserved.</a:t>
            </a:r>
          </a:p>
        </p:txBody>
      </p:sp>
      <p:sp>
        <p:nvSpPr>
          <p:cNvPr id="12" name="TextBox 11"/>
          <p:cNvSpPr txBox="1"/>
          <p:nvPr userDrawn="1"/>
        </p:nvSpPr>
        <p:spPr>
          <a:xfrm>
            <a:off x="11410953"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tx1"/>
                </a:solidFill>
              </a:rPr>
              <a:pPr marL="0" indent="0" algn="r">
                <a:spcBef>
                  <a:spcPts val="800"/>
                </a:spcBef>
                <a:buSzPct val="100000"/>
                <a:buFont typeface="Arial"/>
                <a:buNone/>
              </a:pPr>
              <a:t>‹#›</a:t>
            </a:fld>
            <a:endParaRPr lang="en-US" sz="650" noProof="0" dirty="0">
              <a:solidFill>
                <a:schemeClr val="tx1"/>
              </a:solidFill>
            </a:endParaRPr>
          </a:p>
        </p:txBody>
      </p:sp>
    </p:spTree>
    <p:extLst>
      <p:ext uri="{BB962C8B-B14F-4D97-AF65-F5344CB8AC3E}">
        <p14:creationId xmlns:p14="http://schemas.microsoft.com/office/powerpoint/2010/main" val="381318666"/>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 id="2147483700" r:id="rId13"/>
    <p:sldLayoutId id="2147483701" r:id="rId14"/>
    <p:sldLayoutId id="2147483702" r:id="rId15"/>
    <p:sldLayoutId id="2147483703" r:id="rId16"/>
    <p:sldLayoutId id="2147483704" r:id="rId17"/>
    <p:sldLayoutId id="2147483705" r:id="rId18"/>
    <p:sldLayoutId id="2147483706" r:id="rId19"/>
    <p:sldLayoutId id="2147483707" r:id="rId20"/>
    <p:sldLayoutId id="2147483708" r:id="rId21"/>
    <p:sldLayoutId id="2147483709" r:id="rId22"/>
    <p:sldLayoutId id="2147483710" r:id="rId23"/>
    <p:sldLayoutId id="2147483711" r:id="rId24"/>
    <p:sldLayoutId id="2147483712" r:id="rId25"/>
    <p:sldLayoutId id="2147483713" r:id="rId26"/>
    <p:sldLayoutId id="2147483714" r:id="rId27"/>
    <p:sldLayoutId id="2147483715" r:id="rId28"/>
    <p:sldLayoutId id="2147483716" r:id="rId29"/>
    <p:sldLayoutId id="2147483717" r:id="rId30"/>
    <p:sldLayoutId id="2147483718" r:id="rId31"/>
    <p:sldLayoutId id="2147483719" r:id="rId32"/>
    <p:sldLayoutId id="2147483720" r:id="rId33"/>
    <p:sldLayoutId id="2147483721" r:id="rId34"/>
    <p:sldLayoutId id="2147483722" r:id="rId35"/>
    <p:sldLayoutId id="2147483723" r:id="rId36"/>
    <p:sldLayoutId id="2147483724" r:id="rId37"/>
    <p:sldLayoutId id="2147483725" r:id="rId38"/>
    <p:sldLayoutId id="2147483726" r:id="rId39"/>
    <p:sldLayoutId id="2147483727" r:id="rId40"/>
    <p:sldLayoutId id="2147483728" r:id="rId41"/>
    <p:sldLayoutId id="2147483729" r:id="rId42"/>
    <p:sldLayoutId id="2147483730" r:id="rId43"/>
  </p:sldLayoutIdLst>
  <p:transition>
    <p:fade/>
  </p:transition>
  <p:hf hdr="0" ftr="0" dt="0"/>
  <p:txStyles>
    <p:titleStyle>
      <a:lvl1pPr algn="l" defTabSz="1219170" rtl="0" eaLnBrk="1" latinLnBrk="0" hangingPunct="1">
        <a:spcBef>
          <a:spcPct val="0"/>
        </a:spcBef>
        <a:buNone/>
        <a:defRPr sz="2000" kern="1200">
          <a:solidFill>
            <a:schemeClr val="tx1"/>
          </a:solidFill>
          <a:latin typeface="+mj-lt"/>
          <a:ea typeface="+mj-ea"/>
          <a:cs typeface="+mj-cs"/>
        </a:defRPr>
      </a:lvl1pPr>
    </p:titleStyle>
    <p:bodyStyle>
      <a:lvl1pPr marL="0" indent="0" algn="l" defTabSz="1219170" rtl="0" eaLnBrk="1" latinLnBrk="0" hangingPunct="1">
        <a:spcBef>
          <a:spcPts val="0"/>
        </a:spcBef>
        <a:spcAft>
          <a:spcPts val="1333"/>
        </a:spcAft>
        <a:buSzPct val="100000"/>
        <a:buFontTx/>
        <a:buNone/>
        <a:defRPr sz="1200" b="0" kern="1200">
          <a:solidFill>
            <a:schemeClr val="tx1"/>
          </a:solidFill>
          <a:latin typeface="+mn-lt"/>
          <a:ea typeface="+mn-ea"/>
          <a:cs typeface="+mn-cs"/>
        </a:defRPr>
      </a:lvl1pPr>
      <a:lvl2pPr marL="127000" indent="-127000" algn="l" defTabSz="1219170" rtl="0" eaLnBrk="1" latinLnBrk="0" hangingPunct="1">
        <a:spcBef>
          <a:spcPts val="0"/>
        </a:spcBef>
        <a:spcAft>
          <a:spcPts val="1333"/>
        </a:spcAft>
        <a:buClrTx/>
        <a:buSzPct val="100000"/>
        <a:buFont typeface="Arial" panose="020B0604020202020204" pitchFamily="34" charset="0"/>
        <a:buChar char="•"/>
        <a:defRPr lang="en-US" sz="1200" b="0" kern="1200" dirty="0" smtClean="0">
          <a:solidFill>
            <a:schemeClr val="tx1"/>
          </a:solidFill>
          <a:latin typeface="+mn-lt"/>
          <a:ea typeface="+mn-ea"/>
          <a:cs typeface="+mn-cs"/>
        </a:defRPr>
      </a:lvl2pPr>
      <a:lvl3pPr marL="279400" indent="-127000" algn="l" defTabSz="1219170" rtl="0" eaLnBrk="1" latinLnBrk="0" hangingPunct="1">
        <a:spcBef>
          <a:spcPts val="0"/>
        </a:spcBef>
        <a:spcAft>
          <a:spcPts val="1333"/>
        </a:spcAft>
        <a:buClrTx/>
        <a:buSzPct val="100000"/>
        <a:buFont typeface="Arial" panose="020B0604020202020204" pitchFamily="34" charset="0"/>
        <a:buChar char="−"/>
        <a:defRPr lang="en-US" sz="1200" kern="1200" dirty="0" smtClean="0">
          <a:solidFill>
            <a:schemeClr val="tx1"/>
          </a:solidFill>
          <a:latin typeface="+mn-lt"/>
          <a:ea typeface="+mn-ea"/>
          <a:cs typeface="+mn-cs"/>
        </a:defRPr>
      </a:lvl3pPr>
      <a:lvl4pPr marL="431800" indent="-127000" algn="l" defTabSz="1219170" rtl="0" eaLnBrk="1" latinLnBrk="0" hangingPunct="1">
        <a:spcBef>
          <a:spcPts val="0"/>
        </a:spcBef>
        <a:spcAft>
          <a:spcPts val="1333"/>
        </a:spcAft>
        <a:buClrTx/>
        <a:buSzPct val="100000"/>
        <a:buFont typeface="Arial" panose="020B0604020202020204" pitchFamily="34" charset="0"/>
        <a:buChar char="◦"/>
        <a:defRPr lang="en-US" sz="1200" kern="1200" baseline="0" dirty="0" smtClean="0">
          <a:solidFill>
            <a:schemeClr val="tx1"/>
          </a:solidFill>
          <a:latin typeface="+mn-lt"/>
          <a:ea typeface="+mn-ea"/>
          <a:cs typeface="+mn-cs"/>
        </a:defRPr>
      </a:lvl4pPr>
      <a:lvl5pPr marL="584200" indent="-127000" algn="l" defTabSz="1064657" rtl="0" eaLnBrk="1" latinLnBrk="0" hangingPunct="1">
        <a:spcBef>
          <a:spcPts val="0"/>
        </a:spcBef>
        <a:spcAft>
          <a:spcPts val="1333"/>
        </a:spcAft>
        <a:buClrTx/>
        <a:buSzPct val="100000"/>
        <a:buFont typeface="Arial" panose="020B0604020202020204" pitchFamily="34" charset="0"/>
        <a:buChar char="−"/>
        <a:tabLst/>
        <a:defRPr lang="en-US" sz="1200" kern="1200" baseline="0" dirty="0" smtClean="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5098">
          <p15:clr>
            <a:srgbClr val="F26B43"/>
          </p15:clr>
        </p15:guide>
        <p15:guide id="2" orient="horz" pos="2160">
          <p15:clr>
            <a:srgbClr val="F26B43"/>
          </p15:clr>
        </p15:guide>
        <p15:guide id="3" orient="horz" pos="3968">
          <p15:clr>
            <a:srgbClr val="F26B43"/>
          </p15:clr>
        </p15:guide>
        <p15:guide id="4" pos="296">
          <p15:clr>
            <a:srgbClr val="F26B43"/>
          </p15:clr>
        </p15:guide>
        <p15:guide id="5" pos="7384">
          <p15:clr>
            <a:srgbClr val="F26B43"/>
          </p15:clr>
        </p15:guide>
        <p15:guide id="6" orient="horz" pos="1071">
          <p15:clr>
            <a:srgbClr val="F26B43"/>
          </p15:clr>
        </p15:guide>
        <p15:guide id="7" orient="horz" pos="245">
          <p15:clr>
            <a:srgbClr val="F26B43"/>
          </p15:clr>
        </p15:guide>
        <p15:guide id="8" orient="horz" pos="4081">
          <p15:clr>
            <a:srgbClr val="F26B43"/>
          </p15:clr>
        </p15:guide>
        <p15:guide id="10" pos="4986">
          <p15:clr>
            <a:srgbClr val="F26B43"/>
          </p15:clr>
        </p15:guide>
        <p15:guide id="12" pos="1382">
          <p15:clr>
            <a:srgbClr val="F26B43"/>
          </p15:clr>
        </p15:guide>
        <p15:guide id="13" pos="1496">
          <p15:clr>
            <a:srgbClr val="F26B43"/>
          </p15:clr>
        </p15:guide>
        <p15:guide id="14" pos="2581">
          <p15:clr>
            <a:srgbClr val="F26B43"/>
          </p15:clr>
        </p15:guide>
        <p15:guide id="15" pos="2695">
          <p15:clr>
            <a:srgbClr val="F26B43"/>
          </p15:clr>
        </p15:guide>
        <p15:guide id="16" pos="6185">
          <p15:clr>
            <a:srgbClr val="F26B43"/>
          </p15:clr>
        </p15:guide>
        <p15:guide id="17" pos="3783">
          <p15:clr>
            <a:srgbClr val="F26B43"/>
          </p15:clr>
        </p15:guide>
        <p15:guide id="18" pos="3896">
          <p15:clr>
            <a:srgbClr val="F26B43"/>
          </p15:clr>
        </p15:guide>
        <p15:guide id="19" pos="3840">
          <p15:clr>
            <a:srgbClr val="F26B43"/>
          </p15:clr>
        </p15:guide>
        <p15:guide id="20" pos="6299">
          <p15:clr>
            <a:srgbClr val="F26B43"/>
          </p15:clr>
        </p15:guide>
        <p15:guide id="21" orient="horz" pos="1049">
          <p15:clr>
            <a:srgbClr val="F26B43"/>
          </p15:clr>
        </p15:guide>
        <p15:guide id="22" orient="horz" pos="641">
          <p15:clr>
            <a:srgbClr val="F26B43"/>
          </p15:clr>
        </p15:guide>
        <p15:guide id="23" orient="horz" pos="288">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41.xml"/><Relationship Id="rId1" Type="http://schemas.openxmlformats.org/officeDocument/2006/relationships/tags" Target="../tags/tag3.xml"/><Relationship Id="rId4" Type="http://schemas.openxmlformats.org/officeDocument/2006/relationships/image" Target="../media/image6.bin"/></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hemeOverride" Target="../theme/themeOverride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hemeOverride" Target="../theme/themeOverride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2.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hemeOverride" Target="../theme/themeOverride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9.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5.xml"/><Relationship Id="rId1" Type="http://schemas.openxmlformats.org/officeDocument/2006/relationships/themeOverride" Target="../theme/themeOverride5.xm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4.xml"/><Relationship Id="rId1" Type="http://schemas.openxmlformats.org/officeDocument/2006/relationships/vmlDrawing" Target="../drawings/vmlDrawing3.vml"/><Relationship Id="rId6" Type="http://schemas.openxmlformats.org/officeDocument/2006/relationships/hyperlink" Target="https://talent--c.na2.visual.force.com/apex/PracPortal_Home" TargetMode="External"/><Relationship Id="rId5" Type="http://schemas.openxmlformats.org/officeDocument/2006/relationships/oleObject" Target="../embeddings/oleObject3.bin"/><Relationship Id="rId4" Type="http://schemas.openxmlformats.org/officeDocument/2006/relationships/notesSlide" Target="../notesSlides/notesSlide12.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hemeOverride" Target="../theme/themeOverride6.xml"/></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6.xml"/><Relationship Id="rId4" Type="http://schemas.openxmlformats.org/officeDocument/2006/relationships/image" Target="../media/image9.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hemeOverride" Target="../theme/themeOverride7.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hemeOverride" Target="../theme/themeOverride8.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hemeOverride" Target="../theme/themeOverride9.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hemeOverride" Target="../theme/themeOverride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8"/>
          <p:cNvPicPr>
            <a:picLocks noGrp="1" noChangeAspect="1"/>
          </p:cNvPicPr>
          <p:nvPr>
            <p:ph type="pic" sz="quarter" idx="11"/>
          </p:nvPr>
        </p:nvPicPr>
        <p:blipFill>
          <a:blip r:embed="rId4"/>
          <a:srcRect l="15" r="15"/>
          <a:stretch>
            <a:fillRect/>
          </a:stretch>
        </p:blipFill>
        <p:spPr/>
      </p:pic>
      <p:sp>
        <p:nvSpPr>
          <p:cNvPr id="2" name="Title 1"/>
          <p:cNvSpPr>
            <a:spLocks noGrp="1"/>
          </p:cNvSpPr>
          <p:nvPr>
            <p:ph type="ctrTitle"/>
          </p:nvPr>
        </p:nvSpPr>
        <p:spPr/>
        <p:txBody>
          <a:bodyPr/>
          <a:lstStyle/>
          <a:p>
            <a:r>
              <a:rPr lang="en-GB" dirty="0"/>
              <a:t>FY19 Recruiting </a:t>
            </a:r>
            <a:r>
              <a:rPr lang="en-GB" dirty="0" smtClean="0"/>
              <a:t>101 - Minneapolis</a:t>
            </a:r>
            <a:endParaRPr lang="en-GB" dirty="0"/>
          </a:p>
        </p:txBody>
      </p:sp>
      <p:sp>
        <p:nvSpPr>
          <p:cNvPr id="7" name="Subtitle 6"/>
          <p:cNvSpPr>
            <a:spLocks noGrp="1"/>
          </p:cNvSpPr>
          <p:nvPr>
            <p:ph type="subTitle" idx="1"/>
          </p:nvPr>
        </p:nvSpPr>
        <p:spPr/>
        <p:txBody>
          <a:bodyPr/>
          <a:lstStyle/>
          <a:p>
            <a:r>
              <a:rPr lang="en-GB" dirty="0" smtClean="0"/>
              <a:t>September </a:t>
            </a:r>
            <a:r>
              <a:rPr lang="en-GB" dirty="0"/>
              <a:t>2018</a:t>
            </a:r>
          </a:p>
        </p:txBody>
      </p:sp>
      <p:sp>
        <p:nvSpPr>
          <p:cNvPr id="8" name="NameDate"/>
          <p:cNvSpPr/>
          <p:nvPr>
            <p:custDataLst>
              <p:tags r:id="rId1"/>
            </p:custDataLst>
          </p:nvPr>
        </p:nvSpPr>
        <p:spPr bwMode="gray">
          <a:xfrm>
            <a:off x="469899" y="6381750"/>
            <a:ext cx="7445375" cy="298450"/>
          </a:xfrm>
          <a:prstGeom prst="rect">
            <a:avLst/>
          </a:prstGeom>
          <a:noFill/>
          <a:ln w="19050" algn="ctr">
            <a:noFill/>
            <a:miter lim="800000"/>
            <a:headEnd/>
            <a:tailEnd/>
          </a:ln>
        </p:spPr>
        <p:txBody>
          <a:bodyPr wrap="square" lIns="0" tIns="0" rIns="0" bIns="0" rtlCol="0" anchor="t" anchorCtr="0"/>
          <a:lstStyle/>
          <a:p>
            <a:pPr marL="0" indent="0" algn="l" defTabSz="914400" rtl="0" eaLnBrk="1" latinLnBrk="0" hangingPunct="1">
              <a:lnSpc>
                <a:spcPct val="106000"/>
              </a:lnSpc>
              <a:spcBef>
                <a:spcPts val="0"/>
              </a:spcBef>
              <a:spcAft>
                <a:spcPts val="0"/>
              </a:spcAft>
              <a:buSzPct val="100000"/>
              <a:buFont typeface="Arial" panose="020B0604020202020204" pitchFamily="34" charset="0"/>
              <a:buChar char="​"/>
            </a:pPr>
            <a:endParaRPr lang="en-GB" sz="1050" b="0" kern="1200" noProof="0" dirty="0">
              <a:solidFill>
                <a:schemeClr val="tx1"/>
              </a:solidFill>
              <a:latin typeface="+mn-lt"/>
              <a:ea typeface="+mn-ea"/>
              <a:cs typeface="+mn-cs"/>
            </a:endParaRPr>
          </a:p>
        </p:txBody>
      </p:sp>
    </p:spTree>
    <p:extLst>
      <p:ext uri="{BB962C8B-B14F-4D97-AF65-F5344CB8AC3E}">
        <p14:creationId xmlns:p14="http://schemas.microsoft.com/office/powerpoint/2010/main" val="12249264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FY19 Profiles</a:t>
            </a:r>
          </a:p>
        </p:txBody>
      </p:sp>
    </p:spTree>
    <p:extLst>
      <p:ext uri="{BB962C8B-B14F-4D97-AF65-F5344CB8AC3E}">
        <p14:creationId xmlns:p14="http://schemas.microsoft.com/office/powerpoint/2010/main" val="356174546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Title 2"/>
          <p:cNvSpPr>
            <a:spLocks noGrp="1"/>
          </p:cNvSpPr>
          <p:nvPr>
            <p:ph type="title"/>
          </p:nvPr>
        </p:nvSpPr>
        <p:spPr>
          <a:xfrm>
            <a:off x="561722" y="510333"/>
            <a:ext cx="8391525" cy="334101"/>
          </a:xfrm>
        </p:spPr>
        <p:txBody>
          <a:bodyPr/>
          <a:lstStyle/>
          <a:p>
            <a:pPr>
              <a:defRPr/>
            </a:pPr>
            <a:r>
              <a:rPr lang="en-US" dirty="0">
                <a:latin typeface="Verdana"/>
              </a:rPr>
              <a:t>FY19 Profile Strategy Overview</a:t>
            </a:r>
          </a:p>
        </p:txBody>
      </p:sp>
      <p:sp>
        <p:nvSpPr>
          <p:cNvPr id="20" name="Text Placeholder 1">
            <a:extLst>
              <a:ext uri="{FF2B5EF4-FFF2-40B4-BE49-F238E27FC236}">
                <a16:creationId xmlns:a16="http://schemas.microsoft.com/office/drawing/2014/main" id="{5747C497-C3E1-4B17-B7FD-070D6B39A1EC}"/>
              </a:ext>
            </a:extLst>
          </p:cNvPr>
          <p:cNvSpPr txBox="1">
            <a:spLocks/>
          </p:cNvSpPr>
          <p:nvPr/>
        </p:nvSpPr>
        <p:spPr>
          <a:xfrm>
            <a:off x="561722" y="856517"/>
            <a:ext cx="11252200" cy="757255"/>
          </a:xfrm>
          <a:prstGeom prst="rect">
            <a:avLst/>
          </a:prstGeom>
        </p:spPr>
        <p:txBody>
          <a:bodyPr vert="horz" lIns="0" tIns="0" rIns="0" bIns="0" rtlCol="0">
            <a:noAutofit/>
          </a:bodyPr>
          <a:lstStyle>
            <a:lvl1pPr marL="0" indent="0" algn="l" defTabSz="1219170" rtl="0" eaLnBrk="1" latinLnBrk="0" hangingPunct="1">
              <a:spcBef>
                <a:spcPts val="0"/>
              </a:spcBef>
              <a:spcAft>
                <a:spcPts val="1333"/>
              </a:spcAft>
              <a:buSzPct val="100000"/>
              <a:buFontTx/>
              <a:buNone/>
              <a:defRPr sz="2000" b="0" kern="1200">
                <a:solidFill>
                  <a:srgbClr val="575757"/>
                </a:solidFill>
                <a:latin typeface="+mn-lt"/>
                <a:ea typeface="+mn-ea"/>
                <a:cs typeface="+mn-cs"/>
              </a:defRPr>
            </a:lvl1pPr>
            <a:lvl2pPr marL="127000" indent="-127000" algn="l" defTabSz="1219170" rtl="0" eaLnBrk="1" latinLnBrk="0" hangingPunct="1">
              <a:spcBef>
                <a:spcPts val="0"/>
              </a:spcBef>
              <a:spcAft>
                <a:spcPts val="1333"/>
              </a:spcAft>
              <a:buClrTx/>
              <a:buSzPct val="100000"/>
              <a:buFont typeface="Arial" panose="020B0604020202020204" pitchFamily="34" charset="0"/>
              <a:buChar char="•"/>
              <a:defRPr lang="en-US" sz="1200" b="0" kern="1200" dirty="0" smtClean="0">
                <a:solidFill>
                  <a:schemeClr val="tx1"/>
                </a:solidFill>
                <a:latin typeface="+mn-lt"/>
                <a:ea typeface="+mn-ea"/>
                <a:cs typeface="+mn-cs"/>
              </a:defRPr>
            </a:lvl2pPr>
            <a:lvl3pPr marL="279400" indent="-127000" algn="l" defTabSz="1219170" rtl="0" eaLnBrk="1" latinLnBrk="0" hangingPunct="1">
              <a:spcBef>
                <a:spcPts val="0"/>
              </a:spcBef>
              <a:spcAft>
                <a:spcPts val="1333"/>
              </a:spcAft>
              <a:buClrTx/>
              <a:buSzPct val="100000"/>
              <a:buFont typeface="Arial" panose="020B0604020202020204" pitchFamily="34" charset="0"/>
              <a:buChar char="−"/>
              <a:defRPr lang="en-US" sz="1200" kern="1200" dirty="0" smtClean="0">
                <a:solidFill>
                  <a:schemeClr val="tx1"/>
                </a:solidFill>
                <a:latin typeface="+mn-lt"/>
                <a:ea typeface="+mn-ea"/>
                <a:cs typeface="+mn-cs"/>
              </a:defRPr>
            </a:lvl3pPr>
            <a:lvl4pPr marL="431800" indent="-127000" algn="l" defTabSz="1219170" rtl="0" eaLnBrk="1" latinLnBrk="0" hangingPunct="1">
              <a:spcBef>
                <a:spcPts val="0"/>
              </a:spcBef>
              <a:spcAft>
                <a:spcPts val="1333"/>
              </a:spcAft>
              <a:buClrTx/>
              <a:buSzPct val="100000"/>
              <a:buFont typeface="Arial" panose="020B0604020202020204" pitchFamily="34" charset="0"/>
              <a:buChar char="◦"/>
              <a:defRPr lang="en-US" sz="1200" kern="1200" baseline="0" dirty="0" smtClean="0">
                <a:solidFill>
                  <a:schemeClr val="tx1"/>
                </a:solidFill>
                <a:latin typeface="+mn-lt"/>
                <a:ea typeface="+mn-ea"/>
                <a:cs typeface="+mn-cs"/>
              </a:defRPr>
            </a:lvl4pPr>
            <a:lvl5pPr marL="584200" indent="-127000" algn="l" defTabSz="1064657" rtl="0" eaLnBrk="1" latinLnBrk="0" hangingPunct="1">
              <a:spcBef>
                <a:spcPts val="0"/>
              </a:spcBef>
              <a:spcAft>
                <a:spcPts val="1333"/>
              </a:spcAft>
              <a:buClrTx/>
              <a:buSzPct val="100000"/>
              <a:buFont typeface="Arial" panose="020B0604020202020204" pitchFamily="34" charset="0"/>
              <a:buChar char="−"/>
              <a:tabLst/>
              <a:defRPr lang="en-US" sz="1200" kern="1200" baseline="0" dirty="0" smtClean="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r>
              <a:rPr lang="en-US" dirty="0"/>
              <a:t>The profile approach will allow us to align skills more clearly with business needs and to better articulate project and role expectations to candidates.</a:t>
            </a:r>
          </a:p>
        </p:txBody>
      </p:sp>
      <p:sp>
        <p:nvSpPr>
          <p:cNvPr id="22" name="Oval 21"/>
          <p:cNvSpPr/>
          <p:nvPr/>
        </p:nvSpPr>
        <p:spPr>
          <a:xfrm>
            <a:off x="5466758" y="1828523"/>
            <a:ext cx="1260140" cy="1260140"/>
          </a:xfrm>
          <a:prstGeom prst="ellipse">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oAutofit/>
          </a:bodyPr>
          <a:lstStyle/>
          <a:p>
            <a:pPr algn="ctr"/>
            <a:endParaRPr lang="en-US" sz="1400" err="1">
              <a:solidFill>
                <a:schemeClr val="tx2"/>
              </a:solidFill>
            </a:endParaRPr>
          </a:p>
        </p:txBody>
      </p:sp>
      <p:sp>
        <p:nvSpPr>
          <p:cNvPr id="23" name="Donut 22"/>
          <p:cNvSpPr/>
          <p:nvPr/>
        </p:nvSpPr>
        <p:spPr>
          <a:xfrm>
            <a:off x="5235561" y="1594497"/>
            <a:ext cx="1728192" cy="1728192"/>
          </a:xfrm>
          <a:prstGeom prst="donut">
            <a:avLst>
              <a:gd name="adj" fmla="val 10860"/>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oAutofit/>
          </a:bodyPr>
          <a:lstStyle/>
          <a:p>
            <a:pPr algn="ctr"/>
            <a:endParaRPr lang="en-US" sz="1400" err="1">
              <a:solidFill>
                <a:schemeClr val="tx2"/>
              </a:solidFill>
            </a:endParaRPr>
          </a:p>
        </p:txBody>
      </p:sp>
      <p:sp>
        <p:nvSpPr>
          <p:cNvPr id="24" name="Rectangle 23"/>
          <p:cNvSpPr/>
          <p:nvPr/>
        </p:nvSpPr>
        <p:spPr>
          <a:xfrm>
            <a:off x="5567780" y="2304704"/>
            <a:ext cx="1058096" cy="307777"/>
          </a:xfrm>
          <a:prstGeom prst="rect">
            <a:avLst/>
          </a:prstGeom>
        </p:spPr>
        <p:txBody>
          <a:bodyPr wrap="square" lIns="0" tIns="0" rIns="0" bIns="0">
            <a:spAutoFit/>
          </a:bodyPr>
          <a:lstStyle/>
          <a:p>
            <a:pPr algn="ctr"/>
            <a:r>
              <a:rPr lang="en-US" sz="1000" b="1" dirty="0">
                <a:solidFill>
                  <a:schemeClr val="accent1"/>
                </a:solidFill>
              </a:rPr>
              <a:t>Solution Engineering </a:t>
            </a:r>
            <a:endParaRPr lang="en-US" sz="1000" dirty="0">
              <a:solidFill>
                <a:schemeClr val="accent1"/>
              </a:solidFill>
            </a:endParaRPr>
          </a:p>
        </p:txBody>
      </p:sp>
      <p:sp>
        <p:nvSpPr>
          <p:cNvPr id="25" name="Flowchart: Process 24"/>
          <p:cNvSpPr/>
          <p:nvPr/>
        </p:nvSpPr>
        <p:spPr>
          <a:xfrm>
            <a:off x="6021056" y="3236608"/>
            <a:ext cx="173736" cy="3539635"/>
          </a:xfrm>
          <a:prstGeom prst="flowChartProcess">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oAutofit/>
          </a:bodyPr>
          <a:lstStyle/>
          <a:p>
            <a:pPr algn="ctr"/>
            <a:endParaRPr lang="en-US" sz="1400" err="1">
              <a:solidFill>
                <a:schemeClr val="tx2"/>
              </a:solidFill>
            </a:endParaRPr>
          </a:p>
        </p:txBody>
      </p:sp>
      <p:sp>
        <p:nvSpPr>
          <p:cNvPr id="27" name="Oval 26"/>
          <p:cNvSpPr/>
          <p:nvPr/>
        </p:nvSpPr>
        <p:spPr>
          <a:xfrm>
            <a:off x="6744798" y="3406509"/>
            <a:ext cx="1260140" cy="1260140"/>
          </a:xfrm>
          <a:prstGeom prst="ellipse">
            <a:avLst/>
          </a:prstGeom>
          <a:noFill/>
          <a:ln w="95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oAutofit/>
          </a:bodyPr>
          <a:lstStyle/>
          <a:p>
            <a:pPr algn="ctr"/>
            <a:endParaRPr lang="en-US" sz="1400" err="1">
              <a:solidFill>
                <a:schemeClr val="tx2"/>
              </a:solidFill>
            </a:endParaRPr>
          </a:p>
        </p:txBody>
      </p:sp>
      <p:sp>
        <p:nvSpPr>
          <p:cNvPr id="29" name="Donut 28"/>
          <p:cNvSpPr/>
          <p:nvPr/>
        </p:nvSpPr>
        <p:spPr>
          <a:xfrm>
            <a:off x="6513601" y="3172483"/>
            <a:ext cx="1728192" cy="1728192"/>
          </a:xfrm>
          <a:prstGeom prst="donut">
            <a:avLst>
              <a:gd name="adj" fmla="val 10860"/>
            </a:avLst>
          </a:prstGeom>
          <a:solidFill>
            <a:schemeClr val="accent3"/>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oAutofit/>
          </a:bodyPr>
          <a:lstStyle/>
          <a:p>
            <a:pPr algn="ctr"/>
            <a:endParaRPr lang="en-US" sz="1400" err="1">
              <a:solidFill>
                <a:schemeClr val="tx2"/>
              </a:solidFill>
            </a:endParaRPr>
          </a:p>
        </p:txBody>
      </p:sp>
      <p:sp>
        <p:nvSpPr>
          <p:cNvPr id="30" name="Rectangle 29"/>
          <p:cNvSpPr/>
          <p:nvPr/>
        </p:nvSpPr>
        <p:spPr>
          <a:xfrm>
            <a:off x="6795309" y="3817047"/>
            <a:ext cx="1159118" cy="461665"/>
          </a:xfrm>
          <a:prstGeom prst="rect">
            <a:avLst/>
          </a:prstGeom>
        </p:spPr>
        <p:txBody>
          <a:bodyPr wrap="square" lIns="0" tIns="0" rIns="0" bIns="0">
            <a:spAutoFit/>
          </a:bodyPr>
          <a:lstStyle/>
          <a:p>
            <a:pPr algn="ctr"/>
            <a:r>
              <a:rPr lang="en-US" sz="1000" b="1" dirty="0">
                <a:solidFill>
                  <a:schemeClr val="accent3"/>
                </a:solidFill>
              </a:rPr>
              <a:t>Enterprise Technology Transformation</a:t>
            </a:r>
            <a:endParaRPr lang="en-US" sz="1000" dirty="0">
              <a:solidFill>
                <a:schemeClr val="accent3"/>
              </a:solidFill>
            </a:endParaRPr>
          </a:p>
        </p:txBody>
      </p:sp>
      <p:sp>
        <p:nvSpPr>
          <p:cNvPr id="31" name="Flowchart: Process 30"/>
          <p:cNvSpPr/>
          <p:nvPr/>
        </p:nvSpPr>
        <p:spPr>
          <a:xfrm>
            <a:off x="6514871" y="4067332"/>
            <a:ext cx="176721" cy="2708910"/>
          </a:xfrm>
          <a:prstGeom prst="flowChartProcess">
            <a:avLst/>
          </a:prstGeom>
          <a:solidFill>
            <a:schemeClr val="accent3"/>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oAutofit/>
          </a:bodyPr>
          <a:lstStyle/>
          <a:p>
            <a:pPr algn="ctr"/>
            <a:endParaRPr lang="en-US" sz="1400" err="1">
              <a:solidFill>
                <a:schemeClr val="tx2"/>
              </a:solidFill>
            </a:endParaRPr>
          </a:p>
        </p:txBody>
      </p:sp>
      <p:sp>
        <p:nvSpPr>
          <p:cNvPr id="32" name="Oval 31"/>
          <p:cNvSpPr/>
          <p:nvPr/>
        </p:nvSpPr>
        <p:spPr>
          <a:xfrm>
            <a:off x="4188717" y="3406509"/>
            <a:ext cx="1260140" cy="1260140"/>
          </a:xfrm>
          <a:prstGeom prst="ellipse">
            <a:avLst/>
          </a:prstGeom>
          <a:noFill/>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oAutofit/>
          </a:bodyPr>
          <a:lstStyle/>
          <a:p>
            <a:pPr algn="ctr"/>
            <a:endParaRPr lang="en-US" sz="1400" err="1">
              <a:solidFill>
                <a:schemeClr val="tx2"/>
              </a:solidFill>
            </a:endParaRPr>
          </a:p>
        </p:txBody>
      </p:sp>
      <p:sp>
        <p:nvSpPr>
          <p:cNvPr id="33" name="Donut 32"/>
          <p:cNvSpPr/>
          <p:nvPr/>
        </p:nvSpPr>
        <p:spPr>
          <a:xfrm>
            <a:off x="3957520" y="3172483"/>
            <a:ext cx="1728192" cy="1728192"/>
          </a:xfrm>
          <a:prstGeom prst="donut">
            <a:avLst>
              <a:gd name="adj" fmla="val 10860"/>
            </a:avLst>
          </a:prstGeom>
          <a:solidFill>
            <a:schemeClr val="accent6"/>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oAutofit/>
          </a:bodyPr>
          <a:lstStyle/>
          <a:p>
            <a:pPr algn="ctr"/>
            <a:endParaRPr lang="en-US" sz="1400" err="1">
              <a:solidFill>
                <a:schemeClr val="tx2"/>
              </a:solidFill>
            </a:endParaRPr>
          </a:p>
        </p:txBody>
      </p:sp>
      <p:sp>
        <p:nvSpPr>
          <p:cNvPr id="34" name="Rectangle 33"/>
          <p:cNvSpPr/>
          <p:nvPr/>
        </p:nvSpPr>
        <p:spPr>
          <a:xfrm>
            <a:off x="4289739" y="3822142"/>
            <a:ext cx="1058096" cy="461665"/>
          </a:xfrm>
          <a:prstGeom prst="rect">
            <a:avLst/>
          </a:prstGeom>
        </p:spPr>
        <p:txBody>
          <a:bodyPr wrap="square" lIns="0" tIns="0" rIns="0" bIns="0">
            <a:spAutoFit/>
          </a:bodyPr>
          <a:lstStyle/>
          <a:p>
            <a:pPr algn="ctr"/>
            <a:r>
              <a:rPr lang="en-US" sz="1000" b="1" dirty="0">
                <a:solidFill>
                  <a:schemeClr val="accent6"/>
                </a:solidFill>
              </a:rPr>
              <a:t>Digital Design and Innovation</a:t>
            </a:r>
            <a:endParaRPr lang="en-US" sz="1000" dirty="0">
              <a:solidFill>
                <a:schemeClr val="accent6"/>
              </a:solidFill>
            </a:endParaRPr>
          </a:p>
        </p:txBody>
      </p:sp>
      <p:sp>
        <p:nvSpPr>
          <p:cNvPr id="35" name="Flowchart: Process 34"/>
          <p:cNvSpPr/>
          <p:nvPr/>
        </p:nvSpPr>
        <p:spPr>
          <a:xfrm>
            <a:off x="5508992" y="4067332"/>
            <a:ext cx="176721" cy="2708910"/>
          </a:xfrm>
          <a:prstGeom prst="flowChartProcess">
            <a:avLst/>
          </a:prstGeom>
          <a:solidFill>
            <a:schemeClr val="accent6"/>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oAutofit/>
          </a:bodyPr>
          <a:lstStyle/>
          <a:p>
            <a:pPr algn="ctr"/>
            <a:endParaRPr lang="en-US" sz="1400" err="1">
              <a:solidFill>
                <a:schemeClr val="tx2"/>
              </a:solidFill>
            </a:endParaRPr>
          </a:p>
        </p:txBody>
      </p:sp>
      <p:sp>
        <p:nvSpPr>
          <p:cNvPr id="36" name="Oval 35"/>
          <p:cNvSpPr/>
          <p:nvPr/>
        </p:nvSpPr>
        <p:spPr>
          <a:xfrm>
            <a:off x="3598688" y="5285106"/>
            <a:ext cx="1260140" cy="1260140"/>
          </a:xfrm>
          <a:prstGeom prst="ellipse">
            <a:avLst/>
          </a:prstGeom>
          <a:noFill/>
          <a:ln w="952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oAutofit/>
          </a:bodyPr>
          <a:lstStyle/>
          <a:p>
            <a:pPr algn="ctr"/>
            <a:endParaRPr lang="en-US" sz="1400" err="1">
              <a:solidFill>
                <a:schemeClr val="tx2"/>
              </a:solidFill>
            </a:endParaRPr>
          </a:p>
        </p:txBody>
      </p:sp>
      <p:sp>
        <p:nvSpPr>
          <p:cNvPr id="37" name="Donut 36"/>
          <p:cNvSpPr/>
          <p:nvPr/>
        </p:nvSpPr>
        <p:spPr>
          <a:xfrm>
            <a:off x="3367491" y="5051080"/>
            <a:ext cx="1728192" cy="1728192"/>
          </a:xfrm>
          <a:prstGeom prst="donut">
            <a:avLst>
              <a:gd name="adj" fmla="val 10860"/>
            </a:avLst>
          </a:prstGeom>
          <a:solidFill>
            <a:schemeClr val="accent5"/>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oAutofit/>
          </a:bodyPr>
          <a:lstStyle/>
          <a:p>
            <a:pPr algn="ctr"/>
            <a:endParaRPr lang="en-US" sz="1400" err="1">
              <a:solidFill>
                <a:schemeClr val="tx2"/>
              </a:solidFill>
            </a:endParaRPr>
          </a:p>
        </p:txBody>
      </p:sp>
      <p:sp>
        <p:nvSpPr>
          <p:cNvPr id="38" name="Rectangle 37"/>
          <p:cNvSpPr/>
          <p:nvPr/>
        </p:nvSpPr>
        <p:spPr>
          <a:xfrm>
            <a:off x="3713219" y="5826870"/>
            <a:ext cx="1058096" cy="153888"/>
          </a:xfrm>
          <a:prstGeom prst="rect">
            <a:avLst/>
          </a:prstGeom>
        </p:spPr>
        <p:txBody>
          <a:bodyPr wrap="square" lIns="0" tIns="0" rIns="0" bIns="0">
            <a:spAutoFit/>
          </a:bodyPr>
          <a:lstStyle/>
          <a:p>
            <a:pPr algn="ctr"/>
            <a:r>
              <a:rPr lang="en-US" sz="1000" b="1" dirty="0">
                <a:solidFill>
                  <a:schemeClr val="accent5"/>
                </a:solidFill>
              </a:rPr>
              <a:t>Analytics</a:t>
            </a:r>
          </a:p>
        </p:txBody>
      </p:sp>
      <p:sp>
        <p:nvSpPr>
          <p:cNvPr id="39" name="Flowchart: Process 38"/>
          <p:cNvSpPr/>
          <p:nvPr/>
        </p:nvSpPr>
        <p:spPr>
          <a:xfrm>
            <a:off x="4918963" y="5891636"/>
            <a:ext cx="176721" cy="884606"/>
          </a:xfrm>
          <a:prstGeom prst="flowChartProcess">
            <a:avLst/>
          </a:prstGeom>
          <a:solidFill>
            <a:schemeClr val="accent5"/>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oAutofit/>
          </a:bodyPr>
          <a:lstStyle/>
          <a:p>
            <a:pPr algn="ctr"/>
            <a:endParaRPr lang="en-US" sz="1400" err="1">
              <a:solidFill>
                <a:schemeClr val="tx2"/>
              </a:solidFill>
            </a:endParaRPr>
          </a:p>
        </p:txBody>
      </p:sp>
      <p:sp>
        <p:nvSpPr>
          <p:cNvPr id="40" name="Oval 39"/>
          <p:cNvSpPr/>
          <p:nvPr/>
        </p:nvSpPr>
        <p:spPr>
          <a:xfrm>
            <a:off x="7335463" y="5282076"/>
            <a:ext cx="1260140" cy="1260140"/>
          </a:xfrm>
          <a:prstGeom prst="ellipse">
            <a:avLst/>
          </a:prstGeom>
          <a:noFill/>
          <a:ln w="95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oAutofit/>
          </a:bodyPr>
          <a:lstStyle/>
          <a:p>
            <a:pPr algn="ctr"/>
            <a:endParaRPr lang="en-US" sz="1400" err="1">
              <a:solidFill>
                <a:schemeClr val="tx2"/>
              </a:solidFill>
            </a:endParaRPr>
          </a:p>
        </p:txBody>
      </p:sp>
      <p:sp>
        <p:nvSpPr>
          <p:cNvPr id="44" name="Donut 43"/>
          <p:cNvSpPr/>
          <p:nvPr/>
        </p:nvSpPr>
        <p:spPr>
          <a:xfrm>
            <a:off x="7104266" y="5048050"/>
            <a:ext cx="1728192" cy="1728192"/>
          </a:xfrm>
          <a:prstGeom prst="donut">
            <a:avLst>
              <a:gd name="adj" fmla="val 10860"/>
            </a:avLst>
          </a:prstGeom>
          <a:solidFill>
            <a:schemeClr val="accent2"/>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oAutofit/>
          </a:bodyPr>
          <a:lstStyle/>
          <a:p>
            <a:pPr algn="ctr"/>
            <a:endParaRPr lang="en-US" sz="1400" err="1">
              <a:solidFill>
                <a:schemeClr val="tx2"/>
              </a:solidFill>
            </a:endParaRPr>
          </a:p>
        </p:txBody>
      </p:sp>
      <p:sp>
        <p:nvSpPr>
          <p:cNvPr id="45" name="Rectangle 44"/>
          <p:cNvSpPr/>
          <p:nvPr/>
        </p:nvSpPr>
        <p:spPr>
          <a:xfrm>
            <a:off x="7436485" y="5811638"/>
            <a:ext cx="1058096" cy="307777"/>
          </a:xfrm>
          <a:prstGeom prst="rect">
            <a:avLst/>
          </a:prstGeom>
        </p:spPr>
        <p:txBody>
          <a:bodyPr wrap="square" lIns="0" tIns="0" rIns="0" bIns="0">
            <a:spAutoFit/>
          </a:bodyPr>
          <a:lstStyle/>
          <a:p>
            <a:pPr algn="ctr"/>
            <a:r>
              <a:rPr lang="en-US" sz="1000" b="1" dirty="0">
                <a:solidFill>
                  <a:schemeClr val="accent2"/>
                </a:solidFill>
              </a:rPr>
              <a:t>Technology Strategy </a:t>
            </a:r>
            <a:endParaRPr lang="en-US" sz="1000" dirty="0">
              <a:solidFill>
                <a:schemeClr val="accent2"/>
              </a:solidFill>
            </a:endParaRPr>
          </a:p>
        </p:txBody>
      </p:sp>
      <p:sp>
        <p:nvSpPr>
          <p:cNvPr id="46" name="Flowchart: Process 45"/>
          <p:cNvSpPr/>
          <p:nvPr/>
        </p:nvSpPr>
        <p:spPr>
          <a:xfrm>
            <a:off x="7104267" y="5891636"/>
            <a:ext cx="176721" cy="884606"/>
          </a:xfrm>
          <a:prstGeom prst="flowChartProcess">
            <a:avLst/>
          </a:prstGeom>
          <a:solidFill>
            <a:schemeClr val="accent2"/>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oAutofit/>
          </a:bodyPr>
          <a:lstStyle/>
          <a:p>
            <a:pPr algn="ctr"/>
            <a:endParaRPr lang="en-US" sz="1400" err="1">
              <a:solidFill>
                <a:schemeClr val="tx2"/>
              </a:solidFill>
            </a:endParaRPr>
          </a:p>
        </p:txBody>
      </p:sp>
    </p:spTree>
    <p:extLst>
      <p:ext uri="{BB962C8B-B14F-4D97-AF65-F5344CB8AC3E}">
        <p14:creationId xmlns:p14="http://schemas.microsoft.com/office/powerpoint/2010/main" val="40075322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DA4974C-68DD-454B-A27D-B6D495EB2022}"/>
              </a:ext>
            </a:extLst>
          </p:cNvPr>
          <p:cNvSpPr>
            <a:spLocks noGrp="1"/>
          </p:cNvSpPr>
          <p:nvPr>
            <p:ph type="title"/>
          </p:nvPr>
        </p:nvSpPr>
        <p:spPr/>
        <p:txBody>
          <a:bodyPr/>
          <a:lstStyle/>
          <a:p>
            <a:r>
              <a:rPr lang="en-US" dirty="0"/>
              <a:t>Profile Overview: Solution Engineering</a:t>
            </a:r>
          </a:p>
        </p:txBody>
      </p:sp>
      <p:sp>
        <p:nvSpPr>
          <p:cNvPr id="18" name="Rectangle 17"/>
          <p:cNvSpPr/>
          <p:nvPr/>
        </p:nvSpPr>
        <p:spPr bwMode="auto">
          <a:xfrm>
            <a:off x="714340" y="2451249"/>
            <a:ext cx="4943208" cy="254845"/>
          </a:xfrm>
          <a:prstGeom prst="rect">
            <a:avLst/>
          </a:prstGeom>
          <a:solidFill>
            <a:schemeClr val="accent1"/>
          </a:solidFill>
          <a:ln w="25400" algn="ctr">
            <a:noFill/>
            <a:round/>
            <a:headEnd/>
            <a:tailEnd/>
          </a:ln>
        </p:spPr>
        <p:txBody>
          <a:bodyPr wrap="none" lIns="68002" tIns="0" rIns="68002" bIns="0" anchor="ctr"/>
          <a:lstStyle/>
          <a:p>
            <a:pPr algn="ctr" defTabSz="679090">
              <a:defRPr/>
            </a:pPr>
            <a:r>
              <a:rPr lang="en-US" sz="1200" b="1" kern="0" dirty="0">
                <a:solidFill>
                  <a:prstClr val="white"/>
                </a:solidFill>
              </a:rPr>
              <a:t>Interests / Skills</a:t>
            </a:r>
          </a:p>
        </p:txBody>
      </p:sp>
      <p:sp>
        <p:nvSpPr>
          <p:cNvPr id="19" name="Rectangle 18"/>
          <p:cNvSpPr/>
          <p:nvPr/>
        </p:nvSpPr>
        <p:spPr bwMode="auto">
          <a:xfrm>
            <a:off x="6524429" y="2449490"/>
            <a:ext cx="4946904" cy="256032"/>
          </a:xfrm>
          <a:prstGeom prst="rect">
            <a:avLst/>
          </a:prstGeom>
          <a:solidFill>
            <a:schemeClr val="accent1"/>
          </a:solidFill>
          <a:ln w="25400" algn="ctr">
            <a:noFill/>
            <a:round/>
            <a:headEnd/>
            <a:tailEnd/>
          </a:ln>
        </p:spPr>
        <p:txBody>
          <a:bodyPr wrap="none" lIns="68002" tIns="0" rIns="68002" bIns="0" anchor="ctr"/>
          <a:lstStyle/>
          <a:p>
            <a:pPr algn="ctr" defTabSz="679090">
              <a:defRPr/>
            </a:pPr>
            <a:r>
              <a:rPr lang="en-US" sz="1200" b="1" kern="0" dirty="0">
                <a:solidFill>
                  <a:prstClr val="white"/>
                </a:solidFill>
              </a:rPr>
              <a:t>Majors / Coursework</a:t>
            </a:r>
          </a:p>
        </p:txBody>
      </p:sp>
      <p:sp>
        <p:nvSpPr>
          <p:cNvPr id="20" name="TextBox 19"/>
          <p:cNvSpPr txBox="1"/>
          <p:nvPr/>
        </p:nvSpPr>
        <p:spPr>
          <a:xfrm>
            <a:off x="762108" y="2757703"/>
            <a:ext cx="4876691" cy="1605968"/>
          </a:xfrm>
          <a:prstGeom prst="rect">
            <a:avLst/>
          </a:prstGeom>
          <a:noFill/>
        </p:spPr>
        <p:txBody>
          <a:bodyPr wrap="square" lIns="0" tIns="0" rIns="0" bIns="0" rtlCol="0">
            <a:noAutofit/>
          </a:bodyPr>
          <a:lstStyle/>
          <a:p>
            <a:pPr marL="171450" indent="-171450">
              <a:buFont typeface="Arial" panose="020B0604020202020204" pitchFamily="34" charset="0"/>
              <a:buChar char="•"/>
            </a:pPr>
            <a:r>
              <a:rPr lang="en-US" sz="1100" dirty="0"/>
              <a:t>IT Delivery Methodology</a:t>
            </a:r>
          </a:p>
          <a:p>
            <a:pPr marL="171450" indent="-171450">
              <a:buFont typeface="Arial" panose="020B0604020202020204" pitchFamily="34" charset="0"/>
              <a:buChar char="•"/>
            </a:pPr>
            <a:r>
              <a:rPr lang="en-US" sz="1100" dirty="0"/>
              <a:t>Software/application development</a:t>
            </a:r>
          </a:p>
          <a:p>
            <a:pPr marL="171450" indent="-171450">
              <a:buFont typeface="Arial" panose="020B0604020202020204" pitchFamily="34" charset="0"/>
              <a:buChar char="•"/>
            </a:pPr>
            <a:r>
              <a:rPr lang="en-US" sz="1100" dirty="0"/>
              <a:t>Programming/modeling language proficiency</a:t>
            </a:r>
          </a:p>
          <a:p>
            <a:pPr marL="171450" indent="-171450">
              <a:buFont typeface="Arial" panose="020B0604020202020204" pitchFamily="34" charset="0"/>
              <a:buChar char="•"/>
            </a:pPr>
            <a:r>
              <a:rPr lang="en-US" sz="1100" dirty="0"/>
              <a:t>Capabilities across the cloud journey (plan, execute, and run)</a:t>
            </a:r>
          </a:p>
          <a:p>
            <a:pPr marL="171450" indent="-171450">
              <a:buFont typeface="Arial" panose="020B0604020202020204" pitchFamily="34" charset="0"/>
              <a:buChar char="•"/>
            </a:pPr>
            <a:endParaRPr lang="en-US" sz="1100" dirty="0"/>
          </a:p>
        </p:txBody>
      </p:sp>
      <p:sp>
        <p:nvSpPr>
          <p:cNvPr id="21" name="TextBox 20"/>
          <p:cNvSpPr txBox="1"/>
          <p:nvPr/>
        </p:nvSpPr>
        <p:spPr>
          <a:xfrm>
            <a:off x="6574206" y="2757703"/>
            <a:ext cx="4876691" cy="1620626"/>
          </a:xfrm>
          <a:prstGeom prst="rect">
            <a:avLst/>
          </a:prstGeom>
          <a:noFill/>
        </p:spPr>
        <p:txBody>
          <a:bodyPr wrap="square" lIns="0" tIns="0" rIns="0" bIns="0" rtlCol="0">
            <a:noAutofit/>
          </a:bodyPr>
          <a:lstStyle/>
          <a:p>
            <a:pPr marL="171450" indent="-171450">
              <a:buFont typeface="Arial" panose="020B0604020202020204" pitchFamily="34" charset="0"/>
              <a:buChar char="•"/>
            </a:pPr>
            <a:r>
              <a:rPr lang="en-US" sz="1100" dirty="0"/>
              <a:t>Computer Science </a:t>
            </a:r>
          </a:p>
          <a:p>
            <a:pPr marL="171450" indent="-171450">
              <a:buFont typeface="Arial" panose="020B0604020202020204" pitchFamily="34" charset="0"/>
              <a:buChar char="•"/>
            </a:pPr>
            <a:r>
              <a:rPr lang="en-US" sz="1100" dirty="0"/>
              <a:t>Software Engineering</a:t>
            </a:r>
          </a:p>
          <a:p>
            <a:pPr marL="171450" indent="-171450">
              <a:buFont typeface="Arial" panose="020B0604020202020204" pitchFamily="34" charset="0"/>
              <a:buChar char="•"/>
            </a:pPr>
            <a:r>
              <a:rPr lang="en-US" sz="1100" dirty="0"/>
              <a:t>Information Systems </a:t>
            </a:r>
          </a:p>
        </p:txBody>
      </p:sp>
      <p:sp>
        <p:nvSpPr>
          <p:cNvPr id="22" name="Rectangle 21"/>
          <p:cNvSpPr/>
          <p:nvPr/>
        </p:nvSpPr>
        <p:spPr bwMode="auto">
          <a:xfrm>
            <a:off x="716659" y="4222953"/>
            <a:ext cx="4940240" cy="256032"/>
          </a:xfrm>
          <a:prstGeom prst="rect">
            <a:avLst/>
          </a:prstGeom>
          <a:solidFill>
            <a:schemeClr val="accent1"/>
          </a:solidFill>
          <a:ln w="25400" algn="ctr">
            <a:noFill/>
            <a:round/>
            <a:headEnd/>
            <a:tailEnd/>
          </a:ln>
        </p:spPr>
        <p:txBody>
          <a:bodyPr wrap="none" lIns="68002" tIns="0" rIns="68002" bIns="0" anchor="ctr"/>
          <a:lstStyle/>
          <a:p>
            <a:pPr algn="ctr" defTabSz="679090">
              <a:defRPr/>
            </a:pPr>
            <a:r>
              <a:rPr lang="en-US" sz="1200" b="1" kern="0" dirty="0">
                <a:solidFill>
                  <a:prstClr val="white"/>
                </a:solidFill>
              </a:rPr>
              <a:t>Potential Deloitte Roles</a:t>
            </a:r>
          </a:p>
        </p:txBody>
      </p:sp>
      <p:sp>
        <p:nvSpPr>
          <p:cNvPr id="23" name="Rectangle 22"/>
          <p:cNvSpPr/>
          <p:nvPr/>
        </p:nvSpPr>
        <p:spPr bwMode="auto">
          <a:xfrm>
            <a:off x="6524429" y="4219517"/>
            <a:ext cx="4946904" cy="256032"/>
          </a:xfrm>
          <a:prstGeom prst="rect">
            <a:avLst/>
          </a:prstGeom>
          <a:solidFill>
            <a:schemeClr val="accent1"/>
          </a:solidFill>
          <a:ln w="25400" algn="ctr">
            <a:noFill/>
            <a:round/>
            <a:headEnd/>
            <a:tailEnd/>
          </a:ln>
        </p:spPr>
        <p:txBody>
          <a:bodyPr wrap="none" lIns="68002" tIns="0" rIns="68002" bIns="0" anchor="ctr"/>
          <a:lstStyle/>
          <a:p>
            <a:pPr algn="ctr" defTabSz="679090">
              <a:defRPr/>
            </a:pPr>
            <a:r>
              <a:rPr lang="en-US" sz="1200" b="1" kern="0" dirty="0">
                <a:solidFill>
                  <a:prstClr val="white"/>
                </a:solidFill>
              </a:rPr>
              <a:t>What to Look For</a:t>
            </a:r>
          </a:p>
        </p:txBody>
      </p:sp>
      <p:sp>
        <p:nvSpPr>
          <p:cNvPr id="24" name="TextBox 23"/>
          <p:cNvSpPr txBox="1"/>
          <p:nvPr/>
        </p:nvSpPr>
        <p:spPr>
          <a:xfrm>
            <a:off x="756678" y="4531751"/>
            <a:ext cx="4900221" cy="944765"/>
          </a:xfrm>
          <a:prstGeom prst="rect">
            <a:avLst/>
          </a:prstGeom>
          <a:noFill/>
        </p:spPr>
        <p:txBody>
          <a:bodyPr wrap="square" lIns="0" tIns="0" rIns="0" bIns="0" rtlCol="0">
            <a:noAutofit/>
          </a:bodyPr>
          <a:lstStyle/>
          <a:p>
            <a:pPr marL="171450" indent="-171450">
              <a:buFont typeface="Arial" panose="020B0604020202020204" pitchFamily="34" charset="0"/>
              <a:buChar char="•"/>
            </a:pPr>
            <a:r>
              <a:rPr lang="en-US" sz="1100" dirty="0"/>
              <a:t>Assist clients with the design, assessment and optimization of integrated solutions</a:t>
            </a:r>
          </a:p>
          <a:p>
            <a:pPr marL="171450" indent="-171450">
              <a:buFont typeface="Arial" panose="020B0604020202020204" pitchFamily="34" charset="0"/>
              <a:buChar char="•"/>
            </a:pPr>
            <a:r>
              <a:rPr lang="en-US" sz="1100" dirty="0"/>
              <a:t>Support cloud offering, enabling client’s end-to-end journey from on-premise to cloud</a:t>
            </a:r>
          </a:p>
          <a:p>
            <a:pPr marL="171450" indent="-171450">
              <a:buFont typeface="Arial" panose="020B0604020202020204" pitchFamily="34" charset="0"/>
              <a:buChar char="•"/>
            </a:pPr>
            <a:r>
              <a:rPr lang="en-US" sz="1100" dirty="0"/>
              <a:t>Define integrated application solutions to deliver on the client’s objectives</a:t>
            </a:r>
          </a:p>
          <a:p>
            <a:endParaRPr lang="en-US" sz="1100" dirty="0"/>
          </a:p>
          <a:p>
            <a:pPr marL="171450" indent="-171450">
              <a:buFont typeface="Arial" panose="020B0604020202020204" pitchFamily="34" charset="0"/>
              <a:buChar char="•"/>
            </a:pPr>
            <a:endParaRPr lang="en-US" sz="1100" dirty="0"/>
          </a:p>
          <a:p>
            <a:pPr marL="171450" indent="-171450">
              <a:buFont typeface="Arial" panose="020B0604020202020204" pitchFamily="34" charset="0"/>
              <a:buChar char="•"/>
            </a:pPr>
            <a:endParaRPr lang="en-US" sz="1100" dirty="0"/>
          </a:p>
        </p:txBody>
      </p:sp>
      <p:sp>
        <p:nvSpPr>
          <p:cNvPr id="25" name="TextBox 24"/>
          <p:cNvSpPr txBox="1"/>
          <p:nvPr/>
        </p:nvSpPr>
        <p:spPr>
          <a:xfrm>
            <a:off x="6574206" y="4531751"/>
            <a:ext cx="4876691" cy="1090311"/>
          </a:xfrm>
          <a:prstGeom prst="rect">
            <a:avLst/>
          </a:prstGeom>
          <a:noFill/>
        </p:spPr>
        <p:txBody>
          <a:bodyPr wrap="square" lIns="0" tIns="0" rIns="0" bIns="0" rtlCol="0">
            <a:noAutofit/>
          </a:bodyPr>
          <a:lstStyle/>
          <a:p>
            <a:pPr marL="171450" indent="-171450">
              <a:buFont typeface="Arial" panose="020B0604020202020204" pitchFamily="34" charset="0"/>
              <a:buChar char="•"/>
            </a:pPr>
            <a:endParaRPr lang="en-US" sz="1100" dirty="0"/>
          </a:p>
        </p:txBody>
      </p:sp>
      <p:sp>
        <p:nvSpPr>
          <p:cNvPr id="26" name="Rectangle 25"/>
          <p:cNvSpPr/>
          <p:nvPr/>
        </p:nvSpPr>
        <p:spPr>
          <a:xfrm>
            <a:off x="1757679" y="1076262"/>
            <a:ext cx="9693217" cy="1015663"/>
          </a:xfrm>
          <a:prstGeom prst="rect">
            <a:avLst/>
          </a:prstGeom>
        </p:spPr>
        <p:txBody>
          <a:bodyPr wrap="square">
            <a:spAutoFit/>
          </a:bodyPr>
          <a:lstStyle/>
          <a:p>
            <a:r>
              <a:rPr lang="en-US" sz="1200" dirty="0">
                <a:solidFill>
                  <a:schemeClr val="tx1">
                    <a:lumMod val="100000"/>
                  </a:schemeClr>
                </a:solidFill>
              </a:rPr>
              <a:t>While all BTA candidates have outstanding leadership experience, strong academic performance, and excellent communication skills, students interested in the Solution Engineering profile have specific interest in </a:t>
            </a:r>
            <a:r>
              <a:rPr lang="en-US" sz="1200" b="1" dirty="0">
                <a:solidFill>
                  <a:schemeClr val="tx1">
                    <a:lumMod val="100000"/>
                  </a:schemeClr>
                </a:solidFill>
              </a:rPr>
              <a:t>design, implementation, and operation of the ‘heart of the business’ systems. </a:t>
            </a:r>
            <a:r>
              <a:rPr lang="en-US" sz="1200" dirty="0">
                <a:solidFill>
                  <a:schemeClr val="tx1">
                    <a:lumMod val="100000"/>
                  </a:schemeClr>
                </a:solidFill>
              </a:rPr>
              <a:t>They may have internship experience or extracurricular involvement in these areas, or show interest in </a:t>
            </a:r>
            <a:r>
              <a:rPr lang="en-US" sz="1200" b="1" dirty="0">
                <a:solidFill>
                  <a:schemeClr val="tx1">
                    <a:lumMod val="100000"/>
                  </a:schemeClr>
                </a:solidFill>
              </a:rPr>
              <a:t>the custom development work </a:t>
            </a:r>
            <a:r>
              <a:rPr lang="en-US" sz="1200" dirty="0">
                <a:solidFill>
                  <a:schemeClr val="tx1">
                    <a:lumMod val="100000"/>
                  </a:schemeClr>
                </a:solidFill>
              </a:rPr>
              <a:t>that</a:t>
            </a:r>
            <a:r>
              <a:rPr lang="en-US" sz="1200" b="1" dirty="0">
                <a:solidFill>
                  <a:schemeClr val="tx1">
                    <a:lumMod val="100000"/>
                  </a:schemeClr>
                </a:solidFill>
              </a:rPr>
              <a:t> </a:t>
            </a:r>
            <a:r>
              <a:rPr lang="en-US" sz="1200" dirty="0">
                <a:solidFill>
                  <a:schemeClr val="tx1">
                    <a:lumMod val="100000"/>
                  </a:schemeClr>
                </a:solidFill>
              </a:rPr>
              <a:t>Deloitte delivers to clients</a:t>
            </a:r>
          </a:p>
        </p:txBody>
      </p:sp>
      <p:grpSp>
        <p:nvGrpSpPr>
          <p:cNvPr id="27" name="Group 545"/>
          <p:cNvGrpSpPr>
            <a:grpSpLocks noChangeAspect="1"/>
          </p:cNvGrpSpPr>
          <p:nvPr/>
        </p:nvGrpSpPr>
        <p:grpSpPr bwMode="auto">
          <a:xfrm>
            <a:off x="714340" y="1212047"/>
            <a:ext cx="779477" cy="779477"/>
            <a:chOff x="1885" y="1944"/>
            <a:chExt cx="340" cy="340"/>
          </a:xfrm>
          <a:solidFill>
            <a:schemeClr val="accent6"/>
          </a:solidFill>
        </p:grpSpPr>
        <p:sp>
          <p:nvSpPr>
            <p:cNvPr id="28" name="Freeform 546"/>
            <p:cNvSpPr>
              <a:spLocks noEditPoints="1"/>
            </p:cNvSpPr>
            <p:nvPr/>
          </p:nvSpPr>
          <p:spPr bwMode="auto">
            <a:xfrm>
              <a:off x="1885" y="1944"/>
              <a:ext cx="340" cy="340"/>
            </a:xfrm>
            <a:custGeom>
              <a:avLst/>
              <a:gdLst>
                <a:gd name="T0" fmla="*/ 256 w 512"/>
                <a:gd name="T1" fmla="*/ 21 h 512"/>
                <a:gd name="T2" fmla="*/ 490 w 512"/>
                <a:gd name="T3" fmla="*/ 256 h 512"/>
                <a:gd name="T4" fmla="*/ 256 w 512"/>
                <a:gd name="T5" fmla="*/ 490 h 512"/>
                <a:gd name="T6" fmla="*/ 21 w 512"/>
                <a:gd name="T7" fmla="*/ 256 h 512"/>
                <a:gd name="T8" fmla="*/ 256 w 512"/>
                <a:gd name="T9" fmla="*/ 21 h 512"/>
                <a:gd name="T10" fmla="*/ 256 w 512"/>
                <a:gd name="T11" fmla="*/ 0 h 512"/>
                <a:gd name="T12" fmla="*/ 0 w 512"/>
                <a:gd name="T13" fmla="*/ 256 h 512"/>
                <a:gd name="T14" fmla="*/ 256 w 512"/>
                <a:gd name="T15" fmla="*/ 512 h 512"/>
                <a:gd name="T16" fmla="*/ 512 w 512"/>
                <a:gd name="T17" fmla="*/ 256 h 512"/>
                <a:gd name="T18" fmla="*/ 256 w 512"/>
                <a:gd name="T1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2" h="512">
                  <a:moveTo>
                    <a:pt x="256" y="21"/>
                  </a:moveTo>
                  <a:cubicBezTo>
                    <a:pt x="385" y="21"/>
                    <a:pt x="490" y="126"/>
                    <a:pt x="490" y="256"/>
                  </a:cubicBezTo>
                  <a:cubicBezTo>
                    <a:pt x="490" y="385"/>
                    <a:pt x="385" y="490"/>
                    <a:pt x="256" y="490"/>
                  </a:cubicBezTo>
                  <a:cubicBezTo>
                    <a:pt x="126" y="490"/>
                    <a:pt x="21" y="385"/>
                    <a:pt x="21" y="256"/>
                  </a:cubicBezTo>
                  <a:cubicBezTo>
                    <a:pt x="21" y="126"/>
                    <a:pt x="126" y="21"/>
                    <a:pt x="256" y="21"/>
                  </a:cubicBezTo>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prstClr val="black"/>
                </a:solidFill>
              </a:endParaRPr>
            </a:p>
          </p:txBody>
        </p:sp>
        <p:sp>
          <p:nvSpPr>
            <p:cNvPr id="29" name="Freeform 547"/>
            <p:cNvSpPr>
              <a:spLocks/>
            </p:cNvSpPr>
            <p:nvPr/>
          </p:nvSpPr>
          <p:spPr bwMode="auto">
            <a:xfrm>
              <a:off x="1947" y="2007"/>
              <a:ext cx="215" cy="185"/>
            </a:xfrm>
            <a:custGeom>
              <a:avLst/>
              <a:gdLst>
                <a:gd name="T0" fmla="*/ 318 w 323"/>
                <a:gd name="T1" fmla="*/ 259 h 278"/>
                <a:gd name="T2" fmla="*/ 257 w 323"/>
                <a:gd name="T3" fmla="*/ 241 h 278"/>
                <a:gd name="T4" fmla="*/ 229 w 323"/>
                <a:gd name="T5" fmla="*/ 236 h 278"/>
                <a:gd name="T6" fmla="*/ 212 w 323"/>
                <a:gd name="T7" fmla="*/ 223 h 278"/>
                <a:gd name="T8" fmla="*/ 213 w 323"/>
                <a:gd name="T9" fmla="*/ 220 h 278"/>
                <a:gd name="T10" fmla="*/ 246 w 323"/>
                <a:gd name="T11" fmla="*/ 142 h 278"/>
                <a:gd name="T12" fmla="*/ 233 w 323"/>
                <a:gd name="T13" fmla="*/ 33 h 278"/>
                <a:gd name="T14" fmla="*/ 161 w 323"/>
                <a:gd name="T15" fmla="*/ 1 h 278"/>
                <a:gd name="T16" fmla="*/ 161 w 323"/>
                <a:gd name="T17" fmla="*/ 1 h 278"/>
                <a:gd name="T18" fmla="*/ 90 w 323"/>
                <a:gd name="T19" fmla="*/ 33 h 278"/>
                <a:gd name="T20" fmla="*/ 77 w 323"/>
                <a:gd name="T21" fmla="*/ 142 h 278"/>
                <a:gd name="T22" fmla="*/ 110 w 323"/>
                <a:gd name="T23" fmla="*/ 220 h 278"/>
                <a:gd name="T24" fmla="*/ 111 w 323"/>
                <a:gd name="T25" fmla="*/ 223 h 278"/>
                <a:gd name="T26" fmla="*/ 94 w 323"/>
                <a:gd name="T27" fmla="*/ 236 h 278"/>
                <a:gd name="T28" fmla="*/ 66 w 323"/>
                <a:gd name="T29" fmla="*/ 241 h 278"/>
                <a:gd name="T30" fmla="*/ 5 w 323"/>
                <a:gd name="T31" fmla="*/ 259 h 278"/>
                <a:gd name="T32" fmla="*/ 4 w 323"/>
                <a:gd name="T33" fmla="*/ 274 h 278"/>
                <a:gd name="T34" fmla="*/ 12 w 323"/>
                <a:gd name="T35" fmla="*/ 278 h 278"/>
                <a:gd name="T36" fmla="*/ 19 w 323"/>
                <a:gd name="T37" fmla="*/ 275 h 278"/>
                <a:gd name="T38" fmla="*/ 69 w 323"/>
                <a:gd name="T39" fmla="*/ 263 h 278"/>
                <a:gd name="T40" fmla="*/ 101 w 323"/>
                <a:gd name="T41" fmla="*/ 256 h 278"/>
                <a:gd name="T42" fmla="*/ 131 w 323"/>
                <a:gd name="T43" fmla="*/ 229 h 278"/>
                <a:gd name="T44" fmla="*/ 128 w 323"/>
                <a:gd name="T45" fmla="*/ 208 h 278"/>
                <a:gd name="T46" fmla="*/ 97 w 323"/>
                <a:gd name="T47" fmla="*/ 137 h 278"/>
                <a:gd name="T48" fmla="*/ 106 w 323"/>
                <a:gd name="T49" fmla="*/ 46 h 278"/>
                <a:gd name="T50" fmla="*/ 161 w 323"/>
                <a:gd name="T51" fmla="*/ 22 h 278"/>
                <a:gd name="T52" fmla="*/ 162 w 323"/>
                <a:gd name="T53" fmla="*/ 22 h 278"/>
                <a:gd name="T54" fmla="*/ 162 w 323"/>
                <a:gd name="T55" fmla="*/ 22 h 278"/>
                <a:gd name="T56" fmla="*/ 162 w 323"/>
                <a:gd name="T57" fmla="*/ 22 h 278"/>
                <a:gd name="T58" fmla="*/ 217 w 323"/>
                <a:gd name="T59" fmla="*/ 46 h 278"/>
                <a:gd name="T60" fmla="*/ 226 w 323"/>
                <a:gd name="T61" fmla="*/ 137 h 278"/>
                <a:gd name="T62" fmla="*/ 195 w 323"/>
                <a:gd name="T63" fmla="*/ 208 h 278"/>
                <a:gd name="T64" fmla="*/ 192 w 323"/>
                <a:gd name="T65" fmla="*/ 229 h 278"/>
                <a:gd name="T66" fmla="*/ 222 w 323"/>
                <a:gd name="T67" fmla="*/ 256 h 278"/>
                <a:gd name="T68" fmla="*/ 254 w 323"/>
                <a:gd name="T69" fmla="*/ 263 h 278"/>
                <a:gd name="T70" fmla="*/ 304 w 323"/>
                <a:gd name="T71" fmla="*/ 275 h 278"/>
                <a:gd name="T72" fmla="*/ 311 w 323"/>
                <a:gd name="T73" fmla="*/ 278 h 278"/>
                <a:gd name="T74" fmla="*/ 319 w 323"/>
                <a:gd name="T75" fmla="*/ 274 h 278"/>
                <a:gd name="T76" fmla="*/ 318 w 323"/>
                <a:gd name="T77" fmla="*/ 259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23" h="278">
                  <a:moveTo>
                    <a:pt x="318" y="259"/>
                  </a:moveTo>
                  <a:cubicBezTo>
                    <a:pt x="306" y="249"/>
                    <a:pt x="281" y="245"/>
                    <a:pt x="257" y="241"/>
                  </a:cubicBezTo>
                  <a:cubicBezTo>
                    <a:pt x="246" y="240"/>
                    <a:pt x="235" y="238"/>
                    <a:pt x="229" y="236"/>
                  </a:cubicBezTo>
                  <a:cubicBezTo>
                    <a:pt x="220" y="232"/>
                    <a:pt x="214" y="226"/>
                    <a:pt x="212" y="223"/>
                  </a:cubicBezTo>
                  <a:cubicBezTo>
                    <a:pt x="212" y="221"/>
                    <a:pt x="212" y="221"/>
                    <a:pt x="213" y="220"/>
                  </a:cubicBezTo>
                  <a:cubicBezTo>
                    <a:pt x="226" y="202"/>
                    <a:pt x="240" y="170"/>
                    <a:pt x="246" y="142"/>
                  </a:cubicBezTo>
                  <a:cubicBezTo>
                    <a:pt x="258" y="95"/>
                    <a:pt x="253" y="58"/>
                    <a:pt x="233" y="33"/>
                  </a:cubicBezTo>
                  <a:cubicBezTo>
                    <a:pt x="207" y="0"/>
                    <a:pt x="163" y="1"/>
                    <a:pt x="161" y="1"/>
                  </a:cubicBezTo>
                  <a:cubicBezTo>
                    <a:pt x="161" y="1"/>
                    <a:pt x="161" y="1"/>
                    <a:pt x="161" y="1"/>
                  </a:cubicBezTo>
                  <a:cubicBezTo>
                    <a:pt x="158" y="1"/>
                    <a:pt x="116" y="1"/>
                    <a:pt x="90" y="33"/>
                  </a:cubicBezTo>
                  <a:cubicBezTo>
                    <a:pt x="70" y="58"/>
                    <a:pt x="65" y="95"/>
                    <a:pt x="77" y="142"/>
                  </a:cubicBezTo>
                  <a:cubicBezTo>
                    <a:pt x="83" y="170"/>
                    <a:pt x="97" y="202"/>
                    <a:pt x="110" y="220"/>
                  </a:cubicBezTo>
                  <a:cubicBezTo>
                    <a:pt x="111" y="221"/>
                    <a:pt x="111" y="221"/>
                    <a:pt x="111" y="223"/>
                  </a:cubicBezTo>
                  <a:cubicBezTo>
                    <a:pt x="110" y="226"/>
                    <a:pt x="103" y="232"/>
                    <a:pt x="94" y="236"/>
                  </a:cubicBezTo>
                  <a:cubicBezTo>
                    <a:pt x="88" y="238"/>
                    <a:pt x="77" y="240"/>
                    <a:pt x="66" y="241"/>
                  </a:cubicBezTo>
                  <a:cubicBezTo>
                    <a:pt x="42" y="245"/>
                    <a:pt x="17" y="249"/>
                    <a:pt x="5" y="259"/>
                  </a:cubicBezTo>
                  <a:cubicBezTo>
                    <a:pt x="1" y="263"/>
                    <a:pt x="0" y="270"/>
                    <a:pt x="4" y="274"/>
                  </a:cubicBezTo>
                  <a:cubicBezTo>
                    <a:pt x="6" y="277"/>
                    <a:pt x="9" y="278"/>
                    <a:pt x="12" y="278"/>
                  </a:cubicBezTo>
                  <a:cubicBezTo>
                    <a:pt x="15" y="278"/>
                    <a:pt x="17" y="277"/>
                    <a:pt x="19" y="275"/>
                  </a:cubicBezTo>
                  <a:cubicBezTo>
                    <a:pt x="27" y="269"/>
                    <a:pt x="51" y="265"/>
                    <a:pt x="69" y="263"/>
                  </a:cubicBezTo>
                  <a:cubicBezTo>
                    <a:pt x="82" y="261"/>
                    <a:pt x="94" y="259"/>
                    <a:pt x="101" y="256"/>
                  </a:cubicBezTo>
                  <a:cubicBezTo>
                    <a:pt x="117" y="250"/>
                    <a:pt x="128" y="240"/>
                    <a:pt x="131" y="229"/>
                  </a:cubicBezTo>
                  <a:cubicBezTo>
                    <a:pt x="133" y="221"/>
                    <a:pt x="132" y="214"/>
                    <a:pt x="128" y="208"/>
                  </a:cubicBezTo>
                  <a:cubicBezTo>
                    <a:pt x="116" y="192"/>
                    <a:pt x="103" y="162"/>
                    <a:pt x="97" y="137"/>
                  </a:cubicBezTo>
                  <a:cubicBezTo>
                    <a:pt x="88" y="96"/>
                    <a:pt x="91" y="66"/>
                    <a:pt x="106" y="46"/>
                  </a:cubicBezTo>
                  <a:cubicBezTo>
                    <a:pt x="126" y="22"/>
                    <a:pt x="160" y="22"/>
                    <a:pt x="161" y="22"/>
                  </a:cubicBezTo>
                  <a:cubicBezTo>
                    <a:pt x="161" y="22"/>
                    <a:pt x="161" y="22"/>
                    <a:pt x="162" y="22"/>
                  </a:cubicBezTo>
                  <a:cubicBezTo>
                    <a:pt x="162" y="22"/>
                    <a:pt x="162" y="22"/>
                    <a:pt x="162" y="22"/>
                  </a:cubicBezTo>
                  <a:cubicBezTo>
                    <a:pt x="162" y="22"/>
                    <a:pt x="162" y="22"/>
                    <a:pt x="162" y="22"/>
                  </a:cubicBezTo>
                  <a:cubicBezTo>
                    <a:pt x="162" y="22"/>
                    <a:pt x="197" y="22"/>
                    <a:pt x="217" y="46"/>
                  </a:cubicBezTo>
                  <a:cubicBezTo>
                    <a:pt x="232" y="66"/>
                    <a:pt x="235" y="96"/>
                    <a:pt x="226" y="137"/>
                  </a:cubicBezTo>
                  <a:cubicBezTo>
                    <a:pt x="220" y="162"/>
                    <a:pt x="207" y="192"/>
                    <a:pt x="195" y="208"/>
                  </a:cubicBezTo>
                  <a:cubicBezTo>
                    <a:pt x="191" y="214"/>
                    <a:pt x="190" y="221"/>
                    <a:pt x="192" y="229"/>
                  </a:cubicBezTo>
                  <a:cubicBezTo>
                    <a:pt x="195" y="240"/>
                    <a:pt x="206" y="250"/>
                    <a:pt x="222" y="256"/>
                  </a:cubicBezTo>
                  <a:cubicBezTo>
                    <a:pt x="229" y="259"/>
                    <a:pt x="241" y="261"/>
                    <a:pt x="254" y="263"/>
                  </a:cubicBezTo>
                  <a:cubicBezTo>
                    <a:pt x="272" y="265"/>
                    <a:pt x="296" y="269"/>
                    <a:pt x="304" y="275"/>
                  </a:cubicBezTo>
                  <a:cubicBezTo>
                    <a:pt x="306" y="277"/>
                    <a:pt x="308" y="278"/>
                    <a:pt x="311" y="278"/>
                  </a:cubicBezTo>
                  <a:cubicBezTo>
                    <a:pt x="314" y="278"/>
                    <a:pt x="317" y="277"/>
                    <a:pt x="319" y="274"/>
                  </a:cubicBezTo>
                  <a:cubicBezTo>
                    <a:pt x="323" y="270"/>
                    <a:pt x="322" y="263"/>
                    <a:pt x="318" y="259"/>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prstClr val="black"/>
                </a:solidFill>
              </a:endParaRPr>
            </a:p>
          </p:txBody>
        </p:sp>
      </p:grpSp>
      <p:cxnSp>
        <p:nvCxnSpPr>
          <p:cNvPr id="30" name="Gerade Verbindung 69"/>
          <p:cNvCxnSpPr>
            <a:cxnSpLocks/>
          </p:cNvCxnSpPr>
          <p:nvPr/>
        </p:nvCxnSpPr>
        <p:spPr bwMode="gray">
          <a:xfrm flipH="1">
            <a:off x="1737360" y="1017539"/>
            <a:ext cx="9713538" cy="0"/>
          </a:xfrm>
          <a:prstGeom prst="line">
            <a:avLst/>
          </a:prstGeom>
          <a:ln w="19050">
            <a:solidFill>
              <a:schemeClr val="accent6"/>
            </a:solidFill>
            <a:prstDash val="sysDot"/>
          </a:ln>
        </p:spPr>
        <p:style>
          <a:lnRef idx="1">
            <a:schemeClr val="accent1"/>
          </a:lnRef>
          <a:fillRef idx="0">
            <a:schemeClr val="accent1"/>
          </a:fillRef>
          <a:effectRef idx="0">
            <a:schemeClr val="accent1"/>
          </a:effectRef>
          <a:fontRef idx="minor">
            <a:schemeClr val="tx1"/>
          </a:fontRef>
        </p:style>
      </p:cxnSp>
      <p:cxnSp>
        <p:nvCxnSpPr>
          <p:cNvPr id="31" name="Gerade Verbindung 69"/>
          <p:cNvCxnSpPr>
            <a:cxnSpLocks/>
          </p:cNvCxnSpPr>
          <p:nvPr/>
        </p:nvCxnSpPr>
        <p:spPr bwMode="gray">
          <a:xfrm flipH="1">
            <a:off x="1757680" y="2152034"/>
            <a:ext cx="9693217" cy="0"/>
          </a:xfrm>
          <a:prstGeom prst="line">
            <a:avLst/>
          </a:prstGeom>
          <a:ln w="19050">
            <a:solidFill>
              <a:schemeClr val="accent6"/>
            </a:solidFill>
            <a:prstDash val="sysDot"/>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71A5A361-5C64-4D54-A4B9-593530FB49A4}"/>
              </a:ext>
            </a:extLst>
          </p:cNvPr>
          <p:cNvSpPr txBox="1"/>
          <p:nvPr/>
        </p:nvSpPr>
        <p:spPr>
          <a:xfrm>
            <a:off x="6604287" y="4531751"/>
            <a:ext cx="4876691" cy="1620626"/>
          </a:xfrm>
          <a:prstGeom prst="rect">
            <a:avLst/>
          </a:prstGeom>
          <a:noFill/>
        </p:spPr>
        <p:txBody>
          <a:bodyPr wrap="square" lIns="0" tIns="0" rIns="0" bIns="0" rtlCol="0">
            <a:noAutofit/>
          </a:bodyPr>
          <a:lstStyle/>
          <a:p>
            <a:pPr marL="171450" indent="-171450">
              <a:buFont typeface="Arial" panose="020B0604020202020204" pitchFamily="34" charset="0"/>
              <a:buChar char="•"/>
            </a:pPr>
            <a:r>
              <a:rPr lang="en-US" sz="1100" dirty="0"/>
              <a:t>Internship experience in system development</a:t>
            </a:r>
          </a:p>
          <a:p>
            <a:pPr marL="781035" lvl="1" indent="-171450">
              <a:buFont typeface="Arial" panose="020B0604020202020204" pitchFamily="34" charset="0"/>
              <a:buChar char="•"/>
            </a:pPr>
            <a:r>
              <a:rPr lang="en-US" sz="1100" dirty="0"/>
              <a:t>Example – “Built a custom cross-functional inventory system at Johnson &amp; Johnson ”</a:t>
            </a:r>
          </a:p>
          <a:p>
            <a:pPr marL="171450" indent="-171450">
              <a:buFont typeface="Arial" panose="020B0604020202020204" pitchFamily="34" charset="0"/>
              <a:buChar char="•"/>
            </a:pPr>
            <a:r>
              <a:rPr lang="en-US" sz="1100" dirty="0"/>
              <a:t>Coursework in systems development or app architecture</a:t>
            </a:r>
          </a:p>
          <a:p>
            <a:pPr marL="171450" indent="-171450">
              <a:buFont typeface="Arial" panose="020B0604020202020204" pitchFamily="34" charset="0"/>
              <a:buChar char="•"/>
            </a:pPr>
            <a:r>
              <a:rPr lang="en-US" sz="1100" dirty="0"/>
              <a:t>Experience with program management, functional, testing, solution and platform integration</a:t>
            </a:r>
            <a:endParaRPr lang="en-US" sz="1100" dirty="0">
              <a:solidFill>
                <a:schemeClr val="tx1">
                  <a:lumMod val="100000"/>
                </a:schemeClr>
              </a:solidFill>
            </a:endParaRPr>
          </a:p>
          <a:p>
            <a:pPr marL="171450" indent="-171450">
              <a:buFont typeface="Arial" panose="020B0604020202020204" pitchFamily="34" charset="0"/>
              <a:buChar char="•"/>
            </a:pPr>
            <a:endParaRPr lang="en-US" sz="1100" dirty="0"/>
          </a:p>
        </p:txBody>
      </p:sp>
    </p:spTree>
    <p:extLst>
      <p:ext uri="{BB962C8B-B14F-4D97-AF65-F5344CB8AC3E}">
        <p14:creationId xmlns:p14="http://schemas.microsoft.com/office/powerpoint/2010/main" val="2188041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bwMode="auto">
          <a:xfrm>
            <a:off x="714340" y="2451249"/>
            <a:ext cx="4943208" cy="254845"/>
          </a:xfrm>
          <a:prstGeom prst="rect">
            <a:avLst/>
          </a:prstGeom>
          <a:solidFill>
            <a:schemeClr val="accent1"/>
          </a:solidFill>
          <a:ln w="25400" algn="ctr">
            <a:noFill/>
            <a:round/>
            <a:headEnd/>
            <a:tailEnd/>
          </a:ln>
        </p:spPr>
        <p:txBody>
          <a:bodyPr wrap="none" lIns="68002" tIns="0" rIns="68002" bIns="0" anchor="ctr"/>
          <a:lstStyle/>
          <a:p>
            <a:pPr algn="ctr" defTabSz="679090">
              <a:defRPr/>
            </a:pPr>
            <a:r>
              <a:rPr lang="en-US" sz="1200" b="1" kern="0" dirty="0">
                <a:solidFill>
                  <a:prstClr val="white"/>
                </a:solidFill>
              </a:rPr>
              <a:t>Interests / Skills</a:t>
            </a:r>
          </a:p>
        </p:txBody>
      </p:sp>
      <p:sp>
        <p:nvSpPr>
          <p:cNvPr id="19" name="Rectangle 18"/>
          <p:cNvSpPr/>
          <p:nvPr/>
        </p:nvSpPr>
        <p:spPr bwMode="auto">
          <a:xfrm>
            <a:off x="6524429" y="2449490"/>
            <a:ext cx="4946904" cy="256032"/>
          </a:xfrm>
          <a:prstGeom prst="rect">
            <a:avLst/>
          </a:prstGeom>
          <a:solidFill>
            <a:schemeClr val="accent1"/>
          </a:solidFill>
          <a:ln w="25400" algn="ctr">
            <a:noFill/>
            <a:round/>
            <a:headEnd/>
            <a:tailEnd/>
          </a:ln>
        </p:spPr>
        <p:txBody>
          <a:bodyPr wrap="none" lIns="68002" tIns="0" rIns="68002" bIns="0" anchor="ctr"/>
          <a:lstStyle/>
          <a:p>
            <a:pPr algn="ctr" defTabSz="679090">
              <a:defRPr/>
            </a:pPr>
            <a:r>
              <a:rPr lang="en-US" sz="1200" b="1" kern="0" dirty="0">
                <a:solidFill>
                  <a:prstClr val="white"/>
                </a:solidFill>
              </a:rPr>
              <a:t>Majors / Coursework</a:t>
            </a:r>
          </a:p>
        </p:txBody>
      </p:sp>
      <p:sp>
        <p:nvSpPr>
          <p:cNvPr id="20" name="TextBox 19"/>
          <p:cNvSpPr txBox="1"/>
          <p:nvPr/>
        </p:nvSpPr>
        <p:spPr>
          <a:xfrm>
            <a:off x="762108" y="2757703"/>
            <a:ext cx="4876691" cy="1605968"/>
          </a:xfrm>
          <a:prstGeom prst="rect">
            <a:avLst/>
          </a:prstGeom>
          <a:noFill/>
        </p:spPr>
        <p:txBody>
          <a:bodyPr wrap="square" lIns="0" tIns="0" rIns="0" bIns="0" rtlCol="0">
            <a:noAutofit/>
          </a:bodyPr>
          <a:lstStyle/>
          <a:p>
            <a:pPr marL="171450" indent="-171450">
              <a:buFont typeface="Arial" panose="020B0604020202020204" pitchFamily="34" charset="0"/>
              <a:buChar char="•"/>
            </a:pPr>
            <a:r>
              <a:rPr lang="en-US" sz="1100" dirty="0"/>
              <a:t>Awareness of the market for leading edge technologies</a:t>
            </a:r>
          </a:p>
          <a:p>
            <a:pPr marL="171450" indent="-171450">
              <a:buFont typeface="Arial" panose="020B0604020202020204" pitchFamily="34" charset="0"/>
              <a:buChar char="•"/>
            </a:pPr>
            <a:r>
              <a:rPr lang="en-US" sz="1100" dirty="0"/>
              <a:t>Business domain knowledge or interest</a:t>
            </a:r>
          </a:p>
          <a:p>
            <a:pPr marL="171450" indent="-171450">
              <a:buFont typeface="Arial" panose="020B0604020202020204" pitchFamily="34" charset="0"/>
              <a:buChar char="•"/>
            </a:pPr>
            <a:r>
              <a:rPr lang="en-US" sz="1100" dirty="0"/>
              <a:t>Business process optimization/reengineering</a:t>
            </a:r>
          </a:p>
          <a:p>
            <a:pPr marL="171450" indent="-171450">
              <a:buFont typeface="Arial" panose="020B0604020202020204" pitchFamily="34" charset="0"/>
              <a:buChar char="•"/>
            </a:pPr>
            <a:r>
              <a:rPr lang="en-US" sz="1100" dirty="0"/>
              <a:t>In-memory computing – SAP Hana, Oracle Exadata </a:t>
            </a:r>
          </a:p>
        </p:txBody>
      </p:sp>
      <p:sp>
        <p:nvSpPr>
          <p:cNvPr id="21" name="TextBox 20"/>
          <p:cNvSpPr txBox="1"/>
          <p:nvPr/>
        </p:nvSpPr>
        <p:spPr>
          <a:xfrm>
            <a:off x="6574206" y="2757703"/>
            <a:ext cx="4876691" cy="1620626"/>
          </a:xfrm>
          <a:prstGeom prst="rect">
            <a:avLst/>
          </a:prstGeom>
          <a:noFill/>
        </p:spPr>
        <p:txBody>
          <a:bodyPr wrap="square" lIns="0" tIns="0" rIns="0" bIns="0" rtlCol="0">
            <a:noAutofit/>
          </a:bodyPr>
          <a:lstStyle/>
          <a:p>
            <a:pPr marL="171450" indent="-171450">
              <a:buFont typeface="Arial" panose="020B0604020202020204" pitchFamily="34" charset="0"/>
              <a:buChar char="•"/>
            </a:pPr>
            <a:r>
              <a:rPr lang="en-US" sz="1100" dirty="0"/>
              <a:t>Business (Accounting, Finance, Marketing)</a:t>
            </a:r>
          </a:p>
          <a:p>
            <a:pPr marL="171450" indent="-171450">
              <a:buFont typeface="Arial" panose="020B0604020202020204" pitchFamily="34" charset="0"/>
              <a:buChar char="•"/>
            </a:pPr>
            <a:r>
              <a:rPr lang="en-US" sz="1100" dirty="0"/>
              <a:t>Economics</a:t>
            </a:r>
          </a:p>
          <a:p>
            <a:pPr marL="171450" indent="-171450">
              <a:buFont typeface="Arial" panose="020B0604020202020204" pitchFamily="34" charset="0"/>
              <a:buChar char="•"/>
            </a:pPr>
            <a:r>
              <a:rPr lang="en-US" sz="1100" dirty="0"/>
              <a:t>Information Systems</a:t>
            </a:r>
          </a:p>
          <a:p>
            <a:pPr marL="171450" indent="-171450">
              <a:buFont typeface="Arial" panose="020B0604020202020204" pitchFamily="34" charset="0"/>
              <a:buChar char="•"/>
            </a:pPr>
            <a:r>
              <a:rPr lang="en-US" sz="1100" dirty="0"/>
              <a:t>Supply Chain</a:t>
            </a:r>
          </a:p>
          <a:p>
            <a:pPr marL="171450" indent="-171450">
              <a:buFont typeface="Arial" panose="020B0604020202020204" pitchFamily="34" charset="0"/>
              <a:buChar char="•"/>
            </a:pPr>
            <a:r>
              <a:rPr lang="en-US" sz="1100" dirty="0"/>
              <a:t>Operations</a:t>
            </a:r>
          </a:p>
          <a:p>
            <a:pPr marL="171450" indent="-171450">
              <a:buFont typeface="Arial" panose="020B0604020202020204" pitchFamily="34" charset="0"/>
              <a:buChar char="•"/>
            </a:pPr>
            <a:r>
              <a:rPr lang="en-US" sz="1100" dirty="0"/>
              <a:t>STEM </a:t>
            </a:r>
          </a:p>
        </p:txBody>
      </p:sp>
      <p:sp>
        <p:nvSpPr>
          <p:cNvPr id="22" name="Rectangle 21"/>
          <p:cNvSpPr/>
          <p:nvPr/>
        </p:nvSpPr>
        <p:spPr bwMode="auto">
          <a:xfrm>
            <a:off x="716659" y="4222953"/>
            <a:ext cx="4940240" cy="256032"/>
          </a:xfrm>
          <a:prstGeom prst="rect">
            <a:avLst/>
          </a:prstGeom>
          <a:solidFill>
            <a:schemeClr val="accent1"/>
          </a:solidFill>
          <a:ln w="25400" algn="ctr">
            <a:noFill/>
            <a:round/>
            <a:headEnd/>
            <a:tailEnd/>
          </a:ln>
        </p:spPr>
        <p:txBody>
          <a:bodyPr wrap="none" lIns="68002" tIns="0" rIns="68002" bIns="0" anchor="ctr"/>
          <a:lstStyle/>
          <a:p>
            <a:pPr algn="ctr" defTabSz="679090">
              <a:defRPr/>
            </a:pPr>
            <a:r>
              <a:rPr lang="en-US" sz="1200" b="1" kern="0" dirty="0">
                <a:solidFill>
                  <a:prstClr val="white"/>
                </a:solidFill>
              </a:rPr>
              <a:t>Potential Deloitte Roles</a:t>
            </a:r>
          </a:p>
        </p:txBody>
      </p:sp>
      <p:sp>
        <p:nvSpPr>
          <p:cNvPr id="23" name="Rectangle 22"/>
          <p:cNvSpPr/>
          <p:nvPr/>
        </p:nvSpPr>
        <p:spPr bwMode="auto">
          <a:xfrm>
            <a:off x="6524429" y="4219517"/>
            <a:ext cx="4946904" cy="256032"/>
          </a:xfrm>
          <a:prstGeom prst="rect">
            <a:avLst/>
          </a:prstGeom>
          <a:solidFill>
            <a:schemeClr val="accent1"/>
          </a:solidFill>
          <a:ln w="25400" algn="ctr">
            <a:noFill/>
            <a:round/>
            <a:headEnd/>
            <a:tailEnd/>
          </a:ln>
        </p:spPr>
        <p:txBody>
          <a:bodyPr wrap="none" lIns="68002" tIns="0" rIns="68002" bIns="0" anchor="ctr"/>
          <a:lstStyle/>
          <a:p>
            <a:pPr algn="ctr" defTabSz="679090">
              <a:defRPr/>
            </a:pPr>
            <a:r>
              <a:rPr lang="en-US" sz="1200" b="1" kern="0" dirty="0">
                <a:solidFill>
                  <a:prstClr val="white"/>
                </a:solidFill>
              </a:rPr>
              <a:t>What to Look For</a:t>
            </a:r>
          </a:p>
        </p:txBody>
      </p:sp>
      <p:sp>
        <p:nvSpPr>
          <p:cNvPr id="24" name="TextBox 23"/>
          <p:cNvSpPr txBox="1"/>
          <p:nvPr/>
        </p:nvSpPr>
        <p:spPr>
          <a:xfrm>
            <a:off x="756678" y="4531751"/>
            <a:ext cx="4900221" cy="944765"/>
          </a:xfrm>
          <a:prstGeom prst="rect">
            <a:avLst/>
          </a:prstGeom>
          <a:noFill/>
        </p:spPr>
        <p:txBody>
          <a:bodyPr wrap="square" lIns="0" tIns="0" rIns="0" bIns="0" rtlCol="0">
            <a:noAutofit/>
          </a:bodyPr>
          <a:lstStyle/>
          <a:p>
            <a:pPr marL="171450" indent="-171450">
              <a:buFont typeface="Arial" panose="020B0604020202020204" pitchFamily="34" charset="0"/>
              <a:buChar char="•"/>
            </a:pPr>
            <a:r>
              <a:rPr lang="en-US" sz="1100" dirty="0"/>
              <a:t>Develop capability-driven, technology roadmaps to transform business operations</a:t>
            </a:r>
          </a:p>
          <a:p>
            <a:pPr marL="171450" indent="-171450">
              <a:buFont typeface="Arial" panose="020B0604020202020204" pitchFamily="34" charset="0"/>
              <a:buChar char="•"/>
            </a:pPr>
            <a:r>
              <a:rPr lang="en-US" sz="1100" dirty="0"/>
              <a:t>Help clients define, design and deliver on their strategy by combining technology, data, and software into compelling user experiences </a:t>
            </a:r>
          </a:p>
          <a:p>
            <a:pPr marL="171450" indent="-171450">
              <a:buFont typeface="Arial" panose="020B0604020202020204" pitchFamily="34" charset="0"/>
              <a:buChar char="•"/>
            </a:pPr>
            <a:r>
              <a:rPr lang="en-US" sz="1100" dirty="0"/>
              <a:t>Deliver automated and improved business processes through the use of cognitive solutions</a:t>
            </a:r>
          </a:p>
          <a:p>
            <a:endParaRPr lang="en-US" sz="1100" dirty="0"/>
          </a:p>
          <a:p>
            <a:pPr marL="171450" indent="-171450">
              <a:buFont typeface="Arial" panose="020B0604020202020204" pitchFamily="34" charset="0"/>
              <a:buChar char="•"/>
            </a:pPr>
            <a:endParaRPr lang="en-US" sz="1100" dirty="0"/>
          </a:p>
        </p:txBody>
      </p:sp>
      <p:sp>
        <p:nvSpPr>
          <p:cNvPr id="25" name="TextBox 24"/>
          <p:cNvSpPr txBox="1"/>
          <p:nvPr/>
        </p:nvSpPr>
        <p:spPr>
          <a:xfrm>
            <a:off x="6574206" y="4531751"/>
            <a:ext cx="4876691" cy="1090311"/>
          </a:xfrm>
          <a:prstGeom prst="rect">
            <a:avLst/>
          </a:prstGeom>
          <a:noFill/>
        </p:spPr>
        <p:txBody>
          <a:bodyPr wrap="square" lIns="0" tIns="0" rIns="0" bIns="0" rtlCol="0">
            <a:noAutofit/>
          </a:bodyPr>
          <a:lstStyle/>
          <a:p>
            <a:pPr marL="171450" indent="-171450">
              <a:buFont typeface="Arial" panose="020B0604020202020204" pitchFamily="34" charset="0"/>
              <a:buChar char="•"/>
            </a:pPr>
            <a:r>
              <a:rPr lang="en-US" sz="1100" dirty="0"/>
              <a:t>Internship experience in business transformation</a:t>
            </a:r>
          </a:p>
          <a:p>
            <a:pPr marL="781035" lvl="1" indent="-171450">
              <a:buFont typeface="Arial" panose="020B0604020202020204" pitchFamily="34" charset="0"/>
              <a:buChar char="•"/>
            </a:pPr>
            <a:r>
              <a:rPr lang="en-US" sz="1100" dirty="0"/>
              <a:t>Example – “Created a 6-month roadmap to upgrade  insurance company’s ability to capture transactions”</a:t>
            </a:r>
          </a:p>
          <a:p>
            <a:pPr marL="171450" indent="-171450">
              <a:buFont typeface="Arial" panose="020B0604020202020204" pitchFamily="34" charset="0"/>
              <a:buChar char="•"/>
            </a:pPr>
            <a:r>
              <a:rPr lang="en-US" sz="1100" dirty="0">
                <a:latin typeface="Verdana" panose="020B0604030504040204" pitchFamily="34" charset="0"/>
                <a:ea typeface="Verdana" panose="020B0604030504040204" pitchFamily="34" charset="0"/>
                <a:cs typeface="Verdana" panose="020B0604030504040204" pitchFamily="34" charset="0"/>
              </a:rPr>
              <a:t>Coursework in SAP, Oracle, supply chain, or management</a:t>
            </a:r>
            <a:endParaRPr lang="en-US" sz="1100" dirty="0"/>
          </a:p>
          <a:p>
            <a:pPr marL="171450" indent="-171450">
              <a:buFont typeface="Arial" panose="020B0604020202020204" pitchFamily="34" charset="0"/>
              <a:buChar char="•"/>
            </a:pPr>
            <a:r>
              <a:rPr lang="en-US" sz="1100" dirty="0"/>
              <a:t>Experience in enterprise technologies to support implementations</a:t>
            </a:r>
          </a:p>
          <a:p>
            <a:endParaRPr lang="en-US" sz="1100" dirty="0"/>
          </a:p>
          <a:p>
            <a:pPr marL="171450" indent="-171450">
              <a:buFont typeface="Arial" panose="020B0604020202020204" pitchFamily="34" charset="0"/>
              <a:buChar char="•"/>
            </a:pPr>
            <a:endParaRPr lang="en-US" sz="1100" dirty="0"/>
          </a:p>
        </p:txBody>
      </p:sp>
      <p:sp>
        <p:nvSpPr>
          <p:cNvPr id="26" name="Rectangle 25"/>
          <p:cNvSpPr/>
          <p:nvPr/>
        </p:nvSpPr>
        <p:spPr>
          <a:xfrm>
            <a:off x="1757679" y="1085120"/>
            <a:ext cx="9693217" cy="1015663"/>
          </a:xfrm>
          <a:prstGeom prst="rect">
            <a:avLst/>
          </a:prstGeom>
        </p:spPr>
        <p:txBody>
          <a:bodyPr wrap="square">
            <a:spAutoFit/>
          </a:bodyPr>
          <a:lstStyle/>
          <a:p>
            <a:r>
              <a:rPr lang="en-US" sz="1200" dirty="0">
                <a:solidFill>
                  <a:schemeClr val="tx1">
                    <a:lumMod val="100000"/>
                  </a:schemeClr>
                </a:solidFill>
              </a:rPr>
              <a:t>While all BTA candidates have outstanding leadership experience, strong academic performance, and excellent communication skills, students interested in the Enterprise Technology Transformation profile have specific interest in </a:t>
            </a:r>
            <a:r>
              <a:rPr lang="en-US" sz="1200" b="1" dirty="0">
                <a:solidFill>
                  <a:schemeClr val="tx1">
                    <a:lumMod val="100000"/>
                  </a:schemeClr>
                </a:solidFill>
              </a:rPr>
              <a:t>assessing current business operations and applying industry leading practices.  </a:t>
            </a:r>
            <a:r>
              <a:rPr lang="en-US" sz="1200" dirty="0">
                <a:solidFill>
                  <a:schemeClr val="tx1">
                    <a:lumMod val="100000"/>
                  </a:schemeClr>
                </a:solidFill>
              </a:rPr>
              <a:t>They may have internship experience or extracurricular involvement in these areas, or show interest in the </a:t>
            </a:r>
            <a:r>
              <a:rPr lang="en-US" sz="1200" b="1" dirty="0">
                <a:solidFill>
                  <a:schemeClr val="tx1">
                    <a:lumMod val="100000"/>
                  </a:schemeClr>
                </a:solidFill>
              </a:rPr>
              <a:t>packaged software or business transformation work </a:t>
            </a:r>
            <a:r>
              <a:rPr lang="en-US" sz="1200" dirty="0">
                <a:solidFill>
                  <a:schemeClr val="tx1">
                    <a:lumMod val="100000"/>
                  </a:schemeClr>
                </a:solidFill>
              </a:rPr>
              <a:t>that</a:t>
            </a:r>
            <a:r>
              <a:rPr lang="en-US" sz="1200" b="1" dirty="0">
                <a:solidFill>
                  <a:schemeClr val="tx1">
                    <a:lumMod val="100000"/>
                  </a:schemeClr>
                </a:solidFill>
              </a:rPr>
              <a:t> </a:t>
            </a:r>
            <a:r>
              <a:rPr lang="en-US" sz="1200" dirty="0">
                <a:solidFill>
                  <a:schemeClr val="tx1">
                    <a:lumMod val="100000"/>
                  </a:schemeClr>
                </a:solidFill>
              </a:rPr>
              <a:t>Deloitte delivers to clients</a:t>
            </a:r>
          </a:p>
        </p:txBody>
      </p:sp>
      <p:grpSp>
        <p:nvGrpSpPr>
          <p:cNvPr id="27" name="Group 545"/>
          <p:cNvGrpSpPr>
            <a:grpSpLocks noChangeAspect="1"/>
          </p:cNvGrpSpPr>
          <p:nvPr/>
        </p:nvGrpSpPr>
        <p:grpSpPr bwMode="auto">
          <a:xfrm>
            <a:off x="714340" y="1212047"/>
            <a:ext cx="779477" cy="779477"/>
            <a:chOff x="1885" y="1944"/>
            <a:chExt cx="340" cy="340"/>
          </a:xfrm>
          <a:solidFill>
            <a:schemeClr val="accent6"/>
          </a:solidFill>
        </p:grpSpPr>
        <p:sp>
          <p:nvSpPr>
            <p:cNvPr id="28" name="Freeform 546"/>
            <p:cNvSpPr>
              <a:spLocks noEditPoints="1"/>
            </p:cNvSpPr>
            <p:nvPr/>
          </p:nvSpPr>
          <p:spPr bwMode="auto">
            <a:xfrm>
              <a:off x="1885" y="1944"/>
              <a:ext cx="340" cy="340"/>
            </a:xfrm>
            <a:custGeom>
              <a:avLst/>
              <a:gdLst>
                <a:gd name="T0" fmla="*/ 256 w 512"/>
                <a:gd name="T1" fmla="*/ 21 h 512"/>
                <a:gd name="T2" fmla="*/ 490 w 512"/>
                <a:gd name="T3" fmla="*/ 256 h 512"/>
                <a:gd name="T4" fmla="*/ 256 w 512"/>
                <a:gd name="T5" fmla="*/ 490 h 512"/>
                <a:gd name="T6" fmla="*/ 21 w 512"/>
                <a:gd name="T7" fmla="*/ 256 h 512"/>
                <a:gd name="T8" fmla="*/ 256 w 512"/>
                <a:gd name="T9" fmla="*/ 21 h 512"/>
                <a:gd name="T10" fmla="*/ 256 w 512"/>
                <a:gd name="T11" fmla="*/ 0 h 512"/>
                <a:gd name="T12" fmla="*/ 0 w 512"/>
                <a:gd name="T13" fmla="*/ 256 h 512"/>
                <a:gd name="T14" fmla="*/ 256 w 512"/>
                <a:gd name="T15" fmla="*/ 512 h 512"/>
                <a:gd name="T16" fmla="*/ 512 w 512"/>
                <a:gd name="T17" fmla="*/ 256 h 512"/>
                <a:gd name="T18" fmla="*/ 256 w 512"/>
                <a:gd name="T1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2" h="512">
                  <a:moveTo>
                    <a:pt x="256" y="21"/>
                  </a:moveTo>
                  <a:cubicBezTo>
                    <a:pt x="385" y="21"/>
                    <a:pt x="490" y="126"/>
                    <a:pt x="490" y="256"/>
                  </a:cubicBezTo>
                  <a:cubicBezTo>
                    <a:pt x="490" y="385"/>
                    <a:pt x="385" y="490"/>
                    <a:pt x="256" y="490"/>
                  </a:cubicBezTo>
                  <a:cubicBezTo>
                    <a:pt x="126" y="490"/>
                    <a:pt x="21" y="385"/>
                    <a:pt x="21" y="256"/>
                  </a:cubicBezTo>
                  <a:cubicBezTo>
                    <a:pt x="21" y="126"/>
                    <a:pt x="126" y="21"/>
                    <a:pt x="256" y="21"/>
                  </a:cubicBezTo>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prstClr val="black"/>
                </a:solidFill>
              </a:endParaRPr>
            </a:p>
          </p:txBody>
        </p:sp>
        <p:sp>
          <p:nvSpPr>
            <p:cNvPr id="29" name="Freeform 547"/>
            <p:cNvSpPr>
              <a:spLocks/>
            </p:cNvSpPr>
            <p:nvPr/>
          </p:nvSpPr>
          <p:spPr bwMode="auto">
            <a:xfrm>
              <a:off x="1947" y="2007"/>
              <a:ext cx="215" cy="185"/>
            </a:xfrm>
            <a:custGeom>
              <a:avLst/>
              <a:gdLst>
                <a:gd name="T0" fmla="*/ 318 w 323"/>
                <a:gd name="T1" fmla="*/ 259 h 278"/>
                <a:gd name="T2" fmla="*/ 257 w 323"/>
                <a:gd name="T3" fmla="*/ 241 h 278"/>
                <a:gd name="T4" fmla="*/ 229 w 323"/>
                <a:gd name="T5" fmla="*/ 236 h 278"/>
                <a:gd name="T6" fmla="*/ 212 w 323"/>
                <a:gd name="T7" fmla="*/ 223 h 278"/>
                <a:gd name="T8" fmla="*/ 213 w 323"/>
                <a:gd name="T9" fmla="*/ 220 h 278"/>
                <a:gd name="T10" fmla="*/ 246 w 323"/>
                <a:gd name="T11" fmla="*/ 142 h 278"/>
                <a:gd name="T12" fmla="*/ 233 w 323"/>
                <a:gd name="T13" fmla="*/ 33 h 278"/>
                <a:gd name="T14" fmla="*/ 161 w 323"/>
                <a:gd name="T15" fmla="*/ 1 h 278"/>
                <a:gd name="T16" fmla="*/ 161 w 323"/>
                <a:gd name="T17" fmla="*/ 1 h 278"/>
                <a:gd name="T18" fmla="*/ 90 w 323"/>
                <a:gd name="T19" fmla="*/ 33 h 278"/>
                <a:gd name="T20" fmla="*/ 77 w 323"/>
                <a:gd name="T21" fmla="*/ 142 h 278"/>
                <a:gd name="T22" fmla="*/ 110 w 323"/>
                <a:gd name="T23" fmla="*/ 220 h 278"/>
                <a:gd name="T24" fmla="*/ 111 w 323"/>
                <a:gd name="T25" fmla="*/ 223 h 278"/>
                <a:gd name="T26" fmla="*/ 94 w 323"/>
                <a:gd name="T27" fmla="*/ 236 h 278"/>
                <a:gd name="T28" fmla="*/ 66 w 323"/>
                <a:gd name="T29" fmla="*/ 241 h 278"/>
                <a:gd name="T30" fmla="*/ 5 w 323"/>
                <a:gd name="T31" fmla="*/ 259 h 278"/>
                <a:gd name="T32" fmla="*/ 4 w 323"/>
                <a:gd name="T33" fmla="*/ 274 h 278"/>
                <a:gd name="T34" fmla="*/ 12 w 323"/>
                <a:gd name="T35" fmla="*/ 278 h 278"/>
                <a:gd name="T36" fmla="*/ 19 w 323"/>
                <a:gd name="T37" fmla="*/ 275 h 278"/>
                <a:gd name="T38" fmla="*/ 69 w 323"/>
                <a:gd name="T39" fmla="*/ 263 h 278"/>
                <a:gd name="T40" fmla="*/ 101 w 323"/>
                <a:gd name="T41" fmla="*/ 256 h 278"/>
                <a:gd name="T42" fmla="*/ 131 w 323"/>
                <a:gd name="T43" fmla="*/ 229 h 278"/>
                <a:gd name="T44" fmla="*/ 128 w 323"/>
                <a:gd name="T45" fmla="*/ 208 h 278"/>
                <a:gd name="T46" fmla="*/ 97 w 323"/>
                <a:gd name="T47" fmla="*/ 137 h 278"/>
                <a:gd name="T48" fmla="*/ 106 w 323"/>
                <a:gd name="T49" fmla="*/ 46 h 278"/>
                <a:gd name="T50" fmla="*/ 161 w 323"/>
                <a:gd name="T51" fmla="*/ 22 h 278"/>
                <a:gd name="T52" fmla="*/ 162 w 323"/>
                <a:gd name="T53" fmla="*/ 22 h 278"/>
                <a:gd name="T54" fmla="*/ 162 w 323"/>
                <a:gd name="T55" fmla="*/ 22 h 278"/>
                <a:gd name="T56" fmla="*/ 162 w 323"/>
                <a:gd name="T57" fmla="*/ 22 h 278"/>
                <a:gd name="T58" fmla="*/ 217 w 323"/>
                <a:gd name="T59" fmla="*/ 46 h 278"/>
                <a:gd name="T60" fmla="*/ 226 w 323"/>
                <a:gd name="T61" fmla="*/ 137 h 278"/>
                <a:gd name="T62" fmla="*/ 195 w 323"/>
                <a:gd name="T63" fmla="*/ 208 h 278"/>
                <a:gd name="T64" fmla="*/ 192 w 323"/>
                <a:gd name="T65" fmla="*/ 229 h 278"/>
                <a:gd name="T66" fmla="*/ 222 w 323"/>
                <a:gd name="T67" fmla="*/ 256 h 278"/>
                <a:gd name="T68" fmla="*/ 254 w 323"/>
                <a:gd name="T69" fmla="*/ 263 h 278"/>
                <a:gd name="T70" fmla="*/ 304 w 323"/>
                <a:gd name="T71" fmla="*/ 275 h 278"/>
                <a:gd name="T72" fmla="*/ 311 w 323"/>
                <a:gd name="T73" fmla="*/ 278 h 278"/>
                <a:gd name="T74" fmla="*/ 319 w 323"/>
                <a:gd name="T75" fmla="*/ 274 h 278"/>
                <a:gd name="T76" fmla="*/ 318 w 323"/>
                <a:gd name="T77" fmla="*/ 259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23" h="278">
                  <a:moveTo>
                    <a:pt x="318" y="259"/>
                  </a:moveTo>
                  <a:cubicBezTo>
                    <a:pt x="306" y="249"/>
                    <a:pt x="281" y="245"/>
                    <a:pt x="257" y="241"/>
                  </a:cubicBezTo>
                  <a:cubicBezTo>
                    <a:pt x="246" y="240"/>
                    <a:pt x="235" y="238"/>
                    <a:pt x="229" y="236"/>
                  </a:cubicBezTo>
                  <a:cubicBezTo>
                    <a:pt x="220" y="232"/>
                    <a:pt x="214" y="226"/>
                    <a:pt x="212" y="223"/>
                  </a:cubicBezTo>
                  <a:cubicBezTo>
                    <a:pt x="212" y="221"/>
                    <a:pt x="212" y="221"/>
                    <a:pt x="213" y="220"/>
                  </a:cubicBezTo>
                  <a:cubicBezTo>
                    <a:pt x="226" y="202"/>
                    <a:pt x="240" y="170"/>
                    <a:pt x="246" y="142"/>
                  </a:cubicBezTo>
                  <a:cubicBezTo>
                    <a:pt x="258" y="95"/>
                    <a:pt x="253" y="58"/>
                    <a:pt x="233" y="33"/>
                  </a:cubicBezTo>
                  <a:cubicBezTo>
                    <a:pt x="207" y="0"/>
                    <a:pt x="163" y="1"/>
                    <a:pt x="161" y="1"/>
                  </a:cubicBezTo>
                  <a:cubicBezTo>
                    <a:pt x="161" y="1"/>
                    <a:pt x="161" y="1"/>
                    <a:pt x="161" y="1"/>
                  </a:cubicBezTo>
                  <a:cubicBezTo>
                    <a:pt x="158" y="1"/>
                    <a:pt x="116" y="1"/>
                    <a:pt x="90" y="33"/>
                  </a:cubicBezTo>
                  <a:cubicBezTo>
                    <a:pt x="70" y="58"/>
                    <a:pt x="65" y="95"/>
                    <a:pt x="77" y="142"/>
                  </a:cubicBezTo>
                  <a:cubicBezTo>
                    <a:pt x="83" y="170"/>
                    <a:pt x="97" y="202"/>
                    <a:pt x="110" y="220"/>
                  </a:cubicBezTo>
                  <a:cubicBezTo>
                    <a:pt x="111" y="221"/>
                    <a:pt x="111" y="221"/>
                    <a:pt x="111" y="223"/>
                  </a:cubicBezTo>
                  <a:cubicBezTo>
                    <a:pt x="110" y="226"/>
                    <a:pt x="103" y="232"/>
                    <a:pt x="94" y="236"/>
                  </a:cubicBezTo>
                  <a:cubicBezTo>
                    <a:pt x="88" y="238"/>
                    <a:pt x="77" y="240"/>
                    <a:pt x="66" y="241"/>
                  </a:cubicBezTo>
                  <a:cubicBezTo>
                    <a:pt x="42" y="245"/>
                    <a:pt x="17" y="249"/>
                    <a:pt x="5" y="259"/>
                  </a:cubicBezTo>
                  <a:cubicBezTo>
                    <a:pt x="1" y="263"/>
                    <a:pt x="0" y="270"/>
                    <a:pt x="4" y="274"/>
                  </a:cubicBezTo>
                  <a:cubicBezTo>
                    <a:pt x="6" y="277"/>
                    <a:pt x="9" y="278"/>
                    <a:pt x="12" y="278"/>
                  </a:cubicBezTo>
                  <a:cubicBezTo>
                    <a:pt x="15" y="278"/>
                    <a:pt x="17" y="277"/>
                    <a:pt x="19" y="275"/>
                  </a:cubicBezTo>
                  <a:cubicBezTo>
                    <a:pt x="27" y="269"/>
                    <a:pt x="51" y="265"/>
                    <a:pt x="69" y="263"/>
                  </a:cubicBezTo>
                  <a:cubicBezTo>
                    <a:pt x="82" y="261"/>
                    <a:pt x="94" y="259"/>
                    <a:pt x="101" y="256"/>
                  </a:cubicBezTo>
                  <a:cubicBezTo>
                    <a:pt x="117" y="250"/>
                    <a:pt x="128" y="240"/>
                    <a:pt x="131" y="229"/>
                  </a:cubicBezTo>
                  <a:cubicBezTo>
                    <a:pt x="133" y="221"/>
                    <a:pt x="132" y="214"/>
                    <a:pt x="128" y="208"/>
                  </a:cubicBezTo>
                  <a:cubicBezTo>
                    <a:pt x="116" y="192"/>
                    <a:pt x="103" y="162"/>
                    <a:pt x="97" y="137"/>
                  </a:cubicBezTo>
                  <a:cubicBezTo>
                    <a:pt x="88" y="96"/>
                    <a:pt x="91" y="66"/>
                    <a:pt x="106" y="46"/>
                  </a:cubicBezTo>
                  <a:cubicBezTo>
                    <a:pt x="126" y="22"/>
                    <a:pt x="160" y="22"/>
                    <a:pt x="161" y="22"/>
                  </a:cubicBezTo>
                  <a:cubicBezTo>
                    <a:pt x="161" y="22"/>
                    <a:pt x="161" y="22"/>
                    <a:pt x="162" y="22"/>
                  </a:cubicBezTo>
                  <a:cubicBezTo>
                    <a:pt x="162" y="22"/>
                    <a:pt x="162" y="22"/>
                    <a:pt x="162" y="22"/>
                  </a:cubicBezTo>
                  <a:cubicBezTo>
                    <a:pt x="162" y="22"/>
                    <a:pt x="162" y="22"/>
                    <a:pt x="162" y="22"/>
                  </a:cubicBezTo>
                  <a:cubicBezTo>
                    <a:pt x="162" y="22"/>
                    <a:pt x="197" y="22"/>
                    <a:pt x="217" y="46"/>
                  </a:cubicBezTo>
                  <a:cubicBezTo>
                    <a:pt x="232" y="66"/>
                    <a:pt x="235" y="96"/>
                    <a:pt x="226" y="137"/>
                  </a:cubicBezTo>
                  <a:cubicBezTo>
                    <a:pt x="220" y="162"/>
                    <a:pt x="207" y="192"/>
                    <a:pt x="195" y="208"/>
                  </a:cubicBezTo>
                  <a:cubicBezTo>
                    <a:pt x="191" y="214"/>
                    <a:pt x="190" y="221"/>
                    <a:pt x="192" y="229"/>
                  </a:cubicBezTo>
                  <a:cubicBezTo>
                    <a:pt x="195" y="240"/>
                    <a:pt x="206" y="250"/>
                    <a:pt x="222" y="256"/>
                  </a:cubicBezTo>
                  <a:cubicBezTo>
                    <a:pt x="229" y="259"/>
                    <a:pt x="241" y="261"/>
                    <a:pt x="254" y="263"/>
                  </a:cubicBezTo>
                  <a:cubicBezTo>
                    <a:pt x="272" y="265"/>
                    <a:pt x="296" y="269"/>
                    <a:pt x="304" y="275"/>
                  </a:cubicBezTo>
                  <a:cubicBezTo>
                    <a:pt x="306" y="277"/>
                    <a:pt x="308" y="278"/>
                    <a:pt x="311" y="278"/>
                  </a:cubicBezTo>
                  <a:cubicBezTo>
                    <a:pt x="314" y="278"/>
                    <a:pt x="317" y="277"/>
                    <a:pt x="319" y="274"/>
                  </a:cubicBezTo>
                  <a:cubicBezTo>
                    <a:pt x="323" y="270"/>
                    <a:pt x="322" y="263"/>
                    <a:pt x="318" y="259"/>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prstClr val="black"/>
                </a:solidFill>
              </a:endParaRPr>
            </a:p>
          </p:txBody>
        </p:sp>
      </p:grpSp>
      <p:cxnSp>
        <p:nvCxnSpPr>
          <p:cNvPr id="30" name="Gerade Verbindung 69"/>
          <p:cNvCxnSpPr>
            <a:cxnSpLocks/>
          </p:cNvCxnSpPr>
          <p:nvPr/>
        </p:nvCxnSpPr>
        <p:spPr bwMode="gray">
          <a:xfrm flipH="1">
            <a:off x="1737360" y="1017539"/>
            <a:ext cx="9713538" cy="0"/>
          </a:xfrm>
          <a:prstGeom prst="line">
            <a:avLst/>
          </a:prstGeom>
          <a:ln w="19050">
            <a:solidFill>
              <a:schemeClr val="accent6"/>
            </a:solidFill>
            <a:prstDash val="sysDot"/>
          </a:ln>
        </p:spPr>
        <p:style>
          <a:lnRef idx="1">
            <a:schemeClr val="accent1"/>
          </a:lnRef>
          <a:fillRef idx="0">
            <a:schemeClr val="accent1"/>
          </a:fillRef>
          <a:effectRef idx="0">
            <a:schemeClr val="accent1"/>
          </a:effectRef>
          <a:fontRef idx="minor">
            <a:schemeClr val="tx1"/>
          </a:fontRef>
        </p:style>
      </p:cxnSp>
      <p:cxnSp>
        <p:nvCxnSpPr>
          <p:cNvPr id="31" name="Gerade Verbindung 69"/>
          <p:cNvCxnSpPr>
            <a:cxnSpLocks/>
          </p:cNvCxnSpPr>
          <p:nvPr/>
        </p:nvCxnSpPr>
        <p:spPr bwMode="gray">
          <a:xfrm flipH="1">
            <a:off x="1757680" y="2152034"/>
            <a:ext cx="9693217" cy="0"/>
          </a:xfrm>
          <a:prstGeom prst="line">
            <a:avLst/>
          </a:prstGeom>
          <a:ln w="19050">
            <a:solidFill>
              <a:schemeClr val="accent6"/>
            </a:solidFill>
            <a:prstDash val="sysDot"/>
          </a:ln>
        </p:spPr>
        <p:style>
          <a:lnRef idx="1">
            <a:schemeClr val="accent1"/>
          </a:lnRef>
          <a:fillRef idx="0">
            <a:schemeClr val="accent1"/>
          </a:fillRef>
          <a:effectRef idx="0">
            <a:schemeClr val="accent1"/>
          </a:effectRef>
          <a:fontRef idx="minor">
            <a:schemeClr val="tx1"/>
          </a:fontRef>
        </p:style>
      </p:cxnSp>
      <p:sp>
        <p:nvSpPr>
          <p:cNvPr id="32" name="Title 2">
            <a:extLst>
              <a:ext uri="{FF2B5EF4-FFF2-40B4-BE49-F238E27FC236}">
                <a16:creationId xmlns:a16="http://schemas.microsoft.com/office/drawing/2014/main" id="{0980BD03-28E5-48A0-8C77-D73AB435BFA4}"/>
              </a:ext>
            </a:extLst>
          </p:cNvPr>
          <p:cNvSpPr txBox="1">
            <a:spLocks/>
          </p:cNvSpPr>
          <p:nvPr/>
        </p:nvSpPr>
        <p:spPr bwMode="gray">
          <a:xfrm>
            <a:off x="469900" y="402587"/>
            <a:ext cx="11252200" cy="334102"/>
          </a:xfrm>
          <a:prstGeom prst="rect">
            <a:avLst/>
          </a:prstGeom>
        </p:spPr>
        <p:txBody>
          <a:bodyPr vert="horz" lIns="0" tIns="0" rIns="0" bIns="0" rtlCol="0" anchor="t" anchorCtr="0">
            <a:noAutofit/>
          </a:bodyPr>
          <a:lstStyle>
            <a:lvl1pPr algn="l" defTabSz="1219170" rtl="0" eaLnBrk="1" latinLnBrk="0" hangingPunct="1">
              <a:spcBef>
                <a:spcPct val="0"/>
              </a:spcBef>
              <a:buNone/>
              <a:defRPr sz="2000" kern="1200">
                <a:solidFill>
                  <a:schemeClr val="tx1"/>
                </a:solidFill>
                <a:latin typeface="+mj-lt"/>
                <a:ea typeface="+mj-ea"/>
                <a:cs typeface="+mj-cs"/>
              </a:defRPr>
            </a:lvl1pPr>
          </a:lstStyle>
          <a:p>
            <a:r>
              <a:rPr lang="en-US" dirty="0"/>
              <a:t>Profile Overview: Enterprise Technology Transformation </a:t>
            </a:r>
          </a:p>
        </p:txBody>
      </p:sp>
    </p:spTree>
    <p:extLst>
      <p:ext uri="{BB962C8B-B14F-4D97-AF65-F5344CB8AC3E}">
        <p14:creationId xmlns:p14="http://schemas.microsoft.com/office/powerpoint/2010/main" val="8095120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DA4974C-68DD-454B-A27D-B6D495EB2022}"/>
              </a:ext>
            </a:extLst>
          </p:cNvPr>
          <p:cNvSpPr>
            <a:spLocks noGrp="1"/>
          </p:cNvSpPr>
          <p:nvPr>
            <p:ph type="title"/>
          </p:nvPr>
        </p:nvSpPr>
        <p:spPr/>
        <p:txBody>
          <a:bodyPr/>
          <a:lstStyle/>
          <a:p>
            <a:r>
              <a:rPr lang="en-US" dirty="0"/>
              <a:t>Profile Overview: Analytics</a:t>
            </a:r>
          </a:p>
        </p:txBody>
      </p:sp>
      <p:sp>
        <p:nvSpPr>
          <p:cNvPr id="18" name="Rectangle 17"/>
          <p:cNvSpPr/>
          <p:nvPr/>
        </p:nvSpPr>
        <p:spPr bwMode="auto">
          <a:xfrm>
            <a:off x="714340" y="2451249"/>
            <a:ext cx="4943208" cy="254845"/>
          </a:xfrm>
          <a:prstGeom prst="rect">
            <a:avLst/>
          </a:prstGeom>
          <a:solidFill>
            <a:schemeClr val="accent1"/>
          </a:solidFill>
          <a:ln w="25400" algn="ctr">
            <a:noFill/>
            <a:round/>
            <a:headEnd/>
            <a:tailEnd/>
          </a:ln>
        </p:spPr>
        <p:txBody>
          <a:bodyPr wrap="none" lIns="68002" tIns="0" rIns="68002" bIns="0" anchor="ctr"/>
          <a:lstStyle/>
          <a:p>
            <a:pPr algn="ctr" defTabSz="679090">
              <a:defRPr/>
            </a:pPr>
            <a:r>
              <a:rPr lang="en-US" sz="1200" b="1" kern="0" dirty="0">
                <a:solidFill>
                  <a:prstClr val="white"/>
                </a:solidFill>
              </a:rPr>
              <a:t>Interests / Skills</a:t>
            </a:r>
          </a:p>
        </p:txBody>
      </p:sp>
      <p:sp>
        <p:nvSpPr>
          <p:cNvPr id="19" name="Rectangle 18"/>
          <p:cNvSpPr/>
          <p:nvPr/>
        </p:nvSpPr>
        <p:spPr bwMode="auto">
          <a:xfrm>
            <a:off x="6524429" y="2449490"/>
            <a:ext cx="4946904" cy="256032"/>
          </a:xfrm>
          <a:prstGeom prst="rect">
            <a:avLst/>
          </a:prstGeom>
          <a:solidFill>
            <a:schemeClr val="accent1"/>
          </a:solidFill>
          <a:ln w="25400" algn="ctr">
            <a:noFill/>
            <a:round/>
            <a:headEnd/>
            <a:tailEnd/>
          </a:ln>
        </p:spPr>
        <p:txBody>
          <a:bodyPr wrap="none" lIns="68002" tIns="0" rIns="68002" bIns="0" anchor="ctr"/>
          <a:lstStyle/>
          <a:p>
            <a:pPr algn="ctr" defTabSz="679090">
              <a:defRPr/>
            </a:pPr>
            <a:r>
              <a:rPr lang="en-US" sz="1200" b="1" kern="0" dirty="0">
                <a:solidFill>
                  <a:prstClr val="white"/>
                </a:solidFill>
              </a:rPr>
              <a:t>Majors / Coursework</a:t>
            </a:r>
          </a:p>
        </p:txBody>
      </p:sp>
      <p:sp>
        <p:nvSpPr>
          <p:cNvPr id="20" name="TextBox 19"/>
          <p:cNvSpPr txBox="1"/>
          <p:nvPr/>
        </p:nvSpPr>
        <p:spPr>
          <a:xfrm>
            <a:off x="762108" y="2757703"/>
            <a:ext cx="4876691" cy="1605968"/>
          </a:xfrm>
          <a:prstGeom prst="rect">
            <a:avLst/>
          </a:prstGeom>
          <a:noFill/>
        </p:spPr>
        <p:txBody>
          <a:bodyPr wrap="square" lIns="0" tIns="0" rIns="0" bIns="0" rtlCol="0">
            <a:noAutofit/>
          </a:bodyPr>
          <a:lstStyle/>
          <a:p>
            <a:pPr marL="171450" indent="-171450">
              <a:buFont typeface="Arial" panose="020B0604020202020204" pitchFamily="34" charset="0"/>
              <a:buChar char="•"/>
            </a:pPr>
            <a:r>
              <a:rPr lang="en-US" sz="1100" dirty="0"/>
              <a:t>Analytics modeling – R, Python, SQL, Java, MATLAB</a:t>
            </a:r>
          </a:p>
          <a:p>
            <a:pPr marL="171450" indent="-171450">
              <a:buFont typeface="Arial" panose="020B0604020202020204" pitchFamily="34" charset="0"/>
              <a:buChar char="•"/>
            </a:pPr>
            <a:r>
              <a:rPr lang="en-US" sz="1100" dirty="0"/>
              <a:t>Analytics packages – SAS, BI, SAP Business objects</a:t>
            </a:r>
          </a:p>
          <a:p>
            <a:pPr marL="171450" indent="-171450">
              <a:buFont typeface="Arial" panose="020B0604020202020204" pitchFamily="34" charset="0"/>
              <a:buChar char="•"/>
            </a:pPr>
            <a:r>
              <a:rPr lang="en-US" sz="1100" dirty="0"/>
              <a:t>Big data – Hadoop, Cloudera, Hortonworks</a:t>
            </a:r>
          </a:p>
          <a:p>
            <a:pPr marL="171450" indent="-171450">
              <a:buFont typeface="Arial" panose="020B0604020202020204" pitchFamily="34" charset="0"/>
              <a:buChar char="•"/>
            </a:pPr>
            <a:r>
              <a:rPr lang="en-US" sz="1100" dirty="0"/>
              <a:t>Cognitive/AI/Machine Learning – IBM Watson</a:t>
            </a:r>
          </a:p>
          <a:p>
            <a:pPr marL="171450" indent="-171450">
              <a:buFont typeface="Arial" panose="020B0604020202020204" pitchFamily="34" charset="0"/>
              <a:buChar char="•"/>
            </a:pPr>
            <a:r>
              <a:rPr lang="en-US" sz="1100" dirty="0"/>
              <a:t>Data transformation – Informatica, Data Services, OBIEE</a:t>
            </a:r>
          </a:p>
          <a:p>
            <a:pPr marL="171450" indent="-171450">
              <a:buFont typeface="Arial" panose="020B0604020202020204" pitchFamily="34" charset="0"/>
              <a:buChar char="•"/>
            </a:pPr>
            <a:r>
              <a:rPr lang="en-US" sz="1100" dirty="0"/>
              <a:t>Data management/architecture – MDM, Data Modeling</a:t>
            </a:r>
          </a:p>
          <a:p>
            <a:endParaRPr lang="en-US" sz="1100" dirty="0"/>
          </a:p>
          <a:p>
            <a:pPr marL="171450" indent="-171450">
              <a:buFont typeface="Arial" panose="020B0604020202020204" pitchFamily="34" charset="0"/>
              <a:buChar char="•"/>
            </a:pPr>
            <a:endParaRPr lang="en-US" sz="1100" dirty="0"/>
          </a:p>
        </p:txBody>
      </p:sp>
      <p:sp>
        <p:nvSpPr>
          <p:cNvPr id="21" name="TextBox 20"/>
          <p:cNvSpPr txBox="1"/>
          <p:nvPr/>
        </p:nvSpPr>
        <p:spPr>
          <a:xfrm>
            <a:off x="6574206" y="2757703"/>
            <a:ext cx="4876691" cy="1620626"/>
          </a:xfrm>
          <a:prstGeom prst="rect">
            <a:avLst/>
          </a:prstGeom>
          <a:noFill/>
        </p:spPr>
        <p:txBody>
          <a:bodyPr wrap="square" lIns="0" tIns="0" rIns="0" bIns="0" rtlCol="0">
            <a:noAutofit/>
          </a:bodyPr>
          <a:lstStyle/>
          <a:p>
            <a:pPr marL="171450" lvl="1" indent="-171450">
              <a:spcBef>
                <a:spcPts val="200"/>
              </a:spcBef>
              <a:buSzPct val="100000"/>
              <a:buFont typeface="Arial" panose="020B0604020202020204" pitchFamily="34" charset="0"/>
              <a:buChar char="•"/>
              <a:defRPr/>
            </a:pPr>
            <a:r>
              <a:rPr lang="en-US" sz="1100" dirty="0"/>
              <a:t>Analytics</a:t>
            </a:r>
          </a:p>
          <a:p>
            <a:pPr marL="171450" lvl="1" indent="-171450">
              <a:spcBef>
                <a:spcPts val="200"/>
              </a:spcBef>
              <a:buSzPct val="100000"/>
              <a:buFont typeface="Arial" panose="020B0604020202020204" pitchFamily="34" charset="0"/>
              <a:buChar char="•"/>
              <a:defRPr/>
            </a:pPr>
            <a:r>
              <a:rPr lang="en-US" sz="1100" dirty="0"/>
              <a:t>Data Science </a:t>
            </a:r>
          </a:p>
          <a:p>
            <a:pPr marL="171450" lvl="1" indent="-171450">
              <a:spcBef>
                <a:spcPts val="200"/>
              </a:spcBef>
              <a:buSzPct val="100000"/>
              <a:buFont typeface="Arial" panose="020B0604020202020204" pitchFamily="34" charset="0"/>
              <a:buChar char="•"/>
              <a:defRPr/>
            </a:pPr>
            <a:r>
              <a:rPr lang="en-US" sz="1100" dirty="0"/>
              <a:t>Math/Statistics </a:t>
            </a:r>
          </a:p>
          <a:p>
            <a:pPr marL="171450" lvl="1" indent="-171450">
              <a:spcBef>
                <a:spcPts val="200"/>
              </a:spcBef>
              <a:buSzPct val="100000"/>
              <a:buFont typeface="Arial" panose="020B0604020202020204" pitchFamily="34" charset="0"/>
              <a:buChar char="•"/>
              <a:defRPr/>
            </a:pPr>
            <a:r>
              <a:rPr lang="en-US" sz="1100" dirty="0"/>
              <a:t>Computer Science</a:t>
            </a:r>
          </a:p>
          <a:p>
            <a:pPr marL="171450" lvl="1" indent="-171450">
              <a:spcBef>
                <a:spcPts val="200"/>
              </a:spcBef>
              <a:buSzPct val="100000"/>
              <a:buFont typeface="Arial" panose="020B0604020202020204" pitchFamily="34" charset="0"/>
              <a:buChar char="•"/>
              <a:defRPr/>
            </a:pPr>
            <a:r>
              <a:rPr lang="en-US" sz="1100" dirty="0"/>
              <a:t>Machine Learning  </a:t>
            </a:r>
          </a:p>
        </p:txBody>
      </p:sp>
      <p:sp>
        <p:nvSpPr>
          <p:cNvPr id="22" name="Rectangle 21"/>
          <p:cNvSpPr/>
          <p:nvPr/>
        </p:nvSpPr>
        <p:spPr bwMode="auto">
          <a:xfrm>
            <a:off x="716659" y="4222953"/>
            <a:ext cx="4940240" cy="256032"/>
          </a:xfrm>
          <a:prstGeom prst="rect">
            <a:avLst/>
          </a:prstGeom>
          <a:solidFill>
            <a:schemeClr val="accent1"/>
          </a:solidFill>
          <a:ln w="25400" algn="ctr">
            <a:noFill/>
            <a:round/>
            <a:headEnd/>
            <a:tailEnd/>
          </a:ln>
        </p:spPr>
        <p:txBody>
          <a:bodyPr wrap="none" lIns="68002" tIns="0" rIns="68002" bIns="0" anchor="ctr"/>
          <a:lstStyle/>
          <a:p>
            <a:pPr algn="ctr" defTabSz="679090">
              <a:defRPr/>
            </a:pPr>
            <a:r>
              <a:rPr lang="en-US" sz="1200" b="1" kern="0" dirty="0">
                <a:solidFill>
                  <a:prstClr val="white"/>
                </a:solidFill>
              </a:rPr>
              <a:t>Potential Deloitte Roles</a:t>
            </a:r>
          </a:p>
        </p:txBody>
      </p:sp>
      <p:sp>
        <p:nvSpPr>
          <p:cNvPr id="23" name="Rectangle 22"/>
          <p:cNvSpPr/>
          <p:nvPr/>
        </p:nvSpPr>
        <p:spPr bwMode="auto">
          <a:xfrm>
            <a:off x="6524429" y="4219517"/>
            <a:ext cx="4946904" cy="256032"/>
          </a:xfrm>
          <a:prstGeom prst="rect">
            <a:avLst/>
          </a:prstGeom>
          <a:solidFill>
            <a:schemeClr val="accent1"/>
          </a:solidFill>
          <a:ln w="25400" algn="ctr">
            <a:noFill/>
            <a:round/>
            <a:headEnd/>
            <a:tailEnd/>
          </a:ln>
        </p:spPr>
        <p:txBody>
          <a:bodyPr wrap="none" lIns="68002" tIns="0" rIns="68002" bIns="0" anchor="ctr"/>
          <a:lstStyle/>
          <a:p>
            <a:pPr algn="ctr" defTabSz="679090">
              <a:defRPr/>
            </a:pPr>
            <a:r>
              <a:rPr lang="en-US" sz="1200" b="1" kern="0" dirty="0">
                <a:solidFill>
                  <a:prstClr val="white"/>
                </a:solidFill>
              </a:rPr>
              <a:t>What to Look For</a:t>
            </a:r>
          </a:p>
        </p:txBody>
      </p:sp>
      <p:sp>
        <p:nvSpPr>
          <p:cNvPr id="24" name="TextBox 23"/>
          <p:cNvSpPr txBox="1"/>
          <p:nvPr/>
        </p:nvSpPr>
        <p:spPr>
          <a:xfrm>
            <a:off x="756678" y="4531751"/>
            <a:ext cx="4900221" cy="944765"/>
          </a:xfrm>
          <a:prstGeom prst="rect">
            <a:avLst/>
          </a:prstGeom>
          <a:noFill/>
        </p:spPr>
        <p:txBody>
          <a:bodyPr wrap="square" lIns="0" tIns="0" rIns="0" bIns="0" rtlCol="0">
            <a:noAutofit/>
          </a:bodyPr>
          <a:lstStyle/>
          <a:p>
            <a:pPr marL="171450" indent="-171450">
              <a:buFont typeface="Arial" panose="020B0604020202020204" pitchFamily="34" charset="0"/>
              <a:buChar char="•"/>
            </a:pPr>
            <a:r>
              <a:rPr lang="en-US" sz="1100" dirty="0"/>
              <a:t>Exploring disparate data sources to identify useful trends and inform business goals</a:t>
            </a:r>
          </a:p>
          <a:p>
            <a:pPr marL="171450" indent="-171450">
              <a:buFont typeface="Arial" panose="020B0604020202020204" pitchFamily="34" charset="0"/>
              <a:buChar char="•"/>
            </a:pPr>
            <a:r>
              <a:rPr lang="en-US" sz="1100" dirty="0"/>
              <a:t>Designing dashboards which enable business users to comprehend complex processes </a:t>
            </a:r>
          </a:p>
          <a:p>
            <a:pPr marL="171450" indent="-171450">
              <a:buFont typeface="Arial" panose="020B0604020202020204" pitchFamily="34" charset="0"/>
              <a:buChar char="•"/>
            </a:pPr>
            <a:r>
              <a:rPr lang="en-US" sz="1100" dirty="0"/>
              <a:t>Restructuring data architecture to drive business value and make more intelligent decisions about internal operations and customer engagement</a:t>
            </a:r>
          </a:p>
        </p:txBody>
      </p:sp>
      <p:sp>
        <p:nvSpPr>
          <p:cNvPr id="25" name="TextBox 24"/>
          <p:cNvSpPr txBox="1"/>
          <p:nvPr/>
        </p:nvSpPr>
        <p:spPr>
          <a:xfrm>
            <a:off x="6574206" y="4531751"/>
            <a:ext cx="4876691" cy="1090311"/>
          </a:xfrm>
          <a:prstGeom prst="rect">
            <a:avLst/>
          </a:prstGeom>
          <a:noFill/>
        </p:spPr>
        <p:txBody>
          <a:bodyPr wrap="square" lIns="0" tIns="0" rIns="0" bIns="0" rtlCol="0">
            <a:noAutofit/>
          </a:bodyPr>
          <a:lstStyle/>
          <a:p>
            <a:pPr marL="171450" indent="-171450">
              <a:buFont typeface="Arial" panose="020B0604020202020204" pitchFamily="34" charset="0"/>
              <a:buChar char="•"/>
            </a:pPr>
            <a:r>
              <a:rPr lang="en-US" sz="1100" dirty="0"/>
              <a:t>Internship experience in transforming data into meaningful, actionable insights</a:t>
            </a:r>
          </a:p>
          <a:p>
            <a:pPr marL="781035" lvl="1" indent="-171450">
              <a:buFont typeface="Arial" panose="020B0604020202020204" pitchFamily="34" charset="0"/>
              <a:buChar char="•"/>
            </a:pPr>
            <a:r>
              <a:rPr lang="en-US" sz="1100" dirty="0"/>
              <a:t>Example – “Built dashboards to capture US health care trends”</a:t>
            </a:r>
          </a:p>
          <a:p>
            <a:pPr marL="171450" indent="-171450">
              <a:buFont typeface="Arial" panose="020B0604020202020204" pitchFamily="34" charset="0"/>
              <a:buChar char="•"/>
            </a:pPr>
            <a:r>
              <a:rPr lang="en-US" sz="1100" dirty="0">
                <a:latin typeface="Verdana" panose="020B0604030504040204" pitchFamily="34" charset="0"/>
                <a:ea typeface="Verdana" panose="020B0604030504040204" pitchFamily="34" charset="0"/>
                <a:cs typeface="Verdana" panose="020B0604030504040204" pitchFamily="34" charset="0"/>
              </a:rPr>
              <a:t>Coursework in analytics</a:t>
            </a:r>
            <a:endParaRPr lang="en-US" sz="1100" dirty="0"/>
          </a:p>
          <a:p>
            <a:pPr marL="171450" indent="-171450">
              <a:buFont typeface="Arial" panose="020B0604020202020204" pitchFamily="34" charset="0"/>
              <a:buChar char="•"/>
            </a:pPr>
            <a:r>
              <a:rPr lang="en-US" sz="1100" dirty="0"/>
              <a:t>Experience in structuring data, visualizing data, or identifying trends</a:t>
            </a:r>
          </a:p>
          <a:p>
            <a:endParaRPr lang="en-US" sz="1100" dirty="0"/>
          </a:p>
          <a:p>
            <a:pPr marL="171450" indent="-171450">
              <a:buFont typeface="Arial" panose="020B0604020202020204" pitchFamily="34" charset="0"/>
              <a:buChar char="•"/>
            </a:pPr>
            <a:endParaRPr lang="en-US" sz="1100" dirty="0"/>
          </a:p>
        </p:txBody>
      </p:sp>
      <p:sp>
        <p:nvSpPr>
          <p:cNvPr id="26" name="Rectangle 25"/>
          <p:cNvSpPr/>
          <p:nvPr/>
        </p:nvSpPr>
        <p:spPr>
          <a:xfrm>
            <a:off x="1757679" y="1153044"/>
            <a:ext cx="9693217" cy="830997"/>
          </a:xfrm>
          <a:prstGeom prst="rect">
            <a:avLst/>
          </a:prstGeom>
        </p:spPr>
        <p:txBody>
          <a:bodyPr wrap="square">
            <a:spAutoFit/>
          </a:bodyPr>
          <a:lstStyle/>
          <a:p>
            <a:r>
              <a:rPr lang="en-US" sz="1200" dirty="0">
                <a:solidFill>
                  <a:schemeClr val="tx1">
                    <a:lumMod val="100000"/>
                  </a:schemeClr>
                </a:solidFill>
              </a:rPr>
              <a:t>While all BTA candidates have outstanding leadership experience, strong academic performance, and excellent communication skills, students interested in the Analytics profile have specific interest in </a:t>
            </a:r>
            <a:r>
              <a:rPr lang="en-US" sz="1200" b="1" dirty="0">
                <a:solidFill>
                  <a:schemeClr val="tx1">
                    <a:lumMod val="100000"/>
                  </a:schemeClr>
                </a:solidFill>
              </a:rPr>
              <a:t>leveraging disparate data </a:t>
            </a:r>
            <a:r>
              <a:rPr lang="en-US" sz="1200" dirty="0">
                <a:solidFill>
                  <a:schemeClr val="tx1">
                    <a:lumMod val="100000"/>
                  </a:schemeClr>
                </a:solidFill>
              </a:rPr>
              <a:t>to </a:t>
            </a:r>
            <a:r>
              <a:rPr lang="en-US" sz="1200" b="1" dirty="0">
                <a:solidFill>
                  <a:schemeClr val="tx1">
                    <a:lumMod val="100000"/>
                  </a:schemeClr>
                </a:solidFill>
              </a:rPr>
              <a:t>design cutting-edge analytics tools.  </a:t>
            </a:r>
            <a:r>
              <a:rPr lang="en-US" sz="1200" dirty="0">
                <a:solidFill>
                  <a:schemeClr val="tx1">
                    <a:lumMod val="100000"/>
                  </a:schemeClr>
                </a:solidFill>
              </a:rPr>
              <a:t>They may have internship experience or extracurricular involvement in these areas, or show interest in the </a:t>
            </a:r>
            <a:r>
              <a:rPr lang="en-US" sz="1200" b="1" dirty="0">
                <a:solidFill>
                  <a:schemeClr val="tx1">
                    <a:lumMod val="100000"/>
                  </a:schemeClr>
                </a:solidFill>
              </a:rPr>
              <a:t>data management and business analytics</a:t>
            </a:r>
            <a:r>
              <a:rPr lang="en-US" sz="1200" dirty="0">
                <a:solidFill>
                  <a:schemeClr val="tx1">
                    <a:lumMod val="100000"/>
                  </a:schemeClr>
                </a:solidFill>
              </a:rPr>
              <a:t> work</a:t>
            </a:r>
            <a:r>
              <a:rPr lang="en-US" sz="1200" b="1" dirty="0">
                <a:solidFill>
                  <a:schemeClr val="tx1">
                    <a:lumMod val="100000"/>
                  </a:schemeClr>
                </a:solidFill>
              </a:rPr>
              <a:t> </a:t>
            </a:r>
            <a:r>
              <a:rPr lang="en-US" sz="1200" dirty="0">
                <a:solidFill>
                  <a:schemeClr val="tx1">
                    <a:lumMod val="100000"/>
                  </a:schemeClr>
                </a:solidFill>
              </a:rPr>
              <a:t>that</a:t>
            </a:r>
            <a:r>
              <a:rPr lang="en-US" sz="1200" b="1" dirty="0">
                <a:solidFill>
                  <a:schemeClr val="tx1">
                    <a:lumMod val="100000"/>
                  </a:schemeClr>
                </a:solidFill>
              </a:rPr>
              <a:t> </a:t>
            </a:r>
            <a:r>
              <a:rPr lang="en-US" sz="1200" dirty="0">
                <a:solidFill>
                  <a:schemeClr val="tx1">
                    <a:lumMod val="100000"/>
                  </a:schemeClr>
                </a:solidFill>
              </a:rPr>
              <a:t>Deloitte delivers to clients</a:t>
            </a:r>
          </a:p>
        </p:txBody>
      </p:sp>
      <p:grpSp>
        <p:nvGrpSpPr>
          <p:cNvPr id="27" name="Group 545"/>
          <p:cNvGrpSpPr>
            <a:grpSpLocks noChangeAspect="1"/>
          </p:cNvGrpSpPr>
          <p:nvPr/>
        </p:nvGrpSpPr>
        <p:grpSpPr bwMode="auto">
          <a:xfrm>
            <a:off x="714340" y="1212047"/>
            <a:ext cx="779477" cy="779477"/>
            <a:chOff x="1885" y="1944"/>
            <a:chExt cx="340" cy="340"/>
          </a:xfrm>
          <a:solidFill>
            <a:schemeClr val="accent6"/>
          </a:solidFill>
        </p:grpSpPr>
        <p:sp>
          <p:nvSpPr>
            <p:cNvPr id="28" name="Freeform 546"/>
            <p:cNvSpPr>
              <a:spLocks noEditPoints="1"/>
            </p:cNvSpPr>
            <p:nvPr/>
          </p:nvSpPr>
          <p:spPr bwMode="auto">
            <a:xfrm>
              <a:off x="1885" y="1944"/>
              <a:ext cx="340" cy="340"/>
            </a:xfrm>
            <a:custGeom>
              <a:avLst/>
              <a:gdLst>
                <a:gd name="T0" fmla="*/ 256 w 512"/>
                <a:gd name="T1" fmla="*/ 21 h 512"/>
                <a:gd name="T2" fmla="*/ 490 w 512"/>
                <a:gd name="T3" fmla="*/ 256 h 512"/>
                <a:gd name="T4" fmla="*/ 256 w 512"/>
                <a:gd name="T5" fmla="*/ 490 h 512"/>
                <a:gd name="T6" fmla="*/ 21 w 512"/>
                <a:gd name="T7" fmla="*/ 256 h 512"/>
                <a:gd name="T8" fmla="*/ 256 w 512"/>
                <a:gd name="T9" fmla="*/ 21 h 512"/>
                <a:gd name="T10" fmla="*/ 256 w 512"/>
                <a:gd name="T11" fmla="*/ 0 h 512"/>
                <a:gd name="T12" fmla="*/ 0 w 512"/>
                <a:gd name="T13" fmla="*/ 256 h 512"/>
                <a:gd name="T14" fmla="*/ 256 w 512"/>
                <a:gd name="T15" fmla="*/ 512 h 512"/>
                <a:gd name="T16" fmla="*/ 512 w 512"/>
                <a:gd name="T17" fmla="*/ 256 h 512"/>
                <a:gd name="T18" fmla="*/ 256 w 512"/>
                <a:gd name="T1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2" h="512">
                  <a:moveTo>
                    <a:pt x="256" y="21"/>
                  </a:moveTo>
                  <a:cubicBezTo>
                    <a:pt x="385" y="21"/>
                    <a:pt x="490" y="126"/>
                    <a:pt x="490" y="256"/>
                  </a:cubicBezTo>
                  <a:cubicBezTo>
                    <a:pt x="490" y="385"/>
                    <a:pt x="385" y="490"/>
                    <a:pt x="256" y="490"/>
                  </a:cubicBezTo>
                  <a:cubicBezTo>
                    <a:pt x="126" y="490"/>
                    <a:pt x="21" y="385"/>
                    <a:pt x="21" y="256"/>
                  </a:cubicBezTo>
                  <a:cubicBezTo>
                    <a:pt x="21" y="126"/>
                    <a:pt x="126" y="21"/>
                    <a:pt x="256" y="21"/>
                  </a:cubicBezTo>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prstClr val="black"/>
                </a:solidFill>
              </a:endParaRPr>
            </a:p>
          </p:txBody>
        </p:sp>
        <p:sp>
          <p:nvSpPr>
            <p:cNvPr id="29" name="Freeform 547"/>
            <p:cNvSpPr>
              <a:spLocks/>
            </p:cNvSpPr>
            <p:nvPr/>
          </p:nvSpPr>
          <p:spPr bwMode="auto">
            <a:xfrm>
              <a:off x="1947" y="2007"/>
              <a:ext cx="215" cy="185"/>
            </a:xfrm>
            <a:custGeom>
              <a:avLst/>
              <a:gdLst>
                <a:gd name="T0" fmla="*/ 318 w 323"/>
                <a:gd name="T1" fmla="*/ 259 h 278"/>
                <a:gd name="T2" fmla="*/ 257 w 323"/>
                <a:gd name="T3" fmla="*/ 241 h 278"/>
                <a:gd name="T4" fmla="*/ 229 w 323"/>
                <a:gd name="T5" fmla="*/ 236 h 278"/>
                <a:gd name="T6" fmla="*/ 212 w 323"/>
                <a:gd name="T7" fmla="*/ 223 h 278"/>
                <a:gd name="T8" fmla="*/ 213 w 323"/>
                <a:gd name="T9" fmla="*/ 220 h 278"/>
                <a:gd name="T10" fmla="*/ 246 w 323"/>
                <a:gd name="T11" fmla="*/ 142 h 278"/>
                <a:gd name="T12" fmla="*/ 233 w 323"/>
                <a:gd name="T13" fmla="*/ 33 h 278"/>
                <a:gd name="T14" fmla="*/ 161 w 323"/>
                <a:gd name="T15" fmla="*/ 1 h 278"/>
                <a:gd name="T16" fmla="*/ 161 w 323"/>
                <a:gd name="T17" fmla="*/ 1 h 278"/>
                <a:gd name="T18" fmla="*/ 90 w 323"/>
                <a:gd name="T19" fmla="*/ 33 h 278"/>
                <a:gd name="T20" fmla="*/ 77 w 323"/>
                <a:gd name="T21" fmla="*/ 142 h 278"/>
                <a:gd name="T22" fmla="*/ 110 w 323"/>
                <a:gd name="T23" fmla="*/ 220 h 278"/>
                <a:gd name="T24" fmla="*/ 111 w 323"/>
                <a:gd name="T25" fmla="*/ 223 h 278"/>
                <a:gd name="T26" fmla="*/ 94 w 323"/>
                <a:gd name="T27" fmla="*/ 236 h 278"/>
                <a:gd name="T28" fmla="*/ 66 w 323"/>
                <a:gd name="T29" fmla="*/ 241 h 278"/>
                <a:gd name="T30" fmla="*/ 5 w 323"/>
                <a:gd name="T31" fmla="*/ 259 h 278"/>
                <a:gd name="T32" fmla="*/ 4 w 323"/>
                <a:gd name="T33" fmla="*/ 274 h 278"/>
                <a:gd name="T34" fmla="*/ 12 w 323"/>
                <a:gd name="T35" fmla="*/ 278 h 278"/>
                <a:gd name="T36" fmla="*/ 19 w 323"/>
                <a:gd name="T37" fmla="*/ 275 h 278"/>
                <a:gd name="T38" fmla="*/ 69 w 323"/>
                <a:gd name="T39" fmla="*/ 263 h 278"/>
                <a:gd name="T40" fmla="*/ 101 w 323"/>
                <a:gd name="T41" fmla="*/ 256 h 278"/>
                <a:gd name="T42" fmla="*/ 131 w 323"/>
                <a:gd name="T43" fmla="*/ 229 h 278"/>
                <a:gd name="T44" fmla="*/ 128 w 323"/>
                <a:gd name="T45" fmla="*/ 208 h 278"/>
                <a:gd name="T46" fmla="*/ 97 w 323"/>
                <a:gd name="T47" fmla="*/ 137 h 278"/>
                <a:gd name="T48" fmla="*/ 106 w 323"/>
                <a:gd name="T49" fmla="*/ 46 h 278"/>
                <a:gd name="T50" fmla="*/ 161 w 323"/>
                <a:gd name="T51" fmla="*/ 22 h 278"/>
                <a:gd name="T52" fmla="*/ 162 w 323"/>
                <a:gd name="T53" fmla="*/ 22 h 278"/>
                <a:gd name="T54" fmla="*/ 162 w 323"/>
                <a:gd name="T55" fmla="*/ 22 h 278"/>
                <a:gd name="T56" fmla="*/ 162 w 323"/>
                <a:gd name="T57" fmla="*/ 22 h 278"/>
                <a:gd name="T58" fmla="*/ 217 w 323"/>
                <a:gd name="T59" fmla="*/ 46 h 278"/>
                <a:gd name="T60" fmla="*/ 226 w 323"/>
                <a:gd name="T61" fmla="*/ 137 h 278"/>
                <a:gd name="T62" fmla="*/ 195 w 323"/>
                <a:gd name="T63" fmla="*/ 208 h 278"/>
                <a:gd name="T64" fmla="*/ 192 w 323"/>
                <a:gd name="T65" fmla="*/ 229 h 278"/>
                <a:gd name="T66" fmla="*/ 222 w 323"/>
                <a:gd name="T67" fmla="*/ 256 h 278"/>
                <a:gd name="T68" fmla="*/ 254 w 323"/>
                <a:gd name="T69" fmla="*/ 263 h 278"/>
                <a:gd name="T70" fmla="*/ 304 w 323"/>
                <a:gd name="T71" fmla="*/ 275 h 278"/>
                <a:gd name="T72" fmla="*/ 311 w 323"/>
                <a:gd name="T73" fmla="*/ 278 h 278"/>
                <a:gd name="T74" fmla="*/ 319 w 323"/>
                <a:gd name="T75" fmla="*/ 274 h 278"/>
                <a:gd name="T76" fmla="*/ 318 w 323"/>
                <a:gd name="T77" fmla="*/ 259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23" h="278">
                  <a:moveTo>
                    <a:pt x="318" y="259"/>
                  </a:moveTo>
                  <a:cubicBezTo>
                    <a:pt x="306" y="249"/>
                    <a:pt x="281" y="245"/>
                    <a:pt x="257" y="241"/>
                  </a:cubicBezTo>
                  <a:cubicBezTo>
                    <a:pt x="246" y="240"/>
                    <a:pt x="235" y="238"/>
                    <a:pt x="229" y="236"/>
                  </a:cubicBezTo>
                  <a:cubicBezTo>
                    <a:pt x="220" y="232"/>
                    <a:pt x="214" y="226"/>
                    <a:pt x="212" y="223"/>
                  </a:cubicBezTo>
                  <a:cubicBezTo>
                    <a:pt x="212" y="221"/>
                    <a:pt x="212" y="221"/>
                    <a:pt x="213" y="220"/>
                  </a:cubicBezTo>
                  <a:cubicBezTo>
                    <a:pt x="226" y="202"/>
                    <a:pt x="240" y="170"/>
                    <a:pt x="246" y="142"/>
                  </a:cubicBezTo>
                  <a:cubicBezTo>
                    <a:pt x="258" y="95"/>
                    <a:pt x="253" y="58"/>
                    <a:pt x="233" y="33"/>
                  </a:cubicBezTo>
                  <a:cubicBezTo>
                    <a:pt x="207" y="0"/>
                    <a:pt x="163" y="1"/>
                    <a:pt x="161" y="1"/>
                  </a:cubicBezTo>
                  <a:cubicBezTo>
                    <a:pt x="161" y="1"/>
                    <a:pt x="161" y="1"/>
                    <a:pt x="161" y="1"/>
                  </a:cubicBezTo>
                  <a:cubicBezTo>
                    <a:pt x="158" y="1"/>
                    <a:pt x="116" y="1"/>
                    <a:pt x="90" y="33"/>
                  </a:cubicBezTo>
                  <a:cubicBezTo>
                    <a:pt x="70" y="58"/>
                    <a:pt x="65" y="95"/>
                    <a:pt x="77" y="142"/>
                  </a:cubicBezTo>
                  <a:cubicBezTo>
                    <a:pt x="83" y="170"/>
                    <a:pt x="97" y="202"/>
                    <a:pt x="110" y="220"/>
                  </a:cubicBezTo>
                  <a:cubicBezTo>
                    <a:pt x="111" y="221"/>
                    <a:pt x="111" y="221"/>
                    <a:pt x="111" y="223"/>
                  </a:cubicBezTo>
                  <a:cubicBezTo>
                    <a:pt x="110" y="226"/>
                    <a:pt x="103" y="232"/>
                    <a:pt x="94" y="236"/>
                  </a:cubicBezTo>
                  <a:cubicBezTo>
                    <a:pt x="88" y="238"/>
                    <a:pt x="77" y="240"/>
                    <a:pt x="66" y="241"/>
                  </a:cubicBezTo>
                  <a:cubicBezTo>
                    <a:pt x="42" y="245"/>
                    <a:pt x="17" y="249"/>
                    <a:pt x="5" y="259"/>
                  </a:cubicBezTo>
                  <a:cubicBezTo>
                    <a:pt x="1" y="263"/>
                    <a:pt x="0" y="270"/>
                    <a:pt x="4" y="274"/>
                  </a:cubicBezTo>
                  <a:cubicBezTo>
                    <a:pt x="6" y="277"/>
                    <a:pt x="9" y="278"/>
                    <a:pt x="12" y="278"/>
                  </a:cubicBezTo>
                  <a:cubicBezTo>
                    <a:pt x="15" y="278"/>
                    <a:pt x="17" y="277"/>
                    <a:pt x="19" y="275"/>
                  </a:cubicBezTo>
                  <a:cubicBezTo>
                    <a:pt x="27" y="269"/>
                    <a:pt x="51" y="265"/>
                    <a:pt x="69" y="263"/>
                  </a:cubicBezTo>
                  <a:cubicBezTo>
                    <a:pt x="82" y="261"/>
                    <a:pt x="94" y="259"/>
                    <a:pt x="101" y="256"/>
                  </a:cubicBezTo>
                  <a:cubicBezTo>
                    <a:pt x="117" y="250"/>
                    <a:pt x="128" y="240"/>
                    <a:pt x="131" y="229"/>
                  </a:cubicBezTo>
                  <a:cubicBezTo>
                    <a:pt x="133" y="221"/>
                    <a:pt x="132" y="214"/>
                    <a:pt x="128" y="208"/>
                  </a:cubicBezTo>
                  <a:cubicBezTo>
                    <a:pt x="116" y="192"/>
                    <a:pt x="103" y="162"/>
                    <a:pt x="97" y="137"/>
                  </a:cubicBezTo>
                  <a:cubicBezTo>
                    <a:pt x="88" y="96"/>
                    <a:pt x="91" y="66"/>
                    <a:pt x="106" y="46"/>
                  </a:cubicBezTo>
                  <a:cubicBezTo>
                    <a:pt x="126" y="22"/>
                    <a:pt x="160" y="22"/>
                    <a:pt x="161" y="22"/>
                  </a:cubicBezTo>
                  <a:cubicBezTo>
                    <a:pt x="161" y="22"/>
                    <a:pt x="161" y="22"/>
                    <a:pt x="162" y="22"/>
                  </a:cubicBezTo>
                  <a:cubicBezTo>
                    <a:pt x="162" y="22"/>
                    <a:pt x="162" y="22"/>
                    <a:pt x="162" y="22"/>
                  </a:cubicBezTo>
                  <a:cubicBezTo>
                    <a:pt x="162" y="22"/>
                    <a:pt x="162" y="22"/>
                    <a:pt x="162" y="22"/>
                  </a:cubicBezTo>
                  <a:cubicBezTo>
                    <a:pt x="162" y="22"/>
                    <a:pt x="197" y="22"/>
                    <a:pt x="217" y="46"/>
                  </a:cubicBezTo>
                  <a:cubicBezTo>
                    <a:pt x="232" y="66"/>
                    <a:pt x="235" y="96"/>
                    <a:pt x="226" y="137"/>
                  </a:cubicBezTo>
                  <a:cubicBezTo>
                    <a:pt x="220" y="162"/>
                    <a:pt x="207" y="192"/>
                    <a:pt x="195" y="208"/>
                  </a:cubicBezTo>
                  <a:cubicBezTo>
                    <a:pt x="191" y="214"/>
                    <a:pt x="190" y="221"/>
                    <a:pt x="192" y="229"/>
                  </a:cubicBezTo>
                  <a:cubicBezTo>
                    <a:pt x="195" y="240"/>
                    <a:pt x="206" y="250"/>
                    <a:pt x="222" y="256"/>
                  </a:cubicBezTo>
                  <a:cubicBezTo>
                    <a:pt x="229" y="259"/>
                    <a:pt x="241" y="261"/>
                    <a:pt x="254" y="263"/>
                  </a:cubicBezTo>
                  <a:cubicBezTo>
                    <a:pt x="272" y="265"/>
                    <a:pt x="296" y="269"/>
                    <a:pt x="304" y="275"/>
                  </a:cubicBezTo>
                  <a:cubicBezTo>
                    <a:pt x="306" y="277"/>
                    <a:pt x="308" y="278"/>
                    <a:pt x="311" y="278"/>
                  </a:cubicBezTo>
                  <a:cubicBezTo>
                    <a:pt x="314" y="278"/>
                    <a:pt x="317" y="277"/>
                    <a:pt x="319" y="274"/>
                  </a:cubicBezTo>
                  <a:cubicBezTo>
                    <a:pt x="323" y="270"/>
                    <a:pt x="322" y="263"/>
                    <a:pt x="318" y="259"/>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prstClr val="black"/>
                </a:solidFill>
              </a:endParaRPr>
            </a:p>
          </p:txBody>
        </p:sp>
      </p:grpSp>
      <p:cxnSp>
        <p:nvCxnSpPr>
          <p:cNvPr id="30" name="Gerade Verbindung 69"/>
          <p:cNvCxnSpPr>
            <a:cxnSpLocks/>
          </p:cNvCxnSpPr>
          <p:nvPr/>
        </p:nvCxnSpPr>
        <p:spPr bwMode="gray">
          <a:xfrm flipH="1">
            <a:off x="1737360" y="1017539"/>
            <a:ext cx="9713538" cy="0"/>
          </a:xfrm>
          <a:prstGeom prst="line">
            <a:avLst/>
          </a:prstGeom>
          <a:ln w="19050">
            <a:solidFill>
              <a:schemeClr val="accent6"/>
            </a:solidFill>
            <a:prstDash val="sysDot"/>
          </a:ln>
        </p:spPr>
        <p:style>
          <a:lnRef idx="1">
            <a:schemeClr val="accent1"/>
          </a:lnRef>
          <a:fillRef idx="0">
            <a:schemeClr val="accent1"/>
          </a:fillRef>
          <a:effectRef idx="0">
            <a:schemeClr val="accent1"/>
          </a:effectRef>
          <a:fontRef idx="minor">
            <a:schemeClr val="tx1"/>
          </a:fontRef>
        </p:style>
      </p:cxnSp>
      <p:cxnSp>
        <p:nvCxnSpPr>
          <p:cNvPr id="31" name="Gerade Verbindung 69"/>
          <p:cNvCxnSpPr>
            <a:cxnSpLocks/>
          </p:cNvCxnSpPr>
          <p:nvPr/>
        </p:nvCxnSpPr>
        <p:spPr bwMode="gray">
          <a:xfrm flipH="1">
            <a:off x="1757680" y="2152034"/>
            <a:ext cx="9693217" cy="0"/>
          </a:xfrm>
          <a:prstGeom prst="line">
            <a:avLst/>
          </a:prstGeom>
          <a:ln w="19050">
            <a:solidFill>
              <a:schemeClr val="accent6"/>
            </a:solidFill>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854760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DA4974C-68DD-454B-A27D-B6D495EB2022}"/>
              </a:ext>
            </a:extLst>
          </p:cNvPr>
          <p:cNvSpPr>
            <a:spLocks noGrp="1"/>
          </p:cNvSpPr>
          <p:nvPr>
            <p:ph type="title"/>
          </p:nvPr>
        </p:nvSpPr>
        <p:spPr/>
        <p:txBody>
          <a:bodyPr/>
          <a:lstStyle/>
          <a:p>
            <a:r>
              <a:rPr lang="en-US" dirty="0"/>
              <a:t>Profile Overview: Technology Strategy</a:t>
            </a:r>
          </a:p>
        </p:txBody>
      </p:sp>
      <p:sp>
        <p:nvSpPr>
          <p:cNvPr id="18" name="Rectangle 17"/>
          <p:cNvSpPr/>
          <p:nvPr/>
        </p:nvSpPr>
        <p:spPr bwMode="auto">
          <a:xfrm>
            <a:off x="714340" y="2451249"/>
            <a:ext cx="4943208" cy="254845"/>
          </a:xfrm>
          <a:prstGeom prst="rect">
            <a:avLst/>
          </a:prstGeom>
          <a:solidFill>
            <a:schemeClr val="accent1"/>
          </a:solidFill>
          <a:ln w="25400" algn="ctr">
            <a:noFill/>
            <a:round/>
            <a:headEnd/>
            <a:tailEnd/>
          </a:ln>
        </p:spPr>
        <p:txBody>
          <a:bodyPr wrap="none" lIns="68002" tIns="0" rIns="68002" bIns="0" anchor="ctr"/>
          <a:lstStyle/>
          <a:p>
            <a:pPr algn="ctr" defTabSz="679090">
              <a:defRPr/>
            </a:pPr>
            <a:r>
              <a:rPr lang="en-US" sz="1200" b="1" kern="0" dirty="0">
                <a:solidFill>
                  <a:prstClr val="white"/>
                </a:solidFill>
              </a:rPr>
              <a:t>Interests / Skills</a:t>
            </a:r>
          </a:p>
        </p:txBody>
      </p:sp>
      <p:sp>
        <p:nvSpPr>
          <p:cNvPr id="19" name="Rectangle 18"/>
          <p:cNvSpPr/>
          <p:nvPr/>
        </p:nvSpPr>
        <p:spPr bwMode="auto">
          <a:xfrm>
            <a:off x="6524429" y="2449490"/>
            <a:ext cx="4946904" cy="256032"/>
          </a:xfrm>
          <a:prstGeom prst="rect">
            <a:avLst/>
          </a:prstGeom>
          <a:solidFill>
            <a:schemeClr val="accent1"/>
          </a:solidFill>
          <a:ln w="25400" algn="ctr">
            <a:noFill/>
            <a:round/>
            <a:headEnd/>
            <a:tailEnd/>
          </a:ln>
        </p:spPr>
        <p:txBody>
          <a:bodyPr wrap="none" lIns="68002" tIns="0" rIns="68002" bIns="0" anchor="ctr"/>
          <a:lstStyle/>
          <a:p>
            <a:pPr algn="ctr" defTabSz="679090">
              <a:defRPr/>
            </a:pPr>
            <a:r>
              <a:rPr lang="en-US" sz="1200" b="1" kern="0" dirty="0">
                <a:solidFill>
                  <a:prstClr val="white"/>
                </a:solidFill>
              </a:rPr>
              <a:t>Majors / Coursework</a:t>
            </a:r>
          </a:p>
        </p:txBody>
      </p:sp>
      <p:sp>
        <p:nvSpPr>
          <p:cNvPr id="20" name="TextBox 19"/>
          <p:cNvSpPr txBox="1"/>
          <p:nvPr/>
        </p:nvSpPr>
        <p:spPr>
          <a:xfrm>
            <a:off x="762108" y="2757703"/>
            <a:ext cx="4876691" cy="687423"/>
          </a:xfrm>
          <a:prstGeom prst="rect">
            <a:avLst/>
          </a:prstGeom>
          <a:noFill/>
        </p:spPr>
        <p:txBody>
          <a:bodyPr wrap="square" lIns="0" tIns="0" rIns="0" bIns="0" rtlCol="0">
            <a:noAutofit/>
          </a:bodyPr>
          <a:lstStyle/>
          <a:p>
            <a:pPr marL="171450" indent="-171450">
              <a:buFont typeface="Arial" panose="020B0604020202020204" pitchFamily="34" charset="0"/>
              <a:buChar char="•"/>
            </a:pPr>
            <a:r>
              <a:rPr lang="en-US" sz="1100" dirty="0"/>
              <a:t>Interest in technology enabled transformation</a:t>
            </a:r>
          </a:p>
          <a:p>
            <a:pPr marL="171450" indent="-171450">
              <a:buFont typeface="Arial" panose="020B0604020202020204" pitchFamily="34" charset="0"/>
              <a:buChar char="•"/>
            </a:pPr>
            <a:r>
              <a:rPr lang="en-US" sz="1100" dirty="0"/>
              <a:t>Knowledge in a business domain</a:t>
            </a:r>
          </a:p>
          <a:p>
            <a:pPr marL="171450" indent="-171450">
              <a:buFont typeface="Arial" panose="020B0604020202020204" pitchFamily="34" charset="0"/>
              <a:buChar char="•"/>
            </a:pPr>
            <a:r>
              <a:rPr lang="en-US" sz="1100" dirty="0"/>
              <a:t>Specialized training in technology strategy</a:t>
            </a:r>
          </a:p>
          <a:p>
            <a:pPr marL="171450" indent="-171450">
              <a:buFont typeface="Arial" panose="020B0604020202020204" pitchFamily="34" charset="0"/>
              <a:buChar char="•"/>
            </a:pPr>
            <a:endParaRPr lang="en-US" sz="1100" dirty="0"/>
          </a:p>
          <a:p>
            <a:pPr marL="171450" indent="-171450">
              <a:buFont typeface="Arial" panose="020B0604020202020204" pitchFamily="34" charset="0"/>
              <a:buChar char="•"/>
            </a:pPr>
            <a:endParaRPr lang="en-US" sz="1100" dirty="0"/>
          </a:p>
        </p:txBody>
      </p:sp>
      <p:sp>
        <p:nvSpPr>
          <p:cNvPr id="21" name="TextBox 20"/>
          <p:cNvSpPr txBox="1"/>
          <p:nvPr/>
        </p:nvSpPr>
        <p:spPr>
          <a:xfrm>
            <a:off x="6574206" y="2757703"/>
            <a:ext cx="4876691" cy="1620626"/>
          </a:xfrm>
          <a:prstGeom prst="rect">
            <a:avLst/>
          </a:prstGeom>
          <a:noFill/>
        </p:spPr>
        <p:txBody>
          <a:bodyPr wrap="square" lIns="0" tIns="0" rIns="0" bIns="0" rtlCol="0">
            <a:noAutofit/>
          </a:bodyPr>
          <a:lstStyle/>
          <a:p>
            <a:pPr marL="171450" indent="-171450">
              <a:buFont typeface="Arial" panose="020B0604020202020204" pitchFamily="34" charset="0"/>
              <a:buChar char="•"/>
            </a:pPr>
            <a:r>
              <a:rPr lang="en-US" sz="1100" dirty="0"/>
              <a:t>MBA</a:t>
            </a:r>
          </a:p>
          <a:p>
            <a:pPr marL="171450" indent="-171450">
              <a:buFont typeface="Arial" panose="020B0604020202020204" pitchFamily="34" charset="0"/>
              <a:buChar char="•"/>
            </a:pPr>
            <a:r>
              <a:rPr lang="en-US" sz="1100" dirty="0"/>
              <a:t>Business</a:t>
            </a:r>
          </a:p>
          <a:p>
            <a:pPr marL="171450" indent="-171450">
              <a:buFont typeface="Arial" panose="020B0604020202020204" pitchFamily="34" charset="0"/>
              <a:buChar char="•"/>
            </a:pPr>
            <a:r>
              <a:rPr lang="en-US" sz="1100" dirty="0"/>
              <a:t>Economics</a:t>
            </a:r>
          </a:p>
          <a:p>
            <a:pPr marL="171450" indent="-171450">
              <a:buFont typeface="Arial" panose="020B0604020202020204" pitchFamily="34" charset="0"/>
              <a:buChar char="•"/>
            </a:pPr>
            <a:r>
              <a:rPr lang="en-US" sz="1100" dirty="0"/>
              <a:t>STEM</a:t>
            </a:r>
          </a:p>
        </p:txBody>
      </p:sp>
      <p:sp>
        <p:nvSpPr>
          <p:cNvPr id="22" name="Rectangle 21"/>
          <p:cNvSpPr/>
          <p:nvPr/>
        </p:nvSpPr>
        <p:spPr bwMode="auto">
          <a:xfrm>
            <a:off x="716659" y="4222953"/>
            <a:ext cx="4940240" cy="256032"/>
          </a:xfrm>
          <a:prstGeom prst="rect">
            <a:avLst/>
          </a:prstGeom>
          <a:solidFill>
            <a:schemeClr val="accent1"/>
          </a:solidFill>
          <a:ln w="25400" algn="ctr">
            <a:noFill/>
            <a:round/>
            <a:headEnd/>
            <a:tailEnd/>
          </a:ln>
        </p:spPr>
        <p:txBody>
          <a:bodyPr wrap="none" lIns="68002" tIns="0" rIns="68002" bIns="0" anchor="ctr"/>
          <a:lstStyle/>
          <a:p>
            <a:pPr algn="ctr" defTabSz="679090">
              <a:defRPr/>
            </a:pPr>
            <a:r>
              <a:rPr lang="en-US" sz="1200" b="1" kern="0" dirty="0">
                <a:solidFill>
                  <a:prstClr val="white"/>
                </a:solidFill>
              </a:rPr>
              <a:t>Potential Deloitte Roles</a:t>
            </a:r>
          </a:p>
        </p:txBody>
      </p:sp>
      <p:sp>
        <p:nvSpPr>
          <p:cNvPr id="23" name="Rectangle 22"/>
          <p:cNvSpPr/>
          <p:nvPr/>
        </p:nvSpPr>
        <p:spPr bwMode="auto">
          <a:xfrm>
            <a:off x="6524429" y="4219517"/>
            <a:ext cx="4946904" cy="256032"/>
          </a:xfrm>
          <a:prstGeom prst="rect">
            <a:avLst/>
          </a:prstGeom>
          <a:solidFill>
            <a:schemeClr val="accent1"/>
          </a:solidFill>
          <a:ln w="25400" algn="ctr">
            <a:noFill/>
            <a:round/>
            <a:headEnd/>
            <a:tailEnd/>
          </a:ln>
        </p:spPr>
        <p:txBody>
          <a:bodyPr wrap="none" lIns="68002" tIns="0" rIns="68002" bIns="0" anchor="ctr"/>
          <a:lstStyle/>
          <a:p>
            <a:pPr algn="ctr" defTabSz="679090">
              <a:defRPr/>
            </a:pPr>
            <a:r>
              <a:rPr lang="en-US" sz="1200" b="1" kern="0" dirty="0">
                <a:solidFill>
                  <a:prstClr val="white"/>
                </a:solidFill>
              </a:rPr>
              <a:t>What to Look For</a:t>
            </a:r>
          </a:p>
        </p:txBody>
      </p:sp>
      <p:sp>
        <p:nvSpPr>
          <p:cNvPr id="24" name="TextBox 23"/>
          <p:cNvSpPr txBox="1"/>
          <p:nvPr/>
        </p:nvSpPr>
        <p:spPr>
          <a:xfrm>
            <a:off x="756678" y="4531751"/>
            <a:ext cx="4900221" cy="1649593"/>
          </a:xfrm>
          <a:prstGeom prst="rect">
            <a:avLst/>
          </a:prstGeom>
          <a:noFill/>
        </p:spPr>
        <p:txBody>
          <a:bodyPr wrap="square" lIns="0" tIns="0" rIns="0" bIns="0" rtlCol="0">
            <a:noAutofit/>
          </a:bodyPr>
          <a:lstStyle/>
          <a:p>
            <a:pPr marL="171450" indent="-171450">
              <a:buFont typeface="Arial" panose="020B0604020202020204" pitchFamily="34" charset="0"/>
              <a:buChar char="•"/>
            </a:pPr>
            <a:r>
              <a:rPr lang="en-US" sz="1100" dirty="0"/>
              <a:t>Develop strategies to optimize the use of technology to drive business value within organizations</a:t>
            </a:r>
          </a:p>
          <a:p>
            <a:pPr marL="171450" indent="-171450">
              <a:buFont typeface="Arial" panose="020B0604020202020204" pitchFamily="34" charset="0"/>
              <a:buChar char="•"/>
            </a:pPr>
            <a:r>
              <a:rPr lang="en-US" sz="1100" dirty="0"/>
              <a:t>Develop a business unit strategy to support executive-level objectives</a:t>
            </a:r>
          </a:p>
          <a:p>
            <a:pPr marL="171450" indent="-171450">
              <a:buFont typeface="Arial" panose="020B0604020202020204" pitchFamily="34" charset="0"/>
              <a:buChar char="•"/>
            </a:pPr>
            <a:r>
              <a:rPr lang="en-US" sz="1100" dirty="0"/>
              <a:t>Advise clients on entering new markets and more effectively targeting and engaging customers</a:t>
            </a:r>
          </a:p>
          <a:p>
            <a:pPr marL="171450" indent="-171450">
              <a:buFont typeface="Arial" panose="020B0604020202020204" pitchFamily="34" charset="0"/>
              <a:buChar char="•"/>
            </a:pPr>
            <a:r>
              <a:rPr lang="en-US" sz="1100" dirty="0"/>
              <a:t>Support strategic cost transformation enabling clients to change their competitive position</a:t>
            </a:r>
          </a:p>
          <a:p>
            <a:pPr marL="171450" indent="-171450">
              <a:buFont typeface="Arial" panose="020B0604020202020204" pitchFamily="34" charset="0"/>
              <a:buChar char="•"/>
            </a:pPr>
            <a:endParaRPr lang="en-US" sz="1100" dirty="0"/>
          </a:p>
        </p:txBody>
      </p:sp>
      <p:sp>
        <p:nvSpPr>
          <p:cNvPr id="25" name="TextBox 24"/>
          <p:cNvSpPr txBox="1"/>
          <p:nvPr/>
        </p:nvSpPr>
        <p:spPr>
          <a:xfrm>
            <a:off x="6574206" y="4531751"/>
            <a:ext cx="4876691" cy="1090311"/>
          </a:xfrm>
          <a:prstGeom prst="rect">
            <a:avLst/>
          </a:prstGeom>
          <a:noFill/>
        </p:spPr>
        <p:txBody>
          <a:bodyPr wrap="square" lIns="0" tIns="0" rIns="0" bIns="0" rtlCol="0">
            <a:noAutofit/>
          </a:bodyPr>
          <a:lstStyle/>
          <a:p>
            <a:pPr marL="171450" indent="-171450">
              <a:buFont typeface="Arial" panose="020B0604020202020204" pitchFamily="34" charset="0"/>
              <a:buChar char="•"/>
            </a:pPr>
            <a:r>
              <a:rPr lang="en-US" sz="1100" dirty="0"/>
              <a:t>Internship experience in strategy development and implementation</a:t>
            </a:r>
          </a:p>
          <a:p>
            <a:pPr marL="781035" lvl="1" indent="-171450">
              <a:buFont typeface="Arial" panose="020B0604020202020204" pitchFamily="34" charset="0"/>
              <a:buChar char="•"/>
            </a:pPr>
            <a:r>
              <a:rPr lang="en-US" sz="1100" dirty="0"/>
              <a:t>Example – “Developed operating model to govern vulnerability management for a financial institution”</a:t>
            </a:r>
          </a:p>
          <a:p>
            <a:pPr marL="171450" indent="-171450">
              <a:buFont typeface="Arial" panose="020B0604020202020204" pitchFamily="34" charset="0"/>
              <a:buChar char="•"/>
            </a:pPr>
            <a:r>
              <a:rPr lang="en-US" sz="1100" dirty="0"/>
              <a:t>Coursework in strategic planning or process optimization</a:t>
            </a:r>
          </a:p>
          <a:p>
            <a:pPr marL="171450" indent="-171450">
              <a:buFont typeface="Arial" panose="020B0604020202020204" pitchFamily="34" charset="0"/>
              <a:buChar char="•"/>
            </a:pPr>
            <a:r>
              <a:rPr lang="en-US" sz="1100" dirty="0"/>
              <a:t>Industry specific experience (e.g., financial services, life sciences and health care, consumer products, etc.)</a:t>
            </a:r>
          </a:p>
        </p:txBody>
      </p:sp>
      <p:sp>
        <p:nvSpPr>
          <p:cNvPr id="26" name="Rectangle 25"/>
          <p:cNvSpPr/>
          <p:nvPr/>
        </p:nvSpPr>
        <p:spPr>
          <a:xfrm>
            <a:off x="1757679" y="1134120"/>
            <a:ext cx="9693217" cy="830997"/>
          </a:xfrm>
          <a:prstGeom prst="rect">
            <a:avLst/>
          </a:prstGeom>
        </p:spPr>
        <p:txBody>
          <a:bodyPr wrap="square">
            <a:spAutoFit/>
          </a:bodyPr>
          <a:lstStyle/>
          <a:p>
            <a:r>
              <a:rPr lang="en-US" sz="1200" dirty="0">
                <a:solidFill>
                  <a:schemeClr val="tx1">
                    <a:lumMod val="100000"/>
                  </a:schemeClr>
                </a:solidFill>
              </a:rPr>
              <a:t>While all BTA candidates have outstanding leadership experience, strong academic performance, and excellent communication skills, students interested in the Technology Strategy profile have specific interest in </a:t>
            </a:r>
            <a:r>
              <a:rPr lang="en-US" sz="1200" b="1" dirty="0">
                <a:solidFill>
                  <a:schemeClr val="tx1">
                    <a:lumMod val="100000"/>
                  </a:schemeClr>
                </a:solidFill>
              </a:rPr>
              <a:t>developing strategies to optimize the use of technology.  </a:t>
            </a:r>
            <a:r>
              <a:rPr lang="en-US" sz="1200" dirty="0">
                <a:solidFill>
                  <a:schemeClr val="tx1">
                    <a:lumMod val="100000"/>
                  </a:schemeClr>
                </a:solidFill>
              </a:rPr>
              <a:t>They may have internship experience or extracurricular involvement in these areas, or show interest in </a:t>
            </a:r>
            <a:r>
              <a:rPr lang="en-US" sz="1200" b="1" dirty="0">
                <a:solidFill>
                  <a:schemeClr val="tx1">
                    <a:lumMod val="100000"/>
                  </a:schemeClr>
                </a:solidFill>
              </a:rPr>
              <a:t>supporting clients’ long-term goals and strategic objectives</a:t>
            </a:r>
            <a:endParaRPr lang="en-US" sz="1200" dirty="0">
              <a:solidFill>
                <a:schemeClr val="tx1">
                  <a:lumMod val="100000"/>
                </a:schemeClr>
              </a:solidFill>
            </a:endParaRPr>
          </a:p>
        </p:txBody>
      </p:sp>
      <p:grpSp>
        <p:nvGrpSpPr>
          <p:cNvPr id="27" name="Group 545"/>
          <p:cNvGrpSpPr>
            <a:grpSpLocks noChangeAspect="1"/>
          </p:cNvGrpSpPr>
          <p:nvPr/>
        </p:nvGrpSpPr>
        <p:grpSpPr bwMode="auto">
          <a:xfrm>
            <a:off x="714340" y="1212047"/>
            <a:ext cx="779477" cy="779477"/>
            <a:chOff x="1885" y="1944"/>
            <a:chExt cx="340" cy="340"/>
          </a:xfrm>
          <a:solidFill>
            <a:schemeClr val="accent6"/>
          </a:solidFill>
        </p:grpSpPr>
        <p:sp>
          <p:nvSpPr>
            <p:cNvPr id="28" name="Freeform 546"/>
            <p:cNvSpPr>
              <a:spLocks noEditPoints="1"/>
            </p:cNvSpPr>
            <p:nvPr/>
          </p:nvSpPr>
          <p:spPr bwMode="auto">
            <a:xfrm>
              <a:off x="1885" y="1944"/>
              <a:ext cx="340" cy="340"/>
            </a:xfrm>
            <a:custGeom>
              <a:avLst/>
              <a:gdLst>
                <a:gd name="T0" fmla="*/ 256 w 512"/>
                <a:gd name="T1" fmla="*/ 21 h 512"/>
                <a:gd name="T2" fmla="*/ 490 w 512"/>
                <a:gd name="T3" fmla="*/ 256 h 512"/>
                <a:gd name="T4" fmla="*/ 256 w 512"/>
                <a:gd name="T5" fmla="*/ 490 h 512"/>
                <a:gd name="T6" fmla="*/ 21 w 512"/>
                <a:gd name="T7" fmla="*/ 256 h 512"/>
                <a:gd name="T8" fmla="*/ 256 w 512"/>
                <a:gd name="T9" fmla="*/ 21 h 512"/>
                <a:gd name="T10" fmla="*/ 256 w 512"/>
                <a:gd name="T11" fmla="*/ 0 h 512"/>
                <a:gd name="T12" fmla="*/ 0 w 512"/>
                <a:gd name="T13" fmla="*/ 256 h 512"/>
                <a:gd name="T14" fmla="*/ 256 w 512"/>
                <a:gd name="T15" fmla="*/ 512 h 512"/>
                <a:gd name="T16" fmla="*/ 512 w 512"/>
                <a:gd name="T17" fmla="*/ 256 h 512"/>
                <a:gd name="T18" fmla="*/ 256 w 512"/>
                <a:gd name="T1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2" h="512">
                  <a:moveTo>
                    <a:pt x="256" y="21"/>
                  </a:moveTo>
                  <a:cubicBezTo>
                    <a:pt x="385" y="21"/>
                    <a:pt x="490" y="126"/>
                    <a:pt x="490" y="256"/>
                  </a:cubicBezTo>
                  <a:cubicBezTo>
                    <a:pt x="490" y="385"/>
                    <a:pt x="385" y="490"/>
                    <a:pt x="256" y="490"/>
                  </a:cubicBezTo>
                  <a:cubicBezTo>
                    <a:pt x="126" y="490"/>
                    <a:pt x="21" y="385"/>
                    <a:pt x="21" y="256"/>
                  </a:cubicBezTo>
                  <a:cubicBezTo>
                    <a:pt x="21" y="126"/>
                    <a:pt x="126" y="21"/>
                    <a:pt x="256" y="21"/>
                  </a:cubicBezTo>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prstClr val="black"/>
                </a:solidFill>
              </a:endParaRPr>
            </a:p>
          </p:txBody>
        </p:sp>
        <p:sp>
          <p:nvSpPr>
            <p:cNvPr id="29" name="Freeform 547"/>
            <p:cNvSpPr>
              <a:spLocks/>
            </p:cNvSpPr>
            <p:nvPr/>
          </p:nvSpPr>
          <p:spPr bwMode="auto">
            <a:xfrm>
              <a:off x="1947" y="2007"/>
              <a:ext cx="215" cy="185"/>
            </a:xfrm>
            <a:custGeom>
              <a:avLst/>
              <a:gdLst>
                <a:gd name="T0" fmla="*/ 318 w 323"/>
                <a:gd name="T1" fmla="*/ 259 h 278"/>
                <a:gd name="T2" fmla="*/ 257 w 323"/>
                <a:gd name="T3" fmla="*/ 241 h 278"/>
                <a:gd name="T4" fmla="*/ 229 w 323"/>
                <a:gd name="T5" fmla="*/ 236 h 278"/>
                <a:gd name="T6" fmla="*/ 212 w 323"/>
                <a:gd name="T7" fmla="*/ 223 h 278"/>
                <a:gd name="T8" fmla="*/ 213 w 323"/>
                <a:gd name="T9" fmla="*/ 220 h 278"/>
                <a:gd name="T10" fmla="*/ 246 w 323"/>
                <a:gd name="T11" fmla="*/ 142 h 278"/>
                <a:gd name="T12" fmla="*/ 233 w 323"/>
                <a:gd name="T13" fmla="*/ 33 h 278"/>
                <a:gd name="T14" fmla="*/ 161 w 323"/>
                <a:gd name="T15" fmla="*/ 1 h 278"/>
                <a:gd name="T16" fmla="*/ 161 w 323"/>
                <a:gd name="T17" fmla="*/ 1 h 278"/>
                <a:gd name="T18" fmla="*/ 90 w 323"/>
                <a:gd name="T19" fmla="*/ 33 h 278"/>
                <a:gd name="T20" fmla="*/ 77 w 323"/>
                <a:gd name="T21" fmla="*/ 142 h 278"/>
                <a:gd name="T22" fmla="*/ 110 w 323"/>
                <a:gd name="T23" fmla="*/ 220 h 278"/>
                <a:gd name="T24" fmla="*/ 111 w 323"/>
                <a:gd name="T25" fmla="*/ 223 h 278"/>
                <a:gd name="T26" fmla="*/ 94 w 323"/>
                <a:gd name="T27" fmla="*/ 236 h 278"/>
                <a:gd name="T28" fmla="*/ 66 w 323"/>
                <a:gd name="T29" fmla="*/ 241 h 278"/>
                <a:gd name="T30" fmla="*/ 5 w 323"/>
                <a:gd name="T31" fmla="*/ 259 h 278"/>
                <a:gd name="T32" fmla="*/ 4 w 323"/>
                <a:gd name="T33" fmla="*/ 274 h 278"/>
                <a:gd name="T34" fmla="*/ 12 w 323"/>
                <a:gd name="T35" fmla="*/ 278 h 278"/>
                <a:gd name="T36" fmla="*/ 19 w 323"/>
                <a:gd name="T37" fmla="*/ 275 h 278"/>
                <a:gd name="T38" fmla="*/ 69 w 323"/>
                <a:gd name="T39" fmla="*/ 263 h 278"/>
                <a:gd name="T40" fmla="*/ 101 w 323"/>
                <a:gd name="T41" fmla="*/ 256 h 278"/>
                <a:gd name="T42" fmla="*/ 131 w 323"/>
                <a:gd name="T43" fmla="*/ 229 h 278"/>
                <a:gd name="T44" fmla="*/ 128 w 323"/>
                <a:gd name="T45" fmla="*/ 208 h 278"/>
                <a:gd name="T46" fmla="*/ 97 w 323"/>
                <a:gd name="T47" fmla="*/ 137 h 278"/>
                <a:gd name="T48" fmla="*/ 106 w 323"/>
                <a:gd name="T49" fmla="*/ 46 h 278"/>
                <a:gd name="T50" fmla="*/ 161 w 323"/>
                <a:gd name="T51" fmla="*/ 22 h 278"/>
                <a:gd name="T52" fmla="*/ 162 w 323"/>
                <a:gd name="T53" fmla="*/ 22 h 278"/>
                <a:gd name="T54" fmla="*/ 162 w 323"/>
                <a:gd name="T55" fmla="*/ 22 h 278"/>
                <a:gd name="T56" fmla="*/ 162 w 323"/>
                <a:gd name="T57" fmla="*/ 22 h 278"/>
                <a:gd name="T58" fmla="*/ 217 w 323"/>
                <a:gd name="T59" fmla="*/ 46 h 278"/>
                <a:gd name="T60" fmla="*/ 226 w 323"/>
                <a:gd name="T61" fmla="*/ 137 h 278"/>
                <a:gd name="T62" fmla="*/ 195 w 323"/>
                <a:gd name="T63" fmla="*/ 208 h 278"/>
                <a:gd name="T64" fmla="*/ 192 w 323"/>
                <a:gd name="T65" fmla="*/ 229 h 278"/>
                <a:gd name="T66" fmla="*/ 222 w 323"/>
                <a:gd name="T67" fmla="*/ 256 h 278"/>
                <a:gd name="T68" fmla="*/ 254 w 323"/>
                <a:gd name="T69" fmla="*/ 263 h 278"/>
                <a:gd name="T70" fmla="*/ 304 w 323"/>
                <a:gd name="T71" fmla="*/ 275 h 278"/>
                <a:gd name="T72" fmla="*/ 311 w 323"/>
                <a:gd name="T73" fmla="*/ 278 h 278"/>
                <a:gd name="T74" fmla="*/ 319 w 323"/>
                <a:gd name="T75" fmla="*/ 274 h 278"/>
                <a:gd name="T76" fmla="*/ 318 w 323"/>
                <a:gd name="T77" fmla="*/ 259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23" h="278">
                  <a:moveTo>
                    <a:pt x="318" y="259"/>
                  </a:moveTo>
                  <a:cubicBezTo>
                    <a:pt x="306" y="249"/>
                    <a:pt x="281" y="245"/>
                    <a:pt x="257" y="241"/>
                  </a:cubicBezTo>
                  <a:cubicBezTo>
                    <a:pt x="246" y="240"/>
                    <a:pt x="235" y="238"/>
                    <a:pt x="229" y="236"/>
                  </a:cubicBezTo>
                  <a:cubicBezTo>
                    <a:pt x="220" y="232"/>
                    <a:pt x="214" y="226"/>
                    <a:pt x="212" y="223"/>
                  </a:cubicBezTo>
                  <a:cubicBezTo>
                    <a:pt x="212" y="221"/>
                    <a:pt x="212" y="221"/>
                    <a:pt x="213" y="220"/>
                  </a:cubicBezTo>
                  <a:cubicBezTo>
                    <a:pt x="226" y="202"/>
                    <a:pt x="240" y="170"/>
                    <a:pt x="246" y="142"/>
                  </a:cubicBezTo>
                  <a:cubicBezTo>
                    <a:pt x="258" y="95"/>
                    <a:pt x="253" y="58"/>
                    <a:pt x="233" y="33"/>
                  </a:cubicBezTo>
                  <a:cubicBezTo>
                    <a:pt x="207" y="0"/>
                    <a:pt x="163" y="1"/>
                    <a:pt x="161" y="1"/>
                  </a:cubicBezTo>
                  <a:cubicBezTo>
                    <a:pt x="161" y="1"/>
                    <a:pt x="161" y="1"/>
                    <a:pt x="161" y="1"/>
                  </a:cubicBezTo>
                  <a:cubicBezTo>
                    <a:pt x="158" y="1"/>
                    <a:pt x="116" y="1"/>
                    <a:pt x="90" y="33"/>
                  </a:cubicBezTo>
                  <a:cubicBezTo>
                    <a:pt x="70" y="58"/>
                    <a:pt x="65" y="95"/>
                    <a:pt x="77" y="142"/>
                  </a:cubicBezTo>
                  <a:cubicBezTo>
                    <a:pt x="83" y="170"/>
                    <a:pt x="97" y="202"/>
                    <a:pt x="110" y="220"/>
                  </a:cubicBezTo>
                  <a:cubicBezTo>
                    <a:pt x="111" y="221"/>
                    <a:pt x="111" y="221"/>
                    <a:pt x="111" y="223"/>
                  </a:cubicBezTo>
                  <a:cubicBezTo>
                    <a:pt x="110" y="226"/>
                    <a:pt x="103" y="232"/>
                    <a:pt x="94" y="236"/>
                  </a:cubicBezTo>
                  <a:cubicBezTo>
                    <a:pt x="88" y="238"/>
                    <a:pt x="77" y="240"/>
                    <a:pt x="66" y="241"/>
                  </a:cubicBezTo>
                  <a:cubicBezTo>
                    <a:pt x="42" y="245"/>
                    <a:pt x="17" y="249"/>
                    <a:pt x="5" y="259"/>
                  </a:cubicBezTo>
                  <a:cubicBezTo>
                    <a:pt x="1" y="263"/>
                    <a:pt x="0" y="270"/>
                    <a:pt x="4" y="274"/>
                  </a:cubicBezTo>
                  <a:cubicBezTo>
                    <a:pt x="6" y="277"/>
                    <a:pt x="9" y="278"/>
                    <a:pt x="12" y="278"/>
                  </a:cubicBezTo>
                  <a:cubicBezTo>
                    <a:pt x="15" y="278"/>
                    <a:pt x="17" y="277"/>
                    <a:pt x="19" y="275"/>
                  </a:cubicBezTo>
                  <a:cubicBezTo>
                    <a:pt x="27" y="269"/>
                    <a:pt x="51" y="265"/>
                    <a:pt x="69" y="263"/>
                  </a:cubicBezTo>
                  <a:cubicBezTo>
                    <a:pt x="82" y="261"/>
                    <a:pt x="94" y="259"/>
                    <a:pt x="101" y="256"/>
                  </a:cubicBezTo>
                  <a:cubicBezTo>
                    <a:pt x="117" y="250"/>
                    <a:pt x="128" y="240"/>
                    <a:pt x="131" y="229"/>
                  </a:cubicBezTo>
                  <a:cubicBezTo>
                    <a:pt x="133" y="221"/>
                    <a:pt x="132" y="214"/>
                    <a:pt x="128" y="208"/>
                  </a:cubicBezTo>
                  <a:cubicBezTo>
                    <a:pt x="116" y="192"/>
                    <a:pt x="103" y="162"/>
                    <a:pt x="97" y="137"/>
                  </a:cubicBezTo>
                  <a:cubicBezTo>
                    <a:pt x="88" y="96"/>
                    <a:pt x="91" y="66"/>
                    <a:pt x="106" y="46"/>
                  </a:cubicBezTo>
                  <a:cubicBezTo>
                    <a:pt x="126" y="22"/>
                    <a:pt x="160" y="22"/>
                    <a:pt x="161" y="22"/>
                  </a:cubicBezTo>
                  <a:cubicBezTo>
                    <a:pt x="161" y="22"/>
                    <a:pt x="161" y="22"/>
                    <a:pt x="162" y="22"/>
                  </a:cubicBezTo>
                  <a:cubicBezTo>
                    <a:pt x="162" y="22"/>
                    <a:pt x="162" y="22"/>
                    <a:pt x="162" y="22"/>
                  </a:cubicBezTo>
                  <a:cubicBezTo>
                    <a:pt x="162" y="22"/>
                    <a:pt x="162" y="22"/>
                    <a:pt x="162" y="22"/>
                  </a:cubicBezTo>
                  <a:cubicBezTo>
                    <a:pt x="162" y="22"/>
                    <a:pt x="197" y="22"/>
                    <a:pt x="217" y="46"/>
                  </a:cubicBezTo>
                  <a:cubicBezTo>
                    <a:pt x="232" y="66"/>
                    <a:pt x="235" y="96"/>
                    <a:pt x="226" y="137"/>
                  </a:cubicBezTo>
                  <a:cubicBezTo>
                    <a:pt x="220" y="162"/>
                    <a:pt x="207" y="192"/>
                    <a:pt x="195" y="208"/>
                  </a:cubicBezTo>
                  <a:cubicBezTo>
                    <a:pt x="191" y="214"/>
                    <a:pt x="190" y="221"/>
                    <a:pt x="192" y="229"/>
                  </a:cubicBezTo>
                  <a:cubicBezTo>
                    <a:pt x="195" y="240"/>
                    <a:pt x="206" y="250"/>
                    <a:pt x="222" y="256"/>
                  </a:cubicBezTo>
                  <a:cubicBezTo>
                    <a:pt x="229" y="259"/>
                    <a:pt x="241" y="261"/>
                    <a:pt x="254" y="263"/>
                  </a:cubicBezTo>
                  <a:cubicBezTo>
                    <a:pt x="272" y="265"/>
                    <a:pt x="296" y="269"/>
                    <a:pt x="304" y="275"/>
                  </a:cubicBezTo>
                  <a:cubicBezTo>
                    <a:pt x="306" y="277"/>
                    <a:pt x="308" y="278"/>
                    <a:pt x="311" y="278"/>
                  </a:cubicBezTo>
                  <a:cubicBezTo>
                    <a:pt x="314" y="278"/>
                    <a:pt x="317" y="277"/>
                    <a:pt x="319" y="274"/>
                  </a:cubicBezTo>
                  <a:cubicBezTo>
                    <a:pt x="323" y="270"/>
                    <a:pt x="322" y="263"/>
                    <a:pt x="318" y="259"/>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prstClr val="black"/>
                </a:solidFill>
              </a:endParaRPr>
            </a:p>
          </p:txBody>
        </p:sp>
      </p:grpSp>
      <p:cxnSp>
        <p:nvCxnSpPr>
          <p:cNvPr id="30" name="Gerade Verbindung 69"/>
          <p:cNvCxnSpPr>
            <a:cxnSpLocks/>
          </p:cNvCxnSpPr>
          <p:nvPr/>
        </p:nvCxnSpPr>
        <p:spPr bwMode="gray">
          <a:xfrm flipH="1">
            <a:off x="1737360" y="1017539"/>
            <a:ext cx="9713538" cy="0"/>
          </a:xfrm>
          <a:prstGeom prst="line">
            <a:avLst/>
          </a:prstGeom>
          <a:ln w="19050">
            <a:solidFill>
              <a:schemeClr val="accent6"/>
            </a:solidFill>
            <a:prstDash val="sysDot"/>
          </a:ln>
        </p:spPr>
        <p:style>
          <a:lnRef idx="1">
            <a:schemeClr val="accent1"/>
          </a:lnRef>
          <a:fillRef idx="0">
            <a:schemeClr val="accent1"/>
          </a:fillRef>
          <a:effectRef idx="0">
            <a:schemeClr val="accent1"/>
          </a:effectRef>
          <a:fontRef idx="minor">
            <a:schemeClr val="tx1"/>
          </a:fontRef>
        </p:style>
      </p:cxnSp>
      <p:cxnSp>
        <p:nvCxnSpPr>
          <p:cNvPr id="31" name="Gerade Verbindung 69"/>
          <p:cNvCxnSpPr>
            <a:cxnSpLocks/>
          </p:cNvCxnSpPr>
          <p:nvPr/>
        </p:nvCxnSpPr>
        <p:spPr bwMode="gray">
          <a:xfrm flipH="1">
            <a:off x="1757680" y="2152034"/>
            <a:ext cx="9693217" cy="0"/>
          </a:xfrm>
          <a:prstGeom prst="line">
            <a:avLst/>
          </a:prstGeom>
          <a:ln w="19050">
            <a:solidFill>
              <a:schemeClr val="accent6"/>
            </a:solidFill>
            <a:prstDash val="sysDot"/>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DE017054-5086-4130-B36F-AAC6C5A3FFAE}"/>
              </a:ext>
            </a:extLst>
          </p:cNvPr>
          <p:cNvSpPr/>
          <p:nvPr/>
        </p:nvSpPr>
        <p:spPr bwMode="gray">
          <a:xfrm>
            <a:off x="8472026" y="5989544"/>
            <a:ext cx="2978870" cy="466418"/>
          </a:xfrm>
          <a:prstGeom prst="rect">
            <a:avLst/>
          </a:prstGeom>
          <a:noFill/>
          <a:ln w="19050" algn="ctr">
            <a:noFill/>
            <a:miter lim="800000"/>
            <a:headEnd/>
            <a:tailEnd/>
          </a:ln>
        </p:spPr>
        <p:txBody>
          <a:bodyPr wrap="square" lIns="88900" tIns="88900" rIns="88900" bIns="88900" rtlCol="0" anchor="ctr"/>
          <a:lstStyle/>
          <a:p>
            <a:pPr algn="ctr">
              <a:lnSpc>
                <a:spcPct val="106000"/>
              </a:lnSpc>
            </a:pPr>
            <a:r>
              <a:rPr lang="en-US" sz="1200" b="1" dirty="0">
                <a:solidFill>
                  <a:schemeClr val="bg1">
                    <a:lumMod val="65000"/>
                  </a:schemeClr>
                </a:solidFill>
              </a:rPr>
              <a:t>Primarily Advanced Degree, Only Some Targeted BTA Efforts</a:t>
            </a:r>
          </a:p>
        </p:txBody>
      </p:sp>
      <p:sp>
        <p:nvSpPr>
          <p:cNvPr id="2" name="Rectangle 1">
            <a:extLst>
              <a:ext uri="{FF2B5EF4-FFF2-40B4-BE49-F238E27FC236}">
                <a16:creationId xmlns:a16="http://schemas.microsoft.com/office/drawing/2014/main" id="{4AFA32B1-D92D-45F7-A022-4119506840D3}"/>
              </a:ext>
            </a:extLst>
          </p:cNvPr>
          <p:cNvSpPr/>
          <p:nvPr/>
        </p:nvSpPr>
        <p:spPr bwMode="gray">
          <a:xfrm>
            <a:off x="8472026" y="5989544"/>
            <a:ext cx="2978869" cy="466418"/>
          </a:xfrm>
          <a:prstGeom prst="rect">
            <a:avLst/>
          </a:prstGeom>
          <a:noFill/>
          <a:ln w="19050" algn="ctr">
            <a:solidFill>
              <a:srgbClr val="FF0000"/>
            </a:solidFill>
            <a:prstDash val="sysDash"/>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a:ln>
                <a:solidFill>
                  <a:srgbClr val="FF0000"/>
                </a:solidFill>
              </a:ln>
              <a:solidFill>
                <a:schemeClr val="bg1"/>
              </a:solidFill>
            </a:endParaRPr>
          </a:p>
        </p:txBody>
      </p:sp>
    </p:spTree>
    <p:extLst>
      <p:ext uri="{BB962C8B-B14F-4D97-AF65-F5344CB8AC3E}">
        <p14:creationId xmlns:p14="http://schemas.microsoft.com/office/powerpoint/2010/main" val="35246649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Messaging</a:t>
            </a:r>
          </a:p>
        </p:txBody>
      </p:sp>
    </p:spTree>
    <p:extLst>
      <p:ext uri="{BB962C8B-B14F-4D97-AF65-F5344CB8AC3E}">
        <p14:creationId xmlns:p14="http://schemas.microsoft.com/office/powerpoint/2010/main" val="215807894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7B71F9-A8B8-4618-9808-07FC01726006}"/>
              </a:ext>
            </a:extLst>
          </p:cNvPr>
          <p:cNvSpPr>
            <a:spLocks noGrp="1"/>
          </p:cNvSpPr>
          <p:nvPr>
            <p:ph type="title"/>
          </p:nvPr>
        </p:nvSpPr>
        <p:spPr/>
        <p:txBody>
          <a:bodyPr/>
          <a:lstStyle/>
          <a:p>
            <a:r>
              <a:rPr lang="en-US" dirty="0"/>
              <a:t>The BTA Candidate Journey</a:t>
            </a:r>
          </a:p>
        </p:txBody>
      </p:sp>
      <p:sp>
        <p:nvSpPr>
          <p:cNvPr id="17" name="Freeform 761">
            <a:extLst>
              <a:ext uri="{FF2B5EF4-FFF2-40B4-BE49-F238E27FC236}">
                <a16:creationId xmlns:a16="http://schemas.microsoft.com/office/drawing/2014/main" id="{A811B2EB-6E52-4C80-AD50-7724876DA3FF}"/>
              </a:ext>
            </a:extLst>
          </p:cNvPr>
          <p:cNvSpPr>
            <a:spLocks noChangeAspect="1" noEditPoints="1"/>
          </p:cNvSpPr>
          <p:nvPr/>
        </p:nvSpPr>
        <p:spPr bwMode="auto">
          <a:xfrm>
            <a:off x="1927937" y="2631177"/>
            <a:ext cx="513272" cy="640080"/>
          </a:xfrm>
          <a:custGeom>
            <a:avLst/>
            <a:gdLst>
              <a:gd name="T0" fmla="*/ 245 w 256"/>
              <a:gd name="T1" fmla="*/ 320 h 320"/>
              <a:gd name="T2" fmla="*/ 234 w 256"/>
              <a:gd name="T3" fmla="*/ 309 h 320"/>
              <a:gd name="T4" fmla="*/ 234 w 256"/>
              <a:gd name="T5" fmla="*/ 213 h 320"/>
              <a:gd name="T6" fmla="*/ 192 w 256"/>
              <a:gd name="T7" fmla="*/ 170 h 320"/>
              <a:gd name="T8" fmla="*/ 64 w 256"/>
              <a:gd name="T9" fmla="*/ 170 h 320"/>
              <a:gd name="T10" fmla="*/ 21 w 256"/>
              <a:gd name="T11" fmla="*/ 213 h 320"/>
              <a:gd name="T12" fmla="*/ 21 w 256"/>
              <a:gd name="T13" fmla="*/ 309 h 320"/>
              <a:gd name="T14" fmla="*/ 10 w 256"/>
              <a:gd name="T15" fmla="*/ 320 h 320"/>
              <a:gd name="T16" fmla="*/ 0 w 256"/>
              <a:gd name="T17" fmla="*/ 309 h 320"/>
              <a:gd name="T18" fmla="*/ 0 w 256"/>
              <a:gd name="T19" fmla="*/ 213 h 320"/>
              <a:gd name="T20" fmla="*/ 64 w 256"/>
              <a:gd name="T21" fmla="*/ 149 h 320"/>
              <a:gd name="T22" fmla="*/ 192 w 256"/>
              <a:gd name="T23" fmla="*/ 149 h 320"/>
              <a:gd name="T24" fmla="*/ 256 w 256"/>
              <a:gd name="T25" fmla="*/ 213 h 320"/>
              <a:gd name="T26" fmla="*/ 256 w 256"/>
              <a:gd name="T27" fmla="*/ 309 h 320"/>
              <a:gd name="T28" fmla="*/ 245 w 256"/>
              <a:gd name="T29" fmla="*/ 320 h 320"/>
              <a:gd name="T30" fmla="*/ 192 w 256"/>
              <a:gd name="T31" fmla="*/ 64 h 320"/>
              <a:gd name="T32" fmla="*/ 128 w 256"/>
              <a:gd name="T33" fmla="*/ 0 h 320"/>
              <a:gd name="T34" fmla="*/ 64 w 256"/>
              <a:gd name="T35" fmla="*/ 64 h 320"/>
              <a:gd name="T36" fmla="*/ 128 w 256"/>
              <a:gd name="T37" fmla="*/ 128 h 320"/>
              <a:gd name="T38" fmla="*/ 192 w 256"/>
              <a:gd name="T39" fmla="*/ 64 h 320"/>
              <a:gd name="T40" fmla="*/ 170 w 256"/>
              <a:gd name="T41" fmla="*/ 64 h 320"/>
              <a:gd name="T42" fmla="*/ 128 w 256"/>
              <a:gd name="T43" fmla="*/ 106 h 320"/>
              <a:gd name="T44" fmla="*/ 85 w 256"/>
              <a:gd name="T45" fmla="*/ 64 h 320"/>
              <a:gd name="T46" fmla="*/ 128 w 256"/>
              <a:gd name="T47" fmla="*/ 21 h 320"/>
              <a:gd name="T48" fmla="*/ 170 w 256"/>
              <a:gd name="T49" fmla="*/ 64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56" h="320">
                <a:moveTo>
                  <a:pt x="245" y="320"/>
                </a:moveTo>
                <a:cubicBezTo>
                  <a:pt x="239" y="320"/>
                  <a:pt x="234" y="315"/>
                  <a:pt x="234" y="309"/>
                </a:cubicBezTo>
                <a:cubicBezTo>
                  <a:pt x="234" y="213"/>
                  <a:pt x="234" y="213"/>
                  <a:pt x="234" y="213"/>
                </a:cubicBezTo>
                <a:cubicBezTo>
                  <a:pt x="234" y="189"/>
                  <a:pt x="215" y="170"/>
                  <a:pt x="192" y="170"/>
                </a:cubicBezTo>
                <a:cubicBezTo>
                  <a:pt x="64" y="170"/>
                  <a:pt x="64" y="170"/>
                  <a:pt x="64" y="170"/>
                </a:cubicBezTo>
                <a:cubicBezTo>
                  <a:pt x="40" y="170"/>
                  <a:pt x="21" y="189"/>
                  <a:pt x="21" y="213"/>
                </a:cubicBezTo>
                <a:cubicBezTo>
                  <a:pt x="21" y="309"/>
                  <a:pt x="21" y="309"/>
                  <a:pt x="21" y="309"/>
                </a:cubicBezTo>
                <a:cubicBezTo>
                  <a:pt x="21" y="315"/>
                  <a:pt x="16" y="320"/>
                  <a:pt x="10" y="320"/>
                </a:cubicBezTo>
                <a:cubicBezTo>
                  <a:pt x="4" y="320"/>
                  <a:pt x="0" y="315"/>
                  <a:pt x="0" y="309"/>
                </a:cubicBezTo>
                <a:cubicBezTo>
                  <a:pt x="0" y="213"/>
                  <a:pt x="0" y="213"/>
                  <a:pt x="0" y="213"/>
                </a:cubicBezTo>
                <a:cubicBezTo>
                  <a:pt x="0" y="178"/>
                  <a:pt x="28" y="149"/>
                  <a:pt x="64" y="149"/>
                </a:cubicBezTo>
                <a:cubicBezTo>
                  <a:pt x="192" y="149"/>
                  <a:pt x="192" y="149"/>
                  <a:pt x="192" y="149"/>
                </a:cubicBezTo>
                <a:cubicBezTo>
                  <a:pt x="227" y="149"/>
                  <a:pt x="256" y="178"/>
                  <a:pt x="256" y="213"/>
                </a:cubicBezTo>
                <a:cubicBezTo>
                  <a:pt x="256" y="309"/>
                  <a:pt x="256" y="309"/>
                  <a:pt x="256" y="309"/>
                </a:cubicBezTo>
                <a:cubicBezTo>
                  <a:pt x="256" y="315"/>
                  <a:pt x="251" y="320"/>
                  <a:pt x="245" y="320"/>
                </a:cubicBezTo>
                <a:close/>
                <a:moveTo>
                  <a:pt x="192" y="64"/>
                </a:moveTo>
                <a:cubicBezTo>
                  <a:pt x="192" y="28"/>
                  <a:pt x="163" y="0"/>
                  <a:pt x="128" y="0"/>
                </a:cubicBezTo>
                <a:cubicBezTo>
                  <a:pt x="92" y="0"/>
                  <a:pt x="64" y="28"/>
                  <a:pt x="64" y="64"/>
                </a:cubicBezTo>
                <a:cubicBezTo>
                  <a:pt x="64" y="99"/>
                  <a:pt x="92" y="128"/>
                  <a:pt x="128" y="128"/>
                </a:cubicBezTo>
                <a:cubicBezTo>
                  <a:pt x="163" y="128"/>
                  <a:pt x="192" y="99"/>
                  <a:pt x="192" y="64"/>
                </a:cubicBezTo>
                <a:close/>
                <a:moveTo>
                  <a:pt x="170" y="64"/>
                </a:moveTo>
                <a:cubicBezTo>
                  <a:pt x="170" y="87"/>
                  <a:pt x="151" y="106"/>
                  <a:pt x="128" y="106"/>
                </a:cubicBezTo>
                <a:cubicBezTo>
                  <a:pt x="104" y="106"/>
                  <a:pt x="85" y="87"/>
                  <a:pt x="85" y="64"/>
                </a:cubicBezTo>
                <a:cubicBezTo>
                  <a:pt x="85" y="40"/>
                  <a:pt x="104" y="21"/>
                  <a:pt x="128" y="21"/>
                </a:cubicBezTo>
                <a:cubicBezTo>
                  <a:pt x="151" y="21"/>
                  <a:pt x="170" y="40"/>
                  <a:pt x="170" y="64"/>
                </a:cubicBezTo>
                <a:close/>
              </a:path>
            </a:pathLst>
          </a:custGeom>
          <a:solidFill>
            <a:schemeClr val="accent3"/>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4" name="Speech Bubble: Rectangle with Corners Rounded 3">
            <a:extLst>
              <a:ext uri="{FF2B5EF4-FFF2-40B4-BE49-F238E27FC236}">
                <a16:creationId xmlns:a16="http://schemas.microsoft.com/office/drawing/2014/main" id="{9977274B-03DC-43F1-B544-7BEF660A0D11}"/>
              </a:ext>
            </a:extLst>
          </p:cNvPr>
          <p:cNvSpPr/>
          <p:nvPr/>
        </p:nvSpPr>
        <p:spPr bwMode="gray">
          <a:xfrm>
            <a:off x="1541367" y="1595469"/>
            <a:ext cx="1286412" cy="870463"/>
          </a:xfrm>
          <a:prstGeom prst="wedgeRoundRectCallout">
            <a:avLst>
              <a:gd name="adj1" fmla="val 22442"/>
              <a:gd name="adj2" fmla="val 62167"/>
              <a:gd name="adj3" fmla="val 16667"/>
            </a:avLst>
          </a:prstGeom>
          <a:solidFill>
            <a:schemeClr val="bg1"/>
          </a:solidFill>
          <a:ln w="19050" algn="ctr">
            <a:solidFill>
              <a:schemeClr val="bg2"/>
            </a:solidFill>
            <a:miter lim="800000"/>
            <a:headEnd/>
            <a:tailEnd/>
          </a:ln>
        </p:spPr>
        <p:txBody>
          <a:bodyPr wrap="square" lIns="88900" tIns="88900" rIns="88900" bIns="88900" rtlCol="0" anchor="ctr"/>
          <a:lstStyle/>
          <a:p>
            <a:pPr algn="ctr">
              <a:lnSpc>
                <a:spcPct val="106000"/>
              </a:lnSpc>
              <a:buFont typeface="Wingdings 2" pitchFamily="18" charset="2"/>
              <a:buNone/>
            </a:pPr>
            <a:r>
              <a:rPr lang="en-US" sz="1000" dirty="0"/>
              <a:t>What is Consulting and Who is Deloitte?</a:t>
            </a:r>
          </a:p>
        </p:txBody>
      </p:sp>
      <p:sp>
        <p:nvSpPr>
          <p:cNvPr id="23" name="Freeform 761">
            <a:extLst>
              <a:ext uri="{FF2B5EF4-FFF2-40B4-BE49-F238E27FC236}">
                <a16:creationId xmlns:a16="http://schemas.microsoft.com/office/drawing/2014/main" id="{89D0C928-369C-4EE2-846C-9AF56975B83F}"/>
              </a:ext>
            </a:extLst>
          </p:cNvPr>
          <p:cNvSpPr>
            <a:spLocks noChangeAspect="1" noEditPoints="1"/>
          </p:cNvSpPr>
          <p:nvPr/>
        </p:nvSpPr>
        <p:spPr bwMode="auto">
          <a:xfrm>
            <a:off x="1934177" y="5507807"/>
            <a:ext cx="500792" cy="640080"/>
          </a:xfrm>
          <a:custGeom>
            <a:avLst/>
            <a:gdLst>
              <a:gd name="T0" fmla="*/ 245 w 256"/>
              <a:gd name="T1" fmla="*/ 320 h 320"/>
              <a:gd name="T2" fmla="*/ 234 w 256"/>
              <a:gd name="T3" fmla="*/ 309 h 320"/>
              <a:gd name="T4" fmla="*/ 234 w 256"/>
              <a:gd name="T5" fmla="*/ 213 h 320"/>
              <a:gd name="T6" fmla="*/ 192 w 256"/>
              <a:gd name="T7" fmla="*/ 170 h 320"/>
              <a:gd name="T8" fmla="*/ 64 w 256"/>
              <a:gd name="T9" fmla="*/ 170 h 320"/>
              <a:gd name="T10" fmla="*/ 21 w 256"/>
              <a:gd name="T11" fmla="*/ 213 h 320"/>
              <a:gd name="T12" fmla="*/ 21 w 256"/>
              <a:gd name="T13" fmla="*/ 309 h 320"/>
              <a:gd name="T14" fmla="*/ 10 w 256"/>
              <a:gd name="T15" fmla="*/ 320 h 320"/>
              <a:gd name="T16" fmla="*/ 0 w 256"/>
              <a:gd name="T17" fmla="*/ 309 h 320"/>
              <a:gd name="T18" fmla="*/ 0 w 256"/>
              <a:gd name="T19" fmla="*/ 213 h 320"/>
              <a:gd name="T20" fmla="*/ 64 w 256"/>
              <a:gd name="T21" fmla="*/ 149 h 320"/>
              <a:gd name="T22" fmla="*/ 192 w 256"/>
              <a:gd name="T23" fmla="*/ 149 h 320"/>
              <a:gd name="T24" fmla="*/ 256 w 256"/>
              <a:gd name="T25" fmla="*/ 213 h 320"/>
              <a:gd name="T26" fmla="*/ 256 w 256"/>
              <a:gd name="T27" fmla="*/ 309 h 320"/>
              <a:gd name="T28" fmla="*/ 245 w 256"/>
              <a:gd name="T29" fmla="*/ 320 h 320"/>
              <a:gd name="T30" fmla="*/ 192 w 256"/>
              <a:gd name="T31" fmla="*/ 64 h 320"/>
              <a:gd name="T32" fmla="*/ 128 w 256"/>
              <a:gd name="T33" fmla="*/ 0 h 320"/>
              <a:gd name="T34" fmla="*/ 64 w 256"/>
              <a:gd name="T35" fmla="*/ 64 h 320"/>
              <a:gd name="T36" fmla="*/ 128 w 256"/>
              <a:gd name="T37" fmla="*/ 128 h 320"/>
              <a:gd name="T38" fmla="*/ 192 w 256"/>
              <a:gd name="T39" fmla="*/ 64 h 320"/>
              <a:gd name="T40" fmla="*/ 170 w 256"/>
              <a:gd name="T41" fmla="*/ 64 h 320"/>
              <a:gd name="T42" fmla="*/ 128 w 256"/>
              <a:gd name="T43" fmla="*/ 106 h 320"/>
              <a:gd name="T44" fmla="*/ 85 w 256"/>
              <a:gd name="T45" fmla="*/ 64 h 320"/>
              <a:gd name="T46" fmla="*/ 128 w 256"/>
              <a:gd name="T47" fmla="*/ 21 h 320"/>
              <a:gd name="T48" fmla="*/ 170 w 256"/>
              <a:gd name="T49" fmla="*/ 64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56" h="320">
                <a:moveTo>
                  <a:pt x="245" y="320"/>
                </a:moveTo>
                <a:cubicBezTo>
                  <a:pt x="239" y="320"/>
                  <a:pt x="234" y="315"/>
                  <a:pt x="234" y="309"/>
                </a:cubicBezTo>
                <a:cubicBezTo>
                  <a:pt x="234" y="213"/>
                  <a:pt x="234" y="213"/>
                  <a:pt x="234" y="213"/>
                </a:cubicBezTo>
                <a:cubicBezTo>
                  <a:pt x="234" y="189"/>
                  <a:pt x="215" y="170"/>
                  <a:pt x="192" y="170"/>
                </a:cubicBezTo>
                <a:cubicBezTo>
                  <a:pt x="64" y="170"/>
                  <a:pt x="64" y="170"/>
                  <a:pt x="64" y="170"/>
                </a:cubicBezTo>
                <a:cubicBezTo>
                  <a:pt x="40" y="170"/>
                  <a:pt x="21" y="189"/>
                  <a:pt x="21" y="213"/>
                </a:cubicBezTo>
                <a:cubicBezTo>
                  <a:pt x="21" y="309"/>
                  <a:pt x="21" y="309"/>
                  <a:pt x="21" y="309"/>
                </a:cubicBezTo>
                <a:cubicBezTo>
                  <a:pt x="21" y="315"/>
                  <a:pt x="16" y="320"/>
                  <a:pt x="10" y="320"/>
                </a:cubicBezTo>
                <a:cubicBezTo>
                  <a:pt x="4" y="320"/>
                  <a:pt x="0" y="315"/>
                  <a:pt x="0" y="309"/>
                </a:cubicBezTo>
                <a:cubicBezTo>
                  <a:pt x="0" y="213"/>
                  <a:pt x="0" y="213"/>
                  <a:pt x="0" y="213"/>
                </a:cubicBezTo>
                <a:cubicBezTo>
                  <a:pt x="0" y="178"/>
                  <a:pt x="28" y="149"/>
                  <a:pt x="64" y="149"/>
                </a:cubicBezTo>
                <a:cubicBezTo>
                  <a:pt x="192" y="149"/>
                  <a:pt x="192" y="149"/>
                  <a:pt x="192" y="149"/>
                </a:cubicBezTo>
                <a:cubicBezTo>
                  <a:pt x="227" y="149"/>
                  <a:pt x="256" y="178"/>
                  <a:pt x="256" y="213"/>
                </a:cubicBezTo>
                <a:cubicBezTo>
                  <a:pt x="256" y="309"/>
                  <a:pt x="256" y="309"/>
                  <a:pt x="256" y="309"/>
                </a:cubicBezTo>
                <a:cubicBezTo>
                  <a:pt x="256" y="315"/>
                  <a:pt x="251" y="320"/>
                  <a:pt x="245" y="320"/>
                </a:cubicBezTo>
                <a:close/>
                <a:moveTo>
                  <a:pt x="192" y="64"/>
                </a:moveTo>
                <a:cubicBezTo>
                  <a:pt x="192" y="28"/>
                  <a:pt x="163" y="0"/>
                  <a:pt x="128" y="0"/>
                </a:cubicBezTo>
                <a:cubicBezTo>
                  <a:pt x="92" y="0"/>
                  <a:pt x="64" y="28"/>
                  <a:pt x="64" y="64"/>
                </a:cubicBezTo>
                <a:cubicBezTo>
                  <a:pt x="64" y="99"/>
                  <a:pt x="92" y="128"/>
                  <a:pt x="128" y="128"/>
                </a:cubicBezTo>
                <a:cubicBezTo>
                  <a:pt x="163" y="128"/>
                  <a:pt x="192" y="99"/>
                  <a:pt x="192" y="64"/>
                </a:cubicBezTo>
                <a:close/>
                <a:moveTo>
                  <a:pt x="170" y="64"/>
                </a:moveTo>
                <a:cubicBezTo>
                  <a:pt x="170" y="87"/>
                  <a:pt x="151" y="106"/>
                  <a:pt x="128" y="106"/>
                </a:cubicBezTo>
                <a:cubicBezTo>
                  <a:pt x="104" y="106"/>
                  <a:pt x="85" y="87"/>
                  <a:pt x="85" y="64"/>
                </a:cubicBezTo>
                <a:cubicBezTo>
                  <a:pt x="85" y="40"/>
                  <a:pt x="104" y="21"/>
                  <a:pt x="128" y="21"/>
                </a:cubicBezTo>
                <a:cubicBezTo>
                  <a:pt x="151" y="21"/>
                  <a:pt x="170" y="40"/>
                  <a:pt x="170" y="64"/>
                </a:cubicBezTo>
                <a:close/>
              </a:path>
            </a:pathLst>
          </a:custGeom>
          <a:solidFill>
            <a:schemeClr val="accent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24" name="Speech Bubble: Rectangle with Corners Rounded 23">
            <a:extLst>
              <a:ext uri="{FF2B5EF4-FFF2-40B4-BE49-F238E27FC236}">
                <a16:creationId xmlns:a16="http://schemas.microsoft.com/office/drawing/2014/main" id="{2EC419E5-71D2-44EE-9AE6-4B2BA84E5DE0}"/>
              </a:ext>
            </a:extLst>
          </p:cNvPr>
          <p:cNvSpPr/>
          <p:nvPr/>
        </p:nvSpPr>
        <p:spPr bwMode="gray">
          <a:xfrm flipH="1">
            <a:off x="1541367" y="4420221"/>
            <a:ext cx="1286412" cy="872883"/>
          </a:xfrm>
          <a:prstGeom prst="wedgeRoundRectCallout">
            <a:avLst>
              <a:gd name="adj1" fmla="val -21371"/>
              <a:gd name="adj2" fmla="val 68000"/>
              <a:gd name="adj3" fmla="val 16667"/>
            </a:avLst>
          </a:prstGeom>
          <a:solidFill>
            <a:schemeClr val="bg1"/>
          </a:solidFill>
          <a:ln w="19050" algn="ctr">
            <a:solidFill>
              <a:schemeClr val="bg2"/>
            </a:solidFill>
            <a:miter lim="800000"/>
            <a:headEnd/>
            <a:tailEnd/>
          </a:ln>
        </p:spPr>
        <p:txBody>
          <a:bodyPr wrap="square" lIns="88900" tIns="88900" rIns="88900" bIns="88900" rtlCol="0" anchor="ctr"/>
          <a:lstStyle/>
          <a:p>
            <a:pPr algn="ctr">
              <a:lnSpc>
                <a:spcPct val="106000"/>
              </a:lnSpc>
            </a:pPr>
            <a:r>
              <a:rPr lang="en-US" sz="1000" dirty="0"/>
              <a:t>One Deloitte; Consulting Problems; </a:t>
            </a:r>
            <a:br>
              <a:rPr lang="en-US" sz="1000" dirty="0"/>
            </a:br>
            <a:r>
              <a:rPr lang="en-US" sz="1000" dirty="0"/>
              <a:t>Life of a BTA</a:t>
            </a:r>
          </a:p>
        </p:txBody>
      </p:sp>
      <p:sp>
        <p:nvSpPr>
          <p:cNvPr id="18" name="Rectangle 17">
            <a:extLst>
              <a:ext uri="{FF2B5EF4-FFF2-40B4-BE49-F238E27FC236}">
                <a16:creationId xmlns:a16="http://schemas.microsoft.com/office/drawing/2014/main" id="{538D8E8F-E300-4C67-9798-84F14079B43E}"/>
              </a:ext>
            </a:extLst>
          </p:cNvPr>
          <p:cNvSpPr/>
          <p:nvPr/>
        </p:nvSpPr>
        <p:spPr bwMode="gray">
          <a:xfrm rot="16200000">
            <a:off x="-302298" y="4995565"/>
            <a:ext cx="1974655" cy="438393"/>
          </a:xfrm>
          <a:prstGeom prst="rect">
            <a:avLst/>
          </a:prstGeom>
          <a:solidFill>
            <a:schemeClr val="accent1"/>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n-US" sz="1200" b="1" dirty="0">
                <a:solidFill>
                  <a:schemeClr val="bg1"/>
                </a:solidFill>
              </a:rPr>
              <a:t>Deloitte’s Messaging</a:t>
            </a:r>
          </a:p>
        </p:txBody>
      </p:sp>
      <p:sp>
        <p:nvSpPr>
          <p:cNvPr id="35" name="Rectangle 34">
            <a:extLst>
              <a:ext uri="{FF2B5EF4-FFF2-40B4-BE49-F238E27FC236}">
                <a16:creationId xmlns:a16="http://schemas.microsoft.com/office/drawing/2014/main" id="{8466B207-9575-4645-9373-BAFB629BBA1C}"/>
              </a:ext>
            </a:extLst>
          </p:cNvPr>
          <p:cNvSpPr/>
          <p:nvPr/>
        </p:nvSpPr>
        <p:spPr bwMode="gray">
          <a:xfrm rot="16200000">
            <a:off x="-644015" y="2705317"/>
            <a:ext cx="2658092" cy="438393"/>
          </a:xfrm>
          <a:prstGeom prst="rect">
            <a:avLst/>
          </a:prstGeom>
          <a:solidFill>
            <a:schemeClr val="accent3"/>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n-US" sz="1200" b="1" dirty="0">
                <a:solidFill>
                  <a:schemeClr val="bg1"/>
                </a:solidFill>
              </a:rPr>
              <a:t>Candidate Mindset</a:t>
            </a:r>
          </a:p>
        </p:txBody>
      </p:sp>
      <p:sp>
        <p:nvSpPr>
          <p:cNvPr id="34" name="Rectangle 33">
            <a:extLst>
              <a:ext uri="{FF2B5EF4-FFF2-40B4-BE49-F238E27FC236}">
                <a16:creationId xmlns:a16="http://schemas.microsoft.com/office/drawing/2014/main" id="{773BED7C-67D7-4ADE-B82E-51AF12C1FE43}"/>
              </a:ext>
            </a:extLst>
          </p:cNvPr>
          <p:cNvSpPr/>
          <p:nvPr/>
        </p:nvSpPr>
        <p:spPr bwMode="gray">
          <a:xfrm>
            <a:off x="1035677" y="3398233"/>
            <a:ext cx="11001994" cy="855327"/>
          </a:xfrm>
          <a:prstGeom prst="rect">
            <a:avLst/>
          </a:prstGeom>
          <a:solidFill>
            <a:schemeClr val="bg2"/>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sp>
        <p:nvSpPr>
          <p:cNvPr id="5" name="Arrow: Pentagon 4">
            <a:extLst>
              <a:ext uri="{FF2B5EF4-FFF2-40B4-BE49-F238E27FC236}">
                <a16:creationId xmlns:a16="http://schemas.microsoft.com/office/drawing/2014/main" id="{FA512AE3-E271-4AF7-9A0B-040DD94BCF7C}"/>
              </a:ext>
            </a:extLst>
          </p:cNvPr>
          <p:cNvSpPr/>
          <p:nvPr/>
        </p:nvSpPr>
        <p:spPr bwMode="gray">
          <a:xfrm>
            <a:off x="1210724" y="3500072"/>
            <a:ext cx="1947698" cy="651649"/>
          </a:xfrm>
          <a:prstGeom prst="homePlate">
            <a:avLst/>
          </a:prstGeom>
          <a:solidFill>
            <a:schemeClr val="tx1"/>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n-US" sz="1050" b="1" dirty="0">
                <a:solidFill>
                  <a:schemeClr val="bg1"/>
                </a:solidFill>
              </a:rPr>
              <a:t>Learning about Consulting and Deloitte</a:t>
            </a:r>
          </a:p>
        </p:txBody>
      </p:sp>
      <p:sp>
        <p:nvSpPr>
          <p:cNvPr id="33" name="Arrow: Chevron 32">
            <a:extLst>
              <a:ext uri="{FF2B5EF4-FFF2-40B4-BE49-F238E27FC236}">
                <a16:creationId xmlns:a16="http://schemas.microsoft.com/office/drawing/2014/main" id="{1FE24884-B3FD-4AEA-8403-1ACDE2B4EAEC}"/>
              </a:ext>
            </a:extLst>
          </p:cNvPr>
          <p:cNvSpPr/>
          <p:nvPr/>
        </p:nvSpPr>
        <p:spPr bwMode="gray">
          <a:xfrm>
            <a:off x="2988976" y="3500072"/>
            <a:ext cx="1947698" cy="651649"/>
          </a:xfrm>
          <a:prstGeom prst="chevron">
            <a:avLst/>
          </a:prstGeom>
          <a:solidFill>
            <a:schemeClr val="tx1"/>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n-US" sz="1050" b="1" dirty="0">
                <a:solidFill>
                  <a:schemeClr val="bg1"/>
                </a:solidFill>
              </a:rPr>
              <a:t>Understanding Competencies</a:t>
            </a:r>
          </a:p>
        </p:txBody>
      </p:sp>
      <p:sp>
        <p:nvSpPr>
          <p:cNvPr id="36" name="Arrow: Chevron 35">
            <a:extLst>
              <a:ext uri="{FF2B5EF4-FFF2-40B4-BE49-F238E27FC236}">
                <a16:creationId xmlns:a16="http://schemas.microsoft.com/office/drawing/2014/main" id="{F2A03A2A-0DF9-4650-9610-E4064F8C977D}"/>
              </a:ext>
            </a:extLst>
          </p:cNvPr>
          <p:cNvSpPr/>
          <p:nvPr/>
        </p:nvSpPr>
        <p:spPr bwMode="gray">
          <a:xfrm>
            <a:off x="4767778" y="3500072"/>
            <a:ext cx="1947698" cy="651649"/>
          </a:xfrm>
          <a:prstGeom prst="chevron">
            <a:avLst/>
          </a:prstGeom>
          <a:solidFill>
            <a:schemeClr val="tx1"/>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n-US" sz="1050" b="1" dirty="0">
                <a:solidFill>
                  <a:schemeClr val="bg1"/>
                </a:solidFill>
              </a:rPr>
              <a:t>Understanding Profiles / </a:t>
            </a:r>
            <a:br>
              <a:rPr lang="en-US" sz="1050" b="1" dirty="0">
                <a:solidFill>
                  <a:schemeClr val="bg1"/>
                </a:solidFill>
              </a:rPr>
            </a:br>
            <a:r>
              <a:rPr lang="en-US" sz="1050" b="1" dirty="0">
                <a:solidFill>
                  <a:schemeClr val="bg1"/>
                </a:solidFill>
              </a:rPr>
              <a:t>Type of Work</a:t>
            </a:r>
            <a:endParaRPr lang="en-US" sz="1000" b="1" dirty="0">
              <a:solidFill>
                <a:schemeClr val="bg1"/>
              </a:solidFill>
            </a:endParaRPr>
          </a:p>
        </p:txBody>
      </p:sp>
      <p:sp>
        <p:nvSpPr>
          <p:cNvPr id="37" name="Arrow: Chevron 36">
            <a:extLst>
              <a:ext uri="{FF2B5EF4-FFF2-40B4-BE49-F238E27FC236}">
                <a16:creationId xmlns:a16="http://schemas.microsoft.com/office/drawing/2014/main" id="{EAB046B1-9A3D-407F-8488-73817FA1A227}"/>
              </a:ext>
            </a:extLst>
          </p:cNvPr>
          <p:cNvSpPr/>
          <p:nvPr/>
        </p:nvSpPr>
        <p:spPr bwMode="gray">
          <a:xfrm>
            <a:off x="8101961" y="3500072"/>
            <a:ext cx="1708029" cy="651649"/>
          </a:xfrm>
          <a:prstGeom prst="chevron">
            <a:avLst/>
          </a:prstGeom>
          <a:solidFill>
            <a:schemeClr val="tx1"/>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n-US" sz="1050" b="1" dirty="0">
                <a:solidFill>
                  <a:schemeClr val="bg1"/>
                </a:solidFill>
              </a:rPr>
              <a:t>Navigating the Interview</a:t>
            </a:r>
          </a:p>
        </p:txBody>
      </p:sp>
      <p:sp>
        <p:nvSpPr>
          <p:cNvPr id="38" name="Arrow: Chevron 37">
            <a:extLst>
              <a:ext uri="{FF2B5EF4-FFF2-40B4-BE49-F238E27FC236}">
                <a16:creationId xmlns:a16="http://schemas.microsoft.com/office/drawing/2014/main" id="{3408A9F3-8389-4E60-94A3-90D7E6B9DE0A}"/>
              </a:ext>
            </a:extLst>
          </p:cNvPr>
          <p:cNvSpPr/>
          <p:nvPr/>
        </p:nvSpPr>
        <p:spPr bwMode="gray">
          <a:xfrm>
            <a:off x="10254039" y="3500072"/>
            <a:ext cx="1701319" cy="651649"/>
          </a:xfrm>
          <a:prstGeom prst="chevron">
            <a:avLst/>
          </a:prstGeom>
          <a:solidFill>
            <a:schemeClr val="tx1"/>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n-US" sz="1050" b="1" dirty="0">
                <a:solidFill>
                  <a:schemeClr val="bg1"/>
                </a:solidFill>
              </a:rPr>
              <a:t>Starting my Career at Deloitte!</a:t>
            </a:r>
          </a:p>
        </p:txBody>
      </p:sp>
      <p:sp>
        <p:nvSpPr>
          <p:cNvPr id="41" name="Freeform 761">
            <a:extLst>
              <a:ext uri="{FF2B5EF4-FFF2-40B4-BE49-F238E27FC236}">
                <a16:creationId xmlns:a16="http://schemas.microsoft.com/office/drawing/2014/main" id="{A7B26AA9-22A2-4D66-9604-DE6F7E950271}"/>
              </a:ext>
            </a:extLst>
          </p:cNvPr>
          <p:cNvSpPr>
            <a:spLocks noChangeAspect="1" noEditPoints="1"/>
          </p:cNvSpPr>
          <p:nvPr/>
        </p:nvSpPr>
        <p:spPr bwMode="auto">
          <a:xfrm>
            <a:off x="3706189" y="2655053"/>
            <a:ext cx="513272" cy="640080"/>
          </a:xfrm>
          <a:custGeom>
            <a:avLst/>
            <a:gdLst>
              <a:gd name="T0" fmla="*/ 245 w 256"/>
              <a:gd name="T1" fmla="*/ 320 h 320"/>
              <a:gd name="T2" fmla="*/ 234 w 256"/>
              <a:gd name="T3" fmla="*/ 309 h 320"/>
              <a:gd name="T4" fmla="*/ 234 w 256"/>
              <a:gd name="T5" fmla="*/ 213 h 320"/>
              <a:gd name="T6" fmla="*/ 192 w 256"/>
              <a:gd name="T7" fmla="*/ 170 h 320"/>
              <a:gd name="T8" fmla="*/ 64 w 256"/>
              <a:gd name="T9" fmla="*/ 170 h 320"/>
              <a:gd name="T10" fmla="*/ 21 w 256"/>
              <a:gd name="T11" fmla="*/ 213 h 320"/>
              <a:gd name="T12" fmla="*/ 21 w 256"/>
              <a:gd name="T13" fmla="*/ 309 h 320"/>
              <a:gd name="T14" fmla="*/ 10 w 256"/>
              <a:gd name="T15" fmla="*/ 320 h 320"/>
              <a:gd name="T16" fmla="*/ 0 w 256"/>
              <a:gd name="T17" fmla="*/ 309 h 320"/>
              <a:gd name="T18" fmla="*/ 0 w 256"/>
              <a:gd name="T19" fmla="*/ 213 h 320"/>
              <a:gd name="T20" fmla="*/ 64 w 256"/>
              <a:gd name="T21" fmla="*/ 149 h 320"/>
              <a:gd name="T22" fmla="*/ 192 w 256"/>
              <a:gd name="T23" fmla="*/ 149 h 320"/>
              <a:gd name="T24" fmla="*/ 256 w 256"/>
              <a:gd name="T25" fmla="*/ 213 h 320"/>
              <a:gd name="T26" fmla="*/ 256 w 256"/>
              <a:gd name="T27" fmla="*/ 309 h 320"/>
              <a:gd name="T28" fmla="*/ 245 w 256"/>
              <a:gd name="T29" fmla="*/ 320 h 320"/>
              <a:gd name="T30" fmla="*/ 192 w 256"/>
              <a:gd name="T31" fmla="*/ 64 h 320"/>
              <a:gd name="T32" fmla="*/ 128 w 256"/>
              <a:gd name="T33" fmla="*/ 0 h 320"/>
              <a:gd name="T34" fmla="*/ 64 w 256"/>
              <a:gd name="T35" fmla="*/ 64 h 320"/>
              <a:gd name="T36" fmla="*/ 128 w 256"/>
              <a:gd name="T37" fmla="*/ 128 h 320"/>
              <a:gd name="T38" fmla="*/ 192 w 256"/>
              <a:gd name="T39" fmla="*/ 64 h 320"/>
              <a:gd name="T40" fmla="*/ 170 w 256"/>
              <a:gd name="T41" fmla="*/ 64 h 320"/>
              <a:gd name="T42" fmla="*/ 128 w 256"/>
              <a:gd name="T43" fmla="*/ 106 h 320"/>
              <a:gd name="T44" fmla="*/ 85 w 256"/>
              <a:gd name="T45" fmla="*/ 64 h 320"/>
              <a:gd name="T46" fmla="*/ 128 w 256"/>
              <a:gd name="T47" fmla="*/ 21 h 320"/>
              <a:gd name="T48" fmla="*/ 170 w 256"/>
              <a:gd name="T49" fmla="*/ 64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56" h="320">
                <a:moveTo>
                  <a:pt x="245" y="320"/>
                </a:moveTo>
                <a:cubicBezTo>
                  <a:pt x="239" y="320"/>
                  <a:pt x="234" y="315"/>
                  <a:pt x="234" y="309"/>
                </a:cubicBezTo>
                <a:cubicBezTo>
                  <a:pt x="234" y="213"/>
                  <a:pt x="234" y="213"/>
                  <a:pt x="234" y="213"/>
                </a:cubicBezTo>
                <a:cubicBezTo>
                  <a:pt x="234" y="189"/>
                  <a:pt x="215" y="170"/>
                  <a:pt x="192" y="170"/>
                </a:cubicBezTo>
                <a:cubicBezTo>
                  <a:pt x="64" y="170"/>
                  <a:pt x="64" y="170"/>
                  <a:pt x="64" y="170"/>
                </a:cubicBezTo>
                <a:cubicBezTo>
                  <a:pt x="40" y="170"/>
                  <a:pt x="21" y="189"/>
                  <a:pt x="21" y="213"/>
                </a:cubicBezTo>
                <a:cubicBezTo>
                  <a:pt x="21" y="309"/>
                  <a:pt x="21" y="309"/>
                  <a:pt x="21" y="309"/>
                </a:cubicBezTo>
                <a:cubicBezTo>
                  <a:pt x="21" y="315"/>
                  <a:pt x="16" y="320"/>
                  <a:pt x="10" y="320"/>
                </a:cubicBezTo>
                <a:cubicBezTo>
                  <a:pt x="4" y="320"/>
                  <a:pt x="0" y="315"/>
                  <a:pt x="0" y="309"/>
                </a:cubicBezTo>
                <a:cubicBezTo>
                  <a:pt x="0" y="213"/>
                  <a:pt x="0" y="213"/>
                  <a:pt x="0" y="213"/>
                </a:cubicBezTo>
                <a:cubicBezTo>
                  <a:pt x="0" y="178"/>
                  <a:pt x="28" y="149"/>
                  <a:pt x="64" y="149"/>
                </a:cubicBezTo>
                <a:cubicBezTo>
                  <a:pt x="192" y="149"/>
                  <a:pt x="192" y="149"/>
                  <a:pt x="192" y="149"/>
                </a:cubicBezTo>
                <a:cubicBezTo>
                  <a:pt x="227" y="149"/>
                  <a:pt x="256" y="178"/>
                  <a:pt x="256" y="213"/>
                </a:cubicBezTo>
                <a:cubicBezTo>
                  <a:pt x="256" y="309"/>
                  <a:pt x="256" y="309"/>
                  <a:pt x="256" y="309"/>
                </a:cubicBezTo>
                <a:cubicBezTo>
                  <a:pt x="256" y="315"/>
                  <a:pt x="251" y="320"/>
                  <a:pt x="245" y="320"/>
                </a:cubicBezTo>
                <a:close/>
                <a:moveTo>
                  <a:pt x="192" y="64"/>
                </a:moveTo>
                <a:cubicBezTo>
                  <a:pt x="192" y="28"/>
                  <a:pt x="163" y="0"/>
                  <a:pt x="128" y="0"/>
                </a:cubicBezTo>
                <a:cubicBezTo>
                  <a:pt x="92" y="0"/>
                  <a:pt x="64" y="28"/>
                  <a:pt x="64" y="64"/>
                </a:cubicBezTo>
                <a:cubicBezTo>
                  <a:pt x="64" y="99"/>
                  <a:pt x="92" y="128"/>
                  <a:pt x="128" y="128"/>
                </a:cubicBezTo>
                <a:cubicBezTo>
                  <a:pt x="163" y="128"/>
                  <a:pt x="192" y="99"/>
                  <a:pt x="192" y="64"/>
                </a:cubicBezTo>
                <a:close/>
                <a:moveTo>
                  <a:pt x="170" y="64"/>
                </a:moveTo>
                <a:cubicBezTo>
                  <a:pt x="170" y="87"/>
                  <a:pt x="151" y="106"/>
                  <a:pt x="128" y="106"/>
                </a:cubicBezTo>
                <a:cubicBezTo>
                  <a:pt x="104" y="106"/>
                  <a:pt x="85" y="87"/>
                  <a:pt x="85" y="64"/>
                </a:cubicBezTo>
                <a:cubicBezTo>
                  <a:pt x="85" y="40"/>
                  <a:pt x="104" y="21"/>
                  <a:pt x="128" y="21"/>
                </a:cubicBezTo>
                <a:cubicBezTo>
                  <a:pt x="151" y="21"/>
                  <a:pt x="170" y="40"/>
                  <a:pt x="170" y="64"/>
                </a:cubicBezTo>
                <a:close/>
              </a:path>
            </a:pathLst>
          </a:custGeom>
          <a:solidFill>
            <a:schemeClr val="accent3"/>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42" name="Speech Bubble: Rectangle with Corners Rounded 41">
            <a:extLst>
              <a:ext uri="{FF2B5EF4-FFF2-40B4-BE49-F238E27FC236}">
                <a16:creationId xmlns:a16="http://schemas.microsoft.com/office/drawing/2014/main" id="{F5BEAE07-6A38-42BD-914B-E8A1175160A5}"/>
              </a:ext>
            </a:extLst>
          </p:cNvPr>
          <p:cNvSpPr/>
          <p:nvPr/>
        </p:nvSpPr>
        <p:spPr bwMode="gray">
          <a:xfrm>
            <a:off x="3319619" y="1605683"/>
            <a:ext cx="1286412" cy="870463"/>
          </a:xfrm>
          <a:prstGeom prst="wedgeRoundRectCallout">
            <a:avLst>
              <a:gd name="adj1" fmla="val 22442"/>
              <a:gd name="adj2" fmla="val 62167"/>
              <a:gd name="adj3" fmla="val 16667"/>
            </a:avLst>
          </a:prstGeom>
          <a:solidFill>
            <a:schemeClr val="bg1"/>
          </a:solidFill>
          <a:ln w="19050" algn="ctr">
            <a:solidFill>
              <a:schemeClr val="bg2"/>
            </a:solidFill>
            <a:miter lim="800000"/>
            <a:headEnd/>
            <a:tailEnd/>
          </a:ln>
        </p:spPr>
        <p:txBody>
          <a:bodyPr wrap="square" lIns="88900" tIns="88900" rIns="88900" bIns="88900" rtlCol="0" anchor="ctr"/>
          <a:lstStyle/>
          <a:p>
            <a:pPr algn="ctr">
              <a:lnSpc>
                <a:spcPct val="106000"/>
              </a:lnSpc>
              <a:buFont typeface="Wingdings 2" pitchFamily="18" charset="2"/>
              <a:buNone/>
            </a:pPr>
            <a:r>
              <a:rPr lang="en-US" sz="1000" dirty="0"/>
              <a:t>What Type of Consulting and Problems do I like to Solve?</a:t>
            </a:r>
          </a:p>
        </p:txBody>
      </p:sp>
      <p:sp>
        <p:nvSpPr>
          <p:cNvPr id="43" name="Freeform 761">
            <a:extLst>
              <a:ext uri="{FF2B5EF4-FFF2-40B4-BE49-F238E27FC236}">
                <a16:creationId xmlns:a16="http://schemas.microsoft.com/office/drawing/2014/main" id="{E19E1358-5371-483D-A56A-E6E47C9EFBFE}"/>
              </a:ext>
            </a:extLst>
          </p:cNvPr>
          <p:cNvSpPr>
            <a:spLocks noChangeAspect="1" noEditPoints="1"/>
          </p:cNvSpPr>
          <p:nvPr/>
        </p:nvSpPr>
        <p:spPr bwMode="auto">
          <a:xfrm>
            <a:off x="3712429" y="5507807"/>
            <a:ext cx="500792" cy="640080"/>
          </a:xfrm>
          <a:custGeom>
            <a:avLst/>
            <a:gdLst>
              <a:gd name="T0" fmla="*/ 245 w 256"/>
              <a:gd name="T1" fmla="*/ 320 h 320"/>
              <a:gd name="T2" fmla="*/ 234 w 256"/>
              <a:gd name="T3" fmla="*/ 309 h 320"/>
              <a:gd name="T4" fmla="*/ 234 w 256"/>
              <a:gd name="T5" fmla="*/ 213 h 320"/>
              <a:gd name="T6" fmla="*/ 192 w 256"/>
              <a:gd name="T7" fmla="*/ 170 h 320"/>
              <a:gd name="T8" fmla="*/ 64 w 256"/>
              <a:gd name="T9" fmla="*/ 170 h 320"/>
              <a:gd name="T10" fmla="*/ 21 w 256"/>
              <a:gd name="T11" fmla="*/ 213 h 320"/>
              <a:gd name="T12" fmla="*/ 21 w 256"/>
              <a:gd name="T13" fmla="*/ 309 h 320"/>
              <a:gd name="T14" fmla="*/ 10 w 256"/>
              <a:gd name="T15" fmla="*/ 320 h 320"/>
              <a:gd name="T16" fmla="*/ 0 w 256"/>
              <a:gd name="T17" fmla="*/ 309 h 320"/>
              <a:gd name="T18" fmla="*/ 0 w 256"/>
              <a:gd name="T19" fmla="*/ 213 h 320"/>
              <a:gd name="T20" fmla="*/ 64 w 256"/>
              <a:gd name="T21" fmla="*/ 149 h 320"/>
              <a:gd name="T22" fmla="*/ 192 w 256"/>
              <a:gd name="T23" fmla="*/ 149 h 320"/>
              <a:gd name="T24" fmla="*/ 256 w 256"/>
              <a:gd name="T25" fmla="*/ 213 h 320"/>
              <a:gd name="T26" fmla="*/ 256 w 256"/>
              <a:gd name="T27" fmla="*/ 309 h 320"/>
              <a:gd name="T28" fmla="*/ 245 w 256"/>
              <a:gd name="T29" fmla="*/ 320 h 320"/>
              <a:gd name="T30" fmla="*/ 192 w 256"/>
              <a:gd name="T31" fmla="*/ 64 h 320"/>
              <a:gd name="T32" fmla="*/ 128 w 256"/>
              <a:gd name="T33" fmla="*/ 0 h 320"/>
              <a:gd name="T34" fmla="*/ 64 w 256"/>
              <a:gd name="T35" fmla="*/ 64 h 320"/>
              <a:gd name="T36" fmla="*/ 128 w 256"/>
              <a:gd name="T37" fmla="*/ 128 h 320"/>
              <a:gd name="T38" fmla="*/ 192 w 256"/>
              <a:gd name="T39" fmla="*/ 64 h 320"/>
              <a:gd name="T40" fmla="*/ 170 w 256"/>
              <a:gd name="T41" fmla="*/ 64 h 320"/>
              <a:gd name="T42" fmla="*/ 128 w 256"/>
              <a:gd name="T43" fmla="*/ 106 h 320"/>
              <a:gd name="T44" fmla="*/ 85 w 256"/>
              <a:gd name="T45" fmla="*/ 64 h 320"/>
              <a:gd name="T46" fmla="*/ 128 w 256"/>
              <a:gd name="T47" fmla="*/ 21 h 320"/>
              <a:gd name="T48" fmla="*/ 170 w 256"/>
              <a:gd name="T49" fmla="*/ 64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56" h="320">
                <a:moveTo>
                  <a:pt x="245" y="320"/>
                </a:moveTo>
                <a:cubicBezTo>
                  <a:pt x="239" y="320"/>
                  <a:pt x="234" y="315"/>
                  <a:pt x="234" y="309"/>
                </a:cubicBezTo>
                <a:cubicBezTo>
                  <a:pt x="234" y="213"/>
                  <a:pt x="234" y="213"/>
                  <a:pt x="234" y="213"/>
                </a:cubicBezTo>
                <a:cubicBezTo>
                  <a:pt x="234" y="189"/>
                  <a:pt x="215" y="170"/>
                  <a:pt x="192" y="170"/>
                </a:cubicBezTo>
                <a:cubicBezTo>
                  <a:pt x="64" y="170"/>
                  <a:pt x="64" y="170"/>
                  <a:pt x="64" y="170"/>
                </a:cubicBezTo>
                <a:cubicBezTo>
                  <a:pt x="40" y="170"/>
                  <a:pt x="21" y="189"/>
                  <a:pt x="21" y="213"/>
                </a:cubicBezTo>
                <a:cubicBezTo>
                  <a:pt x="21" y="309"/>
                  <a:pt x="21" y="309"/>
                  <a:pt x="21" y="309"/>
                </a:cubicBezTo>
                <a:cubicBezTo>
                  <a:pt x="21" y="315"/>
                  <a:pt x="16" y="320"/>
                  <a:pt x="10" y="320"/>
                </a:cubicBezTo>
                <a:cubicBezTo>
                  <a:pt x="4" y="320"/>
                  <a:pt x="0" y="315"/>
                  <a:pt x="0" y="309"/>
                </a:cubicBezTo>
                <a:cubicBezTo>
                  <a:pt x="0" y="213"/>
                  <a:pt x="0" y="213"/>
                  <a:pt x="0" y="213"/>
                </a:cubicBezTo>
                <a:cubicBezTo>
                  <a:pt x="0" y="178"/>
                  <a:pt x="28" y="149"/>
                  <a:pt x="64" y="149"/>
                </a:cubicBezTo>
                <a:cubicBezTo>
                  <a:pt x="192" y="149"/>
                  <a:pt x="192" y="149"/>
                  <a:pt x="192" y="149"/>
                </a:cubicBezTo>
                <a:cubicBezTo>
                  <a:pt x="227" y="149"/>
                  <a:pt x="256" y="178"/>
                  <a:pt x="256" y="213"/>
                </a:cubicBezTo>
                <a:cubicBezTo>
                  <a:pt x="256" y="309"/>
                  <a:pt x="256" y="309"/>
                  <a:pt x="256" y="309"/>
                </a:cubicBezTo>
                <a:cubicBezTo>
                  <a:pt x="256" y="315"/>
                  <a:pt x="251" y="320"/>
                  <a:pt x="245" y="320"/>
                </a:cubicBezTo>
                <a:close/>
                <a:moveTo>
                  <a:pt x="192" y="64"/>
                </a:moveTo>
                <a:cubicBezTo>
                  <a:pt x="192" y="28"/>
                  <a:pt x="163" y="0"/>
                  <a:pt x="128" y="0"/>
                </a:cubicBezTo>
                <a:cubicBezTo>
                  <a:pt x="92" y="0"/>
                  <a:pt x="64" y="28"/>
                  <a:pt x="64" y="64"/>
                </a:cubicBezTo>
                <a:cubicBezTo>
                  <a:pt x="64" y="99"/>
                  <a:pt x="92" y="128"/>
                  <a:pt x="128" y="128"/>
                </a:cubicBezTo>
                <a:cubicBezTo>
                  <a:pt x="163" y="128"/>
                  <a:pt x="192" y="99"/>
                  <a:pt x="192" y="64"/>
                </a:cubicBezTo>
                <a:close/>
                <a:moveTo>
                  <a:pt x="170" y="64"/>
                </a:moveTo>
                <a:cubicBezTo>
                  <a:pt x="170" y="87"/>
                  <a:pt x="151" y="106"/>
                  <a:pt x="128" y="106"/>
                </a:cubicBezTo>
                <a:cubicBezTo>
                  <a:pt x="104" y="106"/>
                  <a:pt x="85" y="87"/>
                  <a:pt x="85" y="64"/>
                </a:cubicBezTo>
                <a:cubicBezTo>
                  <a:pt x="85" y="40"/>
                  <a:pt x="104" y="21"/>
                  <a:pt x="128" y="21"/>
                </a:cubicBezTo>
                <a:cubicBezTo>
                  <a:pt x="151" y="21"/>
                  <a:pt x="170" y="40"/>
                  <a:pt x="170" y="64"/>
                </a:cubicBezTo>
                <a:close/>
              </a:path>
            </a:pathLst>
          </a:custGeom>
          <a:solidFill>
            <a:schemeClr val="accent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44" name="Speech Bubble: Rectangle with Corners Rounded 43">
            <a:extLst>
              <a:ext uri="{FF2B5EF4-FFF2-40B4-BE49-F238E27FC236}">
                <a16:creationId xmlns:a16="http://schemas.microsoft.com/office/drawing/2014/main" id="{AD6FBBD7-E3ED-4EAA-9452-DA76F25A6B13}"/>
              </a:ext>
            </a:extLst>
          </p:cNvPr>
          <p:cNvSpPr/>
          <p:nvPr/>
        </p:nvSpPr>
        <p:spPr bwMode="gray">
          <a:xfrm flipH="1">
            <a:off x="3319619" y="4420221"/>
            <a:ext cx="1286412" cy="872883"/>
          </a:xfrm>
          <a:prstGeom prst="wedgeRoundRectCallout">
            <a:avLst>
              <a:gd name="adj1" fmla="val -21371"/>
              <a:gd name="adj2" fmla="val 68000"/>
              <a:gd name="adj3" fmla="val 16667"/>
            </a:avLst>
          </a:prstGeom>
          <a:solidFill>
            <a:schemeClr val="bg1"/>
          </a:solidFill>
          <a:ln w="19050" algn="ctr">
            <a:solidFill>
              <a:schemeClr val="bg2"/>
            </a:solidFill>
            <a:miter lim="800000"/>
            <a:headEnd/>
            <a:tailEnd/>
          </a:ln>
        </p:spPr>
        <p:txBody>
          <a:bodyPr wrap="square" lIns="88900" tIns="88900" rIns="88900" bIns="88900" rtlCol="0" anchor="ctr"/>
          <a:lstStyle/>
          <a:p>
            <a:pPr algn="ctr">
              <a:lnSpc>
                <a:spcPct val="106000"/>
              </a:lnSpc>
            </a:pPr>
            <a:r>
              <a:rPr lang="en-US" sz="1000" dirty="0"/>
              <a:t>Intro to Competency Areas</a:t>
            </a:r>
          </a:p>
        </p:txBody>
      </p:sp>
      <p:sp>
        <p:nvSpPr>
          <p:cNvPr id="45" name="Freeform 761">
            <a:extLst>
              <a:ext uri="{FF2B5EF4-FFF2-40B4-BE49-F238E27FC236}">
                <a16:creationId xmlns:a16="http://schemas.microsoft.com/office/drawing/2014/main" id="{4A590AE2-09FC-4AB7-8C9A-5839573A83B8}"/>
              </a:ext>
            </a:extLst>
          </p:cNvPr>
          <p:cNvSpPr>
            <a:spLocks noChangeAspect="1" noEditPoints="1"/>
          </p:cNvSpPr>
          <p:nvPr/>
        </p:nvSpPr>
        <p:spPr bwMode="auto">
          <a:xfrm>
            <a:off x="5484991" y="2655053"/>
            <a:ext cx="513272" cy="640080"/>
          </a:xfrm>
          <a:custGeom>
            <a:avLst/>
            <a:gdLst>
              <a:gd name="T0" fmla="*/ 245 w 256"/>
              <a:gd name="T1" fmla="*/ 320 h 320"/>
              <a:gd name="T2" fmla="*/ 234 w 256"/>
              <a:gd name="T3" fmla="*/ 309 h 320"/>
              <a:gd name="T4" fmla="*/ 234 w 256"/>
              <a:gd name="T5" fmla="*/ 213 h 320"/>
              <a:gd name="T6" fmla="*/ 192 w 256"/>
              <a:gd name="T7" fmla="*/ 170 h 320"/>
              <a:gd name="T8" fmla="*/ 64 w 256"/>
              <a:gd name="T9" fmla="*/ 170 h 320"/>
              <a:gd name="T10" fmla="*/ 21 w 256"/>
              <a:gd name="T11" fmla="*/ 213 h 320"/>
              <a:gd name="T12" fmla="*/ 21 w 256"/>
              <a:gd name="T13" fmla="*/ 309 h 320"/>
              <a:gd name="T14" fmla="*/ 10 w 256"/>
              <a:gd name="T15" fmla="*/ 320 h 320"/>
              <a:gd name="T16" fmla="*/ 0 w 256"/>
              <a:gd name="T17" fmla="*/ 309 h 320"/>
              <a:gd name="T18" fmla="*/ 0 w 256"/>
              <a:gd name="T19" fmla="*/ 213 h 320"/>
              <a:gd name="T20" fmla="*/ 64 w 256"/>
              <a:gd name="T21" fmla="*/ 149 h 320"/>
              <a:gd name="T22" fmla="*/ 192 w 256"/>
              <a:gd name="T23" fmla="*/ 149 h 320"/>
              <a:gd name="T24" fmla="*/ 256 w 256"/>
              <a:gd name="T25" fmla="*/ 213 h 320"/>
              <a:gd name="T26" fmla="*/ 256 w 256"/>
              <a:gd name="T27" fmla="*/ 309 h 320"/>
              <a:gd name="T28" fmla="*/ 245 w 256"/>
              <a:gd name="T29" fmla="*/ 320 h 320"/>
              <a:gd name="T30" fmla="*/ 192 w 256"/>
              <a:gd name="T31" fmla="*/ 64 h 320"/>
              <a:gd name="T32" fmla="*/ 128 w 256"/>
              <a:gd name="T33" fmla="*/ 0 h 320"/>
              <a:gd name="T34" fmla="*/ 64 w 256"/>
              <a:gd name="T35" fmla="*/ 64 h 320"/>
              <a:gd name="T36" fmla="*/ 128 w 256"/>
              <a:gd name="T37" fmla="*/ 128 h 320"/>
              <a:gd name="T38" fmla="*/ 192 w 256"/>
              <a:gd name="T39" fmla="*/ 64 h 320"/>
              <a:gd name="T40" fmla="*/ 170 w 256"/>
              <a:gd name="T41" fmla="*/ 64 h 320"/>
              <a:gd name="T42" fmla="*/ 128 w 256"/>
              <a:gd name="T43" fmla="*/ 106 h 320"/>
              <a:gd name="T44" fmla="*/ 85 w 256"/>
              <a:gd name="T45" fmla="*/ 64 h 320"/>
              <a:gd name="T46" fmla="*/ 128 w 256"/>
              <a:gd name="T47" fmla="*/ 21 h 320"/>
              <a:gd name="T48" fmla="*/ 170 w 256"/>
              <a:gd name="T49" fmla="*/ 64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56" h="320">
                <a:moveTo>
                  <a:pt x="245" y="320"/>
                </a:moveTo>
                <a:cubicBezTo>
                  <a:pt x="239" y="320"/>
                  <a:pt x="234" y="315"/>
                  <a:pt x="234" y="309"/>
                </a:cubicBezTo>
                <a:cubicBezTo>
                  <a:pt x="234" y="213"/>
                  <a:pt x="234" y="213"/>
                  <a:pt x="234" y="213"/>
                </a:cubicBezTo>
                <a:cubicBezTo>
                  <a:pt x="234" y="189"/>
                  <a:pt x="215" y="170"/>
                  <a:pt x="192" y="170"/>
                </a:cubicBezTo>
                <a:cubicBezTo>
                  <a:pt x="64" y="170"/>
                  <a:pt x="64" y="170"/>
                  <a:pt x="64" y="170"/>
                </a:cubicBezTo>
                <a:cubicBezTo>
                  <a:pt x="40" y="170"/>
                  <a:pt x="21" y="189"/>
                  <a:pt x="21" y="213"/>
                </a:cubicBezTo>
                <a:cubicBezTo>
                  <a:pt x="21" y="309"/>
                  <a:pt x="21" y="309"/>
                  <a:pt x="21" y="309"/>
                </a:cubicBezTo>
                <a:cubicBezTo>
                  <a:pt x="21" y="315"/>
                  <a:pt x="16" y="320"/>
                  <a:pt x="10" y="320"/>
                </a:cubicBezTo>
                <a:cubicBezTo>
                  <a:pt x="4" y="320"/>
                  <a:pt x="0" y="315"/>
                  <a:pt x="0" y="309"/>
                </a:cubicBezTo>
                <a:cubicBezTo>
                  <a:pt x="0" y="213"/>
                  <a:pt x="0" y="213"/>
                  <a:pt x="0" y="213"/>
                </a:cubicBezTo>
                <a:cubicBezTo>
                  <a:pt x="0" y="178"/>
                  <a:pt x="28" y="149"/>
                  <a:pt x="64" y="149"/>
                </a:cubicBezTo>
                <a:cubicBezTo>
                  <a:pt x="192" y="149"/>
                  <a:pt x="192" y="149"/>
                  <a:pt x="192" y="149"/>
                </a:cubicBezTo>
                <a:cubicBezTo>
                  <a:pt x="227" y="149"/>
                  <a:pt x="256" y="178"/>
                  <a:pt x="256" y="213"/>
                </a:cubicBezTo>
                <a:cubicBezTo>
                  <a:pt x="256" y="309"/>
                  <a:pt x="256" y="309"/>
                  <a:pt x="256" y="309"/>
                </a:cubicBezTo>
                <a:cubicBezTo>
                  <a:pt x="256" y="315"/>
                  <a:pt x="251" y="320"/>
                  <a:pt x="245" y="320"/>
                </a:cubicBezTo>
                <a:close/>
                <a:moveTo>
                  <a:pt x="192" y="64"/>
                </a:moveTo>
                <a:cubicBezTo>
                  <a:pt x="192" y="28"/>
                  <a:pt x="163" y="0"/>
                  <a:pt x="128" y="0"/>
                </a:cubicBezTo>
                <a:cubicBezTo>
                  <a:pt x="92" y="0"/>
                  <a:pt x="64" y="28"/>
                  <a:pt x="64" y="64"/>
                </a:cubicBezTo>
                <a:cubicBezTo>
                  <a:pt x="64" y="99"/>
                  <a:pt x="92" y="128"/>
                  <a:pt x="128" y="128"/>
                </a:cubicBezTo>
                <a:cubicBezTo>
                  <a:pt x="163" y="128"/>
                  <a:pt x="192" y="99"/>
                  <a:pt x="192" y="64"/>
                </a:cubicBezTo>
                <a:close/>
                <a:moveTo>
                  <a:pt x="170" y="64"/>
                </a:moveTo>
                <a:cubicBezTo>
                  <a:pt x="170" y="87"/>
                  <a:pt x="151" y="106"/>
                  <a:pt x="128" y="106"/>
                </a:cubicBezTo>
                <a:cubicBezTo>
                  <a:pt x="104" y="106"/>
                  <a:pt x="85" y="87"/>
                  <a:pt x="85" y="64"/>
                </a:cubicBezTo>
                <a:cubicBezTo>
                  <a:pt x="85" y="40"/>
                  <a:pt x="104" y="21"/>
                  <a:pt x="128" y="21"/>
                </a:cubicBezTo>
                <a:cubicBezTo>
                  <a:pt x="151" y="21"/>
                  <a:pt x="170" y="40"/>
                  <a:pt x="170" y="64"/>
                </a:cubicBezTo>
                <a:close/>
              </a:path>
            </a:pathLst>
          </a:custGeom>
          <a:solidFill>
            <a:schemeClr val="accent3"/>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46" name="Speech Bubble: Rectangle with Corners Rounded 45">
            <a:extLst>
              <a:ext uri="{FF2B5EF4-FFF2-40B4-BE49-F238E27FC236}">
                <a16:creationId xmlns:a16="http://schemas.microsoft.com/office/drawing/2014/main" id="{4F672DA4-0619-4584-8C94-6B59A4563DAD}"/>
              </a:ext>
            </a:extLst>
          </p:cNvPr>
          <p:cNvSpPr/>
          <p:nvPr/>
        </p:nvSpPr>
        <p:spPr bwMode="gray">
          <a:xfrm>
            <a:off x="5098421" y="1605683"/>
            <a:ext cx="1286412" cy="870463"/>
          </a:xfrm>
          <a:prstGeom prst="wedgeRoundRectCallout">
            <a:avLst>
              <a:gd name="adj1" fmla="val 22442"/>
              <a:gd name="adj2" fmla="val 62167"/>
              <a:gd name="adj3" fmla="val 16667"/>
            </a:avLst>
          </a:prstGeom>
          <a:noFill/>
          <a:ln w="19050" algn="ctr">
            <a:solidFill>
              <a:schemeClr val="bg2"/>
            </a:solidFill>
            <a:miter lim="800000"/>
            <a:headEnd/>
            <a:tailEnd/>
          </a:ln>
        </p:spPr>
        <p:txBody>
          <a:bodyPr wrap="square" lIns="88900" tIns="88900" rIns="88900" bIns="88900" rtlCol="0" anchor="ctr"/>
          <a:lstStyle/>
          <a:p>
            <a:pPr algn="ctr">
              <a:lnSpc>
                <a:spcPct val="106000"/>
              </a:lnSpc>
              <a:buFont typeface="Wingdings 2" pitchFamily="18" charset="2"/>
              <a:buNone/>
            </a:pPr>
            <a:r>
              <a:rPr lang="en-US" sz="1000" dirty="0"/>
              <a:t>I’m a good fit for Tech, but which Profiles interest me?</a:t>
            </a:r>
          </a:p>
        </p:txBody>
      </p:sp>
      <p:sp>
        <p:nvSpPr>
          <p:cNvPr id="47" name="Freeform 761">
            <a:extLst>
              <a:ext uri="{FF2B5EF4-FFF2-40B4-BE49-F238E27FC236}">
                <a16:creationId xmlns:a16="http://schemas.microsoft.com/office/drawing/2014/main" id="{00F0F4E0-2125-4024-AFA3-7DE6842E46C8}"/>
              </a:ext>
            </a:extLst>
          </p:cNvPr>
          <p:cNvSpPr>
            <a:spLocks noChangeAspect="1" noEditPoints="1"/>
          </p:cNvSpPr>
          <p:nvPr/>
        </p:nvSpPr>
        <p:spPr bwMode="auto">
          <a:xfrm>
            <a:off x="5491231" y="5507807"/>
            <a:ext cx="500792" cy="640080"/>
          </a:xfrm>
          <a:custGeom>
            <a:avLst/>
            <a:gdLst>
              <a:gd name="T0" fmla="*/ 245 w 256"/>
              <a:gd name="T1" fmla="*/ 320 h 320"/>
              <a:gd name="T2" fmla="*/ 234 w 256"/>
              <a:gd name="T3" fmla="*/ 309 h 320"/>
              <a:gd name="T4" fmla="*/ 234 w 256"/>
              <a:gd name="T5" fmla="*/ 213 h 320"/>
              <a:gd name="T6" fmla="*/ 192 w 256"/>
              <a:gd name="T7" fmla="*/ 170 h 320"/>
              <a:gd name="T8" fmla="*/ 64 w 256"/>
              <a:gd name="T9" fmla="*/ 170 h 320"/>
              <a:gd name="T10" fmla="*/ 21 w 256"/>
              <a:gd name="T11" fmla="*/ 213 h 320"/>
              <a:gd name="T12" fmla="*/ 21 w 256"/>
              <a:gd name="T13" fmla="*/ 309 h 320"/>
              <a:gd name="T14" fmla="*/ 10 w 256"/>
              <a:gd name="T15" fmla="*/ 320 h 320"/>
              <a:gd name="T16" fmla="*/ 0 w 256"/>
              <a:gd name="T17" fmla="*/ 309 h 320"/>
              <a:gd name="T18" fmla="*/ 0 w 256"/>
              <a:gd name="T19" fmla="*/ 213 h 320"/>
              <a:gd name="T20" fmla="*/ 64 w 256"/>
              <a:gd name="T21" fmla="*/ 149 h 320"/>
              <a:gd name="T22" fmla="*/ 192 w 256"/>
              <a:gd name="T23" fmla="*/ 149 h 320"/>
              <a:gd name="T24" fmla="*/ 256 w 256"/>
              <a:gd name="T25" fmla="*/ 213 h 320"/>
              <a:gd name="T26" fmla="*/ 256 w 256"/>
              <a:gd name="T27" fmla="*/ 309 h 320"/>
              <a:gd name="T28" fmla="*/ 245 w 256"/>
              <a:gd name="T29" fmla="*/ 320 h 320"/>
              <a:gd name="T30" fmla="*/ 192 w 256"/>
              <a:gd name="T31" fmla="*/ 64 h 320"/>
              <a:gd name="T32" fmla="*/ 128 w 256"/>
              <a:gd name="T33" fmla="*/ 0 h 320"/>
              <a:gd name="T34" fmla="*/ 64 w 256"/>
              <a:gd name="T35" fmla="*/ 64 h 320"/>
              <a:gd name="T36" fmla="*/ 128 w 256"/>
              <a:gd name="T37" fmla="*/ 128 h 320"/>
              <a:gd name="T38" fmla="*/ 192 w 256"/>
              <a:gd name="T39" fmla="*/ 64 h 320"/>
              <a:gd name="T40" fmla="*/ 170 w 256"/>
              <a:gd name="T41" fmla="*/ 64 h 320"/>
              <a:gd name="T42" fmla="*/ 128 w 256"/>
              <a:gd name="T43" fmla="*/ 106 h 320"/>
              <a:gd name="T44" fmla="*/ 85 w 256"/>
              <a:gd name="T45" fmla="*/ 64 h 320"/>
              <a:gd name="T46" fmla="*/ 128 w 256"/>
              <a:gd name="T47" fmla="*/ 21 h 320"/>
              <a:gd name="T48" fmla="*/ 170 w 256"/>
              <a:gd name="T49" fmla="*/ 64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56" h="320">
                <a:moveTo>
                  <a:pt x="245" y="320"/>
                </a:moveTo>
                <a:cubicBezTo>
                  <a:pt x="239" y="320"/>
                  <a:pt x="234" y="315"/>
                  <a:pt x="234" y="309"/>
                </a:cubicBezTo>
                <a:cubicBezTo>
                  <a:pt x="234" y="213"/>
                  <a:pt x="234" y="213"/>
                  <a:pt x="234" y="213"/>
                </a:cubicBezTo>
                <a:cubicBezTo>
                  <a:pt x="234" y="189"/>
                  <a:pt x="215" y="170"/>
                  <a:pt x="192" y="170"/>
                </a:cubicBezTo>
                <a:cubicBezTo>
                  <a:pt x="64" y="170"/>
                  <a:pt x="64" y="170"/>
                  <a:pt x="64" y="170"/>
                </a:cubicBezTo>
                <a:cubicBezTo>
                  <a:pt x="40" y="170"/>
                  <a:pt x="21" y="189"/>
                  <a:pt x="21" y="213"/>
                </a:cubicBezTo>
                <a:cubicBezTo>
                  <a:pt x="21" y="309"/>
                  <a:pt x="21" y="309"/>
                  <a:pt x="21" y="309"/>
                </a:cubicBezTo>
                <a:cubicBezTo>
                  <a:pt x="21" y="315"/>
                  <a:pt x="16" y="320"/>
                  <a:pt x="10" y="320"/>
                </a:cubicBezTo>
                <a:cubicBezTo>
                  <a:pt x="4" y="320"/>
                  <a:pt x="0" y="315"/>
                  <a:pt x="0" y="309"/>
                </a:cubicBezTo>
                <a:cubicBezTo>
                  <a:pt x="0" y="213"/>
                  <a:pt x="0" y="213"/>
                  <a:pt x="0" y="213"/>
                </a:cubicBezTo>
                <a:cubicBezTo>
                  <a:pt x="0" y="178"/>
                  <a:pt x="28" y="149"/>
                  <a:pt x="64" y="149"/>
                </a:cubicBezTo>
                <a:cubicBezTo>
                  <a:pt x="192" y="149"/>
                  <a:pt x="192" y="149"/>
                  <a:pt x="192" y="149"/>
                </a:cubicBezTo>
                <a:cubicBezTo>
                  <a:pt x="227" y="149"/>
                  <a:pt x="256" y="178"/>
                  <a:pt x="256" y="213"/>
                </a:cubicBezTo>
                <a:cubicBezTo>
                  <a:pt x="256" y="309"/>
                  <a:pt x="256" y="309"/>
                  <a:pt x="256" y="309"/>
                </a:cubicBezTo>
                <a:cubicBezTo>
                  <a:pt x="256" y="315"/>
                  <a:pt x="251" y="320"/>
                  <a:pt x="245" y="320"/>
                </a:cubicBezTo>
                <a:close/>
                <a:moveTo>
                  <a:pt x="192" y="64"/>
                </a:moveTo>
                <a:cubicBezTo>
                  <a:pt x="192" y="28"/>
                  <a:pt x="163" y="0"/>
                  <a:pt x="128" y="0"/>
                </a:cubicBezTo>
                <a:cubicBezTo>
                  <a:pt x="92" y="0"/>
                  <a:pt x="64" y="28"/>
                  <a:pt x="64" y="64"/>
                </a:cubicBezTo>
                <a:cubicBezTo>
                  <a:pt x="64" y="99"/>
                  <a:pt x="92" y="128"/>
                  <a:pt x="128" y="128"/>
                </a:cubicBezTo>
                <a:cubicBezTo>
                  <a:pt x="163" y="128"/>
                  <a:pt x="192" y="99"/>
                  <a:pt x="192" y="64"/>
                </a:cubicBezTo>
                <a:close/>
                <a:moveTo>
                  <a:pt x="170" y="64"/>
                </a:moveTo>
                <a:cubicBezTo>
                  <a:pt x="170" y="87"/>
                  <a:pt x="151" y="106"/>
                  <a:pt x="128" y="106"/>
                </a:cubicBezTo>
                <a:cubicBezTo>
                  <a:pt x="104" y="106"/>
                  <a:pt x="85" y="87"/>
                  <a:pt x="85" y="64"/>
                </a:cubicBezTo>
                <a:cubicBezTo>
                  <a:pt x="85" y="40"/>
                  <a:pt x="104" y="21"/>
                  <a:pt x="128" y="21"/>
                </a:cubicBezTo>
                <a:cubicBezTo>
                  <a:pt x="151" y="21"/>
                  <a:pt x="170" y="40"/>
                  <a:pt x="170" y="64"/>
                </a:cubicBezTo>
                <a:close/>
              </a:path>
            </a:pathLst>
          </a:custGeom>
          <a:solidFill>
            <a:schemeClr val="accent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48" name="Speech Bubble: Rectangle with Corners Rounded 47">
            <a:extLst>
              <a:ext uri="{FF2B5EF4-FFF2-40B4-BE49-F238E27FC236}">
                <a16:creationId xmlns:a16="http://schemas.microsoft.com/office/drawing/2014/main" id="{B069E456-AAEE-45F0-B5F2-B7C144DC995D}"/>
              </a:ext>
            </a:extLst>
          </p:cNvPr>
          <p:cNvSpPr/>
          <p:nvPr/>
        </p:nvSpPr>
        <p:spPr bwMode="gray">
          <a:xfrm flipH="1">
            <a:off x="5098421" y="4420221"/>
            <a:ext cx="1286412" cy="872883"/>
          </a:xfrm>
          <a:prstGeom prst="wedgeRoundRectCallout">
            <a:avLst>
              <a:gd name="adj1" fmla="val -21371"/>
              <a:gd name="adj2" fmla="val 68000"/>
              <a:gd name="adj3" fmla="val 16667"/>
            </a:avLst>
          </a:prstGeom>
          <a:solidFill>
            <a:schemeClr val="bg1"/>
          </a:solidFill>
          <a:ln w="19050" algn="ctr">
            <a:solidFill>
              <a:schemeClr val="bg2"/>
            </a:solidFill>
            <a:miter lim="800000"/>
            <a:headEnd/>
            <a:tailEnd/>
          </a:ln>
        </p:spPr>
        <p:txBody>
          <a:bodyPr wrap="square" lIns="88900" tIns="88900" rIns="88900" bIns="88900" rtlCol="0" anchor="ctr"/>
          <a:lstStyle/>
          <a:p>
            <a:pPr algn="ctr">
              <a:lnSpc>
                <a:spcPct val="106000"/>
              </a:lnSpc>
            </a:pPr>
            <a:r>
              <a:rPr lang="en-US" sz="1000" dirty="0"/>
              <a:t>Intro to Profiles and BTA Level Programming</a:t>
            </a:r>
          </a:p>
        </p:txBody>
      </p:sp>
      <p:sp>
        <p:nvSpPr>
          <p:cNvPr id="49" name="Freeform 761">
            <a:extLst>
              <a:ext uri="{FF2B5EF4-FFF2-40B4-BE49-F238E27FC236}">
                <a16:creationId xmlns:a16="http://schemas.microsoft.com/office/drawing/2014/main" id="{4A934826-921F-487B-9C76-CF84A3932298}"/>
              </a:ext>
            </a:extLst>
          </p:cNvPr>
          <p:cNvSpPr>
            <a:spLocks noChangeAspect="1" noEditPoints="1"/>
          </p:cNvSpPr>
          <p:nvPr/>
        </p:nvSpPr>
        <p:spPr bwMode="auto">
          <a:xfrm>
            <a:off x="8699339" y="2655053"/>
            <a:ext cx="513272" cy="640080"/>
          </a:xfrm>
          <a:custGeom>
            <a:avLst/>
            <a:gdLst>
              <a:gd name="T0" fmla="*/ 245 w 256"/>
              <a:gd name="T1" fmla="*/ 320 h 320"/>
              <a:gd name="T2" fmla="*/ 234 w 256"/>
              <a:gd name="T3" fmla="*/ 309 h 320"/>
              <a:gd name="T4" fmla="*/ 234 w 256"/>
              <a:gd name="T5" fmla="*/ 213 h 320"/>
              <a:gd name="T6" fmla="*/ 192 w 256"/>
              <a:gd name="T7" fmla="*/ 170 h 320"/>
              <a:gd name="T8" fmla="*/ 64 w 256"/>
              <a:gd name="T9" fmla="*/ 170 h 320"/>
              <a:gd name="T10" fmla="*/ 21 w 256"/>
              <a:gd name="T11" fmla="*/ 213 h 320"/>
              <a:gd name="T12" fmla="*/ 21 w 256"/>
              <a:gd name="T13" fmla="*/ 309 h 320"/>
              <a:gd name="T14" fmla="*/ 10 w 256"/>
              <a:gd name="T15" fmla="*/ 320 h 320"/>
              <a:gd name="T16" fmla="*/ 0 w 256"/>
              <a:gd name="T17" fmla="*/ 309 h 320"/>
              <a:gd name="T18" fmla="*/ 0 w 256"/>
              <a:gd name="T19" fmla="*/ 213 h 320"/>
              <a:gd name="T20" fmla="*/ 64 w 256"/>
              <a:gd name="T21" fmla="*/ 149 h 320"/>
              <a:gd name="T22" fmla="*/ 192 w 256"/>
              <a:gd name="T23" fmla="*/ 149 h 320"/>
              <a:gd name="T24" fmla="*/ 256 w 256"/>
              <a:gd name="T25" fmla="*/ 213 h 320"/>
              <a:gd name="T26" fmla="*/ 256 w 256"/>
              <a:gd name="T27" fmla="*/ 309 h 320"/>
              <a:gd name="T28" fmla="*/ 245 w 256"/>
              <a:gd name="T29" fmla="*/ 320 h 320"/>
              <a:gd name="T30" fmla="*/ 192 w 256"/>
              <a:gd name="T31" fmla="*/ 64 h 320"/>
              <a:gd name="T32" fmla="*/ 128 w 256"/>
              <a:gd name="T33" fmla="*/ 0 h 320"/>
              <a:gd name="T34" fmla="*/ 64 w 256"/>
              <a:gd name="T35" fmla="*/ 64 h 320"/>
              <a:gd name="T36" fmla="*/ 128 w 256"/>
              <a:gd name="T37" fmla="*/ 128 h 320"/>
              <a:gd name="T38" fmla="*/ 192 w 256"/>
              <a:gd name="T39" fmla="*/ 64 h 320"/>
              <a:gd name="T40" fmla="*/ 170 w 256"/>
              <a:gd name="T41" fmla="*/ 64 h 320"/>
              <a:gd name="T42" fmla="*/ 128 w 256"/>
              <a:gd name="T43" fmla="*/ 106 h 320"/>
              <a:gd name="T44" fmla="*/ 85 w 256"/>
              <a:gd name="T45" fmla="*/ 64 h 320"/>
              <a:gd name="T46" fmla="*/ 128 w 256"/>
              <a:gd name="T47" fmla="*/ 21 h 320"/>
              <a:gd name="T48" fmla="*/ 170 w 256"/>
              <a:gd name="T49" fmla="*/ 64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56" h="320">
                <a:moveTo>
                  <a:pt x="245" y="320"/>
                </a:moveTo>
                <a:cubicBezTo>
                  <a:pt x="239" y="320"/>
                  <a:pt x="234" y="315"/>
                  <a:pt x="234" y="309"/>
                </a:cubicBezTo>
                <a:cubicBezTo>
                  <a:pt x="234" y="213"/>
                  <a:pt x="234" y="213"/>
                  <a:pt x="234" y="213"/>
                </a:cubicBezTo>
                <a:cubicBezTo>
                  <a:pt x="234" y="189"/>
                  <a:pt x="215" y="170"/>
                  <a:pt x="192" y="170"/>
                </a:cubicBezTo>
                <a:cubicBezTo>
                  <a:pt x="64" y="170"/>
                  <a:pt x="64" y="170"/>
                  <a:pt x="64" y="170"/>
                </a:cubicBezTo>
                <a:cubicBezTo>
                  <a:pt x="40" y="170"/>
                  <a:pt x="21" y="189"/>
                  <a:pt x="21" y="213"/>
                </a:cubicBezTo>
                <a:cubicBezTo>
                  <a:pt x="21" y="309"/>
                  <a:pt x="21" y="309"/>
                  <a:pt x="21" y="309"/>
                </a:cubicBezTo>
                <a:cubicBezTo>
                  <a:pt x="21" y="315"/>
                  <a:pt x="16" y="320"/>
                  <a:pt x="10" y="320"/>
                </a:cubicBezTo>
                <a:cubicBezTo>
                  <a:pt x="4" y="320"/>
                  <a:pt x="0" y="315"/>
                  <a:pt x="0" y="309"/>
                </a:cubicBezTo>
                <a:cubicBezTo>
                  <a:pt x="0" y="213"/>
                  <a:pt x="0" y="213"/>
                  <a:pt x="0" y="213"/>
                </a:cubicBezTo>
                <a:cubicBezTo>
                  <a:pt x="0" y="178"/>
                  <a:pt x="28" y="149"/>
                  <a:pt x="64" y="149"/>
                </a:cubicBezTo>
                <a:cubicBezTo>
                  <a:pt x="192" y="149"/>
                  <a:pt x="192" y="149"/>
                  <a:pt x="192" y="149"/>
                </a:cubicBezTo>
                <a:cubicBezTo>
                  <a:pt x="227" y="149"/>
                  <a:pt x="256" y="178"/>
                  <a:pt x="256" y="213"/>
                </a:cubicBezTo>
                <a:cubicBezTo>
                  <a:pt x="256" y="309"/>
                  <a:pt x="256" y="309"/>
                  <a:pt x="256" y="309"/>
                </a:cubicBezTo>
                <a:cubicBezTo>
                  <a:pt x="256" y="315"/>
                  <a:pt x="251" y="320"/>
                  <a:pt x="245" y="320"/>
                </a:cubicBezTo>
                <a:close/>
                <a:moveTo>
                  <a:pt x="192" y="64"/>
                </a:moveTo>
                <a:cubicBezTo>
                  <a:pt x="192" y="28"/>
                  <a:pt x="163" y="0"/>
                  <a:pt x="128" y="0"/>
                </a:cubicBezTo>
                <a:cubicBezTo>
                  <a:pt x="92" y="0"/>
                  <a:pt x="64" y="28"/>
                  <a:pt x="64" y="64"/>
                </a:cubicBezTo>
                <a:cubicBezTo>
                  <a:pt x="64" y="99"/>
                  <a:pt x="92" y="128"/>
                  <a:pt x="128" y="128"/>
                </a:cubicBezTo>
                <a:cubicBezTo>
                  <a:pt x="163" y="128"/>
                  <a:pt x="192" y="99"/>
                  <a:pt x="192" y="64"/>
                </a:cubicBezTo>
                <a:close/>
                <a:moveTo>
                  <a:pt x="170" y="64"/>
                </a:moveTo>
                <a:cubicBezTo>
                  <a:pt x="170" y="87"/>
                  <a:pt x="151" y="106"/>
                  <a:pt x="128" y="106"/>
                </a:cubicBezTo>
                <a:cubicBezTo>
                  <a:pt x="104" y="106"/>
                  <a:pt x="85" y="87"/>
                  <a:pt x="85" y="64"/>
                </a:cubicBezTo>
                <a:cubicBezTo>
                  <a:pt x="85" y="40"/>
                  <a:pt x="104" y="21"/>
                  <a:pt x="128" y="21"/>
                </a:cubicBezTo>
                <a:cubicBezTo>
                  <a:pt x="151" y="21"/>
                  <a:pt x="170" y="40"/>
                  <a:pt x="170" y="64"/>
                </a:cubicBezTo>
                <a:close/>
              </a:path>
            </a:pathLst>
          </a:custGeom>
          <a:solidFill>
            <a:schemeClr val="accent3"/>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50" name="Speech Bubble: Rectangle with Corners Rounded 49">
            <a:extLst>
              <a:ext uri="{FF2B5EF4-FFF2-40B4-BE49-F238E27FC236}">
                <a16:creationId xmlns:a16="http://schemas.microsoft.com/office/drawing/2014/main" id="{D47337A5-D3C2-4D8B-99DD-E9CBFCECE86C}"/>
              </a:ext>
            </a:extLst>
          </p:cNvPr>
          <p:cNvSpPr/>
          <p:nvPr/>
        </p:nvSpPr>
        <p:spPr bwMode="gray">
          <a:xfrm>
            <a:off x="8312769" y="1605683"/>
            <a:ext cx="1286412" cy="870463"/>
          </a:xfrm>
          <a:prstGeom prst="wedgeRoundRectCallout">
            <a:avLst>
              <a:gd name="adj1" fmla="val 22442"/>
              <a:gd name="adj2" fmla="val 62167"/>
              <a:gd name="adj3" fmla="val 16667"/>
            </a:avLst>
          </a:prstGeom>
          <a:solidFill>
            <a:schemeClr val="bg1"/>
          </a:solidFill>
          <a:ln w="19050" algn="ctr">
            <a:solidFill>
              <a:schemeClr val="bg2"/>
            </a:solidFill>
            <a:miter lim="800000"/>
            <a:headEnd/>
            <a:tailEnd/>
          </a:ln>
        </p:spPr>
        <p:txBody>
          <a:bodyPr wrap="square" lIns="88900" tIns="88900" rIns="88900" bIns="88900" rtlCol="0" anchor="ctr"/>
          <a:lstStyle/>
          <a:p>
            <a:pPr algn="ctr">
              <a:lnSpc>
                <a:spcPct val="106000"/>
              </a:lnSpc>
              <a:buFont typeface="Wingdings 2" pitchFamily="18" charset="2"/>
              <a:buNone/>
            </a:pPr>
            <a:r>
              <a:rPr lang="en-US" sz="1000" dirty="0"/>
              <a:t>What’s a case interview?</a:t>
            </a:r>
          </a:p>
        </p:txBody>
      </p:sp>
      <p:sp>
        <p:nvSpPr>
          <p:cNvPr id="51" name="Freeform 761">
            <a:extLst>
              <a:ext uri="{FF2B5EF4-FFF2-40B4-BE49-F238E27FC236}">
                <a16:creationId xmlns:a16="http://schemas.microsoft.com/office/drawing/2014/main" id="{46B11E2F-064D-4050-93ED-D4C26836F1A7}"/>
              </a:ext>
            </a:extLst>
          </p:cNvPr>
          <p:cNvSpPr>
            <a:spLocks noChangeAspect="1" noEditPoints="1"/>
          </p:cNvSpPr>
          <p:nvPr/>
        </p:nvSpPr>
        <p:spPr bwMode="auto">
          <a:xfrm>
            <a:off x="8705579" y="5507807"/>
            <a:ext cx="500792" cy="640080"/>
          </a:xfrm>
          <a:custGeom>
            <a:avLst/>
            <a:gdLst>
              <a:gd name="T0" fmla="*/ 245 w 256"/>
              <a:gd name="T1" fmla="*/ 320 h 320"/>
              <a:gd name="T2" fmla="*/ 234 w 256"/>
              <a:gd name="T3" fmla="*/ 309 h 320"/>
              <a:gd name="T4" fmla="*/ 234 w 256"/>
              <a:gd name="T5" fmla="*/ 213 h 320"/>
              <a:gd name="T6" fmla="*/ 192 w 256"/>
              <a:gd name="T7" fmla="*/ 170 h 320"/>
              <a:gd name="T8" fmla="*/ 64 w 256"/>
              <a:gd name="T9" fmla="*/ 170 h 320"/>
              <a:gd name="T10" fmla="*/ 21 w 256"/>
              <a:gd name="T11" fmla="*/ 213 h 320"/>
              <a:gd name="T12" fmla="*/ 21 w 256"/>
              <a:gd name="T13" fmla="*/ 309 h 320"/>
              <a:gd name="T14" fmla="*/ 10 w 256"/>
              <a:gd name="T15" fmla="*/ 320 h 320"/>
              <a:gd name="T16" fmla="*/ 0 w 256"/>
              <a:gd name="T17" fmla="*/ 309 h 320"/>
              <a:gd name="T18" fmla="*/ 0 w 256"/>
              <a:gd name="T19" fmla="*/ 213 h 320"/>
              <a:gd name="T20" fmla="*/ 64 w 256"/>
              <a:gd name="T21" fmla="*/ 149 h 320"/>
              <a:gd name="T22" fmla="*/ 192 w 256"/>
              <a:gd name="T23" fmla="*/ 149 h 320"/>
              <a:gd name="T24" fmla="*/ 256 w 256"/>
              <a:gd name="T25" fmla="*/ 213 h 320"/>
              <a:gd name="T26" fmla="*/ 256 w 256"/>
              <a:gd name="T27" fmla="*/ 309 h 320"/>
              <a:gd name="T28" fmla="*/ 245 w 256"/>
              <a:gd name="T29" fmla="*/ 320 h 320"/>
              <a:gd name="T30" fmla="*/ 192 w 256"/>
              <a:gd name="T31" fmla="*/ 64 h 320"/>
              <a:gd name="T32" fmla="*/ 128 w 256"/>
              <a:gd name="T33" fmla="*/ 0 h 320"/>
              <a:gd name="T34" fmla="*/ 64 w 256"/>
              <a:gd name="T35" fmla="*/ 64 h 320"/>
              <a:gd name="T36" fmla="*/ 128 w 256"/>
              <a:gd name="T37" fmla="*/ 128 h 320"/>
              <a:gd name="T38" fmla="*/ 192 w 256"/>
              <a:gd name="T39" fmla="*/ 64 h 320"/>
              <a:gd name="T40" fmla="*/ 170 w 256"/>
              <a:gd name="T41" fmla="*/ 64 h 320"/>
              <a:gd name="T42" fmla="*/ 128 w 256"/>
              <a:gd name="T43" fmla="*/ 106 h 320"/>
              <a:gd name="T44" fmla="*/ 85 w 256"/>
              <a:gd name="T45" fmla="*/ 64 h 320"/>
              <a:gd name="T46" fmla="*/ 128 w 256"/>
              <a:gd name="T47" fmla="*/ 21 h 320"/>
              <a:gd name="T48" fmla="*/ 170 w 256"/>
              <a:gd name="T49" fmla="*/ 64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56" h="320">
                <a:moveTo>
                  <a:pt x="245" y="320"/>
                </a:moveTo>
                <a:cubicBezTo>
                  <a:pt x="239" y="320"/>
                  <a:pt x="234" y="315"/>
                  <a:pt x="234" y="309"/>
                </a:cubicBezTo>
                <a:cubicBezTo>
                  <a:pt x="234" y="213"/>
                  <a:pt x="234" y="213"/>
                  <a:pt x="234" y="213"/>
                </a:cubicBezTo>
                <a:cubicBezTo>
                  <a:pt x="234" y="189"/>
                  <a:pt x="215" y="170"/>
                  <a:pt x="192" y="170"/>
                </a:cubicBezTo>
                <a:cubicBezTo>
                  <a:pt x="64" y="170"/>
                  <a:pt x="64" y="170"/>
                  <a:pt x="64" y="170"/>
                </a:cubicBezTo>
                <a:cubicBezTo>
                  <a:pt x="40" y="170"/>
                  <a:pt x="21" y="189"/>
                  <a:pt x="21" y="213"/>
                </a:cubicBezTo>
                <a:cubicBezTo>
                  <a:pt x="21" y="309"/>
                  <a:pt x="21" y="309"/>
                  <a:pt x="21" y="309"/>
                </a:cubicBezTo>
                <a:cubicBezTo>
                  <a:pt x="21" y="315"/>
                  <a:pt x="16" y="320"/>
                  <a:pt x="10" y="320"/>
                </a:cubicBezTo>
                <a:cubicBezTo>
                  <a:pt x="4" y="320"/>
                  <a:pt x="0" y="315"/>
                  <a:pt x="0" y="309"/>
                </a:cubicBezTo>
                <a:cubicBezTo>
                  <a:pt x="0" y="213"/>
                  <a:pt x="0" y="213"/>
                  <a:pt x="0" y="213"/>
                </a:cubicBezTo>
                <a:cubicBezTo>
                  <a:pt x="0" y="178"/>
                  <a:pt x="28" y="149"/>
                  <a:pt x="64" y="149"/>
                </a:cubicBezTo>
                <a:cubicBezTo>
                  <a:pt x="192" y="149"/>
                  <a:pt x="192" y="149"/>
                  <a:pt x="192" y="149"/>
                </a:cubicBezTo>
                <a:cubicBezTo>
                  <a:pt x="227" y="149"/>
                  <a:pt x="256" y="178"/>
                  <a:pt x="256" y="213"/>
                </a:cubicBezTo>
                <a:cubicBezTo>
                  <a:pt x="256" y="309"/>
                  <a:pt x="256" y="309"/>
                  <a:pt x="256" y="309"/>
                </a:cubicBezTo>
                <a:cubicBezTo>
                  <a:pt x="256" y="315"/>
                  <a:pt x="251" y="320"/>
                  <a:pt x="245" y="320"/>
                </a:cubicBezTo>
                <a:close/>
                <a:moveTo>
                  <a:pt x="192" y="64"/>
                </a:moveTo>
                <a:cubicBezTo>
                  <a:pt x="192" y="28"/>
                  <a:pt x="163" y="0"/>
                  <a:pt x="128" y="0"/>
                </a:cubicBezTo>
                <a:cubicBezTo>
                  <a:pt x="92" y="0"/>
                  <a:pt x="64" y="28"/>
                  <a:pt x="64" y="64"/>
                </a:cubicBezTo>
                <a:cubicBezTo>
                  <a:pt x="64" y="99"/>
                  <a:pt x="92" y="128"/>
                  <a:pt x="128" y="128"/>
                </a:cubicBezTo>
                <a:cubicBezTo>
                  <a:pt x="163" y="128"/>
                  <a:pt x="192" y="99"/>
                  <a:pt x="192" y="64"/>
                </a:cubicBezTo>
                <a:close/>
                <a:moveTo>
                  <a:pt x="170" y="64"/>
                </a:moveTo>
                <a:cubicBezTo>
                  <a:pt x="170" y="87"/>
                  <a:pt x="151" y="106"/>
                  <a:pt x="128" y="106"/>
                </a:cubicBezTo>
                <a:cubicBezTo>
                  <a:pt x="104" y="106"/>
                  <a:pt x="85" y="87"/>
                  <a:pt x="85" y="64"/>
                </a:cubicBezTo>
                <a:cubicBezTo>
                  <a:pt x="85" y="40"/>
                  <a:pt x="104" y="21"/>
                  <a:pt x="128" y="21"/>
                </a:cubicBezTo>
                <a:cubicBezTo>
                  <a:pt x="151" y="21"/>
                  <a:pt x="170" y="40"/>
                  <a:pt x="170" y="64"/>
                </a:cubicBezTo>
                <a:close/>
              </a:path>
            </a:pathLst>
          </a:custGeom>
          <a:solidFill>
            <a:schemeClr val="accent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52" name="Speech Bubble: Rectangle with Corners Rounded 51">
            <a:extLst>
              <a:ext uri="{FF2B5EF4-FFF2-40B4-BE49-F238E27FC236}">
                <a16:creationId xmlns:a16="http://schemas.microsoft.com/office/drawing/2014/main" id="{8923CFA2-73AD-4804-9D10-9A260F28E2E5}"/>
              </a:ext>
            </a:extLst>
          </p:cNvPr>
          <p:cNvSpPr/>
          <p:nvPr/>
        </p:nvSpPr>
        <p:spPr bwMode="gray">
          <a:xfrm flipH="1">
            <a:off x="8312769" y="4420221"/>
            <a:ext cx="1286412" cy="872883"/>
          </a:xfrm>
          <a:prstGeom prst="wedgeRoundRectCallout">
            <a:avLst>
              <a:gd name="adj1" fmla="val -21371"/>
              <a:gd name="adj2" fmla="val 68000"/>
              <a:gd name="adj3" fmla="val 16667"/>
            </a:avLst>
          </a:prstGeom>
          <a:solidFill>
            <a:schemeClr val="bg1"/>
          </a:solidFill>
          <a:ln w="19050" algn="ctr">
            <a:solidFill>
              <a:schemeClr val="bg2"/>
            </a:solidFill>
            <a:miter lim="800000"/>
            <a:headEnd/>
            <a:tailEnd/>
          </a:ln>
        </p:spPr>
        <p:txBody>
          <a:bodyPr wrap="square" lIns="88900" tIns="88900" rIns="88900" bIns="88900" rtlCol="0" anchor="ctr"/>
          <a:lstStyle/>
          <a:p>
            <a:pPr algn="ctr">
              <a:lnSpc>
                <a:spcPct val="106000"/>
              </a:lnSpc>
            </a:pPr>
            <a:r>
              <a:rPr lang="en-US" sz="1000" dirty="0"/>
              <a:t>Case Interview Workshops; Online Resources</a:t>
            </a:r>
          </a:p>
        </p:txBody>
      </p:sp>
      <p:sp>
        <p:nvSpPr>
          <p:cNvPr id="53" name="Freeform 761">
            <a:extLst>
              <a:ext uri="{FF2B5EF4-FFF2-40B4-BE49-F238E27FC236}">
                <a16:creationId xmlns:a16="http://schemas.microsoft.com/office/drawing/2014/main" id="{624A228B-5C6B-4A54-9274-F3DD40F440BD}"/>
              </a:ext>
            </a:extLst>
          </p:cNvPr>
          <p:cNvSpPr>
            <a:spLocks noChangeAspect="1" noEditPoints="1"/>
          </p:cNvSpPr>
          <p:nvPr/>
        </p:nvSpPr>
        <p:spPr bwMode="auto">
          <a:xfrm>
            <a:off x="10848062" y="2655053"/>
            <a:ext cx="513272" cy="640080"/>
          </a:xfrm>
          <a:custGeom>
            <a:avLst/>
            <a:gdLst>
              <a:gd name="T0" fmla="*/ 245 w 256"/>
              <a:gd name="T1" fmla="*/ 320 h 320"/>
              <a:gd name="T2" fmla="*/ 234 w 256"/>
              <a:gd name="T3" fmla="*/ 309 h 320"/>
              <a:gd name="T4" fmla="*/ 234 w 256"/>
              <a:gd name="T5" fmla="*/ 213 h 320"/>
              <a:gd name="T6" fmla="*/ 192 w 256"/>
              <a:gd name="T7" fmla="*/ 170 h 320"/>
              <a:gd name="T8" fmla="*/ 64 w 256"/>
              <a:gd name="T9" fmla="*/ 170 h 320"/>
              <a:gd name="T10" fmla="*/ 21 w 256"/>
              <a:gd name="T11" fmla="*/ 213 h 320"/>
              <a:gd name="T12" fmla="*/ 21 w 256"/>
              <a:gd name="T13" fmla="*/ 309 h 320"/>
              <a:gd name="T14" fmla="*/ 10 w 256"/>
              <a:gd name="T15" fmla="*/ 320 h 320"/>
              <a:gd name="T16" fmla="*/ 0 w 256"/>
              <a:gd name="T17" fmla="*/ 309 h 320"/>
              <a:gd name="T18" fmla="*/ 0 w 256"/>
              <a:gd name="T19" fmla="*/ 213 h 320"/>
              <a:gd name="T20" fmla="*/ 64 w 256"/>
              <a:gd name="T21" fmla="*/ 149 h 320"/>
              <a:gd name="T22" fmla="*/ 192 w 256"/>
              <a:gd name="T23" fmla="*/ 149 h 320"/>
              <a:gd name="T24" fmla="*/ 256 w 256"/>
              <a:gd name="T25" fmla="*/ 213 h 320"/>
              <a:gd name="T26" fmla="*/ 256 w 256"/>
              <a:gd name="T27" fmla="*/ 309 h 320"/>
              <a:gd name="T28" fmla="*/ 245 w 256"/>
              <a:gd name="T29" fmla="*/ 320 h 320"/>
              <a:gd name="T30" fmla="*/ 192 w 256"/>
              <a:gd name="T31" fmla="*/ 64 h 320"/>
              <a:gd name="T32" fmla="*/ 128 w 256"/>
              <a:gd name="T33" fmla="*/ 0 h 320"/>
              <a:gd name="T34" fmla="*/ 64 w 256"/>
              <a:gd name="T35" fmla="*/ 64 h 320"/>
              <a:gd name="T36" fmla="*/ 128 w 256"/>
              <a:gd name="T37" fmla="*/ 128 h 320"/>
              <a:gd name="T38" fmla="*/ 192 w 256"/>
              <a:gd name="T39" fmla="*/ 64 h 320"/>
              <a:gd name="T40" fmla="*/ 170 w 256"/>
              <a:gd name="T41" fmla="*/ 64 h 320"/>
              <a:gd name="T42" fmla="*/ 128 w 256"/>
              <a:gd name="T43" fmla="*/ 106 h 320"/>
              <a:gd name="T44" fmla="*/ 85 w 256"/>
              <a:gd name="T45" fmla="*/ 64 h 320"/>
              <a:gd name="T46" fmla="*/ 128 w 256"/>
              <a:gd name="T47" fmla="*/ 21 h 320"/>
              <a:gd name="T48" fmla="*/ 170 w 256"/>
              <a:gd name="T49" fmla="*/ 64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56" h="320">
                <a:moveTo>
                  <a:pt x="245" y="320"/>
                </a:moveTo>
                <a:cubicBezTo>
                  <a:pt x="239" y="320"/>
                  <a:pt x="234" y="315"/>
                  <a:pt x="234" y="309"/>
                </a:cubicBezTo>
                <a:cubicBezTo>
                  <a:pt x="234" y="213"/>
                  <a:pt x="234" y="213"/>
                  <a:pt x="234" y="213"/>
                </a:cubicBezTo>
                <a:cubicBezTo>
                  <a:pt x="234" y="189"/>
                  <a:pt x="215" y="170"/>
                  <a:pt x="192" y="170"/>
                </a:cubicBezTo>
                <a:cubicBezTo>
                  <a:pt x="64" y="170"/>
                  <a:pt x="64" y="170"/>
                  <a:pt x="64" y="170"/>
                </a:cubicBezTo>
                <a:cubicBezTo>
                  <a:pt x="40" y="170"/>
                  <a:pt x="21" y="189"/>
                  <a:pt x="21" y="213"/>
                </a:cubicBezTo>
                <a:cubicBezTo>
                  <a:pt x="21" y="309"/>
                  <a:pt x="21" y="309"/>
                  <a:pt x="21" y="309"/>
                </a:cubicBezTo>
                <a:cubicBezTo>
                  <a:pt x="21" y="315"/>
                  <a:pt x="16" y="320"/>
                  <a:pt x="10" y="320"/>
                </a:cubicBezTo>
                <a:cubicBezTo>
                  <a:pt x="4" y="320"/>
                  <a:pt x="0" y="315"/>
                  <a:pt x="0" y="309"/>
                </a:cubicBezTo>
                <a:cubicBezTo>
                  <a:pt x="0" y="213"/>
                  <a:pt x="0" y="213"/>
                  <a:pt x="0" y="213"/>
                </a:cubicBezTo>
                <a:cubicBezTo>
                  <a:pt x="0" y="178"/>
                  <a:pt x="28" y="149"/>
                  <a:pt x="64" y="149"/>
                </a:cubicBezTo>
                <a:cubicBezTo>
                  <a:pt x="192" y="149"/>
                  <a:pt x="192" y="149"/>
                  <a:pt x="192" y="149"/>
                </a:cubicBezTo>
                <a:cubicBezTo>
                  <a:pt x="227" y="149"/>
                  <a:pt x="256" y="178"/>
                  <a:pt x="256" y="213"/>
                </a:cubicBezTo>
                <a:cubicBezTo>
                  <a:pt x="256" y="309"/>
                  <a:pt x="256" y="309"/>
                  <a:pt x="256" y="309"/>
                </a:cubicBezTo>
                <a:cubicBezTo>
                  <a:pt x="256" y="315"/>
                  <a:pt x="251" y="320"/>
                  <a:pt x="245" y="320"/>
                </a:cubicBezTo>
                <a:close/>
                <a:moveTo>
                  <a:pt x="192" y="64"/>
                </a:moveTo>
                <a:cubicBezTo>
                  <a:pt x="192" y="28"/>
                  <a:pt x="163" y="0"/>
                  <a:pt x="128" y="0"/>
                </a:cubicBezTo>
                <a:cubicBezTo>
                  <a:pt x="92" y="0"/>
                  <a:pt x="64" y="28"/>
                  <a:pt x="64" y="64"/>
                </a:cubicBezTo>
                <a:cubicBezTo>
                  <a:pt x="64" y="99"/>
                  <a:pt x="92" y="128"/>
                  <a:pt x="128" y="128"/>
                </a:cubicBezTo>
                <a:cubicBezTo>
                  <a:pt x="163" y="128"/>
                  <a:pt x="192" y="99"/>
                  <a:pt x="192" y="64"/>
                </a:cubicBezTo>
                <a:close/>
                <a:moveTo>
                  <a:pt x="170" y="64"/>
                </a:moveTo>
                <a:cubicBezTo>
                  <a:pt x="170" y="87"/>
                  <a:pt x="151" y="106"/>
                  <a:pt x="128" y="106"/>
                </a:cubicBezTo>
                <a:cubicBezTo>
                  <a:pt x="104" y="106"/>
                  <a:pt x="85" y="87"/>
                  <a:pt x="85" y="64"/>
                </a:cubicBezTo>
                <a:cubicBezTo>
                  <a:pt x="85" y="40"/>
                  <a:pt x="104" y="21"/>
                  <a:pt x="128" y="21"/>
                </a:cubicBezTo>
                <a:cubicBezTo>
                  <a:pt x="151" y="21"/>
                  <a:pt x="170" y="40"/>
                  <a:pt x="170" y="64"/>
                </a:cubicBezTo>
                <a:close/>
              </a:path>
            </a:pathLst>
          </a:custGeom>
          <a:solidFill>
            <a:schemeClr val="accent3"/>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54" name="Speech Bubble: Rectangle with Corners Rounded 53">
            <a:extLst>
              <a:ext uri="{FF2B5EF4-FFF2-40B4-BE49-F238E27FC236}">
                <a16:creationId xmlns:a16="http://schemas.microsoft.com/office/drawing/2014/main" id="{E32F706E-51C7-4937-A443-0ADBF0DE20EA}"/>
              </a:ext>
            </a:extLst>
          </p:cNvPr>
          <p:cNvSpPr/>
          <p:nvPr/>
        </p:nvSpPr>
        <p:spPr bwMode="gray">
          <a:xfrm>
            <a:off x="10461492" y="1605683"/>
            <a:ext cx="1286412" cy="870463"/>
          </a:xfrm>
          <a:prstGeom prst="wedgeRoundRectCallout">
            <a:avLst>
              <a:gd name="adj1" fmla="val 22442"/>
              <a:gd name="adj2" fmla="val 62167"/>
              <a:gd name="adj3" fmla="val 16667"/>
            </a:avLst>
          </a:prstGeom>
          <a:solidFill>
            <a:schemeClr val="bg1"/>
          </a:solidFill>
          <a:ln w="19050" algn="ctr">
            <a:solidFill>
              <a:schemeClr val="bg2"/>
            </a:solidFill>
            <a:miter lim="800000"/>
            <a:headEnd/>
            <a:tailEnd/>
          </a:ln>
        </p:spPr>
        <p:txBody>
          <a:bodyPr wrap="square" lIns="88900" tIns="88900" rIns="88900" bIns="88900" rtlCol="0" anchor="ctr"/>
          <a:lstStyle/>
          <a:p>
            <a:pPr algn="ctr">
              <a:lnSpc>
                <a:spcPct val="106000"/>
              </a:lnSpc>
              <a:buFont typeface="Wingdings 2" pitchFamily="18" charset="2"/>
              <a:buNone/>
            </a:pPr>
            <a:r>
              <a:rPr lang="en-US" sz="1000" dirty="0"/>
              <a:t>How do I build my network and start my career on the right foot?</a:t>
            </a:r>
          </a:p>
        </p:txBody>
      </p:sp>
      <p:sp>
        <p:nvSpPr>
          <p:cNvPr id="55" name="Freeform 761">
            <a:extLst>
              <a:ext uri="{FF2B5EF4-FFF2-40B4-BE49-F238E27FC236}">
                <a16:creationId xmlns:a16="http://schemas.microsoft.com/office/drawing/2014/main" id="{B424AF75-747F-4EBF-9C24-694DF0B97825}"/>
              </a:ext>
            </a:extLst>
          </p:cNvPr>
          <p:cNvSpPr>
            <a:spLocks noChangeAspect="1" noEditPoints="1"/>
          </p:cNvSpPr>
          <p:nvPr/>
        </p:nvSpPr>
        <p:spPr bwMode="auto">
          <a:xfrm>
            <a:off x="10854302" y="5507807"/>
            <a:ext cx="500792" cy="640080"/>
          </a:xfrm>
          <a:custGeom>
            <a:avLst/>
            <a:gdLst>
              <a:gd name="T0" fmla="*/ 245 w 256"/>
              <a:gd name="T1" fmla="*/ 320 h 320"/>
              <a:gd name="T2" fmla="*/ 234 w 256"/>
              <a:gd name="T3" fmla="*/ 309 h 320"/>
              <a:gd name="T4" fmla="*/ 234 w 256"/>
              <a:gd name="T5" fmla="*/ 213 h 320"/>
              <a:gd name="T6" fmla="*/ 192 w 256"/>
              <a:gd name="T7" fmla="*/ 170 h 320"/>
              <a:gd name="T8" fmla="*/ 64 w 256"/>
              <a:gd name="T9" fmla="*/ 170 h 320"/>
              <a:gd name="T10" fmla="*/ 21 w 256"/>
              <a:gd name="T11" fmla="*/ 213 h 320"/>
              <a:gd name="T12" fmla="*/ 21 w 256"/>
              <a:gd name="T13" fmla="*/ 309 h 320"/>
              <a:gd name="T14" fmla="*/ 10 w 256"/>
              <a:gd name="T15" fmla="*/ 320 h 320"/>
              <a:gd name="T16" fmla="*/ 0 w 256"/>
              <a:gd name="T17" fmla="*/ 309 h 320"/>
              <a:gd name="T18" fmla="*/ 0 w 256"/>
              <a:gd name="T19" fmla="*/ 213 h 320"/>
              <a:gd name="T20" fmla="*/ 64 w 256"/>
              <a:gd name="T21" fmla="*/ 149 h 320"/>
              <a:gd name="T22" fmla="*/ 192 w 256"/>
              <a:gd name="T23" fmla="*/ 149 h 320"/>
              <a:gd name="T24" fmla="*/ 256 w 256"/>
              <a:gd name="T25" fmla="*/ 213 h 320"/>
              <a:gd name="T26" fmla="*/ 256 w 256"/>
              <a:gd name="T27" fmla="*/ 309 h 320"/>
              <a:gd name="T28" fmla="*/ 245 w 256"/>
              <a:gd name="T29" fmla="*/ 320 h 320"/>
              <a:gd name="T30" fmla="*/ 192 w 256"/>
              <a:gd name="T31" fmla="*/ 64 h 320"/>
              <a:gd name="T32" fmla="*/ 128 w 256"/>
              <a:gd name="T33" fmla="*/ 0 h 320"/>
              <a:gd name="T34" fmla="*/ 64 w 256"/>
              <a:gd name="T35" fmla="*/ 64 h 320"/>
              <a:gd name="T36" fmla="*/ 128 w 256"/>
              <a:gd name="T37" fmla="*/ 128 h 320"/>
              <a:gd name="T38" fmla="*/ 192 w 256"/>
              <a:gd name="T39" fmla="*/ 64 h 320"/>
              <a:gd name="T40" fmla="*/ 170 w 256"/>
              <a:gd name="T41" fmla="*/ 64 h 320"/>
              <a:gd name="T42" fmla="*/ 128 w 256"/>
              <a:gd name="T43" fmla="*/ 106 h 320"/>
              <a:gd name="T44" fmla="*/ 85 w 256"/>
              <a:gd name="T45" fmla="*/ 64 h 320"/>
              <a:gd name="T46" fmla="*/ 128 w 256"/>
              <a:gd name="T47" fmla="*/ 21 h 320"/>
              <a:gd name="T48" fmla="*/ 170 w 256"/>
              <a:gd name="T49" fmla="*/ 64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56" h="320">
                <a:moveTo>
                  <a:pt x="245" y="320"/>
                </a:moveTo>
                <a:cubicBezTo>
                  <a:pt x="239" y="320"/>
                  <a:pt x="234" y="315"/>
                  <a:pt x="234" y="309"/>
                </a:cubicBezTo>
                <a:cubicBezTo>
                  <a:pt x="234" y="213"/>
                  <a:pt x="234" y="213"/>
                  <a:pt x="234" y="213"/>
                </a:cubicBezTo>
                <a:cubicBezTo>
                  <a:pt x="234" y="189"/>
                  <a:pt x="215" y="170"/>
                  <a:pt x="192" y="170"/>
                </a:cubicBezTo>
                <a:cubicBezTo>
                  <a:pt x="64" y="170"/>
                  <a:pt x="64" y="170"/>
                  <a:pt x="64" y="170"/>
                </a:cubicBezTo>
                <a:cubicBezTo>
                  <a:pt x="40" y="170"/>
                  <a:pt x="21" y="189"/>
                  <a:pt x="21" y="213"/>
                </a:cubicBezTo>
                <a:cubicBezTo>
                  <a:pt x="21" y="309"/>
                  <a:pt x="21" y="309"/>
                  <a:pt x="21" y="309"/>
                </a:cubicBezTo>
                <a:cubicBezTo>
                  <a:pt x="21" y="315"/>
                  <a:pt x="16" y="320"/>
                  <a:pt x="10" y="320"/>
                </a:cubicBezTo>
                <a:cubicBezTo>
                  <a:pt x="4" y="320"/>
                  <a:pt x="0" y="315"/>
                  <a:pt x="0" y="309"/>
                </a:cubicBezTo>
                <a:cubicBezTo>
                  <a:pt x="0" y="213"/>
                  <a:pt x="0" y="213"/>
                  <a:pt x="0" y="213"/>
                </a:cubicBezTo>
                <a:cubicBezTo>
                  <a:pt x="0" y="178"/>
                  <a:pt x="28" y="149"/>
                  <a:pt x="64" y="149"/>
                </a:cubicBezTo>
                <a:cubicBezTo>
                  <a:pt x="192" y="149"/>
                  <a:pt x="192" y="149"/>
                  <a:pt x="192" y="149"/>
                </a:cubicBezTo>
                <a:cubicBezTo>
                  <a:pt x="227" y="149"/>
                  <a:pt x="256" y="178"/>
                  <a:pt x="256" y="213"/>
                </a:cubicBezTo>
                <a:cubicBezTo>
                  <a:pt x="256" y="309"/>
                  <a:pt x="256" y="309"/>
                  <a:pt x="256" y="309"/>
                </a:cubicBezTo>
                <a:cubicBezTo>
                  <a:pt x="256" y="315"/>
                  <a:pt x="251" y="320"/>
                  <a:pt x="245" y="320"/>
                </a:cubicBezTo>
                <a:close/>
                <a:moveTo>
                  <a:pt x="192" y="64"/>
                </a:moveTo>
                <a:cubicBezTo>
                  <a:pt x="192" y="28"/>
                  <a:pt x="163" y="0"/>
                  <a:pt x="128" y="0"/>
                </a:cubicBezTo>
                <a:cubicBezTo>
                  <a:pt x="92" y="0"/>
                  <a:pt x="64" y="28"/>
                  <a:pt x="64" y="64"/>
                </a:cubicBezTo>
                <a:cubicBezTo>
                  <a:pt x="64" y="99"/>
                  <a:pt x="92" y="128"/>
                  <a:pt x="128" y="128"/>
                </a:cubicBezTo>
                <a:cubicBezTo>
                  <a:pt x="163" y="128"/>
                  <a:pt x="192" y="99"/>
                  <a:pt x="192" y="64"/>
                </a:cubicBezTo>
                <a:close/>
                <a:moveTo>
                  <a:pt x="170" y="64"/>
                </a:moveTo>
                <a:cubicBezTo>
                  <a:pt x="170" y="87"/>
                  <a:pt x="151" y="106"/>
                  <a:pt x="128" y="106"/>
                </a:cubicBezTo>
                <a:cubicBezTo>
                  <a:pt x="104" y="106"/>
                  <a:pt x="85" y="87"/>
                  <a:pt x="85" y="64"/>
                </a:cubicBezTo>
                <a:cubicBezTo>
                  <a:pt x="85" y="40"/>
                  <a:pt x="104" y="21"/>
                  <a:pt x="128" y="21"/>
                </a:cubicBezTo>
                <a:cubicBezTo>
                  <a:pt x="151" y="21"/>
                  <a:pt x="170" y="40"/>
                  <a:pt x="170" y="64"/>
                </a:cubicBezTo>
                <a:close/>
              </a:path>
            </a:pathLst>
          </a:custGeom>
          <a:solidFill>
            <a:schemeClr val="accent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56" name="Speech Bubble: Rectangle with Corners Rounded 55">
            <a:extLst>
              <a:ext uri="{FF2B5EF4-FFF2-40B4-BE49-F238E27FC236}">
                <a16:creationId xmlns:a16="http://schemas.microsoft.com/office/drawing/2014/main" id="{B4343842-93D2-4B30-AA21-FF2AACC7AA41}"/>
              </a:ext>
            </a:extLst>
          </p:cNvPr>
          <p:cNvSpPr/>
          <p:nvPr/>
        </p:nvSpPr>
        <p:spPr bwMode="gray">
          <a:xfrm flipH="1">
            <a:off x="10461492" y="4420221"/>
            <a:ext cx="1286412" cy="872883"/>
          </a:xfrm>
          <a:prstGeom prst="wedgeRoundRectCallout">
            <a:avLst>
              <a:gd name="adj1" fmla="val -21371"/>
              <a:gd name="adj2" fmla="val 68000"/>
              <a:gd name="adj3" fmla="val 16667"/>
            </a:avLst>
          </a:prstGeom>
          <a:solidFill>
            <a:schemeClr val="bg1"/>
          </a:solidFill>
          <a:ln w="19050" algn="ctr">
            <a:solidFill>
              <a:schemeClr val="bg2"/>
            </a:solidFill>
            <a:miter lim="800000"/>
            <a:headEnd/>
            <a:tailEnd/>
          </a:ln>
        </p:spPr>
        <p:txBody>
          <a:bodyPr wrap="square" lIns="88900" tIns="88900" rIns="88900" bIns="88900" rtlCol="0" anchor="ctr"/>
          <a:lstStyle/>
          <a:p>
            <a:pPr algn="ctr">
              <a:lnSpc>
                <a:spcPct val="106000"/>
              </a:lnSpc>
            </a:pPr>
            <a:r>
              <a:rPr lang="en-US" sz="1000" dirty="0"/>
              <a:t>Level Program; Office/Alumni Network; BTAAC Surveys</a:t>
            </a:r>
          </a:p>
        </p:txBody>
      </p:sp>
      <p:sp>
        <p:nvSpPr>
          <p:cNvPr id="9" name="TextBox 8">
            <a:extLst>
              <a:ext uri="{FF2B5EF4-FFF2-40B4-BE49-F238E27FC236}">
                <a16:creationId xmlns:a16="http://schemas.microsoft.com/office/drawing/2014/main" id="{25E52987-DFFF-4DB1-971F-9E636B93CC32}"/>
              </a:ext>
            </a:extLst>
          </p:cNvPr>
          <p:cNvSpPr txBox="1"/>
          <p:nvPr/>
        </p:nvSpPr>
        <p:spPr>
          <a:xfrm>
            <a:off x="9660955" y="4471254"/>
            <a:ext cx="732573" cy="394980"/>
          </a:xfrm>
          <a:prstGeom prst="rect">
            <a:avLst/>
          </a:prstGeom>
          <a:noFill/>
        </p:spPr>
        <p:txBody>
          <a:bodyPr vert="horz" wrap="none" lIns="0" tIns="0" rIns="0" bIns="0" rtlCol="0">
            <a:spAutoFit/>
          </a:bodyPr>
          <a:lstStyle/>
          <a:p>
            <a:pPr algn="ctr">
              <a:spcBef>
                <a:spcPts val="200"/>
              </a:spcBef>
              <a:buSzPct val="100000"/>
            </a:pPr>
            <a:r>
              <a:rPr lang="en-US" sz="1200" b="1" dirty="0"/>
              <a:t>Offer</a:t>
            </a:r>
          </a:p>
          <a:p>
            <a:pPr algn="ctr">
              <a:spcBef>
                <a:spcPts val="200"/>
              </a:spcBef>
              <a:buSzPct val="100000"/>
            </a:pPr>
            <a:r>
              <a:rPr lang="en-US" sz="1200" b="1" dirty="0"/>
              <a:t>Decision</a:t>
            </a:r>
          </a:p>
        </p:txBody>
      </p:sp>
      <p:cxnSp>
        <p:nvCxnSpPr>
          <p:cNvPr id="11" name="Straight Connector 10">
            <a:extLst>
              <a:ext uri="{FF2B5EF4-FFF2-40B4-BE49-F238E27FC236}">
                <a16:creationId xmlns:a16="http://schemas.microsoft.com/office/drawing/2014/main" id="{00F66E46-7A2B-4003-B13B-707843B230B6}"/>
              </a:ext>
            </a:extLst>
          </p:cNvPr>
          <p:cNvCxnSpPr>
            <a:cxnSpLocks/>
          </p:cNvCxnSpPr>
          <p:nvPr/>
        </p:nvCxnSpPr>
        <p:spPr>
          <a:xfrm flipH="1">
            <a:off x="10027242" y="4039130"/>
            <a:ext cx="27583" cy="341406"/>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2" name="Flowchart: Decision 11">
            <a:extLst>
              <a:ext uri="{FF2B5EF4-FFF2-40B4-BE49-F238E27FC236}">
                <a16:creationId xmlns:a16="http://schemas.microsoft.com/office/drawing/2014/main" id="{7D9E1D10-EED3-461E-85AC-6CDA2F032516}"/>
              </a:ext>
            </a:extLst>
          </p:cNvPr>
          <p:cNvSpPr/>
          <p:nvPr/>
        </p:nvSpPr>
        <p:spPr bwMode="gray">
          <a:xfrm>
            <a:off x="9893863" y="3651338"/>
            <a:ext cx="372905" cy="373711"/>
          </a:xfrm>
          <a:prstGeom prst="flowChartDecision">
            <a:avLst/>
          </a:prstGeom>
          <a:solidFill>
            <a:schemeClr val="accent1"/>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sp>
        <p:nvSpPr>
          <p:cNvPr id="40" name="Arrow: Chevron 39">
            <a:extLst>
              <a:ext uri="{FF2B5EF4-FFF2-40B4-BE49-F238E27FC236}">
                <a16:creationId xmlns:a16="http://schemas.microsoft.com/office/drawing/2014/main" id="{79630F80-727C-4B69-BC43-DAB430076FCB}"/>
              </a:ext>
            </a:extLst>
          </p:cNvPr>
          <p:cNvSpPr/>
          <p:nvPr/>
        </p:nvSpPr>
        <p:spPr bwMode="gray">
          <a:xfrm>
            <a:off x="6545480" y="3500072"/>
            <a:ext cx="1708029" cy="651649"/>
          </a:xfrm>
          <a:prstGeom prst="chevron">
            <a:avLst/>
          </a:prstGeom>
          <a:solidFill>
            <a:schemeClr val="accent3"/>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n-US" sz="1050" b="1" dirty="0">
                <a:solidFill>
                  <a:schemeClr val="bg1"/>
                </a:solidFill>
              </a:rPr>
              <a:t>Applying to Deloitte</a:t>
            </a:r>
          </a:p>
        </p:txBody>
      </p:sp>
      <p:sp>
        <p:nvSpPr>
          <p:cNvPr id="57" name="Freeform 761">
            <a:extLst>
              <a:ext uri="{FF2B5EF4-FFF2-40B4-BE49-F238E27FC236}">
                <a16:creationId xmlns:a16="http://schemas.microsoft.com/office/drawing/2014/main" id="{37E4F069-D153-41D7-A6DF-2812C0324300}"/>
              </a:ext>
            </a:extLst>
          </p:cNvPr>
          <p:cNvSpPr>
            <a:spLocks noChangeAspect="1" noEditPoints="1"/>
          </p:cNvSpPr>
          <p:nvPr/>
        </p:nvSpPr>
        <p:spPr bwMode="auto">
          <a:xfrm>
            <a:off x="7142858" y="2655053"/>
            <a:ext cx="513272" cy="640080"/>
          </a:xfrm>
          <a:custGeom>
            <a:avLst/>
            <a:gdLst>
              <a:gd name="T0" fmla="*/ 245 w 256"/>
              <a:gd name="T1" fmla="*/ 320 h 320"/>
              <a:gd name="T2" fmla="*/ 234 w 256"/>
              <a:gd name="T3" fmla="*/ 309 h 320"/>
              <a:gd name="T4" fmla="*/ 234 w 256"/>
              <a:gd name="T5" fmla="*/ 213 h 320"/>
              <a:gd name="T6" fmla="*/ 192 w 256"/>
              <a:gd name="T7" fmla="*/ 170 h 320"/>
              <a:gd name="T8" fmla="*/ 64 w 256"/>
              <a:gd name="T9" fmla="*/ 170 h 320"/>
              <a:gd name="T10" fmla="*/ 21 w 256"/>
              <a:gd name="T11" fmla="*/ 213 h 320"/>
              <a:gd name="T12" fmla="*/ 21 w 256"/>
              <a:gd name="T13" fmla="*/ 309 h 320"/>
              <a:gd name="T14" fmla="*/ 10 w 256"/>
              <a:gd name="T15" fmla="*/ 320 h 320"/>
              <a:gd name="T16" fmla="*/ 0 w 256"/>
              <a:gd name="T17" fmla="*/ 309 h 320"/>
              <a:gd name="T18" fmla="*/ 0 w 256"/>
              <a:gd name="T19" fmla="*/ 213 h 320"/>
              <a:gd name="T20" fmla="*/ 64 w 256"/>
              <a:gd name="T21" fmla="*/ 149 h 320"/>
              <a:gd name="T22" fmla="*/ 192 w 256"/>
              <a:gd name="T23" fmla="*/ 149 h 320"/>
              <a:gd name="T24" fmla="*/ 256 w 256"/>
              <a:gd name="T25" fmla="*/ 213 h 320"/>
              <a:gd name="T26" fmla="*/ 256 w 256"/>
              <a:gd name="T27" fmla="*/ 309 h 320"/>
              <a:gd name="T28" fmla="*/ 245 w 256"/>
              <a:gd name="T29" fmla="*/ 320 h 320"/>
              <a:gd name="T30" fmla="*/ 192 w 256"/>
              <a:gd name="T31" fmla="*/ 64 h 320"/>
              <a:gd name="T32" fmla="*/ 128 w 256"/>
              <a:gd name="T33" fmla="*/ 0 h 320"/>
              <a:gd name="T34" fmla="*/ 64 w 256"/>
              <a:gd name="T35" fmla="*/ 64 h 320"/>
              <a:gd name="T36" fmla="*/ 128 w 256"/>
              <a:gd name="T37" fmla="*/ 128 h 320"/>
              <a:gd name="T38" fmla="*/ 192 w 256"/>
              <a:gd name="T39" fmla="*/ 64 h 320"/>
              <a:gd name="T40" fmla="*/ 170 w 256"/>
              <a:gd name="T41" fmla="*/ 64 h 320"/>
              <a:gd name="T42" fmla="*/ 128 w 256"/>
              <a:gd name="T43" fmla="*/ 106 h 320"/>
              <a:gd name="T44" fmla="*/ 85 w 256"/>
              <a:gd name="T45" fmla="*/ 64 h 320"/>
              <a:gd name="T46" fmla="*/ 128 w 256"/>
              <a:gd name="T47" fmla="*/ 21 h 320"/>
              <a:gd name="T48" fmla="*/ 170 w 256"/>
              <a:gd name="T49" fmla="*/ 64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56" h="320">
                <a:moveTo>
                  <a:pt x="245" y="320"/>
                </a:moveTo>
                <a:cubicBezTo>
                  <a:pt x="239" y="320"/>
                  <a:pt x="234" y="315"/>
                  <a:pt x="234" y="309"/>
                </a:cubicBezTo>
                <a:cubicBezTo>
                  <a:pt x="234" y="213"/>
                  <a:pt x="234" y="213"/>
                  <a:pt x="234" y="213"/>
                </a:cubicBezTo>
                <a:cubicBezTo>
                  <a:pt x="234" y="189"/>
                  <a:pt x="215" y="170"/>
                  <a:pt x="192" y="170"/>
                </a:cubicBezTo>
                <a:cubicBezTo>
                  <a:pt x="64" y="170"/>
                  <a:pt x="64" y="170"/>
                  <a:pt x="64" y="170"/>
                </a:cubicBezTo>
                <a:cubicBezTo>
                  <a:pt x="40" y="170"/>
                  <a:pt x="21" y="189"/>
                  <a:pt x="21" y="213"/>
                </a:cubicBezTo>
                <a:cubicBezTo>
                  <a:pt x="21" y="309"/>
                  <a:pt x="21" y="309"/>
                  <a:pt x="21" y="309"/>
                </a:cubicBezTo>
                <a:cubicBezTo>
                  <a:pt x="21" y="315"/>
                  <a:pt x="16" y="320"/>
                  <a:pt x="10" y="320"/>
                </a:cubicBezTo>
                <a:cubicBezTo>
                  <a:pt x="4" y="320"/>
                  <a:pt x="0" y="315"/>
                  <a:pt x="0" y="309"/>
                </a:cubicBezTo>
                <a:cubicBezTo>
                  <a:pt x="0" y="213"/>
                  <a:pt x="0" y="213"/>
                  <a:pt x="0" y="213"/>
                </a:cubicBezTo>
                <a:cubicBezTo>
                  <a:pt x="0" y="178"/>
                  <a:pt x="28" y="149"/>
                  <a:pt x="64" y="149"/>
                </a:cubicBezTo>
                <a:cubicBezTo>
                  <a:pt x="192" y="149"/>
                  <a:pt x="192" y="149"/>
                  <a:pt x="192" y="149"/>
                </a:cubicBezTo>
                <a:cubicBezTo>
                  <a:pt x="227" y="149"/>
                  <a:pt x="256" y="178"/>
                  <a:pt x="256" y="213"/>
                </a:cubicBezTo>
                <a:cubicBezTo>
                  <a:pt x="256" y="309"/>
                  <a:pt x="256" y="309"/>
                  <a:pt x="256" y="309"/>
                </a:cubicBezTo>
                <a:cubicBezTo>
                  <a:pt x="256" y="315"/>
                  <a:pt x="251" y="320"/>
                  <a:pt x="245" y="320"/>
                </a:cubicBezTo>
                <a:close/>
                <a:moveTo>
                  <a:pt x="192" y="64"/>
                </a:moveTo>
                <a:cubicBezTo>
                  <a:pt x="192" y="28"/>
                  <a:pt x="163" y="0"/>
                  <a:pt x="128" y="0"/>
                </a:cubicBezTo>
                <a:cubicBezTo>
                  <a:pt x="92" y="0"/>
                  <a:pt x="64" y="28"/>
                  <a:pt x="64" y="64"/>
                </a:cubicBezTo>
                <a:cubicBezTo>
                  <a:pt x="64" y="99"/>
                  <a:pt x="92" y="128"/>
                  <a:pt x="128" y="128"/>
                </a:cubicBezTo>
                <a:cubicBezTo>
                  <a:pt x="163" y="128"/>
                  <a:pt x="192" y="99"/>
                  <a:pt x="192" y="64"/>
                </a:cubicBezTo>
                <a:close/>
                <a:moveTo>
                  <a:pt x="170" y="64"/>
                </a:moveTo>
                <a:cubicBezTo>
                  <a:pt x="170" y="87"/>
                  <a:pt x="151" y="106"/>
                  <a:pt x="128" y="106"/>
                </a:cubicBezTo>
                <a:cubicBezTo>
                  <a:pt x="104" y="106"/>
                  <a:pt x="85" y="87"/>
                  <a:pt x="85" y="64"/>
                </a:cubicBezTo>
                <a:cubicBezTo>
                  <a:pt x="85" y="40"/>
                  <a:pt x="104" y="21"/>
                  <a:pt x="128" y="21"/>
                </a:cubicBezTo>
                <a:cubicBezTo>
                  <a:pt x="151" y="21"/>
                  <a:pt x="170" y="40"/>
                  <a:pt x="170" y="64"/>
                </a:cubicBezTo>
                <a:close/>
              </a:path>
            </a:pathLst>
          </a:custGeom>
          <a:solidFill>
            <a:schemeClr val="accent3"/>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58" name="Speech Bubble: Rectangle with Corners Rounded 57">
            <a:extLst>
              <a:ext uri="{FF2B5EF4-FFF2-40B4-BE49-F238E27FC236}">
                <a16:creationId xmlns:a16="http://schemas.microsoft.com/office/drawing/2014/main" id="{F01C7BF2-F8AE-49F6-9732-6AEA128E4A31}"/>
              </a:ext>
            </a:extLst>
          </p:cNvPr>
          <p:cNvSpPr/>
          <p:nvPr/>
        </p:nvSpPr>
        <p:spPr bwMode="gray">
          <a:xfrm>
            <a:off x="6756288" y="1605683"/>
            <a:ext cx="1286412" cy="870463"/>
          </a:xfrm>
          <a:prstGeom prst="wedgeRoundRectCallout">
            <a:avLst>
              <a:gd name="adj1" fmla="val 22442"/>
              <a:gd name="adj2" fmla="val 62167"/>
              <a:gd name="adj3" fmla="val 16667"/>
            </a:avLst>
          </a:prstGeom>
          <a:noFill/>
          <a:ln w="19050" algn="ctr">
            <a:solidFill>
              <a:schemeClr val="bg2"/>
            </a:solidFill>
            <a:miter lim="800000"/>
            <a:headEnd/>
            <a:tailEnd/>
          </a:ln>
        </p:spPr>
        <p:txBody>
          <a:bodyPr wrap="square" lIns="88900" tIns="88900" rIns="88900" bIns="88900" rtlCol="0" anchor="ctr"/>
          <a:lstStyle/>
          <a:p>
            <a:pPr algn="ctr">
              <a:lnSpc>
                <a:spcPct val="106000"/>
              </a:lnSpc>
              <a:buFont typeface="Wingdings 2" pitchFamily="18" charset="2"/>
              <a:buNone/>
            </a:pPr>
            <a:r>
              <a:rPr lang="en-US" sz="1000" dirty="0"/>
              <a:t>I’m applying to Deloitte Tech and have indicated my Profile interests</a:t>
            </a:r>
          </a:p>
        </p:txBody>
      </p:sp>
      <p:sp>
        <p:nvSpPr>
          <p:cNvPr id="59" name="Freeform 761">
            <a:extLst>
              <a:ext uri="{FF2B5EF4-FFF2-40B4-BE49-F238E27FC236}">
                <a16:creationId xmlns:a16="http://schemas.microsoft.com/office/drawing/2014/main" id="{E125784A-DE25-4792-9334-9B4166080676}"/>
              </a:ext>
            </a:extLst>
          </p:cNvPr>
          <p:cNvSpPr>
            <a:spLocks noChangeAspect="1" noEditPoints="1"/>
          </p:cNvSpPr>
          <p:nvPr/>
        </p:nvSpPr>
        <p:spPr bwMode="auto">
          <a:xfrm>
            <a:off x="7149098" y="5507807"/>
            <a:ext cx="500792" cy="640080"/>
          </a:xfrm>
          <a:custGeom>
            <a:avLst/>
            <a:gdLst>
              <a:gd name="T0" fmla="*/ 245 w 256"/>
              <a:gd name="T1" fmla="*/ 320 h 320"/>
              <a:gd name="T2" fmla="*/ 234 w 256"/>
              <a:gd name="T3" fmla="*/ 309 h 320"/>
              <a:gd name="T4" fmla="*/ 234 w 256"/>
              <a:gd name="T5" fmla="*/ 213 h 320"/>
              <a:gd name="T6" fmla="*/ 192 w 256"/>
              <a:gd name="T7" fmla="*/ 170 h 320"/>
              <a:gd name="T8" fmla="*/ 64 w 256"/>
              <a:gd name="T9" fmla="*/ 170 h 320"/>
              <a:gd name="T10" fmla="*/ 21 w 256"/>
              <a:gd name="T11" fmla="*/ 213 h 320"/>
              <a:gd name="T12" fmla="*/ 21 w 256"/>
              <a:gd name="T13" fmla="*/ 309 h 320"/>
              <a:gd name="T14" fmla="*/ 10 w 256"/>
              <a:gd name="T15" fmla="*/ 320 h 320"/>
              <a:gd name="T16" fmla="*/ 0 w 256"/>
              <a:gd name="T17" fmla="*/ 309 h 320"/>
              <a:gd name="T18" fmla="*/ 0 w 256"/>
              <a:gd name="T19" fmla="*/ 213 h 320"/>
              <a:gd name="T20" fmla="*/ 64 w 256"/>
              <a:gd name="T21" fmla="*/ 149 h 320"/>
              <a:gd name="T22" fmla="*/ 192 w 256"/>
              <a:gd name="T23" fmla="*/ 149 h 320"/>
              <a:gd name="T24" fmla="*/ 256 w 256"/>
              <a:gd name="T25" fmla="*/ 213 h 320"/>
              <a:gd name="T26" fmla="*/ 256 w 256"/>
              <a:gd name="T27" fmla="*/ 309 h 320"/>
              <a:gd name="T28" fmla="*/ 245 w 256"/>
              <a:gd name="T29" fmla="*/ 320 h 320"/>
              <a:gd name="T30" fmla="*/ 192 w 256"/>
              <a:gd name="T31" fmla="*/ 64 h 320"/>
              <a:gd name="T32" fmla="*/ 128 w 256"/>
              <a:gd name="T33" fmla="*/ 0 h 320"/>
              <a:gd name="T34" fmla="*/ 64 w 256"/>
              <a:gd name="T35" fmla="*/ 64 h 320"/>
              <a:gd name="T36" fmla="*/ 128 w 256"/>
              <a:gd name="T37" fmla="*/ 128 h 320"/>
              <a:gd name="T38" fmla="*/ 192 w 256"/>
              <a:gd name="T39" fmla="*/ 64 h 320"/>
              <a:gd name="T40" fmla="*/ 170 w 256"/>
              <a:gd name="T41" fmla="*/ 64 h 320"/>
              <a:gd name="T42" fmla="*/ 128 w 256"/>
              <a:gd name="T43" fmla="*/ 106 h 320"/>
              <a:gd name="T44" fmla="*/ 85 w 256"/>
              <a:gd name="T45" fmla="*/ 64 h 320"/>
              <a:gd name="T46" fmla="*/ 128 w 256"/>
              <a:gd name="T47" fmla="*/ 21 h 320"/>
              <a:gd name="T48" fmla="*/ 170 w 256"/>
              <a:gd name="T49" fmla="*/ 64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56" h="320">
                <a:moveTo>
                  <a:pt x="245" y="320"/>
                </a:moveTo>
                <a:cubicBezTo>
                  <a:pt x="239" y="320"/>
                  <a:pt x="234" y="315"/>
                  <a:pt x="234" y="309"/>
                </a:cubicBezTo>
                <a:cubicBezTo>
                  <a:pt x="234" y="213"/>
                  <a:pt x="234" y="213"/>
                  <a:pt x="234" y="213"/>
                </a:cubicBezTo>
                <a:cubicBezTo>
                  <a:pt x="234" y="189"/>
                  <a:pt x="215" y="170"/>
                  <a:pt x="192" y="170"/>
                </a:cubicBezTo>
                <a:cubicBezTo>
                  <a:pt x="64" y="170"/>
                  <a:pt x="64" y="170"/>
                  <a:pt x="64" y="170"/>
                </a:cubicBezTo>
                <a:cubicBezTo>
                  <a:pt x="40" y="170"/>
                  <a:pt x="21" y="189"/>
                  <a:pt x="21" y="213"/>
                </a:cubicBezTo>
                <a:cubicBezTo>
                  <a:pt x="21" y="309"/>
                  <a:pt x="21" y="309"/>
                  <a:pt x="21" y="309"/>
                </a:cubicBezTo>
                <a:cubicBezTo>
                  <a:pt x="21" y="315"/>
                  <a:pt x="16" y="320"/>
                  <a:pt x="10" y="320"/>
                </a:cubicBezTo>
                <a:cubicBezTo>
                  <a:pt x="4" y="320"/>
                  <a:pt x="0" y="315"/>
                  <a:pt x="0" y="309"/>
                </a:cubicBezTo>
                <a:cubicBezTo>
                  <a:pt x="0" y="213"/>
                  <a:pt x="0" y="213"/>
                  <a:pt x="0" y="213"/>
                </a:cubicBezTo>
                <a:cubicBezTo>
                  <a:pt x="0" y="178"/>
                  <a:pt x="28" y="149"/>
                  <a:pt x="64" y="149"/>
                </a:cubicBezTo>
                <a:cubicBezTo>
                  <a:pt x="192" y="149"/>
                  <a:pt x="192" y="149"/>
                  <a:pt x="192" y="149"/>
                </a:cubicBezTo>
                <a:cubicBezTo>
                  <a:pt x="227" y="149"/>
                  <a:pt x="256" y="178"/>
                  <a:pt x="256" y="213"/>
                </a:cubicBezTo>
                <a:cubicBezTo>
                  <a:pt x="256" y="309"/>
                  <a:pt x="256" y="309"/>
                  <a:pt x="256" y="309"/>
                </a:cubicBezTo>
                <a:cubicBezTo>
                  <a:pt x="256" y="315"/>
                  <a:pt x="251" y="320"/>
                  <a:pt x="245" y="320"/>
                </a:cubicBezTo>
                <a:close/>
                <a:moveTo>
                  <a:pt x="192" y="64"/>
                </a:moveTo>
                <a:cubicBezTo>
                  <a:pt x="192" y="28"/>
                  <a:pt x="163" y="0"/>
                  <a:pt x="128" y="0"/>
                </a:cubicBezTo>
                <a:cubicBezTo>
                  <a:pt x="92" y="0"/>
                  <a:pt x="64" y="28"/>
                  <a:pt x="64" y="64"/>
                </a:cubicBezTo>
                <a:cubicBezTo>
                  <a:pt x="64" y="99"/>
                  <a:pt x="92" y="128"/>
                  <a:pt x="128" y="128"/>
                </a:cubicBezTo>
                <a:cubicBezTo>
                  <a:pt x="163" y="128"/>
                  <a:pt x="192" y="99"/>
                  <a:pt x="192" y="64"/>
                </a:cubicBezTo>
                <a:close/>
                <a:moveTo>
                  <a:pt x="170" y="64"/>
                </a:moveTo>
                <a:cubicBezTo>
                  <a:pt x="170" y="87"/>
                  <a:pt x="151" y="106"/>
                  <a:pt x="128" y="106"/>
                </a:cubicBezTo>
                <a:cubicBezTo>
                  <a:pt x="104" y="106"/>
                  <a:pt x="85" y="87"/>
                  <a:pt x="85" y="64"/>
                </a:cubicBezTo>
                <a:cubicBezTo>
                  <a:pt x="85" y="40"/>
                  <a:pt x="104" y="21"/>
                  <a:pt x="128" y="21"/>
                </a:cubicBezTo>
                <a:cubicBezTo>
                  <a:pt x="151" y="21"/>
                  <a:pt x="170" y="40"/>
                  <a:pt x="170" y="64"/>
                </a:cubicBezTo>
                <a:close/>
              </a:path>
            </a:pathLst>
          </a:custGeom>
          <a:solidFill>
            <a:schemeClr val="accent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60" name="Speech Bubble: Rectangle with Corners Rounded 59">
            <a:extLst>
              <a:ext uri="{FF2B5EF4-FFF2-40B4-BE49-F238E27FC236}">
                <a16:creationId xmlns:a16="http://schemas.microsoft.com/office/drawing/2014/main" id="{2E7FA0D4-90DE-46FE-BCE3-CEE74E5DD108}"/>
              </a:ext>
            </a:extLst>
          </p:cNvPr>
          <p:cNvSpPr/>
          <p:nvPr/>
        </p:nvSpPr>
        <p:spPr bwMode="gray">
          <a:xfrm flipH="1">
            <a:off x="6756288" y="4420221"/>
            <a:ext cx="1286412" cy="872883"/>
          </a:xfrm>
          <a:prstGeom prst="wedgeRoundRectCallout">
            <a:avLst>
              <a:gd name="adj1" fmla="val -21371"/>
              <a:gd name="adj2" fmla="val 68000"/>
              <a:gd name="adj3" fmla="val 16667"/>
            </a:avLst>
          </a:prstGeom>
          <a:solidFill>
            <a:schemeClr val="bg1"/>
          </a:solidFill>
          <a:ln w="19050" algn="ctr">
            <a:solidFill>
              <a:schemeClr val="bg2"/>
            </a:solidFill>
            <a:miter lim="800000"/>
            <a:headEnd/>
            <a:tailEnd/>
          </a:ln>
        </p:spPr>
        <p:txBody>
          <a:bodyPr wrap="square" lIns="88900" tIns="88900" rIns="88900" bIns="88900" rtlCol="0" anchor="ctr"/>
          <a:lstStyle/>
          <a:p>
            <a:pPr algn="ctr">
              <a:lnSpc>
                <a:spcPct val="106000"/>
              </a:lnSpc>
            </a:pPr>
            <a:r>
              <a:rPr lang="en-US" sz="1000" dirty="0"/>
              <a:t>Profile Fit Assessment; Application Process / Survey</a:t>
            </a:r>
          </a:p>
        </p:txBody>
      </p:sp>
      <p:sp>
        <p:nvSpPr>
          <p:cNvPr id="61" name="Text Placeholder 4">
            <a:extLst>
              <a:ext uri="{FF2B5EF4-FFF2-40B4-BE49-F238E27FC236}">
                <a16:creationId xmlns:a16="http://schemas.microsoft.com/office/drawing/2014/main" id="{C567A693-00B1-4AF5-8DC1-16B0F48F5BDC}"/>
              </a:ext>
            </a:extLst>
          </p:cNvPr>
          <p:cNvSpPr>
            <a:spLocks noGrp="1"/>
          </p:cNvSpPr>
          <p:nvPr>
            <p:ph type="body" sz="quarter" idx="13"/>
          </p:nvPr>
        </p:nvSpPr>
        <p:spPr>
          <a:xfrm>
            <a:off x="465833" y="731671"/>
            <a:ext cx="11571837" cy="438692"/>
          </a:xfrm>
        </p:spPr>
        <p:txBody>
          <a:bodyPr/>
          <a:lstStyle/>
          <a:p>
            <a:r>
              <a:rPr lang="en-US" dirty="0"/>
              <a:t>Recruiting teams should understanding key messaging across the candidate journey</a:t>
            </a:r>
          </a:p>
        </p:txBody>
      </p:sp>
    </p:spTree>
    <p:extLst>
      <p:ext uri="{BB962C8B-B14F-4D97-AF65-F5344CB8AC3E}">
        <p14:creationId xmlns:p14="http://schemas.microsoft.com/office/powerpoint/2010/main" val="13345806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bwMode="gray">
          <a:xfrm>
            <a:off x="6430479" y="1142680"/>
            <a:ext cx="5194690" cy="492887"/>
          </a:xfrm>
          <a:prstGeom prst="rect">
            <a:avLst/>
          </a:prstGeom>
          <a:solidFill>
            <a:schemeClr val="accent1"/>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sp>
        <p:nvSpPr>
          <p:cNvPr id="6" name="Rectangle 5"/>
          <p:cNvSpPr/>
          <p:nvPr/>
        </p:nvSpPr>
        <p:spPr bwMode="gray">
          <a:xfrm>
            <a:off x="588674" y="1170722"/>
            <a:ext cx="5194690" cy="492887"/>
          </a:xfrm>
          <a:prstGeom prst="rect">
            <a:avLst/>
          </a:prstGeom>
          <a:solidFill>
            <a:schemeClr val="accent1"/>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sp>
        <p:nvSpPr>
          <p:cNvPr id="5" name="Text Placeholder 4"/>
          <p:cNvSpPr>
            <a:spLocks noGrp="1"/>
          </p:cNvSpPr>
          <p:nvPr>
            <p:ph type="body" sz="quarter" idx="13"/>
          </p:nvPr>
        </p:nvSpPr>
        <p:spPr>
          <a:xfrm>
            <a:off x="588674" y="731671"/>
            <a:ext cx="8439150" cy="299871"/>
          </a:xfrm>
        </p:spPr>
        <p:txBody>
          <a:bodyPr/>
          <a:lstStyle/>
          <a:p>
            <a:r>
              <a:rPr lang="en-US" dirty="0"/>
              <a:t>What to keep in mind when speaking to potential candidates</a:t>
            </a:r>
          </a:p>
          <a:p>
            <a:endParaRPr lang="en-US" dirty="0"/>
          </a:p>
        </p:txBody>
      </p:sp>
      <p:sp>
        <p:nvSpPr>
          <p:cNvPr id="2" name="Title 1"/>
          <p:cNvSpPr>
            <a:spLocks noGrp="1"/>
          </p:cNvSpPr>
          <p:nvPr>
            <p:ph type="title"/>
          </p:nvPr>
        </p:nvSpPr>
        <p:spPr>
          <a:xfrm>
            <a:off x="588674" y="397569"/>
            <a:ext cx="8439150" cy="334102"/>
          </a:xfrm>
        </p:spPr>
        <p:txBody>
          <a:bodyPr>
            <a:normAutofit/>
          </a:bodyPr>
          <a:lstStyle/>
          <a:p>
            <a:pPr defTabSz="914400">
              <a:defRPr/>
            </a:pPr>
            <a:r>
              <a:rPr lang="en-US" dirty="0">
                <a:solidFill>
                  <a:prstClr val="black"/>
                </a:solidFill>
                <a:latin typeface="Verdana"/>
              </a:rPr>
              <a:t>Selling Deloitte On Campus</a:t>
            </a:r>
          </a:p>
        </p:txBody>
      </p:sp>
      <p:sp>
        <p:nvSpPr>
          <p:cNvPr id="3" name="Content Placeholder 2"/>
          <p:cNvSpPr>
            <a:spLocks noGrp="1"/>
          </p:cNvSpPr>
          <p:nvPr>
            <p:ph idx="1"/>
          </p:nvPr>
        </p:nvSpPr>
        <p:spPr>
          <a:xfrm>
            <a:off x="588674" y="1720840"/>
            <a:ext cx="5194690" cy="4456669"/>
          </a:xfrm>
          <a:ln w="28575">
            <a:solidFill>
              <a:schemeClr val="accent1"/>
            </a:solidFill>
          </a:ln>
        </p:spPr>
        <p:txBody>
          <a:bodyPr vert="horz" lIns="91440" tIns="91440" rIns="91440" bIns="91440" rtlCol="0">
            <a:noAutofit/>
          </a:bodyPr>
          <a:lstStyle/>
          <a:p>
            <a:pPr marL="285750" indent="-285750" defTabSz="914400">
              <a:buFont typeface="Arial" panose="020B0604020202020204" pitchFamily="34" charset="0"/>
              <a:buChar char="•"/>
              <a:defRPr/>
            </a:pPr>
            <a:r>
              <a:rPr lang="en-US" kern="0" dirty="0"/>
              <a:t>DO share </a:t>
            </a:r>
            <a:r>
              <a:rPr lang="en-US" b="1" kern="0" dirty="0"/>
              <a:t>stories</a:t>
            </a:r>
            <a:r>
              <a:rPr lang="en-US" kern="0" dirty="0"/>
              <a:t> about your Deloitte experiences and the </a:t>
            </a:r>
            <a:r>
              <a:rPr lang="en-US" b="1" kern="0" dirty="0"/>
              <a:t>value</a:t>
            </a:r>
            <a:r>
              <a:rPr lang="en-US" kern="0" dirty="0"/>
              <a:t> you bring to clients</a:t>
            </a:r>
          </a:p>
          <a:p>
            <a:pPr marL="285750" indent="-285750" defTabSz="914400">
              <a:buFont typeface="Arial" panose="020B0604020202020204" pitchFamily="34" charset="0"/>
              <a:buChar char="•"/>
              <a:defRPr/>
            </a:pPr>
            <a:r>
              <a:rPr lang="en-US" kern="0" dirty="0"/>
              <a:t>DO communicate in a </a:t>
            </a:r>
            <a:r>
              <a:rPr lang="en-US" b="1" kern="0" dirty="0"/>
              <a:t>positive</a:t>
            </a:r>
            <a:r>
              <a:rPr lang="en-US" kern="0" dirty="0"/>
              <a:t>, </a:t>
            </a:r>
            <a:r>
              <a:rPr lang="en-US" b="1" kern="0" dirty="0"/>
              <a:t>respectful</a:t>
            </a:r>
            <a:r>
              <a:rPr lang="en-US" kern="0" dirty="0"/>
              <a:t>, manner</a:t>
            </a:r>
          </a:p>
          <a:p>
            <a:pPr marL="285750" indent="-285750" defTabSz="914400">
              <a:buFont typeface="Arial" panose="020B0604020202020204" pitchFamily="34" charset="0"/>
              <a:buChar char="•"/>
              <a:defRPr/>
            </a:pPr>
            <a:r>
              <a:rPr lang="en-US" kern="0" dirty="0"/>
              <a:t>DO share information on </a:t>
            </a:r>
            <a:r>
              <a:rPr lang="en-US" b="1" kern="0" dirty="0"/>
              <a:t>flexibility</a:t>
            </a:r>
            <a:r>
              <a:rPr lang="en-US" kern="0" dirty="0"/>
              <a:t> and the </a:t>
            </a:r>
            <a:r>
              <a:rPr lang="en-US" b="1" kern="0" dirty="0"/>
              <a:t>supportive environment </a:t>
            </a:r>
            <a:r>
              <a:rPr lang="en-US" kern="0" dirty="0"/>
              <a:t>at Deloitte and our work-life balance programs</a:t>
            </a:r>
          </a:p>
          <a:p>
            <a:pPr marL="285750" indent="-285750" defTabSz="914400">
              <a:buFont typeface="Arial" panose="020B0604020202020204" pitchFamily="34" charset="0"/>
              <a:buChar char="•"/>
              <a:defRPr/>
            </a:pPr>
            <a:r>
              <a:rPr lang="en-US" kern="0" dirty="0"/>
              <a:t>DO share that we rely on campus hires to bring a </a:t>
            </a:r>
            <a:r>
              <a:rPr lang="en-US" b="1" kern="0" dirty="0"/>
              <a:t>fresh</a:t>
            </a:r>
            <a:r>
              <a:rPr lang="en-US" kern="0" dirty="0"/>
              <a:t>, </a:t>
            </a:r>
            <a:r>
              <a:rPr lang="en-US" b="1" kern="0" dirty="0"/>
              <a:t>new perspective to our culture </a:t>
            </a:r>
            <a:r>
              <a:rPr lang="en-US" kern="0" dirty="0"/>
              <a:t>and will look to them to be the LEADERS of tomorrow</a:t>
            </a:r>
          </a:p>
          <a:p>
            <a:pPr marL="285750" indent="-285750" defTabSz="914400">
              <a:buFont typeface="Arial" panose="020B0604020202020204" pitchFamily="34" charset="0"/>
              <a:buChar char="•"/>
              <a:defRPr/>
            </a:pPr>
            <a:r>
              <a:rPr lang="en-US" kern="0" dirty="0"/>
              <a:t>DO </a:t>
            </a:r>
            <a:r>
              <a:rPr lang="en-US" b="1" kern="0" dirty="0"/>
              <a:t>follow up with top candidates </a:t>
            </a:r>
            <a:r>
              <a:rPr lang="en-US" kern="0" dirty="0"/>
              <a:t>via EMAIL, PHONE or IN-PERSON meetings</a:t>
            </a:r>
          </a:p>
          <a:p>
            <a:pPr marL="285750" indent="-285750" defTabSz="914400">
              <a:buFont typeface="Arial" panose="020B0604020202020204" pitchFamily="34" charset="0"/>
              <a:buChar char="•"/>
              <a:defRPr/>
            </a:pPr>
            <a:r>
              <a:rPr lang="en-US" kern="0" dirty="0"/>
              <a:t>DO discuss </a:t>
            </a:r>
            <a:r>
              <a:rPr lang="en-US" b="1" kern="0" dirty="0"/>
              <a:t>pro-bono work, </a:t>
            </a:r>
            <a:r>
              <a:rPr lang="en-US" kern="0" dirty="0"/>
              <a:t>breadth of career opportunities, and other </a:t>
            </a:r>
            <a:r>
              <a:rPr lang="en-US" b="1" kern="0" dirty="0"/>
              <a:t>Deloitte “hot-topics”</a:t>
            </a:r>
          </a:p>
          <a:p>
            <a:pPr marL="285750" indent="-285750" defTabSz="914400">
              <a:buFont typeface="Arial" panose="020B0604020202020204" pitchFamily="34" charset="0"/>
              <a:buChar char="•"/>
              <a:defRPr/>
            </a:pPr>
            <a:r>
              <a:rPr lang="en-US" kern="0" dirty="0"/>
              <a:t>DO </a:t>
            </a:r>
            <a:r>
              <a:rPr lang="en-US" b="1" kern="0" dirty="0"/>
              <a:t>encourage </a:t>
            </a:r>
            <a:r>
              <a:rPr lang="en-US" kern="0" dirty="0"/>
              <a:t>candidates</a:t>
            </a:r>
            <a:r>
              <a:rPr lang="en-US" b="1" kern="0" dirty="0"/>
              <a:t> to speak to the recruiter about specific salary details</a:t>
            </a:r>
            <a:r>
              <a:rPr lang="en-US" kern="0" dirty="0"/>
              <a:t>, ensure that salaries and benefits are </a:t>
            </a:r>
            <a:r>
              <a:rPr lang="en-US" b="1" kern="0" dirty="0"/>
              <a:t>competitive</a:t>
            </a:r>
            <a:r>
              <a:rPr lang="en-US" kern="0" dirty="0"/>
              <a:t> by industry standards, speak to other benefits (i.e. gym discounts, health plan options)</a:t>
            </a:r>
          </a:p>
          <a:p>
            <a:pPr marL="285750" indent="-285750" defTabSz="914400">
              <a:buFont typeface="Arial" panose="020B0604020202020204" pitchFamily="34" charset="0"/>
              <a:buChar char="•"/>
              <a:defRPr/>
            </a:pPr>
            <a:endParaRPr lang="en-US" kern="0" dirty="0"/>
          </a:p>
          <a:p>
            <a:pPr marL="171450" indent="-171450">
              <a:buFont typeface="Arial" panose="020B0604020202020204" pitchFamily="34" charset="0"/>
              <a:buChar char="•"/>
            </a:pPr>
            <a:endParaRPr lang="en-US" sz="800" dirty="0"/>
          </a:p>
        </p:txBody>
      </p:sp>
      <p:sp>
        <p:nvSpPr>
          <p:cNvPr id="4" name="Content Placeholder 3"/>
          <p:cNvSpPr>
            <a:spLocks noGrp="1"/>
          </p:cNvSpPr>
          <p:nvPr>
            <p:ph idx="4294967295"/>
          </p:nvPr>
        </p:nvSpPr>
        <p:spPr>
          <a:xfrm>
            <a:off x="6430479" y="1720839"/>
            <a:ext cx="5194690" cy="4456670"/>
          </a:xfrm>
          <a:ln w="28575">
            <a:solidFill>
              <a:schemeClr val="accent1"/>
            </a:solidFill>
          </a:ln>
        </p:spPr>
        <p:txBody>
          <a:bodyPr vert="horz" lIns="91440" tIns="91440" rIns="91440" bIns="91440" rtlCol="0">
            <a:noAutofit/>
          </a:bodyPr>
          <a:lstStyle/>
          <a:p>
            <a:pPr marL="285750" indent="-285750" defTabSz="914400">
              <a:buFont typeface="Arial" panose="020B0604020202020204" pitchFamily="34" charset="0"/>
              <a:buChar char="•"/>
              <a:defRPr/>
            </a:pPr>
            <a:r>
              <a:rPr lang="en-US" b="1" kern="0" dirty="0"/>
              <a:t>DON’T introduce yourself by legacy service lines </a:t>
            </a:r>
            <a:r>
              <a:rPr lang="en-US" kern="0" dirty="0"/>
              <a:t>or</a:t>
            </a:r>
            <a:r>
              <a:rPr lang="en-US" b="1" kern="0" dirty="0"/>
              <a:t> operating portfolio</a:t>
            </a:r>
          </a:p>
          <a:p>
            <a:pPr marL="285750" indent="-285750" defTabSz="914400">
              <a:buFont typeface="Arial" panose="020B0604020202020204" pitchFamily="34" charset="0"/>
              <a:buChar char="•"/>
              <a:defRPr/>
            </a:pPr>
            <a:r>
              <a:rPr lang="en-US" b="1" kern="0" dirty="0"/>
              <a:t>DON’T talk in consultant speak</a:t>
            </a:r>
            <a:r>
              <a:rPr lang="en-US" kern="0" dirty="0"/>
              <a:t>; share your experiences in a straight-forward, casual tone so candidates can see what your experience might mean to them</a:t>
            </a:r>
          </a:p>
          <a:p>
            <a:pPr marL="285750" indent="-285750" defTabSz="914400">
              <a:buFont typeface="Arial" panose="020B0604020202020204" pitchFamily="34" charset="0"/>
              <a:buChar char="•"/>
              <a:defRPr/>
            </a:pPr>
            <a:r>
              <a:rPr lang="en-US" b="1" kern="0" dirty="0"/>
              <a:t>DON’T over-promise </a:t>
            </a:r>
            <a:r>
              <a:rPr lang="en-US" kern="0" dirty="0"/>
              <a:t>flexibility programs and options for work-life balance; keep your examples </a:t>
            </a:r>
            <a:r>
              <a:rPr lang="en-US" b="1" kern="0" dirty="0"/>
              <a:t>REALISTIC</a:t>
            </a:r>
          </a:p>
          <a:p>
            <a:pPr marL="285750" indent="-285750" defTabSz="914400">
              <a:buFont typeface="Arial" panose="020B0604020202020204" pitchFamily="34" charset="0"/>
              <a:buChar char="•"/>
              <a:defRPr/>
            </a:pPr>
            <a:r>
              <a:rPr lang="en-US" b="1" kern="0" dirty="0"/>
              <a:t>DON’T</a:t>
            </a:r>
            <a:r>
              <a:rPr lang="en-US" kern="0" dirty="0"/>
              <a:t> </a:t>
            </a:r>
            <a:r>
              <a:rPr lang="en-GB" b="1" dirty="0"/>
              <a:t>share specific information</a:t>
            </a:r>
            <a:r>
              <a:rPr lang="en-GB" dirty="0"/>
              <a:t> about your client or their business issues, instead </a:t>
            </a:r>
            <a:r>
              <a:rPr lang="en-GB" b="1" dirty="0"/>
              <a:t>use generalizations</a:t>
            </a:r>
            <a:r>
              <a:rPr lang="en-GB" dirty="0"/>
              <a:t> and focus on your day-to-day role</a:t>
            </a:r>
            <a:endParaRPr lang="en-US" b="1" kern="0" dirty="0"/>
          </a:p>
          <a:p>
            <a:pPr marL="285750" indent="-285750" defTabSz="914400">
              <a:buFont typeface="Arial" panose="020B0604020202020204" pitchFamily="34" charset="0"/>
              <a:buChar char="•"/>
              <a:defRPr/>
            </a:pPr>
            <a:r>
              <a:rPr lang="en-US" b="1" kern="0" dirty="0"/>
              <a:t>DON’T be short </a:t>
            </a:r>
            <a:r>
              <a:rPr lang="en-US" kern="0" dirty="0"/>
              <a:t>if a candidate does not meet recruiting requirements, but balance time effectively</a:t>
            </a:r>
          </a:p>
          <a:p>
            <a:pPr marL="285750" indent="-285750" defTabSz="914400">
              <a:buFont typeface="Arial" panose="020B0604020202020204" pitchFamily="34" charset="0"/>
              <a:buChar char="•"/>
              <a:defRPr/>
            </a:pPr>
            <a:r>
              <a:rPr lang="en-US" b="1" kern="0" dirty="0"/>
              <a:t>DON’T give out specific information about </a:t>
            </a:r>
            <a:r>
              <a:rPr lang="en-US" kern="0" dirty="0"/>
              <a:t>the</a:t>
            </a:r>
            <a:r>
              <a:rPr lang="en-US" b="1" kern="0" dirty="0"/>
              <a:t> interviews </a:t>
            </a:r>
            <a:r>
              <a:rPr lang="en-US" kern="0" dirty="0"/>
              <a:t>beyond the general setup (type, time, etc.)</a:t>
            </a:r>
          </a:p>
          <a:p>
            <a:pPr marL="285750" indent="-285750" defTabSz="914400">
              <a:buFont typeface="Arial" panose="020B0604020202020204" pitchFamily="34" charset="0"/>
              <a:buChar char="•"/>
              <a:defRPr/>
            </a:pPr>
            <a:r>
              <a:rPr lang="en-US" b="1" kern="0" dirty="0"/>
              <a:t>DON’T disclose your personal compensation </a:t>
            </a:r>
            <a:r>
              <a:rPr lang="en-US" kern="0" dirty="0"/>
              <a:t>or discuss previous offer details</a:t>
            </a:r>
          </a:p>
          <a:p>
            <a:pPr defTabSz="914400">
              <a:defRPr/>
            </a:pPr>
            <a:endParaRPr lang="en-US" kern="0" dirty="0"/>
          </a:p>
        </p:txBody>
      </p:sp>
      <p:sp>
        <p:nvSpPr>
          <p:cNvPr id="8" name="Rectangle 7"/>
          <p:cNvSpPr/>
          <p:nvPr/>
        </p:nvSpPr>
        <p:spPr>
          <a:xfrm>
            <a:off x="1856234" y="1194522"/>
            <a:ext cx="2832456" cy="461665"/>
          </a:xfrm>
          <a:prstGeom prst="rect">
            <a:avLst/>
          </a:prstGeom>
        </p:spPr>
        <p:txBody>
          <a:bodyPr wrap="square">
            <a:spAutoFit/>
          </a:bodyPr>
          <a:lstStyle/>
          <a:p>
            <a:pPr algn="ctr"/>
            <a:r>
              <a:rPr lang="en-US" b="1" dirty="0">
                <a:solidFill>
                  <a:schemeClr val="bg1"/>
                </a:solidFill>
                <a:cs typeface="Arial"/>
                <a:sym typeface="Arial"/>
              </a:rPr>
              <a:t>DO</a:t>
            </a:r>
            <a:endParaRPr lang="en-US" b="1" dirty="0">
              <a:solidFill>
                <a:schemeClr val="bg1"/>
              </a:solidFill>
            </a:endParaRPr>
          </a:p>
        </p:txBody>
      </p:sp>
      <p:sp>
        <p:nvSpPr>
          <p:cNvPr id="9" name="Rectangle 8"/>
          <p:cNvSpPr/>
          <p:nvPr/>
        </p:nvSpPr>
        <p:spPr>
          <a:xfrm>
            <a:off x="7660527" y="1187270"/>
            <a:ext cx="2832456" cy="461665"/>
          </a:xfrm>
          <a:prstGeom prst="rect">
            <a:avLst/>
          </a:prstGeom>
        </p:spPr>
        <p:txBody>
          <a:bodyPr wrap="square">
            <a:spAutoFit/>
          </a:bodyPr>
          <a:lstStyle/>
          <a:p>
            <a:pPr algn="ctr"/>
            <a:r>
              <a:rPr lang="en-US" b="1" dirty="0">
                <a:solidFill>
                  <a:schemeClr val="bg1"/>
                </a:solidFill>
                <a:cs typeface="Arial"/>
                <a:sym typeface="Arial"/>
              </a:rPr>
              <a:t>DON’T</a:t>
            </a:r>
            <a:endParaRPr lang="en-US" b="1" dirty="0">
              <a:solidFill>
                <a:schemeClr val="bg1"/>
              </a:solidFill>
            </a:endParaRPr>
          </a:p>
        </p:txBody>
      </p:sp>
      <p:sp>
        <p:nvSpPr>
          <p:cNvPr id="12" name="Freeform 274"/>
          <p:cNvSpPr>
            <a:spLocks noEditPoints="1"/>
          </p:cNvSpPr>
          <p:nvPr/>
        </p:nvSpPr>
        <p:spPr bwMode="auto">
          <a:xfrm>
            <a:off x="8200581" y="1223316"/>
            <a:ext cx="290384" cy="354291"/>
          </a:xfrm>
          <a:custGeom>
            <a:avLst/>
            <a:gdLst>
              <a:gd name="T0" fmla="*/ 184 w 197"/>
              <a:gd name="T1" fmla="*/ 33 h 241"/>
              <a:gd name="T2" fmla="*/ 149 w 197"/>
              <a:gd name="T3" fmla="*/ 22 h 241"/>
              <a:gd name="T4" fmla="*/ 70 w 197"/>
              <a:gd name="T5" fmla="*/ 0 h 241"/>
              <a:gd name="T6" fmla="*/ 41 w 197"/>
              <a:gd name="T7" fmla="*/ 27 h 241"/>
              <a:gd name="T8" fmla="*/ 21 w 197"/>
              <a:gd name="T9" fmla="*/ 55 h 241"/>
              <a:gd name="T10" fmla="*/ 6 w 197"/>
              <a:gd name="T11" fmla="*/ 78 h 241"/>
              <a:gd name="T12" fmla="*/ 7 w 197"/>
              <a:gd name="T13" fmla="*/ 93 h 241"/>
              <a:gd name="T14" fmla="*/ 17 w 197"/>
              <a:gd name="T15" fmla="*/ 130 h 241"/>
              <a:gd name="T16" fmla="*/ 65 w 197"/>
              <a:gd name="T17" fmla="*/ 139 h 241"/>
              <a:gd name="T18" fmla="*/ 52 w 197"/>
              <a:gd name="T19" fmla="*/ 175 h 241"/>
              <a:gd name="T20" fmla="*/ 73 w 197"/>
              <a:gd name="T21" fmla="*/ 241 h 241"/>
              <a:gd name="T22" fmla="*/ 76 w 197"/>
              <a:gd name="T23" fmla="*/ 241 h 241"/>
              <a:gd name="T24" fmla="*/ 81 w 197"/>
              <a:gd name="T25" fmla="*/ 237 h 241"/>
              <a:gd name="T26" fmla="*/ 103 w 197"/>
              <a:gd name="T27" fmla="*/ 185 h 241"/>
              <a:gd name="T28" fmla="*/ 126 w 197"/>
              <a:gd name="T29" fmla="*/ 160 h 241"/>
              <a:gd name="T30" fmla="*/ 141 w 197"/>
              <a:gd name="T31" fmla="*/ 140 h 241"/>
              <a:gd name="T32" fmla="*/ 163 w 197"/>
              <a:gd name="T33" fmla="*/ 124 h 241"/>
              <a:gd name="T34" fmla="*/ 187 w 197"/>
              <a:gd name="T35" fmla="*/ 121 h 241"/>
              <a:gd name="T36" fmla="*/ 188 w 197"/>
              <a:gd name="T37" fmla="*/ 36 h 241"/>
              <a:gd name="T38" fmla="*/ 163 w 197"/>
              <a:gd name="T39" fmla="*/ 114 h 241"/>
              <a:gd name="T40" fmla="*/ 133 w 197"/>
              <a:gd name="T41" fmla="*/ 134 h 241"/>
              <a:gd name="T42" fmla="*/ 119 w 197"/>
              <a:gd name="T43" fmla="*/ 154 h 241"/>
              <a:gd name="T44" fmla="*/ 96 w 197"/>
              <a:gd name="T45" fmla="*/ 178 h 241"/>
              <a:gd name="T46" fmla="*/ 72 w 197"/>
              <a:gd name="T47" fmla="*/ 230 h 241"/>
              <a:gd name="T48" fmla="*/ 61 w 197"/>
              <a:gd name="T49" fmla="*/ 180 h 241"/>
              <a:gd name="T50" fmla="*/ 75 w 197"/>
              <a:gd name="T51" fmla="*/ 139 h 241"/>
              <a:gd name="T52" fmla="*/ 74 w 197"/>
              <a:gd name="T53" fmla="*/ 131 h 241"/>
              <a:gd name="T54" fmla="*/ 62 w 197"/>
              <a:gd name="T55" fmla="*/ 130 h 241"/>
              <a:gd name="T56" fmla="*/ 10 w 197"/>
              <a:gd name="T57" fmla="*/ 107 h 241"/>
              <a:gd name="T58" fmla="*/ 18 w 197"/>
              <a:gd name="T59" fmla="*/ 96 h 241"/>
              <a:gd name="T60" fmla="*/ 50 w 197"/>
              <a:gd name="T61" fmla="*/ 94 h 241"/>
              <a:gd name="T62" fmla="*/ 49 w 197"/>
              <a:gd name="T63" fmla="*/ 84 h 241"/>
              <a:gd name="T64" fmla="*/ 16 w 197"/>
              <a:gd name="T65" fmla="*/ 78 h 241"/>
              <a:gd name="T66" fmla="*/ 25 w 197"/>
              <a:gd name="T67" fmla="*/ 64 h 241"/>
              <a:gd name="T68" fmla="*/ 56 w 197"/>
              <a:gd name="T69" fmla="*/ 62 h 241"/>
              <a:gd name="T70" fmla="*/ 56 w 197"/>
              <a:gd name="T71" fmla="*/ 52 h 241"/>
              <a:gd name="T72" fmla="*/ 31 w 197"/>
              <a:gd name="T73" fmla="*/ 47 h 241"/>
              <a:gd name="T74" fmla="*/ 47 w 197"/>
              <a:gd name="T75" fmla="*/ 36 h 241"/>
              <a:gd name="T76" fmla="*/ 60 w 197"/>
              <a:gd name="T77" fmla="*/ 36 h 241"/>
              <a:gd name="T78" fmla="*/ 60 w 197"/>
              <a:gd name="T79" fmla="*/ 26 h 241"/>
              <a:gd name="T80" fmla="*/ 50 w 197"/>
              <a:gd name="T81" fmla="*/ 25 h 241"/>
              <a:gd name="T82" fmla="*/ 93 w 197"/>
              <a:gd name="T83" fmla="*/ 10 h 241"/>
              <a:gd name="T84" fmla="*/ 152 w 197"/>
              <a:gd name="T85" fmla="*/ 40 h 241"/>
              <a:gd name="T86" fmla="*/ 156 w 197"/>
              <a:gd name="T87" fmla="*/ 43 h 241"/>
              <a:gd name="T88" fmla="*/ 187 w 197"/>
              <a:gd name="T89" fmla="*/ 79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97" h="241">
                <a:moveTo>
                  <a:pt x="188" y="36"/>
                </a:moveTo>
                <a:cubicBezTo>
                  <a:pt x="187" y="34"/>
                  <a:pt x="186" y="33"/>
                  <a:pt x="184" y="33"/>
                </a:cubicBezTo>
                <a:cubicBezTo>
                  <a:pt x="159" y="33"/>
                  <a:pt x="159" y="33"/>
                  <a:pt x="159" y="33"/>
                </a:cubicBezTo>
                <a:cubicBezTo>
                  <a:pt x="155" y="29"/>
                  <a:pt x="152" y="26"/>
                  <a:pt x="149" y="22"/>
                </a:cubicBezTo>
                <a:cubicBezTo>
                  <a:pt x="134" y="8"/>
                  <a:pt x="114" y="0"/>
                  <a:pt x="93" y="0"/>
                </a:cubicBezTo>
                <a:cubicBezTo>
                  <a:pt x="82" y="0"/>
                  <a:pt x="71" y="0"/>
                  <a:pt x="70" y="0"/>
                </a:cubicBezTo>
                <a:cubicBezTo>
                  <a:pt x="43" y="0"/>
                  <a:pt x="40" y="17"/>
                  <a:pt x="40" y="25"/>
                </a:cubicBezTo>
                <a:cubicBezTo>
                  <a:pt x="40" y="25"/>
                  <a:pt x="41" y="26"/>
                  <a:pt x="41" y="27"/>
                </a:cubicBezTo>
                <a:cubicBezTo>
                  <a:pt x="31" y="28"/>
                  <a:pt x="21" y="33"/>
                  <a:pt x="21" y="47"/>
                </a:cubicBezTo>
                <a:cubicBezTo>
                  <a:pt x="21" y="48"/>
                  <a:pt x="21" y="52"/>
                  <a:pt x="21" y="55"/>
                </a:cubicBezTo>
                <a:cubicBezTo>
                  <a:pt x="16" y="57"/>
                  <a:pt x="13" y="59"/>
                  <a:pt x="10" y="62"/>
                </a:cubicBezTo>
                <a:cubicBezTo>
                  <a:pt x="6" y="67"/>
                  <a:pt x="6" y="78"/>
                  <a:pt x="6" y="78"/>
                </a:cubicBezTo>
                <a:cubicBezTo>
                  <a:pt x="6" y="82"/>
                  <a:pt x="7" y="86"/>
                  <a:pt x="10" y="90"/>
                </a:cubicBezTo>
                <a:cubicBezTo>
                  <a:pt x="8" y="91"/>
                  <a:pt x="7" y="92"/>
                  <a:pt x="7" y="93"/>
                </a:cubicBezTo>
                <a:cubicBezTo>
                  <a:pt x="2" y="97"/>
                  <a:pt x="0" y="100"/>
                  <a:pt x="0" y="107"/>
                </a:cubicBezTo>
                <a:cubicBezTo>
                  <a:pt x="0" y="119"/>
                  <a:pt x="7" y="124"/>
                  <a:pt x="17" y="130"/>
                </a:cubicBezTo>
                <a:cubicBezTo>
                  <a:pt x="29" y="136"/>
                  <a:pt x="44" y="139"/>
                  <a:pt x="62" y="139"/>
                </a:cubicBezTo>
                <a:cubicBezTo>
                  <a:pt x="65" y="139"/>
                  <a:pt x="65" y="139"/>
                  <a:pt x="65" y="139"/>
                </a:cubicBezTo>
                <a:cubicBezTo>
                  <a:pt x="63" y="150"/>
                  <a:pt x="60" y="160"/>
                  <a:pt x="55" y="170"/>
                </a:cubicBezTo>
                <a:cubicBezTo>
                  <a:pt x="52" y="175"/>
                  <a:pt x="52" y="175"/>
                  <a:pt x="52" y="175"/>
                </a:cubicBezTo>
                <a:cubicBezTo>
                  <a:pt x="46" y="188"/>
                  <a:pt x="42" y="197"/>
                  <a:pt x="42" y="204"/>
                </a:cubicBezTo>
                <a:cubicBezTo>
                  <a:pt x="42" y="224"/>
                  <a:pt x="53" y="236"/>
                  <a:pt x="73" y="241"/>
                </a:cubicBezTo>
                <a:cubicBezTo>
                  <a:pt x="75" y="241"/>
                  <a:pt x="75" y="241"/>
                  <a:pt x="75" y="241"/>
                </a:cubicBezTo>
                <a:cubicBezTo>
                  <a:pt x="75" y="241"/>
                  <a:pt x="76" y="241"/>
                  <a:pt x="76" y="241"/>
                </a:cubicBezTo>
                <a:cubicBezTo>
                  <a:pt x="77" y="241"/>
                  <a:pt x="78" y="241"/>
                  <a:pt x="79" y="240"/>
                </a:cubicBezTo>
                <a:cubicBezTo>
                  <a:pt x="80" y="240"/>
                  <a:pt x="81" y="239"/>
                  <a:pt x="81" y="237"/>
                </a:cubicBezTo>
                <a:cubicBezTo>
                  <a:pt x="85" y="219"/>
                  <a:pt x="85" y="219"/>
                  <a:pt x="85" y="219"/>
                </a:cubicBezTo>
                <a:cubicBezTo>
                  <a:pt x="88" y="206"/>
                  <a:pt x="94" y="195"/>
                  <a:pt x="103" y="185"/>
                </a:cubicBezTo>
                <a:cubicBezTo>
                  <a:pt x="122" y="165"/>
                  <a:pt x="122" y="165"/>
                  <a:pt x="122" y="165"/>
                </a:cubicBezTo>
                <a:cubicBezTo>
                  <a:pt x="123" y="163"/>
                  <a:pt x="125" y="162"/>
                  <a:pt x="126" y="160"/>
                </a:cubicBezTo>
                <a:cubicBezTo>
                  <a:pt x="129" y="157"/>
                  <a:pt x="132" y="153"/>
                  <a:pt x="136" y="147"/>
                </a:cubicBezTo>
                <a:cubicBezTo>
                  <a:pt x="141" y="140"/>
                  <a:pt x="141" y="140"/>
                  <a:pt x="141" y="140"/>
                </a:cubicBezTo>
                <a:cubicBezTo>
                  <a:pt x="147" y="133"/>
                  <a:pt x="151" y="128"/>
                  <a:pt x="153" y="127"/>
                </a:cubicBezTo>
                <a:cubicBezTo>
                  <a:pt x="155" y="125"/>
                  <a:pt x="158" y="124"/>
                  <a:pt x="163" y="124"/>
                </a:cubicBezTo>
                <a:cubicBezTo>
                  <a:pt x="183" y="124"/>
                  <a:pt x="183" y="124"/>
                  <a:pt x="183" y="124"/>
                </a:cubicBezTo>
                <a:cubicBezTo>
                  <a:pt x="185" y="124"/>
                  <a:pt x="186" y="123"/>
                  <a:pt x="187" y="121"/>
                </a:cubicBezTo>
                <a:cubicBezTo>
                  <a:pt x="193" y="108"/>
                  <a:pt x="197" y="93"/>
                  <a:pt x="197" y="79"/>
                </a:cubicBezTo>
                <a:cubicBezTo>
                  <a:pt x="197" y="65"/>
                  <a:pt x="194" y="50"/>
                  <a:pt x="188" y="36"/>
                </a:cubicBezTo>
                <a:close/>
                <a:moveTo>
                  <a:pt x="179" y="114"/>
                </a:moveTo>
                <a:cubicBezTo>
                  <a:pt x="163" y="114"/>
                  <a:pt x="163" y="114"/>
                  <a:pt x="163" y="114"/>
                </a:cubicBezTo>
                <a:cubicBezTo>
                  <a:pt x="156" y="114"/>
                  <a:pt x="151" y="116"/>
                  <a:pt x="147" y="119"/>
                </a:cubicBezTo>
                <a:cubicBezTo>
                  <a:pt x="145" y="120"/>
                  <a:pt x="141" y="123"/>
                  <a:pt x="133" y="134"/>
                </a:cubicBezTo>
                <a:cubicBezTo>
                  <a:pt x="128" y="141"/>
                  <a:pt x="128" y="141"/>
                  <a:pt x="128" y="141"/>
                </a:cubicBezTo>
                <a:cubicBezTo>
                  <a:pt x="124" y="147"/>
                  <a:pt x="121" y="151"/>
                  <a:pt x="119" y="154"/>
                </a:cubicBezTo>
                <a:cubicBezTo>
                  <a:pt x="117" y="155"/>
                  <a:pt x="116" y="157"/>
                  <a:pt x="115" y="158"/>
                </a:cubicBezTo>
                <a:cubicBezTo>
                  <a:pt x="96" y="178"/>
                  <a:pt x="96" y="178"/>
                  <a:pt x="96" y="178"/>
                </a:cubicBezTo>
                <a:cubicBezTo>
                  <a:pt x="86" y="189"/>
                  <a:pt x="79" y="202"/>
                  <a:pt x="75" y="216"/>
                </a:cubicBezTo>
                <a:cubicBezTo>
                  <a:pt x="72" y="230"/>
                  <a:pt x="72" y="230"/>
                  <a:pt x="72" y="230"/>
                </a:cubicBezTo>
                <a:cubicBezTo>
                  <a:pt x="58" y="226"/>
                  <a:pt x="52" y="218"/>
                  <a:pt x="52" y="204"/>
                </a:cubicBezTo>
                <a:cubicBezTo>
                  <a:pt x="52" y="201"/>
                  <a:pt x="54" y="193"/>
                  <a:pt x="61" y="180"/>
                </a:cubicBezTo>
                <a:cubicBezTo>
                  <a:pt x="64" y="174"/>
                  <a:pt x="64" y="174"/>
                  <a:pt x="64" y="174"/>
                </a:cubicBezTo>
                <a:cubicBezTo>
                  <a:pt x="70" y="163"/>
                  <a:pt x="74" y="151"/>
                  <a:pt x="75" y="139"/>
                </a:cubicBezTo>
                <a:cubicBezTo>
                  <a:pt x="76" y="135"/>
                  <a:pt x="76" y="135"/>
                  <a:pt x="76" y="135"/>
                </a:cubicBezTo>
                <a:cubicBezTo>
                  <a:pt x="76" y="134"/>
                  <a:pt x="75" y="132"/>
                  <a:pt x="74" y="131"/>
                </a:cubicBezTo>
                <a:cubicBezTo>
                  <a:pt x="74" y="130"/>
                  <a:pt x="72" y="130"/>
                  <a:pt x="71" y="130"/>
                </a:cubicBezTo>
                <a:cubicBezTo>
                  <a:pt x="62" y="130"/>
                  <a:pt x="62" y="130"/>
                  <a:pt x="62" y="130"/>
                </a:cubicBezTo>
                <a:cubicBezTo>
                  <a:pt x="45" y="130"/>
                  <a:pt x="32" y="127"/>
                  <a:pt x="22" y="121"/>
                </a:cubicBezTo>
                <a:cubicBezTo>
                  <a:pt x="12" y="116"/>
                  <a:pt x="10" y="113"/>
                  <a:pt x="10" y="107"/>
                </a:cubicBezTo>
                <a:cubicBezTo>
                  <a:pt x="10" y="104"/>
                  <a:pt x="10" y="103"/>
                  <a:pt x="13" y="100"/>
                </a:cubicBezTo>
                <a:cubicBezTo>
                  <a:pt x="15" y="99"/>
                  <a:pt x="16" y="98"/>
                  <a:pt x="18" y="96"/>
                </a:cubicBezTo>
                <a:cubicBezTo>
                  <a:pt x="18" y="96"/>
                  <a:pt x="18" y="96"/>
                  <a:pt x="18" y="96"/>
                </a:cubicBezTo>
                <a:cubicBezTo>
                  <a:pt x="50" y="94"/>
                  <a:pt x="50" y="94"/>
                  <a:pt x="50" y="94"/>
                </a:cubicBezTo>
                <a:cubicBezTo>
                  <a:pt x="53" y="94"/>
                  <a:pt x="55" y="92"/>
                  <a:pt x="55" y="89"/>
                </a:cubicBezTo>
                <a:cubicBezTo>
                  <a:pt x="54" y="86"/>
                  <a:pt x="52" y="84"/>
                  <a:pt x="49" y="84"/>
                </a:cubicBezTo>
                <a:cubicBezTo>
                  <a:pt x="18" y="86"/>
                  <a:pt x="18" y="86"/>
                  <a:pt x="18" y="86"/>
                </a:cubicBezTo>
                <a:cubicBezTo>
                  <a:pt x="17" y="83"/>
                  <a:pt x="16" y="80"/>
                  <a:pt x="16" y="78"/>
                </a:cubicBezTo>
                <a:cubicBezTo>
                  <a:pt x="16" y="74"/>
                  <a:pt x="17" y="69"/>
                  <a:pt x="18" y="68"/>
                </a:cubicBezTo>
                <a:cubicBezTo>
                  <a:pt x="19" y="66"/>
                  <a:pt x="22" y="65"/>
                  <a:pt x="25" y="64"/>
                </a:cubicBezTo>
                <a:cubicBezTo>
                  <a:pt x="27" y="64"/>
                  <a:pt x="27" y="64"/>
                  <a:pt x="27" y="64"/>
                </a:cubicBezTo>
                <a:cubicBezTo>
                  <a:pt x="56" y="62"/>
                  <a:pt x="56" y="62"/>
                  <a:pt x="56" y="62"/>
                </a:cubicBezTo>
                <a:cubicBezTo>
                  <a:pt x="59" y="62"/>
                  <a:pt x="61" y="60"/>
                  <a:pt x="61" y="57"/>
                </a:cubicBezTo>
                <a:cubicBezTo>
                  <a:pt x="61" y="54"/>
                  <a:pt x="58" y="52"/>
                  <a:pt x="56" y="52"/>
                </a:cubicBezTo>
                <a:cubicBezTo>
                  <a:pt x="31" y="53"/>
                  <a:pt x="31" y="53"/>
                  <a:pt x="31" y="53"/>
                </a:cubicBezTo>
                <a:cubicBezTo>
                  <a:pt x="31" y="51"/>
                  <a:pt x="31" y="48"/>
                  <a:pt x="31" y="47"/>
                </a:cubicBezTo>
                <a:cubicBezTo>
                  <a:pt x="31" y="42"/>
                  <a:pt x="32" y="37"/>
                  <a:pt x="43" y="37"/>
                </a:cubicBezTo>
                <a:cubicBezTo>
                  <a:pt x="47" y="36"/>
                  <a:pt x="47" y="36"/>
                  <a:pt x="47" y="36"/>
                </a:cubicBezTo>
                <a:cubicBezTo>
                  <a:pt x="60" y="36"/>
                  <a:pt x="60" y="36"/>
                  <a:pt x="60" y="36"/>
                </a:cubicBezTo>
                <a:cubicBezTo>
                  <a:pt x="60" y="36"/>
                  <a:pt x="60" y="36"/>
                  <a:pt x="60" y="36"/>
                </a:cubicBezTo>
                <a:cubicBezTo>
                  <a:pt x="63" y="36"/>
                  <a:pt x="65" y="34"/>
                  <a:pt x="65" y="31"/>
                </a:cubicBezTo>
                <a:cubicBezTo>
                  <a:pt x="65" y="29"/>
                  <a:pt x="63" y="26"/>
                  <a:pt x="60" y="26"/>
                </a:cubicBezTo>
                <a:cubicBezTo>
                  <a:pt x="51" y="26"/>
                  <a:pt x="51" y="26"/>
                  <a:pt x="51" y="26"/>
                </a:cubicBezTo>
                <a:cubicBezTo>
                  <a:pt x="50" y="26"/>
                  <a:pt x="50" y="25"/>
                  <a:pt x="50" y="25"/>
                </a:cubicBezTo>
                <a:cubicBezTo>
                  <a:pt x="50" y="18"/>
                  <a:pt x="52" y="10"/>
                  <a:pt x="70" y="10"/>
                </a:cubicBezTo>
                <a:cubicBezTo>
                  <a:pt x="71" y="10"/>
                  <a:pt x="82" y="10"/>
                  <a:pt x="93" y="10"/>
                </a:cubicBezTo>
                <a:cubicBezTo>
                  <a:pt x="111" y="10"/>
                  <a:pt x="129" y="17"/>
                  <a:pt x="142" y="30"/>
                </a:cubicBezTo>
                <a:cubicBezTo>
                  <a:pt x="145" y="33"/>
                  <a:pt x="148" y="36"/>
                  <a:pt x="152" y="40"/>
                </a:cubicBezTo>
                <a:cubicBezTo>
                  <a:pt x="153" y="41"/>
                  <a:pt x="153" y="41"/>
                  <a:pt x="153" y="41"/>
                </a:cubicBezTo>
                <a:cubicBezTo>
                  <a:pt x="154" y="42"/>
                  <a:pt x="155" y="43"/>
                  <a:pt x="156" y="43"/>
                </a:cubicBezTo>
                <a:cubicBezTo>
                  <a:pt x="180" y="43"/>
                  <a:pt x="180" y="43"/>
                  <a:pt x="180" y="43"/>
                </a:cubicBezTo>
                <a:cubicBezTo>
                  <a:pt x="184" y="55"/>
                  <a:pt x="187" y="67"/>
                  <a:pt x="187" y="79"/>
                </a:cubicBezTo>
                <a:cubicBezTo>
                  <a:pt x="187" y="91"/>
                  <a:pt x="184" y="103"/>
                  <a:pt x="179" y="114"/>
                </a:cubicBezTo>
                <a:close/>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279"/>
          <p:cNvSpPr>
            <a:spLocks noEditPoints="1"/>
          </p:cNvSpPr>
          <p:nvPr/>
        </p:nvSpPr>
        <p:spPr bwMode="auto">
          <a:xfrm>
            <a:off x="2615349" y="1219286"/>
            <a:ext cx="313381" cy="385979"/>
          </a:xfrm>
          <a:custGeom>
            <a:avLst/>
            <a:gdLst>
              <a:gd name="T0" fmla="*/ 185 w 197"/>
              <a:gd name="T1" fmla="*/ 120 h 243"/>
              <a:gd name="T2" fmla="*/ 140 w 197"/>
              <a:gd name="T3" fmla="*/ 100 h 243"/>
              <a:gd name="T4" fmla="*/ 101 w 197"/>
              <a:gd name="T5" fmla="*/ 55 h 243"/>
              <a:gd name="T6" fmla="*/ 77 w 197"/>
              <a:gd name="T7" fmla="*/ 1 h 243"/>
              <a:gd name="T8" fmla="*/ 51 w 197"/>
              <a:gd name="T9" fmla="*/ 14 h 243"/>
              <a:gd name="T10" fmla="*/ 55 w 197"/>
              <a:gd name="T11" fmla="*/ 63 h 243"/>
              <a:gd name="T12" fmla="*/ 21 w 197"/>
              <a:gd name="T13" fmla="*/ 110 h 243"/>
              <a:gd name="T14" fmla="*/ 12 w 197"/>
              <a:gd name="T15" fmla="*/ 163 h 243"/>
              <a:gd name="T16" fmla="*/ 18 w 197"/>
              <a:gd name="T17" fmla="*/ 192 h 243"/>
              <a:gd name="T18" fmla="*/ 21 w 197"/>
              <a:gd name="T19" fmla="*/ 199 h 243"/>
              <a:gd name="T20" fmla="*/ 42 w 197"/>
              <a:gd name="T21" fmla="*/ 221 h 243"/>
              <a:gd name="T22" fmla="*/ 72 w 197"/>
              <a:gd name="T23" fmla="*/ 243 h 243"/>
              <a:gd name="T24" fmla="*/ 96 w 197"/>
              <a:gd name="T25" fmla="*/ 242 h 243"/>
              <a:gd name="T26" fmla="*/ 120 w 197"/>
              <a:gd name="T27" fmla="*/ 242 h 243"/>
              <a:gd name="T28" fmla="*/ 190 w 197"/>
              <a:gd name="T29" fmla="*/ 204 h 243"/>
              <a:gd name="T30" fmla="*/ 190 w 197"/>
              <a:gd name="T31" fmla="*/ 126 h 243"/>
              <a:gd name="T32" fmla="*/ 17 w 197"/>
              <a:gd name="T33" fmla="*/ 175 h 243"/>
              <a:gd name="T34" fmla="*/ 36 w 197"/>
              <a:gd name="T35" fmla="*/ 172 h 243"/>
              <a:gd name="T36" fmla="*/ 76 w 197"/>
              <a:gd name="T37" fmla="*/ 160 h 243"/>
              <a:gd name="T38" fmla="*/ 87 w 197"/>
              <a:gd name="T39" fmla="*/ 174 h 243"/>
              <a:gd name="T40" fmla="*/ 53 w 197"/>
              <a:gd name="T41" fmla="*/ 186 h 243"/>
              <a:gd name="T42" fmla="*/ 29 w 197"/>
              <a:gd name="T43" fmla="*/ 185 h 243"/>
              <a:gd name="T44" fmla="*/ 36 w 197"/>
              <a:gd name="T45" fmla="*/ 206 h 243"/>
              <a:gd name="T46" fmla="*/ 39 w 197"/>
              <a:gd name="T47" fmla="*/ 196 h 243"/>
              <a:gd name="T48" fmla="*/ 88 w 197"/>
              <a:gd name="T49" fmla="*/ 184 h 243"/>
              <a:gd name="T50" fmla="*/ 101 w 197"/>
              <a:gd name="T51" fmla="*/ 193 h 243"/>
              <a:gd name="T52" fmla="*/ 72 w 197"/>
              <a:gd name="T53" fmla="*/ 206 h 243"/>
              <a:gd name="T54" fmla="*/ 48 w 197"/>
              <a:gd name="T55" fmla="*/ 209 h 243"/>
              <a:gd name="T56" fmla="*/ 79 w 197"/>
              <a:gd name="T57" fmla="*/ 231 h 243"/>
              <a:gd name="T58" fmla="*/ 56 w 197"/>
              <a:gd name="T59" fmla="*/ 230 h 243"/>
              <a:gd name="T60" fmla="*/ 60 w 197"/>
              <a:gd name="T61" fmla="*/ 219 h 243"/>
              <a:gd name="T62" fmla="*/ 95 w 197"/>
              <a:gd name="T63" fmla="*/ 209 h 243"/>
              <a:gd name="T64" fmla="*/ 105 w 197"/>
              <a:gd name="T65" fmla="*/ 219 h 243"/>
              <a:gd name="T66" fmla="*/ 182 w 197"/>
              <a:gd name="T67" fmla="*/ 198 h 243"/>
              <a:gd name="T68" fmla="*/ 115 w 197"/>
              <a:gd name="T69" fmla="*/ 233 h 243"/>
              <a:gd name="T70" fmla="*/ 99 w 197"/>
              <a:gd name="T71" fmla="*/ 233 h 243"/>
              <a:gd name="T72" fmla="*/ 114 w 197"/>
              <a:gd name="T73" fmla="*/ 215 h 243"/>
              <a:gd name="T74" fmla="*/ 112 w 197"/>
              <a:gd name="T75" fmla="*/ 212 h 243"/>
              <a:gd name="T76" fmla="*/ 111 w 197"/>
              <a:gd name="T77" fmla="*/ 196 h 243"/>
              <a:gd name="T78" fmla="*/ 99 w 197"/>
              <a:gd name="T79" fmla="*/ 179 h 243"/>
              <a:gd name="T80" fmla="*/ 88 w 197"/>
              <a:gd name="T81" fmla="*/ 154 h 243"/>
              <a:gd name="T82" fmla="*/ 62 w 197"/>
              <a:gd name="T83" fmla="*/ 127 h 243"/>
              <a:gd name="T84" fmla="*/ 32 w 197"/>
              <a:gd name="T85" fmla="*/ 134 h 243"/>
              <a:gd name="T86" fmla="*/ 40 w 197"/>
              <a:gd name="T87" fmla="*/ 143 h 243"/>
              <a:gd name="T88" fmla="*/ 62 w 197"/>
              <a:gd name="T89" fmla="*/ 137 h 243"/>
              <a:gd name="T90" fmla="*/ 73 w 197"/>
              <a:gd name="T91" fmla="*/ 150 h 243"/>
              <a:gd name="T92" fmla="*/ 36 w 197"/>
              <a:gd name="T93" fmla="*/ 162 h 243"/>
              <a:gd name="T94" fmla="*/ 18 w 197"/>
              <a:gd name="T95" fmla="*/ 154 h 243"/>
              <a:gd name="T96" fmla="*/ 70 w 197"/>
              <a:gd name="T97" fmla="*/ 114 h 243"/>
              <a:gd name="T98" fmla="*/ 79 w 197"/>
              <a:gd name="T99" fmla="*/ 108 h 243"/>
              <a:gd name="T100" fmla="*/ 63 w 197"/>
              <a:gd name="T101" fmla="*/ 58 h 243"/>
              <a:gd name="T102" fmla="*/ 59 w 197"/>
              <a:gd name="T103" fmla="*/ 20 h 243"/>
              <a:gd name="T104" fmla="*/ 94 w 197"/>
              <a:gd name="T105" fmla="*/ 62 h 243"/>
              <a:gd name="T106" fmla="*/ 151 w 197"/>
              <a:gd name="T107" fmla="*/ 127 h 243"/>
              <a:gd name="T108" fmla="*/ 182 w 197"/>
              <a:gd name="T109" fmla="*/ 198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97" h="243">
                <a:moveTo>
                  <a:pt x="190" y="126"/>
                </a:moveTo>
                <a:cubicBezTo>
                  <a:pt x="190" y="123"/>
                  <a:pt x="190" y="123"/>
                  <a:pt x="190" y="123"/>
                </a:cubicBezTo>
                <a:cubicBezTo>
                  <a:pt x="189" y="121"/>
                  <a:pt x="187" y="120"/>
                  <a:pt x="185" y="120"/>
                </a:cubicBezTo>
                <a:cubicBezTo>
                  <a:pt x="182" y="120"/>
                  <a:pt x="182" y="120"/>
                  <a:pt x="182" y="120"/>
                </a:cubicBezTo>
                <a:cubicBezTo>
                  <a:pt x="161" y="120"/>
                  <a:pt x="156" y="118"/>
                  <a:pt x="156" y="118"/>
                </a:cubicBezTo>
                <a:cubicBezTo>
                  <a:pt x="155" y="118"/>
                  <a:pt x="151" y="116"/>
                  <a:pt x="140" y="100"/>
                </a:cubicBezTo>
                <a:cubicBezTo>
                  <a:pt x="137" y="96"/>
                  <a:pt x="132" y="90"/>
                  <a:pt x="125" y="81"/>
                </a:cubicBezTo>
                <a:cubicBezTo>
                  <a:pt x="125" y="81"/>
                  <a:pt x="125" y="81"/>
                  <a:pt x="125" y="81"/>
                </a:cubicBezTo>
                <a:cubicBezTo>
                  <a:pt x="101" y="55"/>
                  <a:pt x="101" y="55"/>
                  <a:pt x="101" y="55"/>
                </a:cubicBezTo>
                <a:cubicBezTo>
                  <a:pt x="92" y="46"/>
                  <a:pt x="86" y="35"/>
                  <a:pt x="84" y="22"/>
                </a:cubicBezTo>
                <a:cubicBezTo>
                  <a:pt x="80" y="4"/>
                  <a:pt x="80" y="4"/>
                  <a:pt x="80" y="4"/>
                </a:cubicBezTo>
                <a:cubicBezTo>
                  <a:pt x="79" y="3"/>
                  <a:pt x="79" y="1"/>
                  <a:pt x="77" y="1"/>
                </a:cubicBezTo>
                <a:cubicBezTo>
                  <a:pt x="76" y="0"/>
                  <a:pt x="75" y="0"/>
                  <a:pt x="73" y="0"/>
                </a:cubicBezTo>
                <a:cubicBezTo>
                  <a:pt x="69" y="2"/>
                  <a:pt x="69" y="2"/>
                  <a:pt x="69" y="2"/>
                </a:cubicBezTo>
                <a:cubicBezTo>
                  <a:pt x="61" y="4"/>
                  <a:pt x="55" y="8"/>
                  <a:pt x="51" y="14"/>
                </a:cubicBezTo>
                <a:cubicBezTo>
                  <a:pt x="47" y="19"/>
                  <a:pt x="44" y="26"/>
                  <a:pt x="44" y="34"/>
                </a:cubicBezTo>
                <a:cubicBezTo>
                  <a:pt x="44" y="42"/>
                  <a:pt x="47" y="51"/>
                  <a:pt x="52" y="59"/>
                </a:cubicBezTo>
                <a:cubicBezTo>
                  <a:pt x="55" y="63"/>
                  <a:pt x="55" y="63"/>
                  <a:pt x="55" y="63"/>
                </a:cubicBezTo>
                <a:cubicBezTo>
                  <a:pt x="55" y="63"/>
                  <a:pt x="55" y="63"/>
                  <a:pt x="55" y="63"/>
                </a:cubicBezTo>
                <a:cubicBezTo>
                  <a:pt x="63" y="77"/>
                  <a:pt x="68" y="91"/>
                  <a:pt x="68" y="104"/>
                </a:cubicBezTo>
                <a:cubicBezTo>
                  <a:pt x="48" y="104"/>
                  <a:pt x="32" y="106"/>
                  <a:pt x="21" y="110"/>
                </a:cubicBezTo>
                <a:cubicBezTo>
                  <a:pt x="4" y="117"/>
                  <a:pt x="0" y="128"/>
                  <a:pt x="0" y="137"/>
                </a:cubicBezTo>
                <a:cubicBezTo>
                  <a:pt x="0" y="146"/>
                  <a:pt x="4" y="155"/>
                  <a:pt x="11" y="162"/>
                </a:cubicBezTo>
                <a:cubicBezTo>
                  <a:pt x="11" y="162"/>
                  <a:pt x="12" y="162"/>
                  <a:pt x="12" y="163"/>
                </a:cubicBezTo>
                <a:cubicBezTo>
                  <a:pt x="11" y="164"/>
                  <a:pt x="11" y="164"/>
                  <a:pt x="11" y="164"/>
                </a:cubicBezTo>
                <a:cubicBezTo>
                  <a:pt x="8" y="168"/>
                  <a:pt x="7" y="171"/>
                  <a:pt x="7" y="175"/>
                </a:cubicBezTo>
                <a:cubicBezTo>
                  <a:pt x="7" y="182"/>
                  <a:pt x="11" y="188"/>
                  <a:pt x="18" y="192"/>
                </a:cubicBezTo>
                <a:cubicBezTo>
                  <a:pt x="19" y="193"/>
                  <a:pt x="21" y="193"/>
                  <a:pt x="22" y="194"/>
                </a:cubicBezTo>
                <a:cubicBezTo>
                  <a:pt x="21" y="197"/>
                  <a:pt x="21" y="197"/>
                  <a:pt x="21" y="197"/>
                </a:cubicBezTo>
                <a:cubicBezTo>
                  <a:pt x="21" y="198"/>
                  <a:pt x="21" y="198"/>
                  <a:pt x="21" y="199"/>
                </a:cubicBezTo>
                <a:cubicBezTo>
                  <a:pt x="21" y="206"/>
                  <a:pt x="25" y="212"/>
                  <a:pt x="31" y="215"/>
                </a:cubicBezTo>
                <a:cubicBezTo>
                  <a:pt x="34" y="217"/>
                  <a:pt x="38" y="218"/>
                  <a:pt x="42" y="218"/>
                </a:cubicBezTo>
                <a:cubicBezTo>
                  <a:pt x="42" y="221"/>
                  <a:pt x="42" y="221"/>
                  <a:pt x="42" y="221"/>
                </a:cubicBezTo>
                <a:cubicBezTo>
                  <a:pt x="42" y="228"/>
                  <a:pt x="45" y="234"/>
                  <a:pt x="50" y="238"/>
                </a:cubicBezTo>
                <a:cubicBezTo>
                  <a:pt x="55" y="241"/>
                  <a:pt x="61" y="243"/>
                  <a:pt x="69" y="243"/>
                </a:cubicBezTo>
                <a:cubicBezTo>
                  <a:pt x="72" y="243"/>
                  <a:pt x="72" y="243"/>
                  <a:pt x="72" y="243"/>
                </a:cubicBezTo>
                <a:cubicBezTo>
                  <a:pt x="76" y="243"/>
                  <a:pt x="79" y="242"/>
                  <a:pt x="83" y="240"/>
                </a:cubicBezTo>
                <a:cubicBezTo>
                  <a:pt x="85" y="239"/>
                  <a:pt x="85" y="239"/>
                  <a:pt x="85" y="239"/>
                </a:cubicBezTo>
                <a:cubicBezTo>
                  <a:pt x="96" y="242"/>
                  <a:pt x="96" y="242"/>
                  <a:pt x="96" y="242"/>
                </a:cubicBezTo>
                <a:cubicBezTo>
                  <a:pt x="100" y="243"/>
                  <a:pt x="104" y="243"/>
                  <a:pt x="106" y="243"/>
                </a:cubicBezTo>
                <a:cubicBezTo>
                  <a:pt x="116" y="243"/>
                  <a:pt x="116" y="243"/>
                  <a:pt x="116" y="243"/>
                </a:cubicBezTo>
                <a:cubicBezTo>
                  <a:pt x="117" y="243"/>
                  <a:pt x="119" y="243"/>
                  <a:pt x="120" y="242"/>
                </a:cubicBezTo>
                <a:cubicBezTo>
                  <a:pt x="137" y="232"/>
                  <a:pt x="150" y="221"/>
                  <a:pt x="161" y="208"/>
                </a:cubicBezTo>
                <a:cubicBezTo>
                  <a:pt x="185" y="208"/>
                  <a:pt x="185" y="208"/>
                  <a:pt x="185" y="208"/>
                </a:cubicBezTo>
                <a:cubicBezTo>
                  <a:pt x="188" y="208"/>
                  <a:pt x="189" y="206"/>
                  <a:pt x="190" y="204"/>
                </a:cubicBezTo>
                <a:cubicBezTo>
                  <a:pt x="191" y="202"/>
                  <a:pt x="191" y="202"/>
                  <a:pt x="191" y="202"/>
                </a:cubicBezTo>
                <a:cubicBezTo>
                  <a:pt x="195" y="190"/>
                  <a:pt x="197" y="177"/>
                  <a:pt x="197" y="166"/>
                </a:cubicBezTo>
                <a:cubicBezTo>
                  <a:pt x="197" y="152"/>
                  <a:pt x="195" y="139"/>
                  <a:pt x="190" y="126"/>
                </a:cubicBezTo>
                <a:close/>
                <a:moveTo>
                  <a:pt x="29" y="185"/>
                </a:moveTo>
                <a:cubicBezTo>
                  <a:pt x="26" y="185"/>
                  <a:pt x="24" y="184"/>
                  <a:pt x="22" y="183"/>
                </a:cubicBezTo>
                <a:cubicBezTo>
                  <a:pt x="19" y="181"/>
                  <a:pt x="17" y="179"/>
                  <a:pt x="17" y="175"/>
                </a:cubicBezTo>
                <a:cubicBezTo>
                  <a:pt x="17" y="174"/>
                  <a:pt x="18" y="172"/>
                  <a:pt x="19" y="169"/>
                </a:cubicBezTo>
                <a:cubicBezTo>
                  <a:pt x="20" y="168"/>
                  <a:pt x="20" y="168"/>
                  <a:pt x="20" y="168"/>
                </a:cubicBezTo>
                <a:cubicBezTo>
                  <a:pt x="25" y="170"/>
                  <a:pt x="30" y="172"/>
                  <a:pt x="36" y="172"/>
                </a:cubicBezTo>
                <a:cubicBezTo>
                  <a:pt x="41" y="172"/>
                  <a:pt x="41" y="172"/>
                  <a:pt x="41" y="172"/>
                </a:cubicBezTo>
                <a:cubicBezTo>
                  <a:pt x="47" y="172"/>
                  <a:pt x="53" y="171"/>
                  <a:pt x="58" y="168"/>
                </a:cubicBezTo>
                <a:cubicBezTo>
                  <a:pt x="76" y="160"/>
                  <a:pt x="76" y="160"/>
                  <a:pt x="76" y="160"/>
                </a:cubicBezTo>
                <a:cubicBezTo>
                  <a:pt x="79" y="161"/>
                  <a:pt x="79" y="161"/>
                  <a:pt x="79" y="161"/>
                </a:cubicBezTo>
                <a:cubicBezTo>
                  <a:pt x="84" y="163"/>
                  <a:pt x="89" y="166"/>
                  <a:pt x="93" y="171"/>
                </a:cubicBezTo>
                <a:cubicBezTo>
                  <a:pt x="87" y="174"/>
                  <a:pt x="87" y="174"/>
                  <a:pt x="87" y="174"/>
                </a:cubicBezTo>
                <a:cubicBezTo>
                  <a:pt x="87" y="174"/>
                  <a:pt x="87" y="174"/>
                  <a:pt x="86" y="174"/>
                </a:cubicBezTo>
                <a:cubicBezTo>
                  <a:pt x="65" y="183"/>
                  <a:pt x="65" y="183"/>
                  <a:pt x="65" y="183"/>
                </a:cubicBezTo>
                <a:cubicBezTo>
                  <a:pt x="61" y="185"/>
                  <a:pt x="57" y="186"/>
                  <a:pt x="53" y="186"/>
                </a:cubicBezTo>
                <a:cubicBezTo>
                  <a:pt x="39" y="186"/>
                  <a:pt x="39" y="186"/>
                  <a:pt x="39" y="186"/>
                </a:cubicBezTo>
                <a:cubicBezTo>
                  <a:pt x="35" y="186"/>
                  <a:pt x="32" y="185"/>
                  <a:pt x="30" y="185"/>
                </a:cubicBezTo>
                <a:cubicBezTo>
                  <a:pt x="29" y="185"/>
                  <a:pt x="29" y="185"/>
                  <a:pt x="29" y="185"/>
                </a:cubicBezTo>
                <a:close/>
                <a:moveTo>
                  <a:pt x="48" y="209"/>
                </a:moveTo>
                <a:cubicBezTo>
                  <a:pt x="48" y="209"/>
                  <a:pt x="48" y="209"/>
                  <a:pt x="48" y="209"/>
                </a:cubicBezTo>
                <a:cubicBezTo>
                  <a:pt x="42" y="208"/>
                  <a:pt x="39" y="208"/>
                  <a:pt x="36" y="206"/>
                </a:cubicBezTo>
                <a:cubicBezTo>
                  <a:pt x="33" y="205"/>
                  <a:pt x="31" y="202"/>
                  <a:pt x="31" y="199"/>
                </a:cubicBezTo>
                <a:cubicBezTo>
                  <a:pt x="32" y="195"/>
                  <a:pt x="32" y="195"/>
                  <a:pt x="32" y="195"/>
                </a:cubicBezTo>
                <a:cubicBezTo>
                  <a:pt x="34" y="196"/>
                  <a:pt x="37" y="196"/>
                  <a:pt x="39" y="196"/>
                </a:cubicBezTo>
                <a:cubicBezTo>
                  <a:pt x="53" y="196"/>
                  <a:pt x="53" y="196"/>
                  <a:pt x="53" y="196"/>
                </a:cubicBezTo>
                <a:cubicBezTo>
                  <a:pt x="58" y="196"/>
                  <a:pt x="64" y="195"/>
                  <a:pt x="69" y="192"/>
                </a:cubicBezTo>
                <a:cubicBezTo>
                  <a:pt x="88" y="184"/>
                  <a:pt x="88" y="184"/>
                  <a:pt x="88" y="184"/>
                </a:cubicBezTo>
                <a:cubicBezTo>
                  <a:pt x="90" y="185"/>
                  <a:pt x="90" y="185"/>
                  <a:pt x="90" y="185"/>
                </a:cubicBezTo>
                <a:cubicBezTo>
                  <a:pt x="94" y="187"/>
                  <a:pt x="98" y="190"/>
                  <a:pt x="100" y="193"/>
                </a:cubicBezTo>
                <a:cubicBezTo>
                  <a:pt x="101" y="193"/>
                  <a:pt x="101" y="193"/>
                  <a:pt x="101" y="193"/>
                </a:cubicBezTo>
                <a:cubicBezTo>
                  <a:pt x="93" y="197"/>
                  <a:pt x="93" y="197"/>
                  <a:pt x="93" y="197"/>
                </a:cubicBezTo>
                <a:cubicBezTo>
                  <a:pt x="93" y="197"/>
                  <a:pt x="93" y="197"/>
                  <a:pt x="93" y="197"/>
                </a:cubicBezTo>
                <a:cubicBezTo>
                  <a:pt x="72" y="206"/>
                  <a:pt x="72" y="206"/>
                  <a:pt x="72" y="206"/>
                </a:cubicBezTo>
                <a:cubicBezTo>
                  <a:pt x="68" y="208"/>
                  <a:pt x="64" y="209"/>
                  <a:pt x="60" y="209"/>
                </a:cubicBezTo>
                <a:cubicBezTo>
                  <a:pt x="52" y="209"/>
                  <a:pt x="52" y="209"/>
                  <a:pt x="52" y="209"/>
                </a:cubicBezTo>
                <a:cubicBezTo>
                  <a:pt x="51" y="209"/>
                  <a:pt x="49" y="209"/>
                  <a:pt x="48" y="209"/>
                </a:cubicBezTo>
                <a:close/>
                <a:moveTo>
                  <a:pt x="82" y="230"/>
                </a:moveTo>
                <a:cubicBezTo>
                  <a:pt x="82" y="230"/>
                  <a:pt x="82" y="230"/>
                  <a:pt x="82" y="230"/>
                </a:cubicBezTo>
                <a:cubicBezTo>
                  <a:pt x="79" y="231"/>
                  <a:pt x="79" y="231"/>
                  <a:pt x="79" y="231"/>
                </a:cubicBezTo>
                <a:cubicBezTo>
                  <a:pt x="77" y="232"/>
                  <a:pt x="74" y="233"/>
                  <a:pt x="72" y="233"/>
                </a:cubicBezTo>
                <a:cubicBezTo>
                  <a:pt x="69" y="233"/>
                  <a:pt x="69" y="233"/>
                  <a:pt x="69" y="233"/>
                </a:cubicBezTo>
                <a:cubicBezTo>
                  <a:pt x="63" y="233"/>
                  <a:pt x="59" y="232"/>
                  <a:pt x="56" y="230"/>
                </a:cubicBezTo>
                <a:cubicBezTo>
                  <a:pt x="53" y="228"/>
                  <a:pt x="52" y="225"/>
                  <a:pt x="52" y="222"/>
                </a:cubicBezTo>
                <a:cubicBezTo>
                  <a:pt x="52" y="219"/>
                  <a:pt x="52" y="219"/>
                  <a:pt x="52" y="219"/>
                </a:cubicBezTo>
                <a:cubicBezTo>
                  <a:pt x="60" y="219"/>
                  <a:pt x="60" y="219"/>
                  <a:pt x="60" y="219"/>
                </a:cubicBezTo>
                <a:cubicBezTo>
                  <a:pt x="65" y="219"/>
                  <a:pt x="71" y="218"/>
                  <a:pt x="76" y="215"/>
                </a:cubicBezTo>
                <a:cubicBezTo>
                  <a:pt x="94" y="208"/>
                  <a:pt x="94" y="208"/>
                  <a:pt x="94" y="208"/>
                </a:cubicBezTo>
                <a:cubicBezTo>
                  <a:pt x="95" y="209"/>
                  <a:pt x="95" y="209"/>
                  <a:pt x="95" y="209"/>
                </a:cubicBezTo>
                <a:cubicBezTo>
                  <a:pt x="95" y="209"/>
                  <a:pt x="95" y="209"/>
                  <a:pt x="95" y="209"/>
                </a:cubicBezTo>
                <a:cubicBezTo>
                  <a:pt x="99" y="212"/>
                  <a:pt x="102" y="215"/>
                  <a:pt x="104" y="218"/>
                </a:cubicBezTo>
                <a:cubicBezTo>
                  <a:pt x="105" y="219"/>
                  <a:pt x="105" y="219"/>
                  <a:pt x="105" y="219"/>
                </a:cubicBezTo>
                <a:cubicBezTo>
                  <a:pt x="105" y="219"/>
                  <a:pt x="105" y="219"/>
                  <a:pt x="105" y="219"/>
                </a:cubicBezTo>
                <a:lnTo>
                  <a:pt x="82" y="230"/>
                </a:lnTo>
                <a:close/>
                <a:moveTo>
                  <a:pt x="182" y="198"/>
                </a:moveTo>
                <a:cubicBezTo>
                  <a:pt x="158" y="198"/>
                  <a:pt x="158" y="198"/>
                  <a:pt x="158" y="198"/>
                </a:cubicBezTo>
                <a:cubicBezTo>
                  <a:pt x="157" y="198"/>
                  <a:pt x="155" y="199"/>
                  <a:pt x="154" y="200"/>
                </a:cubicBezTo>
                <a:cubicBezTo>
                  <a:pt x="144" y="213"/>
                  <a:pt x="132" y="224"/>
                  <a:pt x="115" y="233"/>
                </a:cubicBezTo>
                <a:cubicBezTo>
                  <a:pt x="108" y="233"/>
                  <a:pt x="108" y="233"/>
                  <a:pt x="108" y="233"/>
                </a:cubicBezTo>
                <a:cubicBezTo>
                  <a:pt x="106" y="233"/>
                  <a:pt x="106" y="233"/>
                  <a:pt x="106" y="233"/>
                </a:cubicBezTo>
                <a:cubicBezTo>
                  <a:pt x="104" y="233"/>
                  <a:pt x="102" y="233"/>
                  <a:pt x="99" y="233"/>
                </a:cubicBezTo>
                <a:cubicBezTo>
                  <a:pt x="111" y="228"/>
                  <a:pt x="111" y="228"/>
                  <a:pt x="111" y="228"/>
                </a:cubicBezTo>
                <a:cubicBezTo>
                  <a:pt x="113" y="227"/>
                  <a:pt x="115" y="224"/>
                  <a:pt x="116" y="222"/>
                </a:cubicBezTo>
                <a:cubicBezTo>
                  <a:pt x="116" y="219"/>
                  <a:pt x="116" y="217"/>
                  <a:pt x="114" y="215"/>
                </a:cubicBezTo>
                <a:cubicBezTo>
                  <a:pt x="113" y="214"/>
                  <a:pt x="113" y="213"/>
                  <a:pt x="113" y="213"/>
                </a:cubicBezTo>
                <a:cubicBezTo>
                  <a:pt x="113" y="213"/>
                  <a:pt x="112" y="213"/>
                  <a:pt x="112" y="213"/>
                </a:cubicBezTo>
                <a:cubicBezTo>
                  <a:pt x="112" y="212"/>
                  <a:pt x="112" y="212"/>
                  <a:pt x="112" y="212"/>
                </a:cubicBezTo>
                <a:cubicBezTo>
                  <a:pt x="110" y="209"/>
                  <a:pt x="107" y="206"/>
                  <a:pt x="104" y="203"/>
                </a:cubicBezTo>
                <a:cubicBezTo>
                  <a:pt x="107" y="202"/>
                  <a:pt x="107" y="202"/>
                  <a:pt x="107" y="202"/>
                </a:cubicBezTo>
                <a:cubicBezTo>
                  <a:pt x="109" y="201"/>
                  <a:pt x="111" y="199"/>
                  <a:pt x="111" y="196"/>
                </a:cubicBezTo>
                <a:cubicBezTo>
                  <a:pt x="112" y="194"/>
                  <a:pt x="112" y="191"/>
                  <a:pt x="110" y="189"/>
                </a:cubicBezTo>
                <a:cubicBezTo>
                  <a:pt x="110" y="188"/>
                  <a:pt x="108" y="187"/>
                  <a:pt x="108" y="186"/>
                </a:cubicBezTo>
                <a:cubicBezTo>
                  <a:pt x="105" y="183"/>
                  <a:pt x="103" y="181"/>
                  <a:pt x="99" y="179"/>
                </a:cubicBezTo>
                <a:cubicBezTo>
                  <a:pt x="101" y="178"/>
                  <a:pt x="103" y="176"/>
                  <a:pt x="103" y="174"/>
                </a:cubicBezTo>
                <a:cubicBezTo>
                  <a:pt x="104" y="171"/>
                  <a:pt x="103" y="168"/>
                  <a:pt x="102" y="166"/>
                </a:cubicBezTo>
                <a:cubicBezTo>
                  <a:pt x="98" y="161"/>
                  <a:pt x="93" y="157"/>
                  <a:pt x="88" y="154"/>
                </a:cubicBezTo>
                <a:cubicBezTo>
                  <a:pt x="90" y="153"/>
                  <a:pt x="91" y="152"/>
                  <a:pt x="91" y="150"/>
                </a:cubicBezTo>
                <a:cubicBezTo>
                  <a:pt x="92" y="148"/>
                  <a:pt x="92" y="145"/>
                  <a:pt x="90" y="143"/>
                </a:cubicBezTo>
                <a:cubicBezTo>
                  <a:pt x="83" y="133"/>
                  <a:pt x="73" y="127"/>
                  <a:pt x="62" y="127"/>
                </a:cubicBezTo>
                <a:cubicBezTo>
                  <a:pt x="59" y="127"/>
                  <a:pt x="55" y="128"/>
                  <a:pt x="51" y="129"/>
                </a:cubicBezTo>
                <a:cubicBezTo>
                  <a:pt x="47" y="130"/>
                  <a:pt x="43" y="131"/>
                  <a:pt x="38" y="133"/>
                </a:cubicBezTo>
                <a:cubicBezTo>
                  <a:pt x="32" y="134"/>
                  <a:pt x="32" y="134"/>
                  <a:pt x="32" y="134"/>
                </a:cubicBezTo>
                <a:cubicBezTo>
                  <a:pt x="30" y="134"/>
                  <a:pt x="28" y="136"/>
                  <a:pt x="28" y="139"/>
                </a:cubicBezTo>
                <a:cubicBezTo>
                  <a:pt x="28" y="142"/>
                  <a:pt x="30" y="144"/>
                  <a:pt x="33" y="144"/>
                </a:cubicBezTo>
                <a:cubicBezTo>
                  <a:pt x="40" y="143"/>
                  <a:pt x="40" y="143"/>
                  <a:pt x="40" y="143"/>
                </a:cubicBezTo>
                <a:cubicBezTo>
                  <a:pt x="40" y="143"/>
                  <a:pt x="41" y="143"/>
                  <a:pt x="41" y="143"/>
                </a:cubicBezTo>
                <a:cubicBezTo>
                  <a:pt x="46" y="141"/>
                  <a:pt x="50" y="139"/>
                  <a:pt x="53" y="139"/>
                </a:cubicBezTo>
                <a:cubicBezTo>
                  <a:pt x="57" y="138"/>
                  <a:pt x="60" y="137"/>
                  <a:pt x="62" y="137"/>
                </a:cubicBezTo>
                <a:cubicBezTo>
                  <a:pt x="70" y="137"/>
                  <a:pt x="76" y="140"/>
                  <a:pt x="81" y="147"/>
                </a:cubicBezTo>
                <a:cubicBezTo>
                  <a:pt x="73" y="150"/>
                  <a:pt x="73" y="150"/>
                  <a:pt x="73" y="150"/>
                </a:cubicBezTo>
                <a:cubicBezTo>
                  <a:pt x="73" y="150"/>
                  <a:pt x="73" y="150"/>
                  <a:pt x="73" y="150"/>
                </a:cubicBezTo>
                <a:cubicBezTo>
                  <a:pt x="54" y="159"/>
                  <a:pt x="54" y="159"/>
                  <a:pt x="54" y="159"/>
                </a:cubicBezTo>
                <a:cubicBezTo>
                  <a:pt x="50" y="161"/>
                  <a:pt x="46" y="162"/>
                  <a:pt x="41" y="162"/>
                </a:cubicBezTo>
                <a:cubicBezTo>
                  <a:pt x="36" y="162"/>
                  <a:pt x="36" y="162"/>
                  <a:pt x="36" y="162"/>
                </a:cubicBezTo>
                <a:cubicBezTo>
                  <a:pt x="31" y="162"/>
                  <a:pt x="26" y="160"/>
                  <a:pt x="21" y="157"/>
                </a:cubicBezTo>
                <a:cubicBezTo>
                  <a:pt x="21" y="157"/>
                  <a:pt x="21" y="157"/>
                  <a:pt x="21" y="157"/>
                </a:cubicBezTo>
                <a:cubicBezTo>
                  <a:pt x="20" y="156"/>
                  <a:pt x="19" y="155"/>
                  <a:pt x="18" y="154"/>
                </a:cubicBezTo>
                <a:cubicBezTo>
                  <a:pt x="13" y="150"/>
                  <a:pt x="10" y="144"/>
                  <a:pt x="10" y="137"/>
                </a:cubicBezTo>
                <a:cubicBezTo>
                  <a:pt x="10" y="129"/>
                  <a:pt x="15" y="123"/>
                  <a:pt x="25" y="120"/>
                </a:cubicBezTo>
                <a:cubicBezTo>
                  <a:pt x="35" y="116"/>
                  <a:pt x="50" y="114"/>
                  <a:pt x="70" y="114"/>
                </a:cubicBezTo>
                <a:cubicBezTo>
                  <a:pt x="74" y="114"/>
                  <a:pt x="74" y="114"/>
                  <a:pt x="74" y="114"/>
                </a:cubicBezTo>
                <a:cubicBezTo>
                  <a:pt x="75" y="114"/>
                  <a:pt x="76" y="113"/>
                  <a:pt x="77" y="112"/>
                </a:cubicBezTo>
                <a:cubicBezTo>
                  <a:pt x="78" y="111"/>
                  <a:pt x="79" y="110"/>
                  <a:pt x="79" y="108"/>
                </a:cubicBezTo>
                <a:cubicBezTo>
                  <a:pt x="79" y="107"/>
                  <a:pt x="79" y="107"/>
                  <a:pt x="79" y="107"/>
                </a:cubicBezTo>
                <a:cubicBezTo>
                  <a:pt x="79" y="91"/>
                  <a:pt x="73" y="75"/>
                  <a:pt x="63" y="58"/>
                </a:cubicBezTo>
                <a:cubicBezTo>
                  <a:pt x="63" y="58"/>
                  <a:pt x="63" y="58"/>
                  <a:pt x="63" y="58"/>
                </a:cubicBezTo>
                <a:cubicBezTo>
                  <a:pt x="61" y="54"/>
                  <a:pt x="61" y="54"/>
                  <a:pt x="61" y="54"/>
                </a:cubicBezTo>
                <a:cubicBezTo>
                  <a:pt x="57" y="47"/>
                  <a:pt x="54" y="40"/>
                  <a:pt x="54" y="34"/>
                </a:cubicBezTo>
                <a:cubicBezTo>
                  <a:pt x="54" y="29"/>
                  <a:pt x="56" y="24"/>
                  <a:pt x="59" y="20"/>
                </a:cubicBezTo>
                <a:cubicBezTo>
                  <a:pt x="62" y="16"/>
                  <a:pt x="66" y="14"/>
                  <a:pt x="71" y="12"/>
                </a:cubicBezTo>
                <a:cubicBezTo>
                  <a:pt x="74" y="24"/>
                  <a:pt x="74" y="24"/>
                  <a:pt x="74" y="24"/>
                </a:cubicBezTo>
                <a:cubicBezTo>
                  <a:pt x="77" y="38"/>
                  <a:pt x="84" y="52"/>
                  <a:pt x="94" y="62"/>
                </a:cubicBezTo>
                <a:cubicBezTo>
                  <a:pt x="118" y="87"/>
                  <a:pt x="118" y="87"/>
                  <a:pt x="118" y="87"/>
                </a:cubicBezTo>
                <a:cubicBezTo>
                  <a:pt x="125" y="96"/>
                  <a:pt x="129" y="102"/>
                  <a:pt x="132" y="106"/>
                </a:cubicBezTo>
                <a:cubicBezTo>
                  <a:pt x="141" y="118"/>
                  <a:pt x="147" y="125"/>
                  <a:pt x="151" y="127"/>
                </a:cubicBezTo>
                <a:cubicBezTo>
                  <a:pt x="156" y="129"/>
                  <a:pt x="165" y="130"/>
                  <a:pt x="181" y="130"/>
                </a:cubicBezTo>
                <a:cubicBezTo>
                  <a:pt x="185" y="142"/>
                  <a:pt x="187" y="154"/>
                  <a:pt x="187" y="166"/>
                </a:cubicBezTo>
                <a:cubicBezTo>
                  <a:pt x="187" y="176"/>
                  <a:pt x="186" y="187"/>
                  <a:pt x="182" y="198"/>
                </a:cubicBezTo>
                <a:close/>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5038345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a:t>We encourage our analysts to be passionate, well-rounded leaders – in both practice and thought – and participate in firm eminence and internal initiatives </a:t>
            </a:r>
          </a:p>
          <a:p>
            <a:endParaRPr lang="en-US" dirty="0"/>
          </a:p>
          <a:p>
            <a:endParaRPr lang="en-US" dirty="0"/>
          </a:p>
        </p:txBody>
      </p:sp>
      <p:sp>
        <p:nvSpPr>
          <p:cNvPr id="3" name="Title 2"/>
          <p:cNvSpPr>
            <a:spLocks noGrp="1"/>
          </p:cNvSpPr>
          <p:nvPr>
            <p:ph type="title"/>
          </p:nvPr>
        </p:nvSpPr>
        <p:spPr/>
        <p:txBody>
          <a:bodyPr/>
          <a:lstStyle/>
          <a:p>
            <a:r>
              <a:rPr lang="en-US" dirty="0"/>
              <a:t>FIRM EMINENCE AND INITIATIVES</a:t>
            </a:r>
          </a:p>
        </p:txBody>
      </p:sp>
      <p:sp>
        <p:nvSpPr>
          <p:cNvPr id="4" name="Content Placeholder 3"/>
          <p:cNvSpPr>
            <a:spLocks noGrp="1"/>
          </p:cNvSpPr>
          <p:nvPr>
            <p:ph idx="1"/>
          </p:nvPr>
        </p:nvSpPr>
        <p:spPr/>
        <p:txBody>
          <a:bodyPr/>
          <a:lstStyle/>
          <a:p>
            <a:pPr marL="342900" lvl="0" indent="-342900">
              <a:spcAft>
                <a:spcPts val="0"/>
              </a:spcAft>
              <a:buFont typeface="+mj-lt"/>
              <a:buAutoNum type="arabicPeriod"/>
            </a:pPr>
            <a:r>
              <a:rPr lang="en-US" sz="1800" b="1" dirty="0">
                <a:solidFill>
                  <a:schemeClr val="accent1"/>
                </a:solidFill>
                <a:ea typeface="Times New Roman" panose="02020603050405020304" pitchFamily="18" charset="0"/>
              </a:rPr>
              <a:t>Eminence</a:t>
            </a:r>
            <a:endParaRPr lang="en-US" sz="2800" b="1" dirty="0">
              <a:solidFill>
                <a:schemeClr val="accent1"/>
              </a:solidFill>
              <a:ea typeface="Calibri" panose="020F0502020204030204" pitchFamily="34" charset="0"/>
            </a:endParaRPr>
          </a:p>
          <a:p>
            <a:pPr marL="742950" lvl="1" indent="-285750">
              <a:spcAft>
                <a:spcPts val="0"/>
              </a:spcAft>
            </a:pPr>
            <a:r>
              <a:rPr lang="en-US" sz="1800" dirty="0">
                <a:ea typeface="Times New Roman" panose="02020603050405020304" pitchFamily="18" charset="0"/>
              </a:rPr>
              <a:t>White Paper </a:t>
            </a:r>
            <a:r>
              <a:rPr lang="en-US" sz="1800" dirty="0" smtClean="0">
                <a:ea typeface="Times New Roman" panose="02020603050405020304" pitchFamily="18" charset="0"/>
              </a:rPr>
              <a:t>– Work </a:t>
            </a:r>
            <a:r>
              <a:rPr lang="en-US" sz="1800" dirty="0">
                <a:ea typeface="Times New Roman" panose="02020603050405020304" pitchFamily="18" charset="0"/>
              </a:rPr>
              <a:t>on innovative publications </a:t>
            </a:r>
            <a:endParaRPr lang="en-US" sz="2800" dirty="0">
              <a:ea typeface="Calibri" panose="020F0502020204030204" pitchFamily="34" charset="0"/>
            </a:endParaRPr>
          </a:p>
          <a:p>
            <a:pPr marL="742950" lvl="1" indent="-285750">
              <a:spcAft>
                <a:spcPts val="0"/>
              </a:spcAft>
            </a:pPr>
            <a:r>
              <a:rPr lang="en-US" sz="1800" dirty="0">
                <a:ea typeface="Times New Roman" panose="02020603050405020304" pitchFamily="18" charset="0"/>
              </a:rPr>
              <a:t>Practice Development – </a:t>
            </a:r>
            <a:r>
              <a:rPr lang="en-US" sz="1800" dirty="0" smtClean="0">
                <a:ea typeface="Times New Roman" panose="02020603050405020304" pitchFamily="18" charset="0"/>
              </a:rPr>
              <a:t>Participate in trainings based on level or interest </a:t>
            </a:r>
            <a:endParaRPr lang="en-US" sz="2800" dirty="0">
              <a:ea typeface="Calibri" panose="020F0502020204030204" pitchFamily="34" charset="0"/>
            </a:endParaRPr>
          </a:p>
          <a:p>
            <a:pPr marL="742950" lvl="1" indent="-285750">
              <a:spcAft>
                <a:spcPts val="0"/>
              </a:spcAft>
            </a:pPr>
            <a:r>
              <a:rPr lang="en-US" sz="1800" dirty="0">
                <a:ea typeface="Times New Roman" panose="02020603050405020304" pitchFamily="18" charset="0"/>
              </a:rPr>
              <a:t>Tech Trends </a:t>
            </a:r>
            <a:r>
              <a:rPr lang="en-US" sz="1800" dirty="0" smtClean="0">
                <a:ea typeface="Times New Roman" panose="02020603050405020304" pitchFamily="18" charset="0"/>
              </a:rPr>
              <a:t>– Compile </a:t>
            </a:r>
            <a:r>
              <a:rPr lang="en-US" sz="1800" dirty="0">
                <a:ea typeface="Times New Roman" panose="02020603050405020304" pitchFamily="18" charset="0"/>
              </a:rPr>
              <a:t>research for global thought leadership</a:t>
            </a:r>
            <a:endParaRPr lang="en-US" sz="2800" dirty="0">
              <a:ea typeface="Calibri" panose="020F0502020204030204" pitchFamily="34" charset="0"/>
            </a:endParaRPr>
          </a:p>
          <a:p>
            <a:pPr marL="342900" lvl="0" indent="-342900">
              <a:spcAft>
                <a:spcPts val="0"/>
              </a:spcAft>
              <a:buFont typeface="+mj-lt"/>
              <a:buAutoNum type="arabicPeriod"/>
            </a:pPr>
            <a:r>
              <a:rPr lang="en-US" sz="1800" b="1" dirty="0">
                <a:solidFill>
                  <a:schemeClr val="accent1"/>
                </a:solidFill>
                <a:ea typeface="Times New Roman" panose="02020603050405020304" pitchFamily="18" charset="0"/>
              </a:rPr>
              <a:t>People Development </a:t>
            </a:r>
            <a:endParaRPr lang="en-US" sz="2800" b="1" dirty="0">
              <a:solidFill>
                <a:schemeClr val="accent1"/>
              </a:solidFill>
              <a:ea typeface="Calibri" panose="020F0502020204030204" pitchFamily="34" charset="0"/>
            </a:endParaRPr>
          </a:p>
          <a:p>
            <a:pPr marL="742950" lvl="1" indent="-285750">
              <a:spcAft>
                <a:spcPts val="0"/>
              </a:spcAft>
            </a:pPr>
            <a:r>
              <a:rPr lang="en-US" sz="1800" dirty="0" smtClean="0">
                <a:ea typeface="Times New Roman" panose="02020603050405020304" pitchFamily="18" charset="0"/>
              </a:rPr>
              <a:t>Recruiting – Get back to campus and help recruit future BTA classes </a:t>
            </a:r>
          </a:p>
          <a:p>
            <a:pPr marL="742950" lvl="1" indent="-285750">
              <a:spcAft>
                <a:spcPts val="0"/>
              </a:spcAft>
            </a:pPr>
            <a:r>
              <a:rPr lang="en-US" sz="1800" dirty="0" smtClean="0">
                <a:ea typeface="Times New Roman" panose="02020603050405020304" pitchFamily="18" charset="0"/>
              </a:rPr>
              <a:t>3C Global – International service trip held twice a year with ~25-30 participants </a:t>
            </a:r>
          </a:p>
          <a:p>
            <a:pPr marL="742950" lvl="1" indent="-285750">
              <a:spcAft>
                <a:spcPts val="0"/>
              </a:spcAft>
            </a:pPr>
            <a:r>
              <a:rPr lang="en-US" sz="1800" dirty="0" smtClean="0">
                <a:ea typeface="Calibri" panose="020F0502020204030204" pitchFamily="34" charset="0"/>
              </a:rPr>
              <a:t>3C Local – Local service events organized by office </a:t>
            </a:r>
            <a:endParaRPr lang="en-US" sz="2800" dirty="0" smtClean="0">
              <a:ea typeface="Calibri" panose="020F0502020204030204" pitchFamily="34" charset="0"/>
            </a:endParaRPr>
          </a:p>
          <a:p>
            <a:pPr marL="342900" lvl="0" indent="-342900">
              <a:spcAft>
                <a:spcPts val="0"/>
              </a:spcAft>
              <a:buFont typeface="+mj-lt"/>
              <a:buAutoNum type="arabicPeriod"/>
            </a:pPr>
            <a:r>
              <a:rPr lang="en-US" sz="1800" b="1" dirty="0" smtClean="0">
                <a:solidFill>
                  <a:schemeClr val="accent1"/>
                </a:solidFill>
                <a:ea typeface="Times New Roman" panose="02020603050405020304" pitchFamily="18" charset="0"/>
              </a:rPr>
              <a:t>Firm Initiatives</a:t>
            </a:r>
            <a:endParaRPr lang="en-US" sz="2800" b="1" dirty="0" smtClean="0">
              <a:solidFill>
                <a:schemeClr val="accent1"/>
              </a:solidFill>
              <a:ea typeface="Calibri" panose="020F0502020204030204" pitchFamily="34" charset="0"/>
            </a:endParaRPr>
          </a:p>
          <a:p>
            <a:pPr marL="742950" lvl="1" indent="-285750">
              <a:spcAft>
                <a:spcPts val="0"/>
              </a:spcAft>
            </a:pPr>
            <a:r>
              <a:rPr lang="en-US" sz="1800" dirty="0" smtClean="0">
                <a:ea typeface="Times New Roman" panose="02020603050405020304" pitchFamily="18" charset="0"/>
              </a:rPr>
              <a:t>Start-Up </a:t>
            </a:r>
            <a:r>
              <a:rPr lang="en-US" sz="1800" dirty="0">
                <a:ea typeface="Times New Roman" panose="02020603050405020304" pitchFamily="18" charset="0"/>
              </a:rPr>
              <a:t>Deloitte – </a:t>
            </a:r>
            <a:r>
              <a:rPr lang="en-US" sz="1800" dirty="0" smtClean="0">
                <a:ea typeface="Times New Roman" panose="02020603050405020304" pitchFamily="18" charset="0"/>
              </a:rPr>
              <a:t>Innovation competition allowing practitioners to develop ideas and pitch to judges </a:t>
            </a:r>
            <a:endParaRPr lang="en-US" sz="2800" dirty="0">
              <a:ea typeface="Calibri" panose="020F0502020204030204" pitchFamily="34" charset="0"/>
            </a:endParaRPr>
          </a:p>
          <a:p>
            <a:pPr marL="742950" lvl="1" indent="-285750">
              <a:spcAft>
                <a:spcPts val="0"/>
              </a:spcAft>
            </a:pPr>
            <a:r>
              <a:rPr lang="en-US" sz="1800" dirty="0" smtClean="0">
                <a:ea typeface="Times New Roman" panose="02020603050405020304" pitchFamily="18" charset="0"/>
              </a:rPr>
              <a:t>BTAAC – National committee that promotes and improves BTA experience through various threads</a:t>
            </a:r>
            <a:endParaRPr lang="en-US" sz="2800" dirty="0">
              <a:ea typeface="Calibri" panose="020F0502020204030204" pitchFamily="34" charset="0"/>
            </a:endParaRPr>
          </a:p>
          <a:p>
            <a:r>
              <a:rPr lang="en-US" dirty="0"/>
              <a:t> </a:t>
            </a:r>
          </a:p>
          <a:p>
            <a:endParaRPr lang="en-US" sz="1800" dirty="0"/>
          </a:p>
        </p:txBody>
      </p:sp>
    </p:spTree>
    <p:extLst>
      <p:ext uri="{BB962C8B-B14F-4D97-AF65-F5344CB8AC3E}">
        <p14:creationId xmlns:p14="http://schemas.microsoft.com/office/powerpoint/2010/main" val="3145019081"/>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Group 3"/>
          <p:cNvGraphicFramePr>
            <a:graphicFrameLocks noGrp="1"/>
          </p:cNvGraphicFramePr>
          <p:nvPr>
            <p:extLst>
              <p:ext uri="{D42A27DB-BD31-4B8C-83A1-F6EECF244321}">
                <p14:modId xmlns:p14="http://schemas.microsoft.com/office/powerpoint/2010/main" val="3398298402"/>
              </p:ext>
            </p:extLst>
          </p:nvPr>
        </p:nvGraphicFramePr>
        <p:xfrm>
          <a:off x="469900" y="1111611"/>
          <a:ext cx="9948718" cy="1706880"/>
        </p:xfrm>
        <a:graphic>
          <a:graphicData uri="http://schemas.openxmlformats.org/drawingml/2006/table">
            <a:tbl>
              <a:tblPr/>
              <a:tblGrid>
                <a:gridCol w="3671550">
                  <a:extLst>
                    <a:ext uri="{9D8B030D-6E8A-4147-A177-3AD203B41FA5}">
                      <a16:colId xmlns:a16="http://schemas.microsoft.com/office/drawing/2014/main" val="20000"/>
                    </a:ext>
                  </a:extLst>
                </a:gridCol>
                <a:gridCol w="6277168">
                  <a:extLst>
                    <a:ext uri="{9D8B030D-6E8A-4147-A177-3AD203B41FA5}">
                      <a16:colId xmlns:a16="http://schemas.microsoft.com/office/drawing/2014/main" val="20001"/>
                    </a:ext>
                  </a:extLst>
                </a:gridCol>
              </a:tblGrid>
              <a:tr h="0">
                <a:tc>
                  <a:txBody>
                    <a:bodyPr/>
                    <a:lstStyle/>
                    <a:p>
                      <a:pPr marL="0" marR="0" lvl="0" indent="0" algn="l" defTabSz="684213" rtl="0" eaLnBrk="0" fontAlgn="base" latinLnBrk="0" hangingPunct="0">
                        <a:lnSpc>
                          <a:spcPct val="100000"/>
                        </a:lnSpc>
                        <a:spcBef>
                          <a:spcPts val="400"/>
                        </a:spcBef>
                        <a:spcAft>
                          <a:spcPct val="0"/>
                        </a:spcAft>
                        <a:buClrTx/>
                        <a:buSzPct val="25000"/>
                        <a:buFont typeface="Wingdings" pitchFamily="2" charset="2"/>
                        <a:buNone/>
                        <a:tabLst/>
                      </a:pPr>
                      <a:r>
                        <a:rPr kumimoji="0" lang="en-US" sz="1200" b="1" u="none" strike="noStrike" cap="none" normalizeH="0" baseline="0" dirty="0" smtClean="0">
                          <a:ln>
                            <a:noFill/>
                          </a:ln>
                          <a:solidFill>
                            <a:schemeClr val="accent1"/>
                          </a:solidFill>
                          <a:effectLst/>
                          <a:latin typeface="+mn-lt"/>
                        </a:rPr>
                        <a:t>Topic</a:t>
                      </a:r>
                      <a:endParaRPr kumimoji="0" lang="en-US" sz="1200" b="1" i="0" u="none" strike="noStrike" cap="none" normalizeH="0" baseline="0" dirty="0">
                        <a:ln>
                          <a:noFill/>
                        </a:ln>
                        <a:solidFill>
                          <a:schemeClr val="accent1"/>
                        </a:solidFill>
                        <a:effectLst/>
                        <a:latin typeface="+mn-lt"/>
                      </a:endParaRPr>
                    </a:p>
                  </a:txBody>
                  <a:tcPr marT="91440" marB="91440" anchor="ctr" horzOverflow="overflow">
                    <a:lnL w="12700" cap="flat" cmpd="sng" algn="ctr">
                      <a:noFill/>
                      <a:prstDash val="solid"/>
                      <a:round/>
                      <a:headEnd type="none" w="med" len="med"/>
                      <a:tailEnd type="none" w="med" len="med"/>
                    </a:lnL>
                    <a:lnR w="6350" cap="flat" cmpd="sng" algn="ctr">
                      <a:solidFill>
                        <a:schemeClr val="bg1"/>
                      </a:solidFill>
                      <a:prstDash val="solid"/>
                      <a:round/>
                      <a:headEnd type="none" w="med" len="med"/>
                      <a:tailEnd type="none" w="med" len="med"/>
                    </a:lnR>
                    <a:lnT w="38100" cap="flat" cmpd="sng" algn="ctr">
                      <a:solidFill>
                        <a:schemeClr val="accent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684213" rtl="0" eaLnBrk="0" fontAlgn="base" latinLnBrk="0" hangingPunct="0">
                        <a:lnSpc>
                          <a:spcPct val="100000"/>
                        </a:lnSpc>
                        <a:spcBef>
                          <a:spcPts val="400"/>
                        </a:spcBef>
                        <a:spcAft>
                          <a:spcPct val="0"/>
                        </a:spcAft>
                        <a:buClrTx/>
                        <a:buSzPct val="65000"/>
                        <a:buFont typeface="Wingdings"/>
                        <a:buNone/>
                        <a:tabLst/>
                      </a:pPr>
                      <a:r>
                        <a:rPr kumimoji="0" lang="en-US" sz="1200" b="1" u="none" strike="noStrike" kern="1200" cap="none" normalizeH="0" baseline="0" dirty="0">
                          <a:ln>
                            <a:noFill/>
                          </a:ln>
                          <a:solidFill>
                            <a:schemeClr val="accent1"/>
                          </a:solidFill>
                          <a:effectLst/>
                          <a:latin typeface="+mn-lt"/>
                        </a:rPr>
                        <a:t>Content</a:t>
                      </a:r>
                      <a:endParaRPr kumimoji="0" lang="en-US" sz="1200" b="1" i="0" u="none" strike="noStrike" kern="1200" cap="none" normalizeH="0" baseline="0" dirty="0">
                        <a:ln>
                          <a:noFill/>
                        </a:ln>
                        <a:solidFill>
                          <a:schemeClr val="accent1"/>
                        </a:solidFill>
                        <a:effectLst/>
                        <a:latin typeface="+mn-lt"/>
                        <a:ea typeface="+mn-ea"/>
                        <a:cs typeface="+mn-cs"/>
                      </a:endParaRPr>
                    </a:p>
                  </a:txBody>
                  <a:tcPr marT="91440" marB="91440" anchor="ctr" horzOverflow="overflow">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38100" cap="flat" cmpd="sng" algn="ctr">
                      <a:solidFill>
                        <a:schemeClr val="accent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0">
                <a:tc>
                  <a:txBody>
                    <a:bodyPr/>
                    <a:lstStyle/>
                    <a:p>
                      <a:pPr marL="0" marR="0" lvl="0" indent="0" algn="l" defTabSz="684213" rtl="0" eaLnBrk="0" fontAlgn="base" latinLnBrk="0" hangingPunct="0">
                        <a:lnSpc>
                          <a:spcPct val="100000"/>
                        </a:lnSpc>
                        <a:spcBef>
                          <a:spcPts val="300"/>
                        </a:spcBef>
                        <a:spcAft>
                          <a:spcPct val="0"/>
                        </a:spcAft>
                        <a:buClrTx/>
                        <a:buSzPct val="25000"/>
                        <a:buFontTx/>
                        <a:buNone/>
                        <a:tabLst/>
                        <a:defRPr/>
                      </a:pPr>
                      <a:r>
                        <a:rPr kumimoji="0" lang="en-US" sz="1000" b="1" i="0" u="none" strike="noStrike" kern="1200" cap="none" normalizeH="0" baseline="0" dirty="0" smtClean="0">
                          <a:ln>
                            <a:noFill/>
                          </a:ln>
                          <a:solidFill>
                            <a:schemeClr val="tx1"/>
                          </a:solidFill>
                          <a:effectLst/>
                          <a:latin typeface="+mn-lt"/>
                          <a:ea typeface="+mn-ea"/>
                          <a:cs typeface="+mn-cs"/>
                        </a:rPr>
                        <a:t>Issue</a:t>
                      </a:r>
                      <a:endParaRPr kumimoji="0" lang="en-US" sz="1000" b="1" i="0" u="none" strike="noStrike" kern="1200" cap="none" normalizeH="0" baseline="0" noProof="0" dirty="0">
                        <a:ln>
                          <a:noFill/>
                        </a:ln>
                        <a:solidFill>
                          <a:schemeClr val="tx1"/>
                        </a:solidFill>
                        <a:effectLst/>
                        <a:latin typeface="+mn-lt"/>
                        <a:ea typeface="+mn-ea"/>
                        <a:cs typeface="+mn-cs"/>
                      </a:endParaRPr>
                    </a:p>
                  </a:txBody>
                  <a:tcPr marT="91440" marB="91440"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33363" marR="0" lvl="1" indent="-233363" algn="l" defTabSz="684213" rtl="0" eaLnBrk="0" fontAlgn="base" latinLnBrk="0" hangingPunct="0">
                        <a:lnSpc>
                          <a:spcPct val="100000"/>
                        </a:lnSpc>
                        <a:spcBef>
                          <a:spcPts val="300"/>
                        </a:spcBef>
                        <a:spcAft>
                          <a:spcPct val="0"/>
                        </a:spcAft>
                        <a:buClrTx/>
                        <a:buSzPct val="100000"/>
                        <a:buFont typeface="Wingdings" panose="05000000000000000000" pitchFamily="2" charset="2"/>
                        <a:buChar char="§"/>
                        <a:tabLst/>
                        <a:defRPr/>
                      </a:pPr>
                      <a:endParaRPr kumimoji="0" lang="en-US" sz="1000" b="0" i="0" u="none" strike="noStrike" kern="1200" cap="none" normalizeH="0" baseline="0" dirty="0">
                        <a:ln>
                          <a:noFill/>
                        </a:ln>
                        <a:solidFill>
                          <a:schemeClr val="tx1"/>
                        </a:solidFill>
                        <a:effectLst/>
                        <a:latin typeface="+mn-lt"/>
                        <a:ea typeface="+mn-ea"/>
                        <a:cs typeface="+mn-cs"/>
                      </a:endParaRPr>
                    </a:p>
                  </a:txBody>
                  <a:tcPr marT="91440" marB="91440"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02941654"/>
                  </a:ext>
                </a:extLst>
              </a:tr>
              <a:tr h="0">
                <a:tc>
                  <a:txBody>
                    <a:bodyPr/>
                    <a:lstStyle/>
                    <a:p>
                      <a:pPr marL="0" marR="0" lvl="0" indent="0" algn="l" defTabSz="684213" rtl="0" eaLnBrk="0" fontAlgn="base" latinLnBrk="0" hangingPunct="0">
                        <a:lnSpc>
                          <a:spcPct val="100000"/>
                        </a:lnSpc>
                        <a:spcBef>
                          <a:spcPts val="300"/>
                        </a:spcBef>
                        <a:spcAft>
                          <a:spcPct val="0"/>
                        </a:spcAft>
                        <a:buClrTx/>
                        <a:buSzPct val="25000"/>
                        <a:buFontTx/>
                        <a:buNone/>
                        <a:tabLst/>
                      </a:pPr>
                      <a:r>
                        <a:rPr kumimoji="0" lang="en-US" sz="1000" b="1" i="0" u="none" strike="noStrike" cap="none" normalizeH="0" baseline="0" dirty="0" smtClean="0">
                          <a:ln>
                            <a:noFill/>
                          </a:ln>
                          <a:solidFill>
                            <a:schemeClr val="tx1"/>
                          </a:solidFill>
                          <a:effectLst/>
                          <a:latin typeface="+mn-lt"/>
                        </a:rPr>
                        <a:t>Solution</a:t>
                      </a:r>
                      <a:endParaRPr kumimoji="0" lang="en-US" sz="1000" b="1" i="0" u="none" strike="noStrike" cap="none" normalizeH="0" baseline="0" dirty="0">
                        <a:ln>
                          <a:noFill/>
                        </a:ln>
                        <a:solidFill>
                          <a:schemeClr val="tx1"/>
                        </a:solidFill>
                        <a:effectLst/>
                        <a:latin typeface="+mn-lt"/>
                      </a:endParaRPr>
                    </a:p>
                  </a:txBody>
                  <a:tcPr marT="91440" marB="91440"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33363" marR="0" lvl="1" indent="-233363" algn="l" defTabSz="684213" rtl="0" eaLnBrk="0" fontAlgn="base" latinLnBrk="0" hangingPunct="0">
                        <a:lnSpc>
                          <a:spcPct val="100000"/>
                        </a:lnSpc>
                        <a:spcBef>
                          <a:spcPts val="300"/>
                        </a:spcBef>
                        <a:spcAft>
                          <a:spcPct val="0"/>
                        </a:spcAft>
                        <a:buClrTx/>
                        <a:buSzPct val="100000"/>
                        <a:buFont typeface="Wingdings" panose="05000000000000000000" pitchFamily="2" charset="2"/>
                        <a:buChar char="§"/>
                        <a:tabLst/>
                        <a:defRPr/>
                      </a:pPr>
                      <a:endParaRPr kumimoji="0" lang="en-US" sz="1000" b="0" i="0" u="none" strike="noStrike" kern="1200" cap="none" normalizeH="0" baseline="0" noProof="0" dirty="0">
                        <a:ln>
                          <a:noFill/>
                        </a:ln>
                        <a:solidFill>
                          <a:schemeClr val="tx1"/>
                        </a:solidFill>
                        <a:effectLst/>
                        <a:latin typeface="+mn-lt"/>
                        <a:ea typeface="+mn-ea"/>
                        <a:cs typeface="+mn-cs"/>
                      </a:endParaRPr>
                    </a:p>
                  </a:txBody>
                  <a:tcPr marT="91440" marB="91440"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898151757"/>
                  </a:ext>
                </a:extLst>
              </a:tr>
              <a:tr h="0">
                <a:tc>
                  <a:txBody>
                    <a:bodyPr/>
                    <a:lstStyle/>
                    <a:p>
                      <a:pPr marL="0" marR="0" lvl="0" indent="0" algn="l" defTabSz="684213" rtl="0" eaLnBrk="0" fontAlgn="base" latinLnBrk="0" hangingPunct="0">
                        <a:lnSpc>
                          <a:spcPct val="100000"/>
                        </a:lnSpc>
                        <a:spcBef>
                          <a:spcPts val="300"/>
                        </a:spcBef>
                        <a:spcAft>
                          <a:spcPct val="0"/>
                        </a:spcAft>
                        <a:buClrTx/>
                        <a:buSzPct val="25000"/>
                        <a:buFontTx/>
                        <a:buNone/>
                        <a:tabLst/>
                      </a:pPr>
                      <a:r>
                        <a:rPr kumimoji="0" lang="en-US" sz="1000" b="1" i="0" u="none" strike="noStrike" cap="none" normalizeH="0" baseline="0" dirty="0" smtClean="0">
                          <a:ln>
                            <a:noFill/>
                          </a:ln>
                          <a:solidFill>
                            <a:schemeClr val="tx1"/>
                          </a:solidFill>
                          <a:effectLst/>
                          <a:latin typeface="+mn-lt"/>
                        </a:rPr>
                        <a:t>Details</a:t>
                      </a:r>
                      <a:endParaRPr kumimoji="0" lang="en-US" sz="1000" b="1" i="0" u="none" strike="noStrike" cap="none" normalizeH="0" baseline="0" dirty="0">
                        <a:ln>
                          <a:noFill/>
                        </a:ln>
                        <a:solidFill>
                          <a:schemeClr val="tx1"/>
                        </a:solidFill>
                        <a:effectLst/>
                        <a:latin typeface="+mn-lt"/>
                      </a:endParaRPr>
                    </a:p>
                  </a:txBody>
                  <a:tcPr marT="91440" marB="91440"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33363" marR="0" lvl="1" indent="-233363" algn="l" defTabSz="684213" rtl="0" eaLnBrk="0" fontAlgn="base" latinLnBrk="0" hangingPunct="0">
                        <a:lnSpc>
                          <a:spcPct val="100000"/>
                        </a:lnSpc>
                        <a:spcBef>
                          <a:spcPts val="300"/>
                        </a:spcBef>
                        <a:spcAft>
                          <a:spcPct val="0"/>
                        </a:spcAft>
                        <a:buClrTx/>
                        <a:buSzPct val="100000"/>
                        <a:buFont typeface="Wingdings" panose="05000000000000000000" pitchFamily="2" charset="2"/>
                        <a:buChar char="§"/>
                        <a:tabLst/>
                        <a:defRPr/>
                      </a:pPr>
                      <a:endParaRPr kumimoji="0" lang="en-US" sz="1000" b="0" i="0" u="none" strike="noStrike" kern="1200" cap="none" normalizeH="0" baseline="0" noProof="0" dirty="0">
                        <a:ln>
                          <a:noFill/>
                        </a:ln>
                        <a:solidFill>
                          <a:schemeClr val="tx1"/>
                        </a:solidFill>
                        <a:effectLst/>
                        <a:latin typeface="+mn-lt"/>
                        <a:ea typeface="+mn-ea"/>
                        <a:cs typeface="+mn-cs"/>
                      </a:endParaRPr>
                    </a:p>
                  </a:txBody>
                  <a:tcPr marT="91440" marB="91440"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61942750"/>
                  </a:ext>
                </a:extLst>
              </a:tr>
              <a:tr h="0">
                <a:tc>
                  <a:txBody>
                    <a:bodyPr/>
                    <a:lstStyle/>
                    <a:p>
                      <a:pPr marL="0" marR="0" lvl="0" indent="0" algn="l" defTabSz="684213" rtl="0" eaLnBrk="0" fontAlgn="base" latinLnBrk="0" hangingPunct="0">
                        <a:lnSpc>
                          <a:spcPct val="100000"/>
                        </a:lnSpc>
                        <a:spcBef>
                          <a:spcPts val="300"/>
                        </a:spcBef>
                        <a:spcAft>
                          <a:spcPct val="0"/>
                        </a:spcAft>
                        <a:buClrTx/>
                        <a:buSzPct val="25000"/>
                        <a:buFontTx/>
                        <a:buNone/>
                        <a:tabLst/>
                      </a:pPr>
                      <a:r>
                        <a:rPr kumimoji="0" lang="en-US" sz="1000" b="1" i="0" u="none" strike="noStrike" cap="none" normalizeH="0" baseline="0" dirty="0" smtClean="0">
                          <a:ln>
                            <a:noFill/>
                          </a:ln>
                          <a:solidFill>
                            <a:schemeClr val="tx1"/>
                          </a:solidFill>
                          <a:effectLst/>
                          <a:latin typeface="+mn-lt"/>
                        </a:rPr>
                        <a:t>Demo</a:t>
                      </a:r>
                      <a:endParaRPr kumimoji="0" lang="en-US" sz="1000" b="1" i="0" u="none" strike="noStrike" cap="none" normalizeH="0" baseline="0" dirty="0">
                        <a:ln>
                          <a:noFill/>
                        </a:ln>
                        <a:solidFill>
                          <a:schemeClr val="tx1"/>
                        </a:solidFill>
                        <a:effectLst/>
                        <a:latin typeface="+mn-lt"/>
                      </a:endParaRPr>
                    </a:p>
                  </a:txBody>
                  <a:tcPr marT="91440" marB="91440"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33363" marR="0" lvl="1" indent="-233363" algn="l" defTabSz="684213" rtl="0" eaLnBrk="0" fontAlgn="base" latinLnBrk="0" hangingPunct="0">
                        <a:lnSpc>
                          <a:spcPct val="100000"/>
                        </a:lnSpc>
                        <a:spcBef>
                          <a:spcPts val="300"/>
                        </a:spcBef>
                        <a:spcAft>
                          <a:spcPct val="0"/>
                        </a:spcAft>
                        <a:buClrTx/>
                        <a:buSzPct val="100000"/>
                        <a:buFont typeface="Wingdings" panose="05000000000000000000" pitchFamily="2" charset="2"/>
                        <a:buChar char="§"/>
                        <a:tabLst/>
                        <a:defRPr/>
                      </a:pPr>
                      <a:endParaRPr kumimoji="0" lang="en-US" sz="1000" b="0" i="0" u="none" strike="noStrike" kern="1200" cap="none" normalizeH="0" baseline="0" noProof="0" dirty="0">
                        <a:ln>
                          <a:noFill/>
                        </a:ln>
                        <a:solidFill>
                          <a:schemeClr val="tx1"/>
                        </a:solidFill>
                        <a:effectLst/>
                        <a:latin typeface="+mn-lt"/>
                        <a:ea typeface="+mn-ea"/>
                        <a:cs typeface="+mn-cs"/>
                      </a:endParaRPr>
                    </a:p>
                  </a:txBody>
                  <a:tcPr marT="91440" marB="91440"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97123979"/>
                  </a:ext>
                </a:extLst>
              </a:tr>
            </a:tbl>
          </a:graphicData>
        </a:graphic>
      </p:graphicFrame>
      <p:sp>
        <p:nvSpPr>
          <p:cNvPr id="7" name="Title 1">
            <a:extLst>
              <a:ext uri="{FF2B5EF4-FFF2-40B4-BE49-F238E27FC236}">
                <a16:creationId xmlns:a16="http://schemas.microsoft.com/office/drawing/2014/main" id="{0E973F53-8393-4B9F-8207-6D9C2888F0F5}"/>
              </a:ext>
            </a:extLst>
          </p:cNvPr>
          <p:cNvSpPr>
            <a:spLocks noGrp="1"/>
          </p:cNvSpPr>
          <p:nvPr>
            <p:ph type="title"/>
          </p:nvPr>
        </p:nvSpPr>
        <p:spPr/>
        <p:txBody>
          <a:bodyPr/>
          <a:lstStyle/>
          <a:p>
            <a:r>
              <a:rPr lang="en-US" altLang="ja-JP" dirty="0"/>
              <a:t>Agenda </a:t>
            </a:r>
            <a:endParaRPr lang="en-US" dirty="0"/>
          </a:p>
        </p:txBody>
      </p:sp>
    </p:spTree>
    <p:extLst>
      <p:ext uri="{BB962C8B-B14F-4D97-AF65-F5344CB8AC3E}">
        <p14:creationId xmlns:p14="http://schemas.microsoft.com/office/powerpoint/2010/main" val="40224362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29059" name="Group 3"/>
          <p:cNvGraphicFramePr>
            <a:graphicFrameLocks noGrp="1"/>
          </p:cNvGraphicFramePr>
          <p:nvPr>
            <p:extLst>
              <p:ext uri="{D42A27DB-BD31-4B8C-83A1-F6EECF244321}">
                <p14:modId xmlns:p14="http://schemas.microsoft.com/office/powerpoint/2010/main" val="3907919359"/>
              </p:ext>
            </p:extLst>
          </p:nvPr>
        </p:nvGraphicFramePr>
        <p:xfrm>
          <a:off x="468601" y="1111550"/>
          <a:ext cx="10873654" cy="4242701"/>
        </p:xfrm>
        <a:graphic>
          <a:graphicData uri="http://schemas.openxmlformats.org/drawingml/2006/table">
            <a:tbl>
              <a:tblPr/>
              <a:tblGrid>
                <a:gridCol w="2359851">
                  <a:extLst>
                    <a:ext uri="{9D8B030D-6E8A-4147-A177-3AD203B41FA5}">
                      <a16:colId xmlns:a16="http://schemas.microsoft.com/office/drawing/2014/main" val="20000"/>
                    </a:ext>
                  </a:extLst>
                </a:gridCol>
                <a:gridCol w="8513803">
                  <a:extLst>
                    <a:ext uri="{9D8B030D-6E8A-4147-A177-3AD203B41FA5}">
                      <a16:colId xmlns:a16="http://schemas.microsoft.com/office/drawing/2014/main" val="20001"/>
                    </a:ext>
                  </a:extLst>
                </a:gridCol>
              </a:tblGrid>
              <a:tr h="483911">
                <a:tc>
                  <a:txBody>
                    <a:bodyPr/>
                    <a:lstStyle/>
                    <a:p>
                      <a:pPr marL="0" marR="0" lvl="0" indent="0" algn="l" defTabSz="1219170" rtl="0" eaLnBrk="1" fontAlgn="auto" latinLnBrk="0" hangingPunct="1">
                        <a:lnSpc>
                          <a:spcPct val="100000"/>
                        </a:lnSpc>
                        <a:spcBef>
                          <a:spcPts val="0"/>
                        </a:spcBef>
                        <a:spcAft>
                          <a:spcPts val="400"/>
                        </a:spcAft>
                        <a:buClrTx/>
                        <a:buSzTx/>
                        <a:buFont typeface="Arial" panose="020B0604020202020204" pitchFamily="34" charset="0"/>
                        <a:buNone/>
                        <a:tabLst/>
                        <a:defRPr/>
                      </a:pPr>
                      <a:r>
                        <a:rPr lang="en-US" sz="1000" b="1" dirty="0">
                          <a:solidFill>
                            <a:schemeClr val="tx1"/>
                          </a:solidFill>
                        </a:rPr>
                        <a:t>What is a Competency?</a:t>
                      </a:r>
                    </a:p>
                  </a:txBody>
                  <a:tcPr marL="122008" marR="122008" anchor="ctr">
                    <a:lnL w="12700" cmpd="sng">
                      <a:noFill/>
                      <a:prstDash val="solid"/>
                    </a:lnL>
                    <a:lnR w="12700" cmpd="sng">
                      <a:noFill/>
                      <a:prstDash val="solid"/>
                    </a:lnR>
                    <a:lnT w="3175" cap="flat" cmpd="sng" algn="ctr">
                      <a:solidFill>
                        <a:schemeClr val="accent6"/>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1450" marR="0" lvl="0" indent="-171450" algn="l" defTabSz="1219170" rtl="0" eaLnBrk="1" fontAlgn="auto" latinLnBrk="0" hangingPunct="1">
                        <a:lnSpc>
                          <a:spcPct val="100000"/>
                        </a:lnSpc>
                        <a:spcBef>
                          <a:spcPts val="0"/>
                        </a:spcBef>
                        <a:spcAft>
                          <a:spcPts val="400"/>
                        </a:spcAft>
                        <a:buClrTx/>
                        <a:buSzTx/>
                        <a:buFont typeface="Arial" panose="020B0604020202020204" pitchFamily="34" charset="0"/>
                        <a:buChar char="•"/>
                        <a:tabLst/>
                        <a:defRPr/>
                      </a:pPr>
                      <a:r>
                        <a:rPr lang="en-US" sz="1000" b="0" dirty="0">
                          <a:solidFill>
                            <a:schemeClr val="tx1"/>
                          </a:solidFill>
                        </a:rPr>
                        <a:t>Competency Areas (S&amp;O, Tech, TOP) group practitioners for purposes of supporting learning and development. More specifically, they provide practitioners across each talent model and career level with the knowledge, skills, and experiences required to thrive in the changing market.</a:t>
                      </a:r>
                    </a:p>
                  </a:txBody>
                  <a:tcPr marL="122008" marR="122008" anchor="ctr">
                    <a:lnL w="12700" cmpd="sng">
                      <a:noFill/>
                      <a:prstDash val="solid"/>
                    </a:lnL>
                    <a:lnR w="12700" cmpd="sng">
                      <a:noFill/>
                      <a:prstDash val="solid"/>
                    </a:lnR>
                    <a:lnT w="3175" cap="flat" cmpd="sng" algn="ctr">
                      <a:solidFill>
                        <a:schemeClr val="accent6"/>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483911">
                <a:tc>
                  <a:txBody>
                    <a:bodyPr/>
                    <a:lstStyle/>
                    <a:p>
                      <a:pPr marL="0" indent="0">
                        <a:spcBef>
                          <a:spcPts val="0"/>
                        </a:spcBef>
                        <a:spcAft>
                          <a:spcPts val="400"/>
                        </a:spcAft>
                        <a:buClr>
                          <a:srgbClr val="000000"/>
                        </a:buClr>
                        <a:buFont typeface="Arial" panose="020B0604020202020204" pitchFamily="34" charset="0"/>
                        <a:buNone/>
                      </a:pPr>
                      <a:r>
                        <a:rPr lang="en-US" sz="1000" b="1" dirty="0">
                          <a:solidFill>
                            <a:schemeClr val="tx1"/>
                          </a:solidFill>
                        </a:rPr>
                        <a:t>What is your Profile?</a:t>
                      </a:r>
                    </a:p>
                  </a:txBody>
                  <a:tcPr marL="122008" marR="122008" anchor="ctr">
                    <a:lnL w="12700" cmpd="sng">
                      <a:noFill/>
                      <a:prstDash val="solid"/>
                    </a:lnL>
                    <a:lnR w="12700" cmpd="sng">
                      <a:noFill/>
                      <a:prstDash val="soli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1450" marR="0" lvl="0" indent="-171450" algn="l" defTabSz="1219170" rtl="0" eaLnBrk="1" fontAlgn="auto" latinLnBrk="0" hangingPunct="1">
                        <a:lnSpc>
                          <a:spcPct val="100000"/>
                        </a:lnSpc>
                        <a:spcBef>
                          <a:spcPts val="0"/>
                        </a:spcBef>
                        <a:spcAft>
                          <a:spcPts val="400"/>
                        </a:spcAft>
                        <a:buClrTx/>
                        <a:buSzTx/>
                        <a:buFont typeface="Arial" panose="020B0604020202020204" pitchFamily="34" charset="0"/>
                        <a:buChar char="•"/>
                        <a:tabLst/>
                        <a:defRPr/>
                      </a:pPr>
                      <a:r>
                        <a:rPr lang="en-US" sz="1000" b="0" strike="noStrike" dirty="0">
                          <a:solidFill>
                            <a:schemeClr val="tx1"/>
                          </a:solidFill>
                        </a:rPr>
                        <a:t>Profiles are a new addition to Recruiting in 2018 so I technically was not assigned one; that said, based on my interests and the value I deliver to Deloitte’s clients, I would say I’m a ___________ Profile.</a:t>
                      </a:r>
                    </a:p>
                  </a:txBody>
                  <a:tcPr marL="122008" marR="122008" anchor="ctr">
                    <a:lnL w="12700" cmpd="sng">
                      <a:noFill/>
                      <a:prstDash val="solid"/>
                    </a:lnL>
                    <a:lnR w="12700" cmpd="sng">
                      <a:noFill/>
                      <a:prstDash val="soli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282561043"/>
                  </a:ext>
                </a:extLst>
              </a:tr>
              <a:tr h="483911">
                <a:tc>
                  <a:txBody>
                    <a:bodyPr/>
                    <a:lstStyle/>
                    <a:p>
                      <a:pPr marL="0" lvl="0" indent="0">
                        <a:spcBef>
                          <a:spcPts val="0"/>
                        </a:spcBef>
                        <a:spcAft>
                          <a:spcPts val="400"/>
                        </a:spcAft>
                        <a:buClr>
                          <a:srgbClr val="000000"/>
                        </a:buClr>
                        <a:buFont typeface="Arial" panose="020B0604020202020204" pitchFamily="34" charset="0"/>
                        <a:buNone/>
                        <a:defRPr/>
                      </a:pPr>
                      <a:r>
                        <a:rPr lang="en-US" sz="1000" b="1" dirty="0">
                          <a:solidFill>
                            <a:schemeClr val="tx1"/>
                          </a:solidFill>
                        </a:rPr>
                        <a:t>I want to do work in XYZ industry, what Profile is that?</a:t>
                      </a:r>
                    </a:p>
                  </a:txBody>
                  <a:tcPr marL="122008" marR="122008" anchor="ctr">
                    <a:lnL w="12700" cmpd="sng">
                      <a:noFill/>
                      <a:prstDash val="solid"/>
                    </a:lnL>
                    <a:lnR w="12700" cmpd="sng">
                      <a:noFill/>
                      <a:prstDash val="soli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1450" lvl="0" indent="-171450">
                        <a:spcBef>
                          <a:spcPts val="0"/>
                        </a:spcBef>
                        <a:spcAft>
                          <a:spcPts val="400"/>
                        </a:spcAft>
                        <a:buClr>
                          <a:srgbClr val="000000"/>
                        </a:buClr>
                        <a:buFont typeface="Arial" panose="020B0604020202020204" pitchFamily="34" charset="0"/>
                        <a:buChar char="•"/>
                        <a:defRPr/>
                      </a:pPr>
                      <a:r>
                        <a:rPr lang="en-US" sz="1000" b="0" strike="noStrike" baseline="0" dirty="0">
                          <a:solidFill>
                            <a:schemeClr val="tx1"/>
                          </a:solidFill>
                        </a:rPr>
                        <a:t>No Profile directly aligns to any Industry, so focus more on the type of problems and work that interests you when considering which Profile applies to you.</a:t>
                      </a:r>
                    </a:p>
                  </a:txBody>
                  <a:tcPr marL="122008" marR="122008" anchor="ctr">
                    <a:lnL w="12700" cmpd="sng">
                      <a:noFill/>
                      <a:prstDash val="solid"/>
                    </a:lnL>
                    <a:lnR w="12700" cmpd="sng">
                      <a:noFill/>
                      <a:prstDash val="soli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72725655"/>
                  </a:ext>
                </a:extLst>
              </a:tr>
              <a:tr h="887170">
                <a:tc>
                  <a:txBody>
                    <a:bodyPr/>
                    <a:lstStyle/>
                    <a:p>
                      <a:r>
                        <a:rPr lang="en-US" sz="1000" b="1" dirty="0">
                          <a:solidFill>
                            <a:schemeClr val="tx1"/>
                          </a:solidFill>
                          <a:latin typeface="Verdana" panose="020B0604030504040204" pitchFamily="34" charset="0"/>
                          <a:ea typeface="Verdana" panose="020B0604030504040204" pitchFamily="34" charset="0"/>
                          <a:cs typeface="Verdana" panose="020B0604030504040204" pitchFamily="34" charset="0"/>
                        </a:rPr>
                        <a:t>Do I need to be technical to be a BTA?</a:t>
                      </a:r>
                    </a:p>
                  </a:txBody>
                  <a:tcPr anchor="ctr">
                    <a:lnL w="12700" cmpd="sng">
                      <a:noFill/>
                      <a:prstDash val="solid"/>
                    </a:lnL>
                    <a:lnR w="12700" cmpd="sng">
                      <a:noFill/>
                      <a:prstDash val="soli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buFont typeface="Arial" panose="020B0604020202020204" pitchFamily="34" charset="0"/>
                        <a:buChar char="•"/>
                      </a:pPr>
                      <a:r>
                        <a:rPr lang="en-US" sz="1000" dirty="0">
                          <a:latin typeface="Verdana" panose="020B0604030504040204" pitchFamily="34" charset="0"/>
                          <a:ea typeface="Verdana" panose="020B0604030504040204" pitchFamily="34" charset="0"/>
                          <a:cs typeface="Verdana" panose="020B0604030504040204" pitchFamily="34" charset="0"/>
                        </a:rPr>
                        <a:t>Not necessarily</a:t>
                      </a:r>
                      <a:r>
                        <a:rPr lang="en-US" sz="1000" baseline="0" dirty="0">
                          <a:latin typeface="Verdana" panose="020B0604030504040204" pitchFamily="34" charset="0"/>
                          <a:ea typeface="Verdana" panose="020B0604030504040204" pitchFamily="34" charset="0"/>
                          <a:cs typeface="Verdana" panose="020B0604030504040204" pitchFamily="34" charset="0"/>
                        </a:rPr>
                        <a:t> however we do require each BTA has an interest and passion in technology.  </a:t>
                      </a:r>
                      <a:r>
                        <a:rPr lang="en-US" sz="1000" dirty="0">
                          <a:latin typeface="Verdana" panose="020B0604030504040204" pitchFamily="34" charset="0"/>
                          <a:ea typeface="Verdana" panose="020B0604030504040204" pitchFamily="34" charset="0"/>
                          <a:cs typeface="Verdana" panose="020B0604030504040204" pitchFamily="34" charset="0"/>
                        </a:rPr>
                        <a:t>Deloitte hires from a multitude of majors and skills. </a:t>
                      </a:r>
                      <a:r>
                        <a:rPr lang="en-US" sz="1000" b="1" dirty="0">
                          <a:latin typeface="Verdana" panose="020B0604030504040204" pitchFamily="34" charset="0"/>
                          <a:ea typeface="Verdana" panose="020B0604030504040204" pitchFamily="34" charset="0"/>
                          <a:cs typeface="Verdana" panose="020B0604030504040204" pitchFamily="34" charset="0"/>
                        </a:rPr>
                        <a:t>BTAs can be functional, technical, or a mix of both</a:t>
                      </a:r>
                      <a:r>
                        <a:rPr lang="en-US" sz="1000" b="0" baseline="0" dirty="0">
                          <a:latin typeface="Verdana" panose="020B0604030504040204" pitchFamily="34" charset="0"/>
                          <a:ea typeface="Verdana" panose="020B0604030504040204" pitchFamily="34" charset="0"/>
                          <a:cs typeface="Verdana" panose="020B0604030504040204" pitchFamily="34" charset="0"/>
                        </a:rPr>
                        <a:t> </a:t>
                      </a:r>
                      <a:r>
                        <a:rPr lang="en-US" sz="1000" b="0" i="1" baseline="0" dirty="0">
                          <a:solidFill>
                            <a:schemeClr val="tx1"/>
                          </a:solidFill>
                          <a:latin typeface="Verdana" panose="020B0604030504040204" pitchFamily="34" charset="0"/>
                          <a:ea typeface="Verdana" panose="020B0604030504040204" pitchFamily="34" charset="0"/>
                          <a:cs typeface="Verdana" panose="020B0604030504040204" pitchFamily="34" charset="0"/>
                        </a:rPr>
                        <a:t>(refer to profile descriptions for examples of how skills/coursework tie to type of work analyst may do.)</a:t>
                      </a:r>
                      <a:r>
                        <a:rPr lang="en-US" sz="1000" i="1" dirty="0">
                          <a:solidFill>
                            <a:schemeClr val="tx1"/>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Deloitte likes to hire bright, driven and strategic students with interpersonal skills who are willing to learn the industry and the skills needed to be an analyst and eventually transition into a consultant. </a:t>
                      </a:r>
                    </a:p>
                  </a:txBody>
                  <a:tcPr anchor="ctr">
                    <a:lnL w="12700" cmpd="sng">
                      <a:noFill/>
                      <a:prstDash val="solid"/>
                    </a:lnL>
                    <a:lnR w="12700" cmpd="sng">
                      <a:noFill/>
                      <a:prstDash val="soli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752750">
                <a:tc>
                  <a:txBody>
                    <a:bodyPr/>
                    <a:lstStyle/>
                    <a:p>
                      <a:r>
                        <a:rPr lang="en-US" sz="1000" b="1" dirty="0">
                          <a:solidFill>
                            <a:schemeClr val="tx1"/>
                          </a:solidFill>
                          <a:latin typeface="Verdana" panose="020B0604030504040204" pitchFamily="34" charset="0"/>
                          <a:ea typeface="Verdana" panose="020B0604030504040204" pitchFamily="34" charset="0"/>
                          <a:cs typeface="Verdana" panose="020B0604030504040204" pitchFamily="34" charset="0"/>
                        </a:rPr>
                        <a:t>How does staffing work and what type of projects will I be on?</a:t>
                      </a:r>
                    </a:p>
                  </a:txBody>
                  <a:tcPr anchor="ctr">
                    <a:lnL w="12700" cmpd="sng">
                      <a:noFill/>
                      <a:prstDash val="solid"/>
                    </a:lnL>
                    <a:lnR w="12700" cmpd="sng">
                      <a:noFill/>
                      <a:prstDash val="soli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buFont typeface="Arial" panose="020B0604020202020204" pitchFamily="34" charset="0"/>
                        <a:buChar char="•"/>
                      </a:pPr>
                      <a:r>
                        <a:rPr lang="en-US" sz="1000" dirty="0">
                          <a:solidFill>
                            <a:schemeClr val="tx1"/>
                          </a:solidFill>
                          <a:latin typeface="Verdana" panose="020B0604030504040204" pitchFamily="34" charset="0"/>
                          <a:ea typeface="Verdana" panose="020B0604030504040204" pitchFamily="34" charset="0"/>
                          <a:cs typeface="Verdana" panose="020B0604030504040204" pitchFamily="34" charset="0"/>
                        </a:rPr>
                        <a:t>Based on a candidates profile alignment</a:t>
                      </a:r>
                      <a:r>
                        <a:rPr lang="en-US" sz="1000" baseline="0" dirty="0">
                          <a:solidFill>
                            <a:schemeClr val="tx1"/>
                          </a:solidFill>
                          <a:latin typeface="Verdana" panose="020B0604030504040204" pitchFamily="34" charset="0"/>
                          <a:ea typeface="Verdana" panose="020B0604030504040204" pitchFamily="34" charset="0"/>
                          <a:cs typeface="Verdana" panose="020B0604030504040204" pitchFamily="34" charset="0"/>
                        </a:rPr>
                        <a:t> during recruitment we will be able to communicate the </a:t>
                      </a:r>
                      <a:r>
                        <a:rPr lang="en-US" sz="1000" b="1" baseline="0" dirty="0">
                          <a:solidFill>
                            <a:schemeClr val="tx1"/>
                          </a:solidFill>
                          <a:latin typeface="Verdana" panose="020B0604030504040204" pitchFamily="34" charset="0"/>
                          <a:ea typeface="Verdana" panose="020B0604030504040204" pitchFamily="34" charset="0"/>
                          <a:cs typeface="Verdana" panose="020B0604030504040204" pitchFamily="34" charset="0"/>
                        </a:rPr>
                        <a:t>potential and likely type of roles</a:t>
                      </a:r>
                      <a:r>
                        <a:rPr lang="en-US" sz="1000" baseline="0" dirty="0">
                          <a:solidFill>
                            <a:schemeClr val="tx1"/>
                          </a:solidFill>
                          <a:latin typeface="Verdana" panose="020B0604030504040204" pitchFamily="34" charset="0"/>
                          <a:ea typeface="Verdana" panose="020B0604030504040204" pitchFamily="34" charset="0"/>
                          <a:cs typeface="Verdana" panose="020B0604030504040204" pitchFamily="34" charset="0"/>
                        </a:rPr>
                        <a:t> they may have on a project, however it is important to communicate that given the nature of our business we expect all incoming BTA’s will be </a:t>
                      </a:r>
                      <a:r>
                        <a:rPr lang="en-US" sz="1000" b="1" baseline="0" dirty="0">
                          <a:solidFill>
                            <a:schemeClr val="tx1"/>
                          </a:solidFill>
                          <a:latin typeface="Verdana" panose="020B0604030504040204" pitchFamily="34" charset="0"/>
                          <a:ea typeface="Verdana" panose="020B0604030504040204" pitchFamily="34" charset="0"/>
                          <a:cs typeface="Verdana" panose="020B0604030504040204" pitchFamily="34" charset="0"/>
                        </a:rPr>
                        <a:t>adaptable and are open to a wide range of experiences </a:t>
                      </a:r>
                      <a:r>
                        <a:rPr lang="en-US" sz="1000" baseline="0" dirty="0">
                          <a:solidFill>
                            <a:schemeClr val="tx1"/>
                          </a:solidFill>
                          <a:latin typeface="Verdana" panose="020B0604030504040204" pitchFamily="34" charset="0"/>
                          <a:ea typeface="Verdana" panose="020B0604030504040204" pitchFamily="34" charset="0"/>
                          <a:cs typeface="Verdana" panose="020B0604030504040204" pitchFamily="34" charset="0"/>
                        </a:rPr>
                        <a:t>to build their skillsets during their first few years at the firm. </a:t>
                      </a:r>
                      <a:endParaRPr lang="en-US" sz="100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nchor="ctr">
                    <a:lnL w="12700" cmpd="sng">
                      <a:noFill/>
                      <a:prstDash val="solid"/>
                    </a:lnL>
                    <a:lnR w="12700" cmpd="sng">
                      <a:noFill/>
                      <a:prstDash val="soli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5479114"/>
                  </a:ext>
                </a:extLst>
              </a:tr>
              <a:tr h="1021590">
                <a:tc>
                  <a:txBody>
                    <a:bodyPr/>
                    <a:lstStyle/>
                    <a:p>
                      <a:r>
                        <a:rPr lang="en-US" sz="1000" b="1" dirty="0">
                          <a:solidFill>
                            <a:schemeClr val="tx1"/>
                          </a:solidFill>
                          <a:latin typeface="Verdana" panose="020B0604030504040204" pitchFamily="34" charset="0"/>
                          <a:ea typeface="Verdana" panose="020B0604030504040204" pitchFamily="34" charset="0"/>
                          <a:cs typeface="Verdana" panose="020B0604030504040204" pitchFamily="34" charset="0"/>
                        </a:rPr>
                        <a:t>How Do You Get on a Project? Can BTAs Choose?</a:t>
                      </a:r>
                    </a:p>
                  </a:txBody>
                  <a:tcPr anchor="ctr">
                    <a:lnL w="12700" cmpd="sng">
                      <a:noFill/>
                      <a:prstDash val="solid"/>
                    </a:lnL>
                    <a:lnR w="12700" cmpd="sng">
                      <a:noFill/>
                      <a:prstDash val="soli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buFont typeface="Arial" panose="020B0604020202020204" pitchFamily="34" charset="0"/>
                        <a:buChar char="•"/>
                      </a:pPr>
                      <a:r>
                        <a:rPr lang="en-US" sz="1000" dirty="0">
                          <a:latin typeface="Verdana" panose="020B0604030504040204" pitchFamily="34" charset="0"/>
                          <a:ea typeface="Verdana" panose="020B0604030504040204" pitchFamily="34" charset="0"/>
                          <a:cs typeface="Verdana" panose="020B0604030504040204" pitchFamily="34" charset="0"/>
                        </a:rPr>
                        <a:t>A new BTA typically has minimal explicit involvement in the selection of their first project.  However, their particular interests and skills are taken into careful consideration when senior management is placing BTAs onto projects.</a:t>
                      </a:r>
                      <a:r>
                        <a:rPr lang="en-US" sz="1000" baseline="0" dirty="0">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Usually these projects are selected specifically to match project needs with a BTA’s experience and interests.</a:t>
                      </a:r>
                      <a:r>
                        <a:rPr lang="en-US" sz="1000" baseline="0" dirty="0">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After your first project, each BTA is</a:t>
                      </a:r>
                      <a:r>
                        <a:rPr lang="en-US" sz="1000" baseline="0" dirty="0">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encouraged to take control in finding his or her next project or work opportunity.</a:t>
                      </a:r>
                      <a:r>
                        <a:rPr lang="en-US" sz="1000" baseline="0" dirty="0">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The more initiative a BTA takes in researching available projects and networking with other team leads, the more the BTA will be able to impact which project he or she gets staffed on next.</a:t>
                      </a:r>
                    </a:p>
                  </a:txBody>
                  <a:tcPr anchor="ctr">
                    <a:lnL w="12700" cmpd="sng">
                      <a:noFill/>
                      <a:prstDash val="solid"/>
                    </a:lnL>
                    <a:lnR w="12700" cmpd="sng">
                      <a:noFill/>
                      <a:prstDash val="soli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921937"/>
                  </a:ext>
                </a:extLst>
              </a:tr>
            </a:tbl>
          </a:graphicData>
        </a:graphic>
      </p:graphicFrame>
      <p:sp>
        <p:nvSpPr>
          <p:cNvPr id="4" name="Text Placeholder 4"/>
          <p:cNvSpPr>
            <a:spLocks noGrp="1"/>
          </p:cNvSpPr>
          <p:nvPr>
            <p:ph type="body" sz="quarter" idx="13"/>
          </p:nvPr>
        </p:nvSpPr>
        <p:spPr>
          <a:xfrm>
            <a:off x="468601" y="644113"/>
            <a:ext cx="8439150" cy="369333"/>
          </a:xfrm>
        </p:spPr>
        <p:txBody>
          <a:bodyPr/>
          <a:lstStyle/>
          <a:p>
            <a:r>
              <a:rPr lang="en-US" dirty="0"/>
              <a:t>A sample of frequently asked questions and answers:</a:t>
            </a:r>
          </a:p>
          <a:p>
            <a:endParaRPr lang="en-US" dirty="0"/>
          </a:p>
        </p:txBody>
      </p:sp>
      <p:sp>
        <p:nvSpPr>
          <p:cNvPr id="5" name="Title 1"/>
          <p:cNvSpPr>
            <a:spLocks noGrp="1"/>
          </p:cNvSpPr>
          <p:nvPr>
            <p:ph type="title"/>
          </p:nvPr>
        </p:nvSpPr>
        <p:spPr>
          <a:xfrm>
            <a:off x="468601" y="310011"/>
            <a:ext cx="8439150" cy="334102"/>
          </a:xfrm>
        </p:spPr>
        <p:txBody>
          <a:bodyPr>
            <a:normAutofit/>
          </a:bodyPr>
          <a:lstStyle/>
          <a:p>
            <a:pPr>
              <a:defRPr/>
            </a:pPr>
            <a:r>
              <a:rPr lang="en-US" dirty="0">
                <a:solidFill>
                  <a:prstClr val="black"/>
                </a:solidFill>
              </a:rPr>
              <a:t>BTA RECRUITING FAQs</a:t>
            </a:r>
          </a:p>
        </p:txBody>
      </p:sp>
      <p:sp>
        <p:nvSpPr>
          <p:cNvPr id="3" name="Rectangle 2"/>
          <p:cNvSpPr/>
          <p:nvPr/>
        </p:nvSpPr>
        <p:spPr bwMode="gray">
          <a:xfrm>
            <a:off x="725456" y="5550225"/>
            <a:ext cx="10873654" cy="542925"/>
          </a:xfrm>
          <a:prstGeom prst="rect">
            <a:avLst/>
          </a:prstGeom>
          <a:solidFill>
            <a:schemeClr val="bg1"/>
          </a:solidFill>
          <a:ln w="28575" algn="ctr">
            <a:solidFill>
              <a:schemeClr val="accent1"/>
            </a:solidFill>
            <a:miter lim="800000"/>
            <a:headEnd/>
            <a:tailEnd/>
          </a:ln>
        </p:spPr>
        <p:txBody>
          <a:bodyPr wrap="square" lIns="88900" tIns="88900" rIns="88900" bIns="88900" rtlCol="0" anchor="ctr"/>
          <a:lstStyle/>
          <a:p>
            <a:pPr algn="ctr">
              <a:lnSpc>
                <a:spcPct val="106000"/>
              </a:lnSpc>
              <a:buFont typeface="Wingdings 2" pitchFamily="18" charset="2"/>
              <a:buNone/>
            </a:pPr>
            <a:r>
              <a:rPr lang="en-US" sz="1600" b="1" dirty="0"/>
              <a:t>Additional FAQs can be found in the appendix.</a:t>
            </a:r>
          </a:p>
        </p:txBody>
      </p:sp>
    </p:spTree>
    <p:extLst>
      <p:ext uri="{BB962C8B-B14F-4D97-AF65-F5344CB8AC3E}">
        <p14:creationId xmlns:p14="http://schemas.microsoft.com/office/powerpoint/2010/main" val="24863526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Interview Strategy</a:t>
            </a:r>
          </a:p>
        </p:txBody>
      </p:sp>
      <p:sp>
        <p:nvSpPr>
          <p:cNvPr id="7" name="Text Placeholder 6"/>
          <p:cNvSpPr>
            <a:spLocks noGrp="1"/>
          </p:cNvSpPr>
          <p:nvPr>
            <p:ph type="body" idx="1"/>
          </p:nvPr>
        </p:nvSpPr>
        <p:spPr/>
        <p:txBody>
          <a:bodyPr/>
          <a:lstStyle/>
          <a:p>
            <a:r>
              <a:rPr lang="en-US" dirty="0"/>
              <a:t> </a:t>
            </a:r>
          </a:p>
        </p:txBody>
      </p:sp>
    </p:spTree>
    <p:extLst>
      <p:ext uri="{BB962C8B-B14F-4D97-AF65-F5344CB8AC3E}">
        <p14:creationId xmlns:p14="http://schemas.microsoft.com/office/powerpoint/2010/main" val="238898970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Text Placeholder 3"/>
          <p:cNvSpPr>
            <a:spLocks noGrp="1"/>
          </p:cNvSpPr>
          <p:nvPr>
            <p:ph type="body" sz="quarter" idx="13"/>
          </p:nvPr>
        </p:nvSpPr>
        <p:spPr/>
        <p:txBody>
          <a:bodyPr/>
          <a:lstStyle/>
          <a:p>
            <a:r>
              <a:rPr lang="en-US" dirty="0"/>
              <a:t>Modifications have been made to the case interviews to better understand candidate skillsets and profile alignment</a:t>
            </a:r>
          </a:p>
        </p:txBody>
      </p:sp>
      <p:sp>
        <p:nvSpPr>
          <p:cNvPr id="73" name="Title 2"/>
          <p:cNvSpPr>
            <a:spLocks noGrp="1"/>
          </p:cNvSpPr>
          <p:nvPr>
            <p:ph type="title"/>
          </p:nvPr>
        </p:nvSpPr>
        <p:spPr/>
        <p:txBody>
          <a:bodyPr/>
          <a:lstStyle/>
          <a:p>
            <a:r>
              <a:rPr lang="en-US" noProof="0" smtClean="0"/>
              <a:t>FY19 </a:t>
            </a:r>
            <a:r>
              <a:rPr lang="en-US" noProof="0" dirty="0"/>
              <a:t>BTA Commercial Recruiting Strategy</a:t>
            </a:r>
          </a:p>
        </p:txBody>
      </p:sp>
      <p:sp>
        <p:nvSpPr>
          <p:cNvPr id="29" name="AutoShape 6"/>
          <p:cNvSpPr>
            <a:spLocks noChangeArrowheads="1"/>
          </p:cNvSpPr>
          <p:nvPr/>
        </p:nvSpPr>
        <p:spPr bwMode="gray">
          <a:xfrm>
            <a:off x="469902" y="1673652"/>
            <a:ext cx="2203191" cy="1242356"/>
          </a:xfrm>
          <a:prstGeom prst="homePlate">
            <a:avLst>
              <a:gd name="adj" fmla="val 13083"/>
            </a:avLst>
          </a:prstGeom>
          <a:solidFill>
            <a:schemeClr val="accent1"/>
          </a:solidFill>
          <a:ln w="9525" algn="ctr">
            <a:noFill/>
            <a:miter lim="800000"/>
            <a:headEnd/>
            <a:tailEnd/>
          </a:ln>
          <a:effectLst/>
        </p:spPr>
        <p:txBody>
          <a:bodyPr lIns="91440" tIns="91440" rIns="91440" bIns="91440" anchor="ctr"/>
          <a:lstStyle/>
          <a:p>
            <a:pPr marL="457200" lvl="1" algn="ctr" defTabSz="914400">
              <a:defRPr/>
            </a:pPr>
            <a:endParaRPr lang="en-US" sz="1200" b="1" dirty="0">
              <a:solidFill>
                <a:prstClr val="white"/>
              </a:solidFill>
              <a:latin typeface="Verdana"/>
            </a:endParaRPr>
          </a:p>
        </p:txBody>
      </p:sp>
      <p:sp>
        <p:nvSpPr>
          <p:cNvPr id="30" name="Freeform 7"/>
          <p:cNvSpPr>
            <a:spLocks/>
          </p:cNvSpPr>
          <p:nvPr/>
        </p:nvSpPr>
        <p:spPr bwMode="gray">
          <a:xfrm>
            <a:off x="2673091" y="1673652"/>
            <a:ext cx="8864788" cy="1242356"/>
          </a:xfrm>
          <a:custGeom>
            <a:avLst/>
            <a:gdLst/>
            <a:ahLst/>
            <a:cxnLst>
              <a:cxn ang="0">
                <a:pos x="4538" y="0"/>
              </a:cxn>
              <a:cxn ang="0">
                <a:pos x="0" y="0"/>
              </a:cxn>
              <a:cxn ang="0">
                <a:pos x="105" y="541"/>
              </a:cxn>
              <a:cxn ang="0">
                <a:pos x="0" y="1080"/>
              </a:cxn>
              <a:cxn ang="0">
                <a:pos x="4538" y="1080"/>
              </a:cxn>
              <a:cxn ang="0">
                <a:pos x="4538" y="0"/>
              </a:cxn>
            </a:cxnLst>
            <a:rect l="0" t="0" r="r" b="b"/>
            <a:pathLst>
              <a:path w="4538" h="1080">
                <a:moveTo>
                  <a:pt x="4538" y="0"/>
                </a:moveTo>
                <a:lnTo>
                  <a:pt x="0" y="0"/>
                </a:lnTo>
                <a:lnTo>
                  <a:pt x="105" y="541"/>
                </a:lnTo>
                <a:lnTo>
                  <a:pt x="0" y="1080"/>
                </a:lnTo>
                <a:lnTo>
                  <a:pt x="4538" y="1080"/>
                </a:lnTo>
                <a:lnTo>
                  <a:pt x="4538" y="0"/>
                </a:lnTo>
              </a:path>
            </a:pathLst>
          </a:custGeom>
          <a:solidFill>
            <a:schemeClr val="bg1"/>
          </a:solidFill>
          <a:ln w="9525" cmpd="sng">
            <a:solidFill>
              <a:schemeClr val="bg2"/>
            </a:solidFill>
            <a:prstDash val="solid"/>
            <a:round/>
            <a:headEnd/>
            <a:tailEnd/>
          </a:ln>
          <a:effectLst/>
        </p:spPr>
        <p:txBody>
          <a:bodyPr lIns="274320" tIns="91440" rIns="274320" bIns="91440" anchor="ctr" anchorCtr="0"/>
          <a:lstStyle/>
          <a:p>
            <a:pPr marL="114300" lvl="1" indent="-114300" defTabSz="914400">
              <a:spcBef>
                <a:spcPts val="600"/>
              </a:spcBef>
              <a:buSzPct val="100000"/>
              <a:buFont typeface="Arial"/>
              <a:buChar char="•"/>
              <a:defRPr/>
            </a:pPr>
            <a:r>
              <a:rPr lang="en-US" sz="1200" dirty="0">
                <a:solidFill>
                  <a:prstClr val="black"/>
                </a:solidFill>
                <a:latin typeface="Verdana"/>
              </a:rPr>
              <a:t>The overall format of the Round 1 Behavioral Interview (30 minutes) will not change</a:t>
            </a:r>
          </a:p>
          <a:p>
            <a:pPr marL="114300" lvl="1" indent="-114300" defTabSz="914400">
              <a:spcBef>
                <a:spcPts val="600"/>
              </a:spcBef>
              <a:buSzPct val="100000"/>
              <a:buFont typeface="Arial"/>
              <a:buChar char="•"/>
              <a:defRPr/>
            </a:pPr>
            <a:r>
              <a:rPr lang="en-US" sz="1200" dirty="0">
                <a:solidFill>
                  <a:prstClr val="black"/>
                </a:solidFill>
                <a:latin typeface="Verdana"/>
              </a:rPr>
              <a:t>Questions will test </a:t>
            </a:r>
            <a:r>
              <a:rPr lang="en-US" sz="1200" b="1" dirty="0">
                <a:solidFill>
                  <a:prstClr val="black"/>
                </a:solidFill>
                <a:latin typeface="Verdana"/>
              </a:rPr>
              <a:t>technology interest, aptitude and fluency</a:t>
            </a:r>
            <a:r>
              <a:rPr lang="en-US" sz="1200" dirty="0">
                <a:solidFill>
                  <a:prstClr val="black"/>
                </a:solidFill>
                <a:latin typeface="Verdana"/>
              </a:rPr>
              <a:t>, as well as other </a:t>
            </a:r>
            <a:r>
              <a:rPr lang="en-US" sz="1200" b="1" dirty="0">
                <a:solidFill>
                  <a:prstClr val="black"/>
                </a:solidFill>
                <a:latin typeface="Verdana"/>
              </a:rPr>
              <a:t>core consulting skills</a:t>
            </a:r>
            <a:endParaRPr lang="en-US" sz="1200" dirty="0">
              <a:solidFill>
                <a:prstClr val="black"/>
              </a:solidFill>
              <a:latin typeface="Verdana"/>
            </a:endParaRPr>
          </a:p>
        </p:txBody>
      </p:sp>
      <p:sp>
        <p:nvSpPr>
          <p:cNvPr id="31" name="AutoShape 6"/>
          <p:cNvSpPr>
            <a:spLocks noChangeArrowheads="1"/>
          </p:cNvSpPr>
          <p:nvPr/>
        </p:nvSpPr>
        <p:spPr bwMode="gray">
          <a:xfrm>
            <a:off x="469900" y="3023532"/>
            <a:ext cx="2203191" cy="1168244"/>
          </a:xfrm>
          <a:prstGeom prst="homePlate">
            <a:avLst>
              <a:gd name="adj" fmla="val 13083"/>
            </a:avLst>
          </a:prstGeom>
          <a:solidFill>
            <a:schemeClr val="accent1"/>
          </a:solidFill>
          <a:ln w="9525" algn="ctr">
            <a:noFill/>
            <a:miter lim="800000"/>
            <a:headEnd/>
            <a:tailEnd/>
          </a:ln>
          <a:effectLst/>
        </p:spPr>
        <p:txBody>
          <a:bodyPr lIns="91440" tIns="91440" rIns="91440" bIns="91440" anchor="ctr"/>
          <a:lstStyle/>
          <a:p>
            <a:pPr marL="457200" lvl="1" algn="ctr" defTabSz="914400">
              <a:defRPr/>
            </a:pPr>
            <a:endParaRPr lang="en-US" sz="1200" b="1" dirty="0">
              <a:solidFill>
                <a:prstClr val="white"/>
              </a:solidFill>
              <a:latin typeface="Verdana"/>
            </a:endParaRPr>
          </a:p>
        </p:txBody>
      </p:sp>
      <p:sp>
        <p:nvSpPr>
          <p:cNvPr id="33" name="Freeform 7"/>
          <p:cNvSpPr>
            <a:spLocks/>
          </p:cNvSpPr>
          <p:nvPr/>
        </p:nvSpPr>
        <p:spPr bwMode="gray">
          <a:xfrm>
            <a:off x="2673091" y="3023532"/>
            <a:ext cx="8864788" cy="1168244"/>
          </a:xfrm>
          <a:custGeom>
            <a:avLst/>
            <a:gdLst/>
            <a:ahLst/>
            <a:cxnLst>
              <a:cxn ang="0">
                <a:pos x="4538" y="0"/>
              </a:cxn>
              <a:cxn ang="0">
                <a:pos x="0" y="0"/>
              </a:cxn>
              <a:cxn ang="0">
                <a:pos x="105" y="541"/>
              </a:cxn>
              <a:cxn ang="0">
                <a:pos x="0" y="1080"/>
              </a:cxn>
              <a:cxn ang="0">
                <a:pos x="4538" y="1080"/>
              </a:cxn>
              <a:cxn ang="0">
                <a:pos x="4538" y="0"/>
              </a:cxn>
            </a:cxnLst>
            <a:rect l="0" t="0" r="r" b="b"/>
            <a:pathLst>
              <a:path w="4538" h="1080">
                <a:moveTo>
                  <a:pt x="4538" y="0"/>
                </a:moveTo>
                <a:lnTo>
                  <a:pt x="0" y="0"/>
                </a:lnTo>
                <a:lnTo>
                  <a:pt x="105" y="541"/>
                </a:lnTo>
                <a:lnTo>
                  <a:pt x="0" y="1080"/>
                </a:lnTo>
                <a:lnTo>
                  <a:pt x="4538" y="1080"/>
                </a:lnTo>
                <a:lnTo>
                  <a:pt x="4538" y="0"/>
                </a:lnTo>
              </a:path>
            </a:pathLst>
          </a:custGeom>
          <a:solidFill>
            <a:schemeClr val="bg1"/>
          </a:solidFill>
          <a:ln w="9525" cmpd="sng">
            <a:solidFill>
              <a:schemeClr val="bg2"/>
            </a:solidFill>
            <a:prstDash val="solid"/>
            <a:round/>
            <a:headEnd/>
            <a:tailEnd/>
          </a:ln>
          <a:effectLst/>
        </p:spPr>
        <p:txBody>
          <a:bodyPr lIns="274320" tIns="91440" rIns="274320" bIns="91440" anchor="ctr" anchorCtr="0"/>
          <a:lstStyle/>
          <a:p>
            <a:pPr marL="114300" lvl="1" indent="-114300" defTabSz="914400">
              <a:spcBef>
                <a:spcPts val="600"/>
              </a:spcBef>
              <a:buSzPct val="100000"/>
              <a:buFont typeface="Arial"/>
              <a:buChar char="•"/>
              <a:defRPr/>
            </a:pPr>
            <a:r>
              <a:rPr lang="en-US" sz="1100" dirty="0">
                <a:solidFill>
                  <a:prstClr val="black"/>
                </a:solidFill>
                <a:latin typeface="Verdana"/>
              </a:rPr>
              <a:t>The Round 1 Case Interview format (30 minutes) will not change, but case scenario and questions have been refreshed</a:t>
            </a:r>
          </a:p>
          <a:p>
            <a:pPr marL="114300" lvl="1" indent="-114300" defTabSz="914400">
              <a:spcBef>
                <a:spcPts val="600"/>
              </a:spcBef>
              <a:buSzPct val="100000"/>
              <a:buFont typeface="Arial"/>
              <a:buChar char="•"/>
              <a:defRPr/>
            </a:pPr>
            <a:r>
              <a:rPr lang="en-US" sz="1100" dirty="0">
                <a:solidFill>
                  <a:prstClr val="black"/>
                </a:solidFill>
                <a:latin typeface="Verdana"/>
              </a:rPr>
              <a:t>The overall client business situations will remain similar to last year, however specific questions will focus on the </a:t>
            </a:r>
            <a:r>
              <a:rPr lang="en-US" sz="1100" b="1" dirty="0">
                <a:solidFill>
                  <a:prstClr val="black"/>
                </a:solidFill>
                <a:latin typeface="Verdana"/>
              </a:rPr>
              <a:t>“BTA Athlete” </a:t>
            </a:r>
            <a:r>
              <a:rPr lang="en-US" sz="1100" dirty="0">
                <a:solidFill>
                  <a:prstClr val="black"/>
                </a:solidFill>
                <a:latin typeface="Verdana"/>
              </a:rPr>
              <a:t>(logical thinking and client-facing consulting capabilities) and will probe for </a:t>
            </a:r>
            <a:r>
              <a:rPr lang="en-US" sz="1100" b="1" dirty="0">
                <a:solidFill>
                  <a:prstClr val="black"/>
                </a:solidFill>
                <a:latin typeface="Verdana"/>
              </a:rPr>
              <a:t>profile alignment</a:t>
            </a:r>
          </a:p>
          <a:p>
            <a:pPr marL="114300" lvl="1" indent="-114300" defTabSz="914400">
              <a:spcBef>
                <a:spcPts val="600"/>
              </a:spcBef>
              <a:buSzPct val="100000"/>
              <a:buFont typeface="Arial"/>
              <a:buChar char="•"/>
              <a:defRPr/>
            </a:pPr>
            <a:r>
              <a:rPr lang="en-US" sz="1100" dirty="0">
                <a:solidFill>
                  <a:prstClr val="black"/>
                </a:solidFill>
                <a:latin typeface="Verdana"/>
              </a:rPr>
              <a:t>There will be a </a:t>
            </a:r>
            <a:r>
              <a:rPr lang="en-US" sz="1100" b="1" dirty="0">
                <a:solidFill>
                  <a:prstClr val="black"/>
                </a:solidFill>
                <a:latin typeface="Verdana"/>
              </a:rPr>
              <a:t>larger set of questions</a:t>
            </a:r>
            <a:r>
              <a:rPr lang="en-US" sz="1100" dirty="0">
                <a:solidFill>
                  <a:prstClr val="black"/>
                </a:solidFill>
                <a:latin typeface="Verdana"/>
              </a:rPr>
              <a:t> for the interviewer to pivot between profiles</a:t>
            </a:r>
          </a:p>
        </p:txBody>
      </p:sp>
      <p:sp>
        <p:nvSpPr>
          <p:cNvPr id="34" name="AutoShape 6"/>
          <p:cNvSpPr>
            <a:spLocks noChangeArrowheads="1"/>
          </p:cNvSpPr>
          <p:nvPr/>
        </p:nvSpPr>
        <p:spPr bwMode="gray">
          <a:xfrm>
            <a:off x="469901" y="4301041"/>
            <a:ext cx="2203191" cy="1415316"/>
          </a:xfrm>
          <a:prstGeom prst="homePlate">
            <a:avLst>
              <a:gd name="adj" fmla="val 13083"/>
            </a:avLst>
          </a:prstGeom>
          <a:solidFill>
            <a:schemeClr val="accent1"/>
          </a:solidFill>
          <a:ln w="9525" algn="ctr">
            <a:noFill/>
            <a:miter lim="800000"/>
            <a:headEnd/>
            <a:tailEnd/>
          </a:ln>
          <a:effectLst/>
        </p:spPr>
        <p:txBody>
          <a:bodyPr lIns="91440" tIns="91440" rIns="91440" bIns="91440" anchor="ctr"/>
          <a:lstStyle/>
          <a:p>
            <a:pPr marL="457200" lvl="1" algn="ctr" defTabSz="914400">
              <a:defRPr/>
            </a:pPr>
            <a:endParaRPr lang="en-US" sz="1200" b="1" dirty="0">
              <a:solidFill>
                <a:prstClr val="white"/>
              </a:solidFill>
              <a:latin typeface="Verdana"/>
            </a:endParaRPr>
          </a:p>
        </p:txBody>
      </p:sp>
      <p:sp>
        <p:nvSpPr>
          <p:cNvPr id="35" name="Freeform 7"/>
          <p:cNvSpPr>
            <a:spLocks/>
          </p:cNvSpPr>
          <p:nvPr/>
        </p:nvSpPr>
        <p:spPr bwMode="gray">
          <a:xfrm>
            <a:off x="2673091" y="4299300"/>
            <a:ext cx="8864788" cy="1416405"/>
          </a:xfrm>
          <a:custGeom>
            <a:avLst/>
            <a:gdLst/>
            <a:ahLst/>
            <a:cxnLst>
              <a:cxn ang="0">
                <a:pos x="4538" y="0"/>
              </a:cxn>
              <a:cxn ang="0">
                <a:pos x="0" y="0"/>
              </a:cxn>
              <a:cxn ang="0">
                <a:pos x="105" y="541"/>
              </a:cxn>
              <a:cxn ang="0">
                <a:pos x="0" y="1080"/>
              </a:cxn>
              <a:cxn ang="0">
                <a:pos x="4538" y="1080"/>
              </a:cxn>
              <a:cxn ang="0">
                <a:pos x="4538" y="0"/>
              </a:cxn>
            </a:cxnLst>
            <a:rect l="0" t="0" r="r" b="b"/>
            <a:pathLst>
              <a:path w="4538" h="1080">
                <a:moveTo>
                  <a:pt x="4538" y="0"/>
                </a:moveTo>
                <a:lnTo>
                  <a:pt x="0" y="0"/>
                </a:lnTo>
                <a:lnTo>
                  <a:pt x="105" y="541"/>
                </a:lnTo>
                <a:lnTo>
                  <a:pt x="0" y="1080"/>
                </a:lnTo>
                <a:lnTo>
                  <a:pt x="4538" y="1080"/>
                </a:lnTo>
                <a:lnTo>
                  <a:pt x="4538" y="0"/>
                </a:lnTo>
              </a:path>
            </a:pathLst>
          </a:custGeom>
          <a:solidFill>
            <a:schemeClr val="bg1"/>
          </a:solidFill>
          <a:ln w="9525" cmpd="sng">
            <a:solidFill>
              <a:schemeClr val="bg2"/>
            </a:solidFill>
            <a:prstDash val="solid"/>
            <a:round/>
            <a:headEnd/>
            <a:tailEnd/>
          </a:ln>
          <a:effectLst/>
        </p:spPr>
        <p:txBody>
          <a:bodyPr lIns="274320" tIns="91440" rIns="274320" bIns="91440" anchor="ctr" anchorCtr="0"/>
          <a:lstStyle/>
          <a:p>
            <a:pPr marL="114300" lvl="1" indent="-114300" defTabSz="914400">
              <a:spcBef>
                <a:spcPts val="600"/>
              </a:spcBef>
              <a:buSzPct val="100000"/>
              <a:buFont typeface="Arial"/>
              <a:buChar char="•"/>
              <a:defRPr/>
            </a:pPr>
            <a:r>
              <a:rPr lang="en-US" sz="1100" dirty="0">
                <a:solidFill>
                  <a:prstClr val="black"/>
                </a:solidFill>
                <a:latin typeface="Verdana"/>
              </a:rPr>
              <a:t>The Round 2 Case Interview will </a:t>
            </a:r>
            <a:r>
              <a:rPr lang="en-US" sz="1100" b="1" dirty="0">
                <a:solidFill>
                  <a:prstClr val="black"/>
                </a:solidFill>
                <a:latin typeface="Verdana"/>
              </a:rPr>
              <a:t>return to the traditional case interview format </a:t>
            </a:r>
            <a:r>
              <a:rPr lang="en-US" sz="1100" dirty="0">
                <a:solidFill>
                  <a:prstClr val="black"/>
                </a:solidFill>
                <a:latin typeface="Verdana"/>
              </a:rPr>
              <a:t>to provide consistency across the consulting competencies (not a video)</a:t>
            </a:r>
          </a:p>
          <a:p>
            <a:pPr marL="114300" lvl="1" indent="-114300" defTabSz="914400">
              <a:spcBef>
                <a:spcPts val="600"/>
              </a:spcBef>
              <a:buSzPct val="100000"/>
              <a:buFont typeface="Arial"/>
              <a:buChar char="•"/>
              <a:defRPr/>
            </a:pPr>
            <a:r>
              <a:rPr lang="en-US" sz="1100" dirty="0">
                <a:solidFill>
                  <a:prstClr val="black"/>
                </a:solidFill>
              </a:rPr>
              <a:t>Round 2 questions have been </a:t>
            </a:r>
            <a:r>
              <a:rPr lang="en-US" sz="1100" b="1" dirty="0">
                <a:solidFill>
                  <a:prstClr val="black"/>
                </a:solidFill>
              </a:rPr>
              <a:t>developed by recruiting profile</a:t>
            </a:r>
            <a:r>
              <a:rPr lang="en-US" sz="1100" dirty="0">
                <a:solidFill>
                  <a:prstClr val="black"/>
                </a:solidFill>
              </a:rPr>
              <a:t> to enable interviewers to test candidates knowledge in specific technology areas to fill specific technology roles</a:t>
            </a:r>
          </a:p>
        </p:txBody>
      </p:sp>
      <p:sp>
        <p:nvSpPr>
          <p:cNvPr id="36" name="Freeform 189"/>
          <p:cNvSpPr>
            <a:spLocks noChangeAspect="1" noEditPoints="1"/>
          </p:cNvSpPr>
          <p:nvPr/>
        </p:nvSpPr>
        <p:spPr bwMode="auto">
          <a:xfrm>
            <a:off x="567922" y="1875209"/>
            <a:ext cx="693805" cy="640080"/>
          </a:xfrm>
          <a:custGeom>
            <a:avLst/>
            <a:gdLst>
              <a:gd name="T0" fmla="*/ 0 w 512"/>
              <a:gd name="T1" fmla="*/ 256 h 512"/>
              <a:gd name="T2" fmla="*/ 512 w 512"/>
              <a:gd name="T3" fmla="*/ 256 h 512"/>
              <a:gd name="T4" fmla="*/ 416 w 512"/>
              <a:gd name="T5" fmla="*/ 330 h 512"/>
              <a:gd name="T6" fmla="*/ 394 w 512"/>
              <a:gd name="T7" fmla="*/ 341 h 512"/>
              <a:gd name="T8" fmla="*/ 384 w 512"/>
              <a:gd name="T9" fmla="*/ 320 h 512"/>
              <a:gd name="T10" fmla="*/ 371 w 512"/>
              <a:gd name="T11" fmla="*/ 334 h 512"/>
              <a:gd name="T12" fmla="*/ 338 w 512"/>
              <a:gd name="T13" fmla="*/ 359 h 512"/>
              <a:gd name="T14" fmla="*/ 318 w 512"/>
              <a:gd name="T15" fmla="*/ 376 h 512"/>
              <a:gd name="T16" fmla="*/ 277 w 512"/>
              <a:gd name="T17" fmla="*/ 370 h 512"/>
              <a:gd name="T18" fmla="*/ 250 w 512"/>
              <a:gd name="T19" fmla="*/ 384 h 512"/>
              <a:gd name="T20" fmla="*/ 217 w 512"/>
              <a:gd name="T21" fmla="*/ 381 h 512"/>
              <a:gd name="T22" fmla="*/ 172 w 512"/>
              <a:gd name="T23" fmla="*/ 368 h 512"/>
              <a:gd name="T24" fmla="*/ 128 w 512"/>
              <a:gd name="T25" fmla="*/ 320 h 512"/>
              <a:gd name="T26" fmla="*/ 117 w 512"/>
              <a:gd name="T27" fmla="*/ 341 h 512"/>
              <a:gd name="T28" fmla="*/ 96 w 512"/>
              <a:gd name="T29" fmla="*/ 330 h 512"/>
              <a:gd name="T30" fmla="*/ 106 w 512"/>
              <a:gd name="T31" fmla="*/ 170 h 512"/>
              <a:gd name="T32" fmla="*/ 106 w 512"/>
              <a:gd name="T33" fmla="*/ 149 h 512"/>
              <a:gd name="T34" fmla="*/ 128 w 512"/>
              <a:gd name="T35" fmla="*/ 160 h 512"/>
              <a:gd name="T36" fmla="*/ 224 w 512"/>
              <a:gd name="T37" fmla="*/ 181 h 512"/>
              <a:gd name="T38" fmla="*/ 261 w 512"/>
              <a:gd name="T39" fmla="*/ 161 h 512"/>
              <a:gd name="T40" fmla="*/ 343 w 512"/>
              <a:gd name="T41" fmla="*/ 181 h 512"/>
              <a:gd name="T42" fmla="*/ 384 w 512"/>
              <a:gd name="T43" fmla="*/ 160 h 512"/>
              <a:gd name="T44" fmla="*/ 405 w 512"/>
              <a:gd name="T45" fmla="*/ 149 h 512"/>
              <a:gd name="T46" fmla="*/ 405 w 512"/>
              <a:gd name="T47" fmla="*/ 170 h 512"/>
              <a:gd name="T48" fmla="*/ 416 w 512"/>
              <a:gd name="T49" fmla="*/ 330 h 512"/>
              <a:gd name="T50" fmla="*/ 350 w 512"/>
              <a:gd name="T51" fmla="*/ 328 h 512"/>
              <a:gd name="T52" fmla="*/ 335 w 512"/>
              <a:gd name="T53" fmla="*/ 337 h 512"/>
              <a:gd name="T54" fmla="*/ 328 w 512"/>
              <a:gd name="T55" fmla="*/ 332 h 512"/>
              <a:gd name="T56" fmla="*/ 294 w 512"/>
              <a:gd name="T57" fmla="*/ 274 h 512"/>
              <a:gd name="T58" fmla="*/ 275 w 512"/>
              <a:gd name="T59" fmla="*/ 284 h 512"/>
              <a:gd name="T60" fmla="*/ 310 w 512"/>
              <a:gd name="T61" fmla="*/ 343 h 512"/>
              <a:gd name="T62" fmla="*/ 290 w 512"/>
              <a:gd name="T63" fmla="*/ 353 h 512"/>
              <a:gd name="T64" fmla="*/ 243 w 512"/>
              <a:gd name="T65" fmla="*/ 296 h 512"/>
              <a:gd name="T66" fmla="*/ 260 w 512"/>
              <a:gd name="T67" fmla="*/ 345 h 512"/>
              <a:gd name="T68" fmla="*/ 256 w 512"/>
              <a:gd name="T69" fmla="*/ 361 h 512"/>
              <a:gd name="T70" fmla="*/ 239 w 512"/>
              <a:gd name="T71" fmla="*/ 357 h 512"/>
              <a:gd name="T72" fmla="*/ 228 w 512"/>
              <a:gd name="T73" fmla="*/ 337 h 512"/>
              <a:gd name="T74" fmla="*/ 220 w 512"/>
              <a:gd name="T75" fmla="*/ 325 h 512"/>
              <a:gd name="T76" fmla="*/ 202 w 512"/>
              <a:gd name="T77" fmla="*/ 337 h 512"/>
              <a:gd name="T78" fmla="*/ 207 w 512"/>
              <a:gd name="T79" fmla="*/ 363 h 512"/>
              <a:gd name="T80" fmla="*/ 158 w 512"/>
              <a:gd name="T81" fmla="*/ 304 h 512"/>
              <a:gd name="T82" fmla="*/ 128 w 512"/>
              <a:gd name="T83" fmla="*/ 298 h 512"/>
              <a:gd name="T84" fmla="*/ 184 w 512"/>
              <a:gd name="T85" fmla="*/ 202 h 512"/>
              <a:gd name="T86" fmla="*/ 160 w 512"/>
              <a:gd name="T87" fmla="*/ 234 h 512"/>
              <a:gd name="T88" fmla="*/ 193 w 512"/>
              <a:gd name="T89" fmla="*/ 266 h 512"/>
              <a:gd name="T90" fmla="*/ 349 w 512"/>
              <a:gd name="T91" fmla="*/ 319 h 512"/>
              <a:gd name="T92" fmla="*/ 384 w 512"/>
              <a:gd name="T93" fmla="*/ 202 h 512"/>
              <a:gd name="T94" fmla="*/ 362 w 512"/>
              <a:gd name="T95" fmla="*/ 298 h 512"/>
              <a:gd name="T96" fmla="*/ 322 w 512"/>
              <a:gd name="T97" fmla="*/ 230 h 512"/>
              <a:gd name="T98" fmla="*/ 190 w 512"/>
              <a:gd name="T99" fmla="*/ 245 h 512"/>
              <a:gd name="T100" fmla="*/ 181 w 512"/>
              <a:gd name="T101" fmla="*/ 234 h 512"/>
              <a:gd name="T102" fmla="*/ 268 w 512"/>
              <a:gd name="T103" fmla="*/ 182 h 512"/>
              <a:gd name="T104" fmla="*/ 341 w 512"/>
              <a:gd name="T105" fmla="*/ 202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12" h="512">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moveTo>
                  <a:pt x="416" y="330"/>
                </a:moveTo>
                <a:cubicBezTo>
                  <a:pt x="416" y="336"/>
                  <a:pt x="411" y="341"/>
                  <a:pt x="405" y="341"/>
                </a:cubicBezTo>
                <a:cubicBezTo>
                  <a:pt x="394" y="341"/>
                  <a:pt x="394" y="341"/>
                  <a:pt x="394" y="341"/>
                </a:cubicBezTo>
                <a:cubicBezTo>
                  <a:pt x="388" y="341"/>
                  <a:pt x="384" y="336"/>
                  <a:pt x="384" y="330"/>
                </a:cubicBezTo>
                <a:cubicBezTo>
                  <a:pt x="384" y="320"/>
                  <a:pt x="384" y="320"/>
                  <a:pt x="384" y="320"/>
                </a:cubicBezTo>
                <a:cubicBezTo>
                  <a:pt x="371" y="320"/>
                  <a:pt x="371" y="320"/>
                  <a:pt x="371" y="320"/>
                </a:cubicBezTo>
                <a:cubicBezTo>
                  <a:pt x="372" y="324"/>
                  <a:pt x="372" y="329"/>
                  <a:pt x="371" y="334"/>
                </a:cubicBezTo>
                <a:cubicBezTo>
                  <a:pt x="368" y="342"/>
                  <a:pt x="363" y="350"/>
                  <a:pt x="355" y="354"/>
                </a:cubicBezTo>
                <a:cubicBezTo>
                  <a:pt x="350" y="357"/>
                  <a:pt x="344" y="359"/>
                  <a:pt x="338" y="359"/>
                </a:cubicBezTo>
                <a:cubicBezTo>
                  <a:pt x="336" y="359"/>
                  <a:pt x="334" y="358"/>
                  <a:pt x="332" y="358"/>
                </a:cubicBezTo>
                <a:cubicBezTo>
                  <a:pt x="330" y="365"/>
                  <a:pt x="325" y="372"/>
                  <a:pt x="318" y="376"/>
                </a:cubicBezTo>
                <a:cubicBezTo>
                  <a:pt x="313" y="380"/>
                  <a:pt x="307" y="381"/>
                  <a:pt x="301" y="381"/>
                </a:cubicBezTo>
                <a:cubicBezTo>
                  <a:pt x="292" y="381"/>
                  <a:pt x="283" y="377"/>
                  <a:pt x="277" y="370"/>
                </a:cubicBezTo>
                <a:cubicBezTo>
                  <a:pt x="274" y="374"/>
                  <a:pt x="271" y="377"/>
                  <a:pt x="267" y="379"/>
                </a:cubicBezTo>
                <a:cubicBezTo>
                  <a:pt x="261" y="382"/>
                  <a:pt x="256" y="384"/>
                  <a:pt x="250" y="384"/>
                </a:cubicBezTo>
                <a:cubicBezTo>
                  <a:pt x="241" y="384"/>
                  <a:pt x="232" y="380"/>
                  <a:pt x="226" y="374"/>
                </a:cubicBezTo>
                <a:cubicBezTo>
                  <a:pt x="224" y="376"/>
                  <a:pt x="221" y="379"/>
                  <a:pt x="217" y="381"/>
                </a:cubicBezTo>
                <a:cubicBezTo>
                  <a:pt x="212" y="384"/>
                  <a:pt x="207" y="385"/>
                  <a:pt x="202" y="385"/>
                </a:cubicBezTo>
                <a:cubicBezTo>
                  <a:pt x="190" y="385"/>
                  <a:pt x="178" y="379"/>
                  <a:pt x="172" y="368"/>
                </a:cubicBezTo>
                <a:cubicBezTo>
                  <a:pt x="143" y="320"/>
                  <a:pt x="143" y="320"/>
                  <a:pt x="143" y="320"/>
                </a:cubicBezTo>
                <a:cubicBezTo>
                  <a:pt x="128" y="320"/>
                  <a:pt x="128" y="320"/>
                  <a:pt x="128" y="320"/>
                </a:cubicBezTo>
                <a:cubicBezTo>
                  <a:pt x="128" y="330"/>
                  <a:pt x="128" y="330"/>
                  <a:pt x="128" y="330"/>
                </a:cubicBezTo>
                <a:cubicBezTo>
                  <a:pt x="128" y="336"/>
                  <a:pt x="123" y="341"/>
                  <a:pt x="117" y="341"/>
                </a:cubicBezTo>
                <a:cubicBezTo>
                  <a:pt x="106" y="341"/>
                  <a:pt x="106" y="341"/>
                  <a:pt x="106" y="341"/>
                </a:cubicBezTo>
                <a:cubicBezTo>
                  <a:pt x="100" y="341"/>
                  <a:pt x="96" y="336"/>
                  <a:pt x="96" y="330"/>
                </a:cubicBezTo>
                <a:cubicBezTo>
                  <a:pt x="96" y="324"/>
                  <a:pt x="100" y="320"/>
                  <a:pt x="106" y="320"/>
                </a:cubicBezTo>
                <a:cubicBezTo>
                  <a:pt x="106" y="170"/>
                  <a:pt x="106" y="170"/>
                  <a:pt x="106" y="170"/>
                </a:cubicBezTo>
                <a:cubicBezTo>
                  <a:pt x="100" y="170"/>
                  <a:pt x="96" y="166"/>
                  <a:pt x="96" y="160"/>
                </a:cubicBezTo>
                <a:cubicBezTo>
                  <a:pt x="96" y="154"/>
                  <a:pt x="100" y="149"/>
                  <a:pt x="106" y="149"/>
                </a:cubicBezTo>
                <a:cubicBezTo>
                  <a:pt x="117" y="149"/>
                  <a:pt x="117" y="149"/>
                  <a:pt x="117" y="149"/>
                </a:cubicBezTo>
                <a:cubicBezTo>
                  <a:pt x="123" y="149"/>
                  <a:pt x="128" y="154"/>
                  <a:pt x="128" y="160"/>
                </a:cubicBezTo>
                <a:cubicBezTo>
                  <a:pt x="128" y="181"/>
                  <a:pt x="128" y="181"/>
                  <a:pt x="128" y="181"/>
                </a:cubicBezTo>
                <a:cubicBezTo>
                  <a:pt x="224" y="181"/>
                  <a:pt x="224" y="181"/>
                  <a:pt x="224" y="181"/>
                </a:cubicBezTo>
                <a:cubicBezTo>
                  <a:pt x="224" y="181"/>
                  <a:pt x="224" y="181"/>
                  <a:pt x="224" y="181"/>
                </a:cubicBezTo>
                <a:cubicBezTo>
                  <a:pt x="261" y="161"/>
                  <a:pt x="261" y="161"/>
                  <a:pt x="261" y="161"/>
                </a:cubicBezTo>
                <a:cubicBezTo>
                  <a:pt x="264" y="160"/>
                  <a:pt x="267" y="159"/>
                  <a:pt x="269" y="160"/>
                </a:cubicBezTo>
                <a:cubicBezTo>
                  <a:pt x="343" y="181"/>
                  <a:pt x="343" y="181"/>
                  <a:pt x="343" y="181"/>
                </a:cubicBezTo>
                <a:cubicBezTo>
                  <a:pt x="384" y="181"/>
                  <a:pt x="384" y="181"/>
                  <a:pt x="384" y="181"/>
                </a:cubicBezTo>
                <a:cubicBezTo>
                  <a:pt x="384" y="160"/>
                  <a:pt x="384" y="160"/>
                  <a:pt x="384" y="160"/>
                </a:cubicBezTo>
                <a:cubicBezTo>
                  <a:pt x="384" y="154"/>
                  <a:pt x="388" y="149"/>
                  <a:pt x="394" y="149"/>
                </a:cubicBezTo>
                <a:cubicBezTo>
                  <a:pt x="405" y="149"/>
                  <a:pt x="405" y="149"/>
                  <a:pt x="405" y="149"/>
                </a:cubicBezTo>
                <a:cubicBezTo>
                  <a:pt x="411" y="149"/>
                  <a:pt x="416" y="154"/>
                  <a:pt x="416" y="160"/>
                </a:cubicBezTo>
                <a:cubicBezTo>
                  <a:pt x="416" y="166"/>
                  <a:pt x="411" y="170"/>
                  <a:pt x="405" y="170"/>
                </a:cubicBezTo>
                <a:cubicBezTo>
                  <a:pt x="405" y="320"/>
                  <a:pt x="405" y="320"/>
                  <a:pt x="405" y="320"/>
                </a:cubicBezTo>
                <a:cubicBezTo>
                  <a:pt x="411" y="320"/>
                  <a:pt x="416" y="324"/>
                  <a:pt x="416" y="330"/>
                </a:cubicBezTo>
                <a:close/>
                <a:moveTo>
                  <a:pt x="349" y="319"/>
                </a:moveTo>
                <a:cubicBezTo>
                  <a:pt x="350" y="322"/>
                  <a:pt x="351" y="325"/>
                  <a:pt x="350" y="328"/>
                </a:cubicBezTo>
                <a:cubicBezTo>
                  <a:pt x="349" y="332"/>
                  <a:pt x="347" y="334"/>
                  <a:pt x="344" y="336"/>
                </a:cubicBezTo>
                <a:cubicBezTo>
                  <a:pt x="342" y="337"/>
                  <a:pt x="338" y="338"/>
                  <a:pt x="335" y="337"/>
                </a:cubicBezTo>
                <a:cubicBezTo>
                  <a:pt x="332" y="336"/>
                  <a:pt x="330" y="334"/>
                  <a:pt x="328" y="332"/>
                </a:cubicBezTo>
                <a:cubicBezTo>
                  <a:pt x="328" y="332"/>
                  <a:pt x="328" y="332"/>
                  <a:pt x="328" y="332"/>
                </a:cubicBezTo>
                <a:cubicBezTo>
                  <a:pt x="328" y="332"/>
                  <a:pt x="328" y="332"/>
                  <a:pt x="328" y="331"/>
                </a:cubicBezTo>
                <a:cubicBezTo>
                  <a:pt x="294" y="274"/>
                  <a:pt x="294" y="274"/>
                  <a:pt x="294" y="274"/>
                </a:cubicBezTo>
                <a:cubicBezTo>
                  <a:pt x="291" y="268"/>
                  <a:pt x="284" y="267"/>
                  <a:pt x="279" y="270"/>
                </a:cubicBezTo>
                <a:cubicBezTo>
                  <a:pt x="274" y="273"/>
                  <a:pt x="272" y="279"/>
                  <a:pt x="275" y="284"/>
                </a:cubicBezTo>
                <a:cubicBezTo>
                  <a:pt x="310" y="343"/>
                  <a:pt x="310" y="343"/>
                  <a:pt x="310" y="343"/>
                </a:cubicBezTo>
                <a:cubicBezTo>
                  <a:pt x="310" y="343"/>
                  <a:pt x="310" y="343"/>
                  <a:pt x="310" y="343"/>
                </a:cubicBezTo>
                <a:cubicBezTo>
                  <a:pt x="313" y="348"/>
                  <a:pt x="313" y="355"/>
                  <a:pt x="307" y="358"/>
                </a:cubicBezTo>
                <a:cubicBezTo>
                  <a:pt x="301" y="361"/>
                  <a:pt x="294" y="359"/>
                  <a:pt x="290" y="353"/>
                </a:cubicBezTo>
                <a:cubicBezTo>
                  <a:pt x="258" y="300"/>
                  <a:pt x="258" y="300"/>
                  <a:pt x="258" y="300"/>
                </a:cubicBezTo>
                <a:cubicBezTo>
                  <a:pt x="255" y="295"/>
                  <a:pt x="249" y="293"/>
                  <a:pt x="243" y="296"/>
                </a:cubicBezTo>
                <a:cubicBezTo>
                  <a:pt x="238" y="299"/>
                  <a:pt x="237" y="306"/>
                  <a:pt x="240" y="311"/>
                </a:cubicBezTo>
                <a:cubicBezTo>
                  <a:pt x="260" y="345"/>
                  <a:pt x="260" y="345"/>
                  <a:pt x="260" y="345"/>
                </a:cubicBezTo>
                <a:cubicBezTo>
                  <a:pt x="262" y="347"/>
                  <a:pt x="262" y="350"/>
                  <a:pt x="261" y="353"/>
                </a:cubicBezTo>
                <a:cubicBezTo>
                  <a:pt x="261" y="356"/>
                  <a:pt x="259" y="359"/>
                  <a:pt x="256" y="361"/>
                </a:cubicBezTo>
                <a:cubicBezTo>
                  <a:pt x="250" y="364"/>
                  <a:pt x="243" y="362"/>
                  <a:pt x="239" y="357"/>
                </a:cubicBezTo>
                <a:cubicBezTo>
                  <a:pt x="239" y="357"/>
                  <a:pt x="239" y="357"/>
                  <a:pt x="239" y="357"/>
                </a:cubicBezTo>
                <a:cubicBezTo>
                  <a:pt x="228" y="337"/>
                  <a:pt x="228" y="337"/>
                  <a:pt x="228" y="337"/>
                </a:cubicBezTo>
                <a:cubicBezTo>
                  <a:pt x="228" y="337"/>
                  <a:pt x="228" y="337"/>
                  <a:pt x="228" y="337"/>
                </a:cubicBezTo>
                <a:cubicBezTo>
                  <a:pt x="228" y="337"/>
                  <a:pt x="228" y="337"/>
                  <a:pt x="228" y="337"/>
                </a:cubicBezTo>
                <a:cubicBezTo>
                  <a:pt x="220" y="325"/>
                  <a:pt x="220" y="325"/>
                  <a:pt x="220" y="325"/>
                </a:cubicBezTo>
                <a:cubicBezTo>
                  <a:pt x="217" y="320"/>
                  <a:pt x="210" y="319"/>
                  <a:pt x="206" y="322"/>
                </a:cubicBezTo>
                <a:cubicBezTo>
                  <a:pt x="201" y="325"/>
                  <a:pt x="199" y="332"/>
                  <a:pt x="202" y="337"/>
                </a:cubicBezTo>
                <a:cubicBezTo>
                  <a:pt x="210" y="348"/>
                  <a:pt x="210" y="348"/>
                  <a:pt x="210" y="348"/>
                </a:cubicBezTo>
                <a:cubicBezTo>
                  <a:pt x="211" y="350"/>
                  <a:pt x="214" y="358"/>
                  <a:pt x="207" y="363"/>
                </a:cubicBezTo>
                <a:cubicBezTo>
                  <a:pt x="201" y="366"/>
                  <a:pt x="193" y="362"/>
                  <a:pt x="190" y="357"/>
                </a:cubicBezTo>
                <a:cubicBezTo>
                  <a:pt x="158" y="304"/>
                  <a:pt x="158" y="304"/>
                  <a:pt x="158" y="304"/>
                </a:cubicBezTo>
                <a:cubicBezTo>
                  <a:pt x="156" y="300"/>
                  <a:pt x="153" y="298"/>
                  <a:pt x="149" y="298"/>
                </a:cubicBezTo>
                <a:cubicBezTo>
                  <a:pt x="128" y="298"/>
                  <a:pt x="128" y="298"/>
                  <a:pt x="128" y="298"/>
                </a:cubicBezTo>
                <a:cubicBezTo>
                  <a:pt x="128" y="202"/>
                  <a:pt x="128" y="202"/>
                  <a:pt x="128" y="202"/>
                </a:cubicBezTo>
                <a:cubicBezTo>
                  <a:pt x="184" y="202"/>
                  <a:pt x="184" y="202"/>
                  <a:pt x="184" y="202"/>
                </a:cubicBezTo>
                <a:cubicBezTo>
                  <a:pt x="176" y="207"/>
                  <a:pt x="176" y="207"/>
                  <a:pt x="176" y="207"/>
                </a:cubicBezTo>
                <a:cubicBezTo>
                  <a:pt x="166" y="213"/>
                  <a:pt x="160" y="223"/>
                  <a:pt x="160" y="234"/>
                </a:cubicBezTo>
                <a:cubicBezTo>
                  <a:pt x="160" y="244"/>
                  <a:pt x="164" y="254"/>
                  <a:pt x="170" y="260"/>
                </a:cubicBezTo>
                <a:cubicBezTo>
                  <a:pt x="177" y="265"/>
                  <a:pt x="185" y="267"/>
                  <a:pt x="193" y="266"/>
                </a:cubicBezTo>
                <a:cubicBezTo>
                  <a:pt x="307" y="247"/>
                  <a:pt x="307" y="247"/>
                  <a:pt x="307" y="247"/>
                </a:cubicBezTo>
                <a:lnTo>
                  <a:pt x="349" y="319"/>
                </a:lnTo>
                <a:close/>
                <a:moveTo>
                  <a:pt x="341" y="202"/>
                </a:moveTo>
                <a:cubicBezTo>
                  <a:pt x="384" y="202"/>
                  <a:pt x="384" y="202"/>
                  <a:pt x="384" y="202"/>
                </a:cubicBezTo>
                <a:cubicBezTo>
                  <a:pt x="384" y="298"/>
                  <a:pt x="384" y="298"/>
                  <a:pt x="384" y="298"/>
                </a:cubicBezTo>
                <a:cubicBezTo>
                  <a:pt x="362" y="298"/>
                  <a:pt x="362" y="298"/>
                  <a:pt x="362" y="298"/>
                </a:cubicBezTo>
                <a:cubicBezTo>
                  <a:pt x="362" y="298"/>
                  <a:pt x="362" y="299"/>
                  <a:pt x="361" y="299"/>
                </a:cubicBezTo>
                <a:cubicBezTo>
                  <a:pt x="322" y="230"/>
                  <a:pt x="322" y="230"/>
                  <a:pt x="322" y="230"/>
                </a:cubicBezTo>
                <a:cubicBezTo>
                  <a:pt x="320" y="226"/>
                  <a:pt x="316" y="224"/>
                  <a:pt x="311" y="225"/>
                </a:cubicBezTo>
                <a:cubicBezTo>
                  <a:pt x="190" y="245"/>
                  <a:pt x="190" y="245"/>
                  <a:pt x="190" y="245"/>
                </a:cubicBezTo>
                <a:cubicBezTo>
                  <a:pt x="187" y="246"/>
                  <a:pt x="185" y="245"/>
                  <a:pt x="184" y="244"/>
                </a:cubicBezTo>
                <a:cubicBezTo>
                  <a:pt x="182" y="242"/>
                  <a:pt x="181" y="238"/>
                  <a:pt x="181" y="234"/>
                </a:cubicBezTo>
                <a:cubicBezTo>
                  <a:pt x="181" y="229"/>
                  <a:pt x="184" y="227"/>
                  <a:pt x="186" y="226"/>
                </a:cubicBezTo>
                <a:cubicBezTo>
                  <a:pt x="268" y="182"/>
                  <a:pt x="268" y="182"/>
                  <a:pt x="268" y="182"/>
                </a:cubicBezTo>
                <a:cubicBezTo>
                  <a:pt x="338" y="202"/>
                  <a:pt x="338" y="202"/>
                  <a:pt x="338" y="202"/>
                </a:cubicBezTo>
                <a:cubicBezTo>
                  <a:pt x="339" y="202"/>
                  <a:pt x="340" y="202"/>
                  <a:pt x="341" y="202"/>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pPr defTabSz="914400">
              <a:defRPr/>
            </a:pPr>
            <a:endParaRPr lang="en-US" sz="1200" dirty="0">
              <a:solidFill>
                <a:prstClr val="black"/>
              </a:solidFill>
              <a:latin typeface="Verdana"/>
            </a:endParaRPr>
          </a:p>
        </p:txBody>
      </p:sp>
      <p:sp>
        <p:nvSpPr>
          <p:cNvPr id="37" name="Freeform 54"/>
          <p:cNvSpPr>
            <a:spLocks noChangeAspect="1" noEditPoints="1"/>
          </p:cNvSpPr>
          <p:nvPr/>
        </p:nvSpPr>
        <p:spPr bwMode="auto">
          <a:xfrm>
            <a:off x="567922" y="3276202"/>
            <a:ext cx="693805" cy="640080"/>
          </a:xfrm>
          <a:custGeom>
            <a:avLst/>
            <a:gdLst>
              <a:gd name="T0" fmla="*/ 117 w 512"/>
              <a:gd name="T1" fmla="*/ 330 h 512"/>
              <a:gd name="T2" fmla="*/ 160 w 512"/>
              <a:gd name="T3" fmla="*/ 330 h 512"/>
              <a:gd name="T4" fmla="*/ 170 w 512"/>
              <a:gd name="T5" fmla="*/ 341 h 512"/>
              <a:gd name="T6" fmla="*/ 170 w 512"/>
              <a:gd name="T7" fmla="*/ 376 h 512"/>
              <a:gd name="T8" fmla="*/ 205 w 512"/>
              <a:gd name="T9" fmla="*/ 334 h 512"/>
              <a:gd name="T10" fmla="*/ 213 w 512"/>
              <a:gd name="T11" fmla="*/ 330 h 512"/>
              <a:gd name="T12" fmla="*/ 394 w 512"/>
              <a:gd name="T13" fmla="*/ 330 h 512"/>
              <a:gd name="T14" fmla="*/ 394 w 512"/>
              <a:gd name="T15" fmla="*/ 160 h 512"/>
              <a:gd name="T16" fmla="*/ 117 w 512"/>
              <a:gd name="T17" fmla="*/ 160 h 512"/>
              <a:gd name="T18" fmla="*/ 117 w 512"/>
              <a:gd name="T19" fmla="*/ 330 h 512"/>
              <a:gd name="T20" fmla="*/ 298 w 512"/>
              <a:gd name="T21" fmla="*/ 234 h 512"/>
              <a:gd name="T22" fmla="*/ 309 w 512"/>
              <a:gd name="T23" fmla="*/ 245 h 512"/>
              <a:gd name="T24" fmla="*/ 298 w 512"/>
              <a:gd name="T25" fmla="*/ 256 h 512"/>
              <a:gd name="T26" fmla="*/ 288 w 512"/>
              <a:gd name="T27" fmla="*/ 245 h 512"/>
              <a:gd name="T28" fmla="*/ 298 w 512"/>
              <a:gd name="T29" fmla="*/ 234 h 512"/>
              <a:gd name="T30" fmla="*/ 256 w 512"/>
              <a:gd name="T31" fmla="*/ 234 h 512"/>
              <a:gd name="T32" fmla="*/ 266 w 512"/>
              <a:gd name="T33" fmla="*/ 245 h 512"/>
              <a:gd name="T34" fmla="*/ 256 w 512"/>
              <a:gd name="T35" fmla="*/ 256 h 512"/>
              <a:gd name="T36" fmla="*/ 245 w 512"/>
              <a:gd name="T37" fmla="*/ 245 h 512"/>
              <a:gd name="T38" fmla="*/ 256 w 512"/>
              <a:gd name="T39" fmla="*/ 234 h 512"/>
              <a:gd name="T40" fmla="*/ 213 w 512"/>
              <a:gd name="T41" fmla="*/ 234 h 512"/>
              <a:gd name="T42" fmla="*/ 224 w 512"/>
              <a:gd name="T43" fmla="*/ 245 h 512"/>
              <a:gd name="T44" fmla="*/ 213 w 512"/>
              <a:gd name="T45" fmla="*/ 256 h 512"/>
              <a:gd name="T46" fmla="*/ 202 w 512"/>
              <a:gd name="T47" fmla="*/ 245 h 512"/>
              <a:gd name="T48" fmla="*/ 213 w 512"/>
              <a:gd name="T49" fmla="*/ 234 h 512"/>
              <a:gd name="T50" fmla="*/ 256 w 512"/>
              <a:gd name="T51" fmla="*/ 0 h 512"/>
              <a:gd name="T52" fmla="*/ 0 w 512"/>
              <a:gd name="T53" fmla="*/ 256 h 512"/>
              <a:gd name="T54" fmla="*/ 256 w 512"/>
              <a:gd name="T55" fmla="*/ 512 h 512"/>
              <a:gd name="T56" fmla="*/ 512 w 512"/>
              <a:gd name="T57" fmla="*/ 256 h 512"/>
              <a:gd name="T58" fmla="*/ 256 w 512"/>
              <a:gd name="T59" fmla="*/ 0 h 512"/>
              <a:gd name="T60" fmla="*/ 416 w 512"/>
              <a:gd name="T61" fmla="*/ 341 h 512"/>
              <a:gd name="T62" fmla="*/ 405 w 512"/>
              <a:gd name="T63" fmla="*/ 352 h 512"/>
              <a:gd name="T64" fmla="*/ 218 w 512"/>
              <a:gd name="T65" fmla="*/ 352 h 512"/>
              <a:gd name="T66" fmla="*/ 168 w 512"/>
              <a:gd name="T67" fmla="*/ 412 h 512"/>
              <a:gd name="T68" fmla="*/ 160 w 512"/>
              <a:gd name="T69" fmla="*/ 416 h 512"/>
              <a:gd name="T70" fmla="*/ 156 w 512"/>
              <a:gd name="T71" fmla="*/ 415 h 512"/>
              <a:gd name="T72" fmla="*/ 149 w 512"/>
              <a:gd name="T73" fmla="*/ 405 h 512"/>
              <a:gd name="T74" fmla="*/ 149 w 512"/>
              <a:gd name="T75" fmla="*/ 352 h 512"/>
              <a:gd name="T76" fmla="*/ 106 w 512"/>
              <a:gd name="T77" fmla="*/ 352 h 512"/>
              <a:gd name="T78" fmla="*/ 96 w 512"/>
              <a:gd name="T79" fmla="*/ 341 h 512"/>
              <a:gd name="T80" fmla="*/ 96 w 512"/>
              <a:gd name="T81" fmla="*/ 149 h 512"/>
              <a:gd name="T82" fmla="*/ 106 w 512"/>
              <a:gd name="T83" fmla="*/ 138 h 512"/>
              <a:gd name="T84" fmla="*/ 405 w 512"/>
              <a:gd name="T85" fmla="*/ 138 h 512"/>
              <a:gd name="T86" fmla="*/ 416 w 512"/>
              <a:gd name="T87" fmla="*/ 149 h 512"/>
              <a:gd name="T88" fmla="*/ 416 w 512"/>
              <a:gd name="T89" fmla="*/ 341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12" h="512">
                <a:moveTo>
                  <a:pt x="117" y="330"/>
                </a:moveTo>
                <a:cubicBezTo>
                  <a:pt x="160" y="330"/>
                  <a:pt x="160" y="330"/>
                  <a:pt x="160" y="330"/>
                </a:cubicBezTo>
                <a:cubicBezTo>
                  <a:pt x="166" y="330"/>
                  <a:pt x="170" y="335"/>
                  <a:pt x="170" y="341"/>
                </a:cubicBezTo>
                <a:cubicBezTo>
                  <a:pt x="170" y="376"/>
                  <a:pt x="170" y="376"/>
                  <a:pt x="170" y="376"/>
                </a:cubicBezTo>
                <a:cubicBezTo>
                  <a:pt x="205" y="334"/>
                  <a:pt x="205" y="334"/>
                  <a:pt x="205" y="334"/>
                </a:cubicBezTo>
                <a:cubicBezTo>
                  <a:pt x="207" y="332"/>
                  <a:pt x="210" y="330"/>
                  <a:pt x="213" y="330"/>
                </a:cubicBezTo>
                <a:cubicBezTo>
                  <a:pt x="394" y="330"/>
                  <a:pt x="394" y="330"/>
                  <a:pt x="394" y="330"/>
                </a:cubicBezTo>
                <a:cubicBezTo>
                  <a:pt x="394" y="160"/>
                  <a:pt x="394" y="160"/>
                  <a:pt x="394" y="160"/>
                </a:cubicBezTo>
                <a:cubicBezTo>
                  <a:pt x="117" y="160"/>
                  <a:pt x="117" y="160"/>
                  <a:pt x="117" y="160"/>
                </a:cubicBezTo>
                <a:lnTo>
                  <a:pt x="117" y="330"/>
                </a:lnTo>
                <a:close/>
                <a:moveTo>
                  <a:pt x="298" y="234"/>
                </a:moveTo>
                <a:cubicBezTo>
                  <a:pt x="304" y="234"/>
                  <a:pt x="309" y="239"/>
                  <a:pt x="309" y="245"/>
                </a:cubicBezTo>
                <a:cubicBezTo>
                  <a:pt x="309" y="251"/>
                  <a:pt x="304" y="256"/>
                  <a:pt x="298" y="256"/>
                </a:cubicBezTo>
                <a:cubicBezTo>
                  <a:pt x="292" y="256"/>
                  <a:pt x="288" y="251"/>
                  <a:pt x="288" y="245"/>
                </a:cubicBezTo>
                <a:cubicBezTo>
                  <a:pt x="288" y="239"/>
                  <a:pt x="292" y="234"/>
                  <a:pt x="298" y="234"/>
                </a:cubicBezTo>
                <a:close/>
                <a:moveTo>
                  <a:pt x="256" y="234"/>
                </a:moveTo>
                <a:cubicBezTo>
                  <a:pt x="262" y="234"/>
                  <a:pt x="266" y="239"/>
                  <a:pt x="266" y="245"/>
                </a:cubicBezTo>
                <a:cubicBezTo>
                  <a:pt x="266" y="251"/>
                  <a:pt x="262" y="256"/>
                  <a:pt x="256" y="256"/>
                </a:cubicBezTo>
                <a:cubicBezTo>
                  <a:pt x="250" y="256"/>
                  <a:pt x="245" y="251"/>
                  <a:pt x="245" y="245"/>
                </a:cubicBezTo>
                <a:cubicBezTo>
                  <a:pt x="245" y="239"/>
                  <a:pt x="250" y="234"/>
                  <a:pt x="256" y="234"/>
                </a:cubicBezTo>
                <a:close/>
                <a:moveTo>
                  <a:pt x="213" y="234"/>
                </a:moveTo>
                <a:cubicBezTo>
                  <a:pt x="219" y="234"/>
                  <a:pt x="224" y="239"/>
                  <a:pt x="224" y="245"/>
                </a:cubicBezTo>
                <a:cubicBezTo>
                  <a:pt x="224" y="251"/>
                  <a:pt x="219" y="256"/>
                  <a:pt x="213" y="256"/>
                </a:cubicBezTo>
                <a:cubicBezTo>
                  <a:pt x="207" y="256"/>
                  <a:pt x="202" y="251"/>
                  <a:pt x="202" y="245"/>
                </a:cubicBezTo>
                <a:cubicBezTo>
                  <a:pt x="202" y="239"/>
                  <a:pt x="207" y="234"/>
                  <a:pt x="213" y="234"/>
                </a:cubicBezTo>
                <a:close/>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moveTo>
                  <a:pt x="416" y="341"/>
                </a:moveTo>
                <a:cubicBezTo>
                  <a:pt x="416" y="347"/>
                  <a:pt x="411" y="352"/>
                  <a:pt x="405" y="352"/>
                </a:cubicBezTo>
                <a:cubicBezTo>
                  <a:pt x="218" y="352"/>
                  <a:pt x="218" y="352"/>
                  <a:pt x="218" y="352"/>
                </a:cubicBezTo>
                <a:cubicBezTo>
                  <a:pt x="168" y="412"/>
                  <a:pt x="168" y="412"/>
                  <a:pt x="168" y="412"/>
                </a:cubicBezTo>
                <a:cubicBezTo>
                  <a:pt x="166" y="414"/>
                  <a:pt x="163" y="416"/>
                  <a:pt x="160" y="416"/>
                </a:cubicBezTo>
                <a:cubicBezTo>
                  <a:pt x="158" y="416"/>
                  <a:pt x="157" y="415"/>
                  <a:pt x="156" y="415"/>
                </a:cubicBezTo>
                <a:cubicBezTo>
                  <a:pt x="152" y="414"/>
                  <a:pt x="149" y="409"/>
                  <a:pt x="149" y="405"/>
                </a:cubicBezTo>
                <a:cubicBezTo>
                  <a:pt x="149" y="352"/>
                  <a:pt x="149" y="352"/>
                  <a:pt x="149" y="352"/>
                </a:cubicBezTo>
                <a:cubicBezTo>
                  <a:pt x="106" y="352"/>
                  <a:pt x="106" y="352"/>
                  <a:pt x="106" y="352"/>
                </a:cubicBezTo>
                <a:cubicBezTo>
                  <a:pt x="100" y="352"/>
                  <a:pt x="96" y="347"/>
                  <a:pt x="96" y="341"/>
                </a:cubicBezTo>
                <a:cubicBezTo>
                  <a:pt x="96" y="149"/>
                  <a:pt x="96" y="149"/>
                  <a:pt x="96" y="149"/>
                </a:cubicBezTo>
                <a:cubicBezTo>
                  <a:pt x="96" y="143"/>
                  <a:pt x="100" y="138"/>
                  <a:pt x="106" y="138"/>
                </a:cubicBezTo>
                <a:cubicBezTo>
                  <a:pt x="405" y="138"/>
                  <a:pt x="405" y="138"/>
                  <a:pt x="405" y="138"/>
                </a:cubicBezTo>
                <a:cubicBezTo>
                  <a:pt x="411" y="138"/>
                  <a:pt x="416" y="143"/>
                  <a:pt x="416" y="149"/>
                </a:cubicBezTo>
                <a:lnTo>
                  <a:pt x="416" y="341"/>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pPr defTabSz="914400">
              <a:defRPr/>
            </a:pPr>
            <a:endParaRPr lang="en-US" sz="1200" dirty="0">
              <a:solidFill>
                <a:prstClr val="black"/>
              </a:solidFill>
              <a:latin typeface="Verdana"/>
            </a:endParaRPr>
          </a:p>
        </p:txBody>
      </p:sp>
      <p:sp>
        <p:nvSpPr>
          <p:cNvPr id="38" name="Freeform 393"/>
          <p:cNvSpPr>
            <a:spLocks noChangeAspect="1" noEditPoints="1"/>
          </p:cNvSpPr>
          <p:nvPr/>
        </p:nvSpPr>
        <p:spPr bwMode="auto">
          <a:xfrm>
            <a:off x="567922" y="4615551"/>
            <a:ext cx="692503" cy="640080"/>
          </a:xfrm>
          <a:custGeom>
            <a:avLst/>
            <a:gdLst>
              <a:gd name="T0" fmla="*/ 0 w 512"/>
              <a:gd name="T1" fmla="*/ 256 h 512"/>
              <a:gd name="T2" fmla="*/ 512 w 512"/>
              <a:gd name="T3" fmla="*/ 256 h 512"/>
              <a:gd name="T4" fmla="*/ 231 w 512"/>
              <a:gd name="T5" fmla="*/ 381 h 512"/>
              <a:gd name="T6" fmla="*/ 216 w 512"/>
              <a:gd name="T7" fmla="*/ 382 h 512"/>
              <a:gd name="T8" fmla="*/ 177 w 512"/>
              <a:gd name="T9" fmla="*/ 372 h 512"/>
              <a:gd name="T10" fmla="*/ 161 w 512"/>
              <a:gd name="T11" fmla="*/ 324 h 512"/>
              <a:gd name="T12" fmla="*/ 172 w 512"/>
              <a:gd name="T13" fmla="*/ 250 h 512"/>
              <a:gd name="T14" fmla="*/ 149 w 512"/>
              <a:gd name="T15" fmla="*/ 240 h 512"/>
              <a:gd name="T16" fmla="*/ 125 w 512"/>
              <a:gd name="T17" fmla="*/ 250 h 512"/>
              <a:gd name="T18" fmla="*/ 136 w 512"/>
              <a:gd name="T19" fmla="*/ 324 h 512"/>
              <a:gd name="T20" fmla="*/ 121 w 512"/>
              <a:gd name="T21" fmla="*/ 372 h 512"/>
              <a:gd name="T22" fmla="*/ 107 w 512"/>
              <a:gd name="T23" fmla="*/ 366 h 512"/>
              <a:gd name="T24" fmla="*/ 118 w 512"/>
              <a:gd name="T25" fmla="*/ 336 h 512"/>
              <a:gd name="T26" fmla="*/ 109 w 512"/>
              <a:gd name="T27" fmla="*/ 237 h 512"/>
              <a:gd name="T28" fmla="*/ 149 w 512"/>
              <a:gd name="T29" fmla="*/ 218 h 512"/>
              <a:gd name="T30" fmla="*/ 149 w 512"/>
              <a:gd name="T31" fmla="*/ 218 h 512"/>
              <a:gd name="T32" fmla="*/ 189 w 512"/>
              <a:gd name="T33" fmla="*/ 237 h 512"/>
              <a:gd name="T34" fmla="*/ 180 w 512"/>
              <a:gd name="T35" fmla="*/ 336 h 512"/>
              <a:gd name="T36" fmla="*/ 198 w 512"/>
              <a:gd name="T37" fmla="*/ 355 h 512"/>
              <a:gd name="T38" fmla="*/ 231 w 512"/>
              <a:gd name="T39" fmla="*/ 381 h 512"/>
              <a:gd name="T40" fmla="*/ 405 w 512"/>
              <a:gd name="T41" fmla="*/ 330 h 512"/>
              <a:gd name="T42" fmla="*/ 213 w 512"/>
              <a:gd name="T43" fmla="*/ 320 h 512"/>
              <a:gd name="T44" fmla="*/ 394 w 512"/>
              <a:gd name="T45" fmla="*/ 309 h 512"/>
              <a:gd name="T46" fmla="*/ 170 w 512"/>
              <a:gd name="T47" fmla="*/ 181 h 512"/>
              <a:gd name="T48" fmla="*/ 160 w 512"/>
              <a:gd name="T49" fmla="*/ 202 h 512"/>
              <a:gd name="T50" fmla="*/ 149 w 512"/>
              <a:gd name="T51" fmla="*/ 170 h 512"/>
              <a:gd name="T52" fmla="*/ 405 w 512"/>
              <a:gd name="T53" fmla="*/ 160 h 512"/>
              <a:gd name="T54" fmla="*/ 416 w 512"/>
              <a:gd name="T55" fmla="*/ 320 h 512"/>
              <a:gd name="T56" fmla="*/ 362 w 512"/>
              <a:gd name="T57" fmla="*/ 256 h 512"/>
              <a:gd name="T58" fmla="*/ 362 w 512"/>
              <a:gd name="T59" fmla="*/ 277 h 512"/>
              <a:gd name="T60" fmla="*/ 224 w 512"/>
              <a:gd name="T61" fmla="*/ 266 h 512"/>
              <a:gd name="T62" fmla="*/ 224 w 512"/>
              <a:gd name="T63" fmla="*/ 224 h 512"/>
              <a:gd name="T64" fmla="*/ 362 w 512"/>
              <a:gd name="T65" fmla="*/ 213 h 512"/>
              <a:gd name="T66" fmla="*/ 362 w 512"/>
              <a:gd name="T67" fmla="*/ 234 h 512"/>
              <a:gd name="T68" fmla="*/ 224 w 512"/>
              <a:gd name="T69" fmla="*/ 224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12" h="512">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moveTo>
                  <a:pt x="231" y="381"/>
                </a:moveTo>
                <a:cubicBezTo>
                  <a:pt x="229" y="383"/>
                  <a:pt x="226" y="384"/>
                  <a:pt x="223" y="384"/>
                </a:cubicBezTo>
                <a:cubicBezTo>
                  <a:pt x="221" y="384"/>
                  <a:pt x="218" y="383"/>
                  <a:pt x="216" y="382"/>
                </a:cubicBezTo>
                <a:cubicBezTo>
                  <a:pt x="213" y="379"/>
                  <a:pt x="200" y="377"/>
                  <a:pt x="194" y="376"/>
                </a:cubicBezTo>
                <a:cubicBezTo>
                  <a:pt x="187" y="375"/>
                  <a:pt x="181" y="374"/>
                  <a:pt x="177" y="372"/>
                </a:cubicBezTo>
                <a:cubicBezTo>
                  <a:pt x="167" y="369"/>
                  <a:pt x="162" y="357"/>
                  <a:pt x="160" y="350"/>
                </a:cubicBezTo>
                <a:cubicBezTo>
                  <a:pt x="159" y="343"/>
                  <a:pt x="156" y="332"/>
                  <a:pt x="161" y="324"/>
                </a:cubicBezTo>
                <a:cubicBezTo>
                  <a:pt x="167" y="317"/>
                  <a:pt x="173" y="302"/>
                  <a:pt x="176" y="291"/>
                </a:cubicBezTo>
                <a:cubicBezTo>
                  <a:pt x="180" y="272"/>
                  <a:pt x="179" y="258"/>
                  <a:pt x="172" y="250"/>
                </a:cubicBezTo>
                <a:cubicBezTo>
                  <a:pt x="164" y="240"/>
                  <a:pt x="149" y="240"/>
                  <a:pt x="149" y="240"/>
                </a:cubicBezTo>
                <a:cubicBezTo>
                  <a:pt x="149" y="240"/>
                  <a:pt x="149" y="240"/>
                  <a:pt x="149" y="240"/>
                </a:cubicBezTo>
                <a:cubicBezTo>
                  <a:pt x="149" y="240"/>
                  <a:pt x="149" y="240"/>
                  <a:pt x="149" y="240"/>
                </a:cubicBezTo>
                <a:cubicBezTo>
                  <a:pt x="148" y="240"/>
                  <a:pt x="134" y="240"/>
                  <a:pt x="125" y="250"/>
                </a:cubicBezTo>
                <a:cubicBezTo>
                  <a:pt x="119" y="259"/>
                  <a:pt x="118" y="272"/>
                  <a:pt x="122" y="291"/>
                </a:cubicBezTo>
                <a:cubicBezTo>
                  <a:pt x="125" y="302"/>
                  <a:pt x="131" y="317"/>
                  <a:pt x="136" y="324"/>
                </a:cubicBezTo>
                <a:cubicBezTo>
                  <a:pt x="142" y="332"/>
                  <a:pt x="139" y="344"/>
                  <a:pt x="137" y="350"/>
                </a:cubicBezTo>
                <a:cubicBezTo>
                  <a:pt x="135" y="357"/>
                  <a:pt x="131" y="369"/>
                  <a:pt x="121" y="372"/>
                </a:cubicBezTo>
                <a:cubicBezTo>
                  <a:pt x="120" y="373"/>
                  <a:pt x="118" y="373"/>
                  <a:pt x="117" y="373"/>
                </a:cubicBezTo>
                <a:cubicBezTo>
                  <a:pt x="113" y="373"/>
                  <a:pt x="109" y="370"/>
                  <a:pt x="107" y="366"/>
                </a:cubicBezTo>
                <a:cubicBezTo>
                  <a:pt x="105" y="361"/>
                  <a:pt x="108" y="354"/>
                  <a:pt x="113" y="352"/>
                </a:cubicBezTo>
                <a:cubicBezTo>
                  <a:pt x="115" y="351"/>
                  <a:pt x="119" y="340"/>
                  <a:pt x="118" y="336"/>
                </a:cubicBezTo>
                <a:cubicBezTo>
                  <a:pt x="112" y="326"/>
                  <a:pt x="105" y="310"/>
                  <a:pt x="101" y="296"/>
                </a:cubicBezTo>
                <a:cubicBezTo>
                  <a:pt x="95" y="270"/>
                  <a:pt x="98" y="250"/>
                  <a:pt x="109" y="237"/>
                </a:cubicBezTo>
                <a:cubicBezTo>
                  <a:pt x="123" y="219"/>
                  <a:pt x="146" y="218"/>
                  <a:pt x="149" y="218"/>
                </a:cubicBezTo>
                <a:cubicBezTo>
                  <a:pt x="149" y="218"/>
                  <a:pt x="149" y="218"/>
                  <a:pt x="149" y="218"/>
                </a:cubicBezTo>
                <a:cubicBezTo>
                  <a:pt x="149" y="218"/>
                  <a:pt x="149" y="218"/>
                  <a:pt x="149" y="218"/>
                </a:cubicBezTo>
                <a:cubicBezTo>
                  <a:pt x="149" y="218"/>
                  <a:pt x="149" y="218"/>
                  <a:pt x="149" y="218"/>
                </a:cubicBezTo>
                <a:cubicBezTo>
                  <a:pt x="149" y="218"/>
                  <a:pt x="149" y="218"/>
                  <a:pt x="149" y="218"/>
                </a:cubicBezTo>
                <a:cubicBezTo>
                  <a:pt x="153" y="218"/>
                  <a:pt x="175" y="219"/>
                  <a:pt x="189" y="237"/>
                </a:cubicBezTo>
                <a:cubicBezTo>
                  <a:pt x="200" y="250"/>
                  <a:pt x="203" y="270"/>
                  <a:pt x="196" y="296"/>
                </a:cubicBezTo>
                <a:cubicBezTo>
                  <a:pt x="193" y="310"/>
                  <a:pt x="186" y="326"/>
                  <a:pt x="180" y="336"/>
                </a:cubicBezTo>
                <a:cubicBezTo>
                  <a:pt x="179" y="340"/>
                  <a:pt x="183" y="351"/>
                  <a:pt x="185" y="353"/>
                </a:cubicBezTo>
                <a:cubicBezTo>
                  <a:pt x="187" y="353"/>
                  <a:pt x="193" y="354"/>
                  <a:pt x="198" y="355"/>
                </a:cubicBezTo>
                <a:cubicBezTo>
                  <a:pt x="210" y="357"/>
                  <a:pt x="223" y="359"/>
                  <a:pt x="230" y="366"/>
                </a:cubicBezTo>
                <a:cubicBezTo>
                  <a:pt x="235" y="370"/>
                  <a:pt x="235" y="376"/>
                  <a:pt x="231" y="381"/>
                </a:cubicBezTo>
                <a:close/>
                <a:moveTo>
                  <a:pt x="416" y="320"/>
                </a:moveTo>
                <a:cubicBezTo>
                  <a:pt x="416" y="326"/>
                  <a:pt x="411" y="330"/>
                  <a:pt x="405" y="330"/>
                </a:cubicBezTo>
                <a:cubicBezTo>
                  <a:pt x="224" y="330"/>
                  <a:pt x="224" y="330"/>
                  <a:pt x="224" y="330"/>
                </a:cubicBezTo>
                <a:cubicBezTo>
                  <a:pt x="218" y="330"/>
                  <a:pt x="213" y="326"/>
                  <a:pt x="213" y="320"/>
                </a:cubicBezTo>
                <a:cubicBezTo>
                  <a:pt x="213" y="314"/>
                  <a:pt x="218" y="309"/>
                  <a:pt x="224" y="309"/>
                </a:cubicBezTo>
                <a:cubicBezTo>
                  <a:pt x="394" y="309"/>
                  <a:pt x="394" y="309"/>
                  <a:pt x="394" y="309"/>
                </a:cubicBezTo>
                <a:cubicBezTo>
                  <a:pt x="394" y="181"/>
                  <a:pt x="394" y="181"/>
                  <a:pt x="394" y="181"/>
                </a:cubicBezTo>
                <a:cubicBezTo>
                  <a:pt x="170" y="181"/>
                  <a:pt x="170" y="181"/>
                  <a:pt x="170" y="181"/>
                </a:cubicBezTo>
                <a:cubicBezTo>
                  <a:pt x="170" y="192"/>
                  <a:pt x="170" y="192"/>
                  <a:pt x="170" y="192"/>
                </a:cubicBezTo>
                <a:cubicBezTo>
                  <a:pt x="170" y="198"/>
                  <a:pt x="166" y="202"/>
                  <a:pt x="160" y="202"/>
                </a:cubicBezTo>
                <a:cubicBezTo>
                  <a:pt x="154" y="202"/>
                  <a:pt x="149" y="198"/>
                  <a:pt x="149" y="192"/>
                </a:cubicBezTo>
                <a:cubicBezTo>
                  <a:pt x="149" y="170"/>
                  <a:pt x="149" y="170"/>
                  <a:pt x="149" y="170"/>
                </a:cubicBezTo>
                <a:cubicBezTo>
                  <a:pt x="149" y="164"/>
                  <a:pt x="154" y="160"/>
                  <a:pt x="160" y="160"/>
                </a:cubicBezTo>
                <a:cubicBezTo>
                  <a:pt x="405" y="160"/>
                  <a:pt x="405" y="160"/>
                  <a:pt x="405" y="160"/>
                </a:cubicBezTo>
                <a:cubicBezTo>
                  <a:pt x="411" y="160"/>
                  <a:pt x="416" y="164"/>
                  <a:pt x="416" y="170"/>
                </a:cubicBezTo>
                <a:lnTo>
                  <a:pt x="416" y="320"/>
                </a:lnTo>
                <a:close/>
                <a:moveTo>
                  <a:pt x="234" y="256"/>
                </a:moveTo>
                <a:cubicBezTo>
                  <a:pt x="362" y="256"/>
                  <a:pt x="362" y="256"/>
                  <a:pt x="362" y="256"/>
                </a:cubicBezTo>
                <a:cubicBezTo>
                  <a:pt x="368" y="256"/>
                  <a:pt x="373" y="260"/>
                  <a:pt x="373" y="266"/>
                </a:cubicBezTo>
                <a:cubicBezTo>
                  <a:pt x="373" y="272"/>
                  <a:pt x="368" y="277"/>
                  <a:pt x="362" y="277"/>
                </a:cubicBezTo>
                <a:cubicBezTo>
                  <a:pt x="234" y="277"/>
                  <a:pt x="234" y="277"/>
                  <a:pt x="234" y="277"/>
                </a:cubicBezTo>
                <a:cubicBezTo>
                  <a:pt x="228" y="277"/>
                  <a:pt x="224" y="272"/>
                  <a:pt x="224" y="266"/>
                </a:cubicBezTo>
                <a:cubicBezTo>
                  <a:pt x="224" y="260"/>
                  <a:pt x="228" y="256"/>
                  <a:pt x="234" y="256"/>
                </a:cubicBezTo>
                <a:close/>
                <a:moveTo>
                  <a:pt x="224" y="224"/>
                </a:moveTo>
                <a:cubicBezTo>
                  <a:pt x="224" y="218"/>
                  <a:pt x="228" y="213"/>
                  <a:pt x="234" y="213"/>
                </a:cubicBezTo>
                <a:cubicBezTo>
                  <a:pt x="362" y="213"/>
                  <a:pt x="362" y="213"/>
                  <a:pt x="362" y="213"/>
                </a:cubicBezTo>
                <a:cubicBezTo>
                  <a:pt x="368" y="213"/>
                  <a:pt x="373" y="218"/>
                  <a:pt x="373" y="224"/>
                </a:cubicBezTo>
                <a:cubicBezTo>
                  <a:pt x="373" y="230"/>
                  <a:pt x="368" y="234"/>
                  <a:pt x="362" y="234"/>
                </a:cubicBezTo>
                <a:cubicBezTo>
                  <a:pt x="234" y="234"/>
                  <a:pt x="234" y="234"/>
                  <a:pt x="234" y="234"/>
                </a:cubicBezTo>
                <a:cubicBezTo>
                  <a:pt x="228" y="234"/>
                  <a:pt x="224" y="230"/>
                  <a:pt x="224" y="224"/>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pPr defTabSz="914400">
              <a:defRPr/>
            </a:pPr>
            <a:endParaRPr lang="en-US" sz="1200" dirty="0">
              <a:solidFill>
                <a:prstClr val="black"/>
              </a:solidFill>
              <a:latin typeface="Verdana"/>
            </a:endParaRPr>
          </a:p>
        </p:txBody>
      </p:sp>
      <p:sp>
        <p:nvSpPr>
          <p:cNvPr id="3" name="Rectangle 2"/>
          <p:cNvSpPr/>
          <p:nvPr/>
        </p:nvSpPr>
        <p:spPr>
          <a:xfrm>
            <a:off x="469900" y="1888671"/>
            <a:ext cx="2432279" cy="830997"/>
          </a:xfrm>
          <a:prstGeom prst="rect">
            <a:avLst/>
          </a:prstGeom>
        </p:spPr>
        <p:txBody>
          <a:bodyPr wrap="square">
            <a:spAutoFit/>
          </a:bodyPr>
          <a:lstStyle/>
          <a:p>
            <a:pPr marL="457200" lvl="1" algn="ctr" defTabSz="914400">
              <a:defRPr/>
            </a:pPr>
            <a:r>
              <a:rPr lang="en-US" sz="1200" b="1" dirty="0">
                <a:solidFill>
                  <a:prstClr val="white"/>
                </a:solidFill>
                <a:latin typeface="Verdana"/>
              </a:rPr>
              <a:t>Round 1:</a:t>
            </a:r>
          </a:p>
          <a:p>
            <a:pPr marL="457200" lvl="1" algn="ctr" defTabSz="914400">
              <a:defRPr/>
            </a:pPr>
            <a:r>
              <a:rPr lang="en-US" sz="1200" b="1" dirty="0">
                <a:solidFill>
                  <a:prstClr val="white"/>
                </a:solidFill>
                <a:latin typeface="Verdana"/>
              </a:rPr>
              <a:t> Behavioral Interview </a:t>
            </a:r>
            <a:br>
              <a:rPr lang="en-US" sz="1200" b="1" dirty="0">
                <a:solidFill>
                  <a:prstClr val="white"/>
                </a:solidFill>
                <a:latin typeface="Verdana"/>
              </a:rPr>
            </a:br>
            <a:r>
              <a:rPr lang="en-US" sz="1200" b="1" dirty="0">
                <a:solidFill>
                  <a:prstClr val="white"/>
                </a:solidFill>
                <a:latin typeface="Verdana"/>
              </a:rPr>
              <a:t>(30 minutes)</a:t>
            </a:r>
          </a:p>
        </p:txBody>
      </p:sp>
      <p:sp>
        <p:nvSpPr>
          <p:cNvPr id="4" name="Rectangle 3"/>
          <p:cNvSpPr/>
          <p:nvPr/>
        </p:nvSpPr>
        <p:spPr>
          <a:xfrm>
            <a:off x="729465" y="3189112"/>
            <a:ext cx="1816569" cy="830997"/>
          </a:xfrm>
          <a:prstGeom prst="rect">
            <a:avLst/>
          </a:prstGeom>
        </p:spPr>
        <p:txBody>
          <a:bodyPr wrap="square">
            <a:spAutoFit/>
          </a:bodyPr>
          <a:lstStyle/>
          <a:p>
            <a:pPr marL="457200" lvl="1" algn="ctr" defTabSz="914400">
              <a:defRPr/>
            </a:pPr>
            <a:r>
              <a:rPr lang="en-US" sz="1200" b="1" dirty="0">
                <a:solidFill>
                  <a:prstClr val="white"/>
                </a:solidFill>
                <a:latin typeface="Verdana"/>
              </a:rPr>
              <a:t>Round 1: </a:t>
            </a:r>
          </a:p>
          <a:p>
            <a:pPr marL="457200" lvl="1" algn="ctr" defTabSz="914400">
              <a:defRPr/>
            </a:pPr>
            <a:r>
              <a:rPr lang="en-US" sz="1200" b="1" dirty="0">
                <a:solidFill>
                  <a:prstClr val="white"/>
                </a:solidFill>
                <a:latin typeface="Verdana"/>
              </a:rPr>
              <a:t>Case Interview (30 minutes)</a:t>
            </a:r>
          </a:p>
        </p:txBody>
      </p:sp>
      <p:sp>
        <p:nvSpPr>
          <p:cNvPr id="5" name="Rectangle 4"/>
          <p:cNvSpPr/>
          <p:nvPr/>
        </p:nvSpPr>
        <p:spPr>
          <a:xfrm>
            <a:off x="729465" y="4627588"/>
            <a:ext cx="1816569" cy="830997"/>
          </a:xfrm>
          <a:prstGeom prst="rect">
            <a:avLst/>
          </a:prstGeom>
        </p:spPr>
        <p:txBody>
          <a:bodyPr wrap="square">
            <a:spAutoFit/>
          </a:bodyPr>
          <a:lstStyle/>
          <a:p>
            <a:pPr marL="457200" lvl="1" algn="ctr" defTabSz="914400">
              <a:defRPr/>
            </a:pPr>
            <a:r>
              <a:rPr lang="en-US" sz="1200" b="1" dirty="0">
                <a:solidFill>
                  <a:prstClr val="white"/>
                </a:solidFill>
                <a:latin typeface="Verdana"/>
              </a:rPr>
              <a:t>Round 2:</a:t>
            </a:r>
          </a:p>
          <a:p>
            <a:pPr marL="457200" lvl="1" algn="ctr" defTabSz="914400">
              <a:defRPr/>
            </a:pPr>
            <a:r>
              <a:rPr lang="en-US" sz="1200" b="1" dirty="0">
                <a:solidFill>
                  <a:prstClr val="white"/>
                </a:solidFill>
                <a:latin typeface="Verdana"/>
              </a:rPr>
              <a:t>Case Interview (45 minutes)</a:t>
            </a:r>
          </a:p>
        </p:txBody>
      </p:sp>
    </p:spTree>
    <p:extLst>
      <p:ext uri="{BB962C8B-B14F-4D97-AF65-F5344CB8AC3E}">
        <p14:creationId xmlns:p14="http://schemas.microsoft.com/office/powerpoint/2010/main" val="3418971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Salesforce Quad Tool</a:t>
            </a:r>
          </a:p>
        </p:txBody>
      </p:sp>
    </p:spTree>
    <p:extLst>
      <p:ext uri="{BB962C8B-B14F-4D97-AF65-F5344CB8AC3E}">
        <p14:creationId xmlns:p14="http://schemas.microsoft.com/office/powerpoint/2010/main" val="339630802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54306" name="Rectangle 2" hidden="1"/>
          <p:cNvGraphicFramePr>
            <a:graphicFrameLocks/>
          </p:cNvGraphicFramePr>
          <p:nvPr>
            <p:custDataLst>
              <p:tags r:id="rId2"/>
            </p:custDataLst>
            <p:extLst/>
          </p:nvPr>
        </p:nvGraphicFramePr>
        <p:xfrm>
          <a:off x="2667002" y="857252"/>
          <a:ext cx="119063" cy="119063"/>
        </p:xfrm>
        <a:graphic>
          <a:graphicData uri="http://schemas.openxmlformats.org/presentationml/2006/ole">
            <mc:AlternateContent xmlns:mc="http://schemas.openxmlformats.org/markup-compatibility/2006">
              <mc:Choice xmlns:v="urn:schemas-microsoft-com:vml" Requires="v">
                <p:oleObj spid="_x0000_s7272" name="think-cell Slide" r:id="rId5" imgW="0" imgH="0" progId="TCLayout.ActiveDocument.1">
                  <p:embed/>
                </p:oleObj>
              </mc:Choice>
              <mc:Fallback>
                <p:oleObj name="think-cell Slide" r:id="rId5" imgW="0" imgH="0" progId="TCLayout.ActiveDocument.1">
                  <p:embed/>
                  <p:pic>
                    <p:nvPicPr>
                      <p:cNvPr id="354306" name="Rectangle 2" hidden="1"/>
                      <p:cNvPicPr preferRelativeResize="0">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2667002" y="857252"/>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9" name="Group 8">
            <a:extLst>
              <a:ext uri="{FF2B5EF4-FFF2-40B4-BE49-F238E27FC236}">
                <a16:creationId xmlns:a16="http://schemas.microsoft.com/office/drawing/2014/main" id="{B678D102-CBBF-47B3-A710-EC7E779C5240}"/>
              </a:ext>
            </a:extLst>
          </p:cNvPr>
          <p:cNvGrpSpPr/>
          <p:nvPr/>
        </p:nvGrpSpPr>
        <p:grpSpPr>
          <a:xfrm>
            <a:off x="1408799" y="1197952"/>
            <a:ext cx="8906778" cy="4195981"/>
            <a:chOff x="1876423" y="1197952"/>
            <a:chExt cx="8439153" cy="3975683"/>
          </a:xfrm>
        </p:grpSpPr>
        <p:grpSp>
          <p:nvGrpSpPr>
            <p:cNvPr id="3" name="Group 2"/>
            <p:cNvGrpSpPr/>
            <p:nvPr/>
          </p:nvGrpSpPr>
          <p:grpSpPr>
            <a:xfrm>
              <a:off x="1876423" y="2595952"/>
              <a:ext cx="8439152" cy="1188720"/>
              <a:chOff x="469900" y="2902485"/>
              <a:chExt cx="11252202" cy="1584960"/>
            </a:xfrm>
          </p:grpSpPr>
          <p:sp>
            <p:nvSpPr>
              <p:cNvPr id="14" name="AutoShape 10"/>
              <p:cNvSpPr>
                <a:spLocks noChangeArrowheads="1"/>
              </p:cNvSpPr>
              <p:nvPr/>
            </p:nvSpPr>
            <p:spPr bwMode="gray">
              <a:xfrm>
                <a:off x="1193285" y="2958023"/>
                <a:ext cx="10528817" cy="1141652"/>
              </a:xfrm>
              <a:prstGeom prst="leftArrow">
                <a:avLst>
                  <a:gd name="adj1" fmla="val 100000"/>
                  <a:gd name="adj2" fmla="val 82699"/>
                </a:avLst>
              </a:prstGeom>
              <a:solidFill>
                <a:schemeClr val="bg2">
                  <a:lumMod val="40000"/>
                  <a:lumOff val="60000"/>
                </a:schemeClr>
              </a:solidFill>
              <a:ln w="9525">
                <a:noFill/>
                <a:miter lim="800000"/>
                <a:headEnd/>
                <a:tailEnd/>
              </a:ln>
              <a:effectLst/>
            </p:spPr>
            <p:txBody>
              <a:bodyPr lIns="68580" tIns="68580" rIns="68580" bIns="68580" anchor="ctr"/>
              <a:lstStyle/>
              <a:p>
                <a:pPr marL="128585" indent="-128585" defTabSz="685800">
                  <a:spcBef>
                    <a:spcPts val="300"/>
                  </a:spcBef>
                  <a:buClr>
                    <a:srgbClr val="000000"/>
                  </a:buClr>
                  <a:buSzPct val="100000"/>
                  <a:buFont typeface="Wingdings" panose="05000000000000000000" pitchFamily="2" charset="2"/>
                  <a:buChar char="§"/>
                </a:pPr>
                <a:r>
                  <a:rPr lang="en-US" sz="1200" dirty="0">
                    <a:solidFill>
                      <a:prstClr val="black"/>
                    </a:solidFill>
                    <a:latin typeface="Verdana"/>
                    <a:cs typeface="Arial" charset="0"/>
                  </a:rPr>
                  <a:t>Candidate Management (tracking, rating, prioritizing)</a:t>
                </a:r>
              </a:p>
              <a:p>
                <a:pPr marL="128585" indent="-128585" defTabSz="685800">
                  <a:spcBef>
                    <a:spcPts val="300"/>
                  </a:spcBef>
                  <a:buClr>
                    <a:srgbClr val="000000"/>
                  </a:buClr>
                  <a:buSzPct val="100000"/>
                  <a:buFont typeface="Wingdings" panose="05000000000000000000" pitchFamily="2" charset="2"/>
                  <a:buChar char="§"/>
                </a:pPr>
                <a:r>
                  <a:rPr lang="en-US" sz="1200" dirty="0">
                    <a:solidFill>
                      <a:prstClr val="black"/>
                    </a:solidFill>
                    <a:latin typeface="Verdana"/>
                    <a:cs typeface="Arial" charset="0"/>
                  </a:rPr>
                  <a:t>Event Management (set-up, cloning, sign-in)</a:t>
                </a:r>
              </a:p>
              <a:p>
                <a:pPr marL="128585" indent="-128585" defTabSz="685800">
                  <a:spcBef>
                    <a:spcPts val="300"/>
                  </a:spcBef>
                  <a:buClr>
                    <a:srgbClr val="000000"/>
                  </a:buClr>
                  <a:buSzPct val="100000"/>
                  <a:buFont typeface="Wingdings" panose="05000000000000000000" pitchFamily="2" charset="2"/>
                  <a:buChar char="§"/>
                </a:pPr>
                <a:r>
                  <a:rPr lang="en-US" sz="1200" dirty="0">
                    <a:solidFill>
                      <a:prstClr val="black"/>
                    </a:solidFill>
                    <a:latin typeface="Verdana"/>
                    <a:cs typeface="Arial" charset="0"/>
                  </a:rPr>
                  <a:t>Candidate Feedback </a:t>
                </a:r>
              </a:p>
            </p:txBody>
          </p:sp>
          <p:sp>
            <p:nvSpPr>
              <p:cNvPr id="22" name="Oval 21"/>
              <p:cNvSpPr/>
              <p:nvPr/>
            </p:nvSpPr>
            <p:spPr bwMode="gray">
              <a:xfrm>
                <a:off x="469900" y="2902485"/>
                <a:ext cx="1584960" cy="1584960"/>
              </a:xfrm>
              <a:prstGeom prst="ellipse">
                <a:avLst/>
              </a:prstGeom>
              <a:solidFill>
                <a:schemeClr val="accent3"/>
              </a:solidFill>
              <a:ln w="28575">
                <a:noFill/>
                <a:round/>
                <a:headEnd/>
                <a:tailEnd/>
              </a:ln>
              <a:effectLst/>
            </p:spPr>
            <p:txBody>
              <a:bodyPr wrap="none" lIns="68580" tIns="68580" rIns="68580" bIns="68580" anchor="ctr"/>
              <a:lstStyle/>
              <a:p>
                <a:pPr algn="ctr" defTabSz="685800">
                  <a:spcBef>
                    <a:spcPts val="300"/>
                  </a:spcBef>
                </a:pPr>
                <a:r>
                  <a:rPr lang="en-US" sz="1200" b="1" dirty="0">
                    <a:solidFill>
                      <a:prstClr val="white"/>
                    </a:solidFill>
                    <a:latin typeface="Verdana"/>
                    <a:cs typeface="Arial" pitchFamily="34" charset="0"/>
                  </a:rPr>
                  <a:t>Key </a:t>
                </a:r>
              </a:p>
              <a:p>
                <a:pPr algn="ctr" defTabSz="685800">
                  <a:spcBef>
                    <a:spcPts val="300"/>
                  </a:spcBef>
                </a:pPr>
                <a:r>
                  <a:rPr lang="en-US" sz="1200" b="1" dirty="0">
                    <a:solidFill>
                      <a:prstClr val="white"/>
                    </a:solidFill>
                    <a:latin typeface="Verdana"/>
                    <a:cs typeface="Arial" pitchFamily="34" charset="0"/>
                  </a:rPr>
                  <a:t>Functionality </a:t>
                </a:r>
              </a:p>
            </p:txBody>
          </p:sp>
        </p:grpSp>
        <p:grpSp>
          <p:nvGrpSpPr>
            <p:cNvPr id="2" name="Group 1"/>
            <p:cNvGrpSpPr/>
            <p:nvPr/>
          </p:nvGrpSpPr>
          <p:grpSpPr>
            <a:xfrm>
              <a:off x="1876424" y="3984915"/>
              <a:ext cx="8439152" cy="1188720"/>
              <a:chOff x="469896" y="4362797"/>
              <a:chExt cx="11252202" cy="1584960"/>
            </a:xfrm>
          </p:grpSpPr>
          <p:sp>
            <p:nvSpPr>
              <p:cNvPr id="23" name="AutoShape 10"/>
              <p:cNvSpPr>
                <a:spLocks noChangeArrowheads="1"/>
              </p:cNvSpPr>
              <p:nvPr/>
            </p:nvSpPr>
            <p:spPr bwMode="gray">
              <a:xfrm>
                <a:off x="1193281" y="4418333"/>
                <a:ext cx="10528817" cy="1141652"/>
              </a:xfrm>
              <a:prstGeom prst="leftArrow">
                <a:avLst>
                  <a:gd name="adj1" fmla="val 100000"/>
                  <a:gd name="adj2" fmla="val 82699"/>
                </a:avLst>
              </a:prstGeom>
              <a:solidFill>
                <a:schemeClr val="bg2">
                  <a:lumMod val="40000"/>
                  <a:lumOff val="60000"/>
                </a:schemeClr>
              </a:solidFill>
              <a:ln w="9525">
                <a:noFill/>
                <a:miter lim="800000"/>
                <a:headEnd/>
                <a:tailEnd/>
              </a:ln>
              <a:effectLst/>
            </p:spPr>
            <p:txBody>
              <a:bodyPr lIns="68580" tIns="68580" rIns="68580" bIns="68580" anchor="ctr"/>
              <a:lstStyle/>
              <a:p>
                <a:pPr marL="128585" indent="-128585" defTabSz="685800">
                  <a:spcBef>
                    <a:spcPct val="0"/>
                  </a:spcBef>
                  <a:spcAft>
                    <a:spcPts val="450"/>
                  </a:spcAft>
                  <a:buClr>
                    <a:srgbClr val="000000"/>
                  </a:buClr>
                  <a:buFont typeface="Wingdings" panose="05000000000000000000" pitchFamily="2" charset="2"/>
                  <a:buChar char="§"/>
                </a:pPr>
                <a:r>
                  <a:rPr lang="en-US" sz="1200" dirty="0">
                    <a:solidFill>
                      <a:prstClr val="black"/>
                    </a:solidFill>
                    <a:latin typeface="Verdana"/>
                    <a:cs typeface="Arial" panose="020B0604020202020204" pitchFamily="34" charset="0"/>
                  </a:rPr>
                  <a:t>Individual practitioners will submit candidate feedback that will be available for candidate review process</a:t>
                </a:r>
              </a:p>
              <a:p>
                <a:pPr marL="128585" indent="-128585" defTabSz="685800">
                  <a:spcBef>
                    <a:spcPct val="0"/>
                  </a:spcBef>
                  <a:spcAft>
                    <a:spcPts val="450"/>
                  </a:spcAft>
                  <a:buClr>
                    <a:srgbClr val="000000"/>
                  </a:buClr>
                  <a:buFont typeface="Wingdings" panose="05000000000000000000" pitchFamily="2" charset="2"/>
                  <a:buChar char="§"/>
                </a:pPr>
                <a:r>
                  <a:rPr lang="en-US" sz="1200" dirty="0">
                    <a:solidFill>
                      <a:prstClr val="black"/>
                    </a:solidFill>
                    <a:latin typeface="Verdana"/>
                    <a:cs typeface="Arial" panose="020B0604020202020204" pitchFamily="34" charset="0"/>
                  </a:rPr>
                  <a:t>The Quad provides a centralized platform for teams to manage recruiting events and track candidates throughout each stage of the recruiting process</a:t>
                </a:r>
              </a:p>
            </p:txBody>
          </p:sp>
          <p:sp>
            <p:nvSpPr>
              <p:cNvPr id="25" name="Oval 24"/>
              <p:cNvSpPr/>
              <p:nvPr/>
            </p:nvSpPr>
            <p:spPr bwMode="gray">
              <a:xfrm>
                <a:off x="469896" y="4362797"/>
                <a:ext cx="1584960" cy="1584960"/>
              </a:xfrm>
              <a:prstGeom prst="ellipse">
                <a:avLst/>
              </a:prstGeom>
              <a:solidFill>
                <a:schemeClr val="accent5"/>
              </a:solidFill>
              <a:ln w="28575">
                <a:noFill/>
                <a:round/>
                <a:headEnd/>
                <a:tailEnd/>
              </a:ln>
              <a:effectLst/>
            </p:spPr>
            <p:txBody>
              <a:bodyPr wrap="none" lIns="68580" tIns="68580" rIns="68580" bIns="68580" anchor="ctr"/>
              <a:lstStyle/>
              <a:p>
                <a:pPr algn="ctr" defTabSz="685800">
                  <a:spcBef>
                    <a:spcPts val="300"/>
                  </a:spcBef>
                </a:pPr>
                <a:r>
                  <a:rPr lang="en-US" sz="1200" b="1" dirty="0">
                    <a:solidFill>
                      <a:prstClr val="white"/>
                    </a:solidFill>
                    <a:latin typeface="Verdana"/>
                    <a:cs typeface="Arial" pitchFamily="34" charset="0"/>
                  </a:rPr>
                  <a:t>Team Usage</a:t>
                </a:r>
              </a:p>
            </p:txBody>
          </p:sp>
        </p:grpSp>
        <p:grpSp>
          <p:nvGrpSpPr>
            <p:cNvPr id="4" name="Group 3"/>
            <p:cNvGrpSpPr/>
            <p:nvPr/>
          </p:nvGrpSpPr>
          <p:grpSpPr>
            <a:xfrm>
              <a:off x="1876425" y="1197952"/>
              <a:ext cx="8439150" cy="1188720"/>
              <a:chOff x="469899" y="1305506"/>
              <a:chExt cx="11252200" cy="1584960"/>
            </a:xfrm>
          </p:grpSpPr>
          <p:sp>
            <p:nvSpPr>
              <p:cNvPr id="27" name="AutoShape 10"/>
              <p:cNvSpPr>
                <a:spLocks noChangeArrowheads="1"/>
              </p:cNvSpPr>
              <p:nvPr/>
            </p:nvSpPr>
            <p:spPr bwMode="gray">
              <a:xfrm>
                <a:off x="1193282" y="1442176"/>
                <a:ext cx="10528817" cy="1197189"/>
              </a:xfrm>
              <a:prstGeom prst="leftArrow">
                <a:avLst>
                  <a:gd name="adj1" fmla="val 100000"/>
                  <a:gd name="adj2" fmla="val 82699"/>
                </a:avLst>
              </a:prstGeom>
              <a:solidFill>
                <a:schemeClr val="bg2">
                  <a:lumMod val="40000"/>
                  <a:lumOff val="60000"/>
                </a:schemeClr>
              </a:solidFill>
              <a:ln w="9525">
                <a:noFill/>
                <a:miter lim="800000"/>
                <a:headEnd/>
                <a:tailEnd/>
              </a:ln>
              <a:effectLst/>
            </p:spPr>
            <p:txBody>
              <a:bodyPr lIns="68580" tIns="68580" rIns="68580" bIns="68580" anchor="ctr"/>
              <a:lstStyle/>
              <a:p>
                <a:pPr marL="128585" indent="-128585" defTabSz="685800">
                  <a:spcBef>
                    <a:spcPts val="300"/>
                  </a:spcBef>
                  <a:buClr>
                    <a:srgbClr val="000000"/>
                  </a:buClr>
                  <a:buSzPct val="100000"/>
                  <a:buFont typeface="Wingdings" panose="05000000000000000000" pitchFamily="2" charset="2"/>
                  <a:buChar char="§"/>
                </a:pPr>
                <a:r>
                  <a:rPr lang="en-US" sz="1200" dirty="0">
                    <a:solidFill>
                      <a:prstClr val="black"/>
                    </a:solidFill>
                    <a:latin typeface="Verdana"/>
                  </a:rPr>
                  <a:t>The Quad is a Salesforce tool that helps automate the recruiting processes through candidate lifecycle management</a:t>
                </a:r>
              </a:p>
              <a:p>
                <a:pPr marL="128585" indent="-128585" defTabSz="685800">
                  <a:spcBef>
                    <a:spcPts val="300"/>
                  </a:spcBef>
                  <a:buClr>
                    <a:srgbClr val="000000"/>
                  </a:buClr>
                  <a:buSzPct val="100000"/>
                  <a:buFont typeface="Wingdings" panose="05000000000000000000" pitchFamily="2" charset="2"/>
                  <a:buChar char="§"/>
                </a:pPr>
                <a:r>
                  <a:rPr lang="en-US" sz="1200" dirty="0">
                    <a:solidFill>
                      <a:prstClr val="black"/>
                    </a:solidFill>
                    <a:latin typeface="Verdana"/>
                  </a:rPr>
                  <a:t>Centralizes candidate feedback tracking and enhances reporting capabilities</a:t>
                </a:r>
              </a:p>
            </p:txBody>
          </p:sp>
          <p:sp>
            <p:nvSpPr>
              <p:cNvPr id="29" name="Oval 28"/>
              <p:cNvSpPr/>
              <p:nvPr/>
            </p:nvSpPr>
            <p:spPr bwMode="gray">
              <a:xfrm>
                <a:off x="469899" y="1305506"/>
                <a:ext cx="1584960" cy="1584960"/>
              </a:xfrm>
              <a:prstGeom prst="ellipse">
                <a:avLst/>
              </a:prstGeom>
              <a:solidFill>
                <a:schemeClr val="accent1"/>
              </a:solidFill>
              <a:ln w="28575">
                <a:noFill/>
                <a:round/>
                <a:headEnd/>
                <a:tailEnd/>
              </a:ln>
              <a:effectLst/>
            </p:spPr>
            <p:txBody>
              <a:bodyPr wrap="none" lIns="68580" tIns="68580" rIns="68580" bIns="68580" anchor="ctr"/>
              <a:lstStyle/>
              <a:p>
                <a:pPr algn="ctr" defTabSz="685800">
                  <a:spcBef>
                    <a:spcPts val="300"/>
                  </a:spcBef>
                </a:pPr>
                <a:r>
                  <a:rPr lang="en-US" sz="1200" b="1" dirty="0">
                    <a:solidFill>
                      <a:prstClr val="white"/>
                    </a:solidFill>
                    <a:latin typeface="Verdana"/>
                    <a:cs typeface="Arial" pitchFamily="34" charset="0"/>
                  </a:rPr>
                  <a:t>Description</a:t>
                </a:r>
              </a:p>
            </p:txBody>
          </p:sp>
        </p:grpSp>
      </p:grpSp>
      <p:sp>
        <p:nvSpPr>
          <p:cNvPr id="5" name="Rectangle 4"/>
          <p:cNvSpPr/>
          <p:nvPr/>
        </p:nvSpPr>
        <p:spPr bwMode="gray">
          <a:xfrm>
            <a:off x="1900236" y="5664201"/>
            <a:ext cx="8439152" cy="510608"/>
          </a:xfrm>
          <a:prstGeom prst="rect">
            <a:avLst/>
          </a:prstGeom>
          <a:solidFill>
            <a:schemeClr val="bg1"/>
          </a:solidFill>
          <a:ln w="19050" algn="ctr">
            <a:solidFill>
              <a:schemeClr val="tx1"/>
            </a:solidFill>
            <a:miter lim="800000"/>
            <a:headEnd/>
            <a:tailEnd/>
          </a:ln>
        </p:spPr>
        <p:txBody>
          <a:bodyPr wrap="square" lIns="66675" tIns="66675" rIns="66675" bIns="66675" rtlCol="0" anchor="ctr"/>
          <a:lstStyle/>
          <a:p>
            <a:pPr algn="ctr" defTabSz="685800">
              <a:lnSpc>
                <a:spcPct val="106000"/>
              </a:lnSpc>
            </a:pPr>
            <a:endParaRPr lang="en-US" sz="1200" b="1" dirty="0">
              <a:latin typeface="Verdana"/>
            </a:endParaRPr>
          </a:p>
        </p:txBody>
      </p:sp>
      <p:sp>
        <p:nvSpPr>
          <p:cNvPr id="8" name="Title 7">
            <a:extLst>
              <a:ext uri="{FF2B5EF4-FFF2-40B4-BE49-F238E27FC236}">
                <a16:creationId xmlns:a16="http://schemas.microsoft.com/office/drawing/2014/main" id="{A4F63D70-F14A-4C70-AFD2-D657DFFC24DC}"/>
              </a:ext>
            </a:extLst>
          </p:cNvPr>
          <p:cNvSpPr>
            <a:spLocks noGrp="1"/>
          </p:cNvSpPr>
          <p:nvPr>
            <p:ph type="title"/>
          </p:nvPr>
        </p:nvSpPr>
        <p:spPr/>
        <p:txBody>
          <a:bodyPr/>
          <a:lstStyle/>
          <a:p>
            <a:r>
              <a:rPr lang="en-US" dirty="0"/>
              <a:t>Quad Overview</a:t>
            </a:r>
          </a:p>
        </p:txBody>
      </p:sp>
      <p:sp>
        <p:nvSpPr>
          <p:cNvPr id="18" name="Rectangle 17">
            <a:extLst>
              <a:ext uri="{FF2B5EF4-FFF2-40B4-BE49-F238E27FC236}">
                <a16:creationId xmlns:a16="http://schemas.microsoft.com/office/drawing/2014/main" id="{D973F540-BD64-4825-849C-20E3B8B4BDF7}"/>
              </a:ext>
            </a:extLst>
          </p:cNvPr>
          <p:cNvSpPr/>
          <p:nvPr/>
        </p:nvSpPr>
        <p:spPr>
          <a:xfrm>
            <a:off x="2442775" y="5765616"/>
            <a:ext cx="7568137" cy="307777"/>
          </a:xfrm>
          <a:prstGeom prst="rect">
            <a:avLst/>
          </a:prstGeom>
          <a:noFill/>
          <a:ln>
            <a:noFill/>
          </a:ln>
        </p:spPr>
        <p:txBody>
          <a:bodyPr wrap="square">
            <a:spAutoFit/>
          </a:bodyPr>
          <a:lstStyle/>
          <a:p>
            <a:pPr defTabSz="685800"/>
            <a:r>
              <a:rPr lang="en-US" sz="1400" b="1" dirty="0">
                <a:latin typeface="Verdana" panose="020B0604030504040204" pitchFamily="34" charset="0"/>
                <a:ea typeface="Calibri" panose="020F0502020204030204" pitchFamily="34" charset="0"/>
              </a:rPr>
              <a:t>Quad Link: </a:t>
            </a:r>
            <a:r>
              <a:rPr lang="en-US" sz="1400" u="sng" dirty="0">
                <a:solidFill>
                  <a:srgbClr val="0563C1"/>
                </a:solidFill>
                <a:latin typeface="Verdana" panose="020B0604030504040204" pitchFamily="34" charset="0"/>
                <a:ea typeface="Calibri" panose="020F0502020204030204" pitchFamily="34" charset="0"/>
                <a:hlinkClick r:id="rId6"/>
              </a:rPr>
              <a:t>https://talent--c.na2.visual.force.com/apex/PracPortal_Home</a:t>
            </a:r>
            <a:endParaRPr lang="en-US" sz="1400" dirty="0">
              <a:solidFill>
                <a:prstClr val="black"/>
              </a:solidFill>
              <a:latin typeface="Verdana"/>
            </a:endParaRPr>
          </a:p>
        </p:txBody>
      </p:sp>
    </p:spTree>
    <p:extLst>
      <p:ext uri="{BB962C8B-B14F-4D97-AF65-F5344CB8AC3E}">
        <p14:creationId xmlns:p14="http://schemas.microsoft.com/office/powerpoint/2010/main" val="32469629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InsideDeloitte</a:t>
            </a:r>
            <a:r>
              <a:rPr lang="en-US" dirty="0"/>
              <a:t> App</a:t>
            </a:r>
          </a:p>
        </p:txBody>
      </p:sp>
    </p:spTree>
    <p:extLst>
      <p:ext uri="{BB962C8B-B14F-4D97-AF65-F5344CB8AC3E}">
        <p14:creationId xmlns:p14="http://schemas.microsoft.com/office/powerpoint/2010/main" val="26271335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469901" y="1665291"/>
            <a:ext cx="3718642" cy="4633910"/>
          </a:xfrm>
        </p:spPr>
        <p:txBody>
          <a:bodyPr/>
          <a:lstStyle/>
          <a:p>
            <a:r>
              <a:rPr lang="en-US" sz="1600" b="1" dirty="0"/>
              <a:t>Example Features: </a:t>
            </a:r>
          </a:p>
          <a:p>
            <a:pPr marL="171450" indent="-171450">
              <a:buFont typeface="Arial" panose="020B0604020202020204" pitchFamily="34" charset="0"/>
              <a:buChar char="•"/>
            </a:pPr>
            <a:r>
              <a:rPr lang="en-US" sz="1600" dirty="0"/>
              <a:t>Onboarding and Login</a:t>
            </a:r>
          </a:p>
          <a:p>
            <a:pPr marL="171450" indent="-171450">
              <a:buFont typeface="Arial" panose="020B0604020202020204" pitchFamily="34" charset="0"/>
              <a:buChar char="•"/>
            </a:pPr>
            <a:r>
              <a:rPr lang="en-US" sz="1600" dirty="0"/>
              <a:t>Profile</a:t>
            </a:r>
          </a:p>
          <a:p>
            <a:pPr marL="171450" indent="-171450">
              <a:buFont typeface="Arial" panose="020B0604020202020204" pitchFamily="34" charset="0"/>
              <a:buChar char="•"/>
            </a:pPr>
            <a:r>
              <a:rPr lang="en-US" sz="1600" dirty="0"/>
              <a:t>Event Management</a:t>
            </a:r>
          </a:p>
          <a:p>
            <a:pPr marL="171450" indent="-171450">
              <a:buFont typeface="Arial" panose="020B0604020202020204" pitchFamily="34" charset="0"/>
              <a:buChar char="•"/>
            </a:pPr>
            <a:r>
              <a:rPr lang="en-US" sz="1600" dirty="0"/>
              <a:t>Personalized Content and Tasks </a:t>
            </a:r>
          </a:p>
          <a:p>
            <a:pPr marL="171450" indent="-171450">
              <a:buFont typeface="Arial" panose="020B0604020202020204" pitchFamily="34" charset="0"/>
              <a:buChar char="•"/>
            </a:pPr>
            <a:r>
              <a:rPr lang="en-US" sz="1600" dirty="0"/>
              <a:t>Coffee Chat Scheduler  </a:t>
            </a:r>
          </a:p>
          <a:p>
            <a:pPr marL="171450" indent="-171450">
              <a:buFont typeface="Arial" panose="020B0604020202020204" pitchFamily="34" charset="0"/>
              <a:buChar char="•"/>
            </a:pPr>
            <a:r>
              <a:rPr lang="en-US" sz="1600" dirty="0"/>
              <a:t>Messaging</a:t>
            </a:r>
          </a:p>
          <a:p>
            <a:pPr marL="171450" indent="-171450">
              <a:buFont typeface="Arial" panose="020B0604020202020204" pitchFamily="34" charset="0"/>
              <a:buChar char="•"/>
            </a:pPr>
            <a:r>
              <a:rPr lang="en-US" sz="1600" dirty="0"/>
              <a:t>Resource Library</a:t>
            </a:r>
          </a:p>
          <a:p>
            <a:pPr marL="171450" indent="-171450">
              <a:buFont typeface="Arial" panose="020B0604020202020204" pitchFamily="34" charset="0"/>
              <a:buChar char="•"/>
            </a:pPr>
            <a:r>
              <a:rPr lang="en-US" sz="1600" dirty="0"/>
              <a:t>Analytics</a:t>
            </a:r>
          </a:p>
          <a:p>
            <a:pPr marL="171450" indent="-171450">
              <a:buFont typeface="Arial" panose="020B0604020202020204" pitchFamily="34" charset="0"/>
              <a:buChar char="•"/>
            </a:pPr>
            <a:r>
              <a:rPr lang="en-US" sz="1600" dirty="0"/>
              <a:t>Help and Support </a:t>
            </a:r>
          </a:p>
        </p:txBody>
      </p:sp>
      <p:sp>
        <p:nvSpPr>
          <p:cNvPr id="5" name="Text Placeholder 4"/>
          <p:cNvSpPr>
            <a:spLocks noGrp="1"/>
          </p:cNvSpPr>
          <p:nvPr>
            <p:ph type="body" sz="quarter" idx="13"/>
          </p:nvPr>
        </p:nvSpPr>
        <p:spPr/>
        <p:txBody>
          <a:bodyPr/>
          <a:lstStyle/>
          <a:p>
            <a:r>
              <a:rPr lang="en-US" dirty="0"/>
              <a:t>Deloitte’s external app for recruiting digitizes key elements of the recruiting lifecycle </a:t>
            </a:r>
          </a:p>
        </p:txBody>
      </p:sp>
      <p:sp>
        <p:nvSpPr>
          <p:cNvPr id="6" name="Title 5"/>
          <p:cNvSpPr>
            <a:spLocks noGrp="1"/>
          </p:cNvSpPr>
          <p:nvPr>
            <p:ph type="title"/>
          </p:nvPr>
        </p:nvSpPr>
        <p:spPr/>
        <p:txBody>
          <a:bodyPr/>
          <a:lstStyle/>
          <a:p>
            <a:r>
              <a:rPr lang="en-US" dirty="0" err="1"/>
              <a:t>InsideDeloitte</a:t>
            </a:r>
            <a:r>
              <a:rPr lang="en-US" dirty="0"/>
              <a:t> Mobile App</a:t>
            </a:r>
          </a:p>
        </p:txBody>
      </p:sp>
      <p:pic>
        <p:nvPicPr>
          <p:cNvPr id="8" name="Picture 7"/>
          <p:cNvPicPr>
            <a:picLocks noChangeAspect="1"/>
          </p:cNvPicPr>
          <p:nvPr/>
        </p:nvPicPr>
        <p:blipFill>
          <a:blip r:embed="rId2"/>
          <a:stretch>
            <a:fillRect/>
          </a:stretch>
        </p:blipFill>
        <p:spPr>
          <a:xfrm>
            <a:off x="3987134" y="1604349"/>
            <a:ext cx="2447925" cy="4219575"/>
          </a:xfrm>
          <a:prstGeom prst="rect">
            <a:avLst/>
          </a:prstGeom>
        </p:spPr>
      </p:pic>
      <p:pic>
        <p:nvPicPr>
          <p:cNvPr id="9" name="Picture 8"/>
          <p:cNvPicPr>
            <a:picLocks noChangeAspect="1"/>
          </p:cNvPicPr>
          <p:nvPr/>
        </p:nvPicPr>
        <p:blipFill>
          <a:blip r:embed="rId3"/>
          <a:stretch>
            <a:fillRect/>
          </a:stretch>
        </p:blipFill>
        <p:spPr>
          <a:xfrm>
            <a:off x="6721808" y="1574083"/>
            <a:ext cx="2381250" cy="4191000"/>
          </a:xfrm>
          <a:prstGeom prst="rect">
            <a:avLst/>
          </a:prstGeom>
        </p:spPr>
      </p:pic>
      <p:pic>
        <p:nvPicPr>
          <p:cNvPr id="10" name="Picture 9"/>
          <p:cNvPicPr>
            <a:picLocks noChangeAspect="1"/>
          </p:cNvPicPr>
          <p:nvPr/>
        </p:nvPicPr>
        <p:blipFill>
          <a:blip r:embed="rId4"/>
          <a:stretch>
            <a:fillRect/>
          </a:stretch>
        </p:blipFill>
        <p:spPr>
          <a:xfrm>
            <a:off x="9389807" y="1505259"/>
            <a:ext cx="2460113" cy="4242106"/>
          </a:xfrm>
          <a:prstGeom prst="rect">
            <a:avLst/>
          </a:prstGeom>
        </p:spPr>
      </p:pic>
    </p:spTree>
    <p:extLst>
      <p:ext uri="{BB962C8B-B14F-4D97-AF65-F5344CB8AC3E}">
        <p14:creationId xmlns:p14="http://schemas.microsoft.com/office/powerpoint/2010/main" val="2872305464"/>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Wrap-Up / Questions</a:t>
            </a:r>
          </a:p>
        </p:txBody>
      </p:sp>
    </p:spTree>
    <p:extLst>
      <p:ext uri="{BB962C8B-B14F-4D97-AF65-F5344CB8AC3E}">
        <p14:creationId xmlns:p14="http://schemas.microsoft.com/office/powerpoint/2010/main" val="268971447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Appendix</a:t>
            </a:r>
          </a:p>
        </p:txBody>
      </p:sp>
    </p:spTree>
    <p:extLst>
      <p:ext uri="{BB962C8B-B14F-4D97-AF65-F5344CB8AC3E}">
        <p14:creationId xmlns:p14="http://schemas.microsoft.com/office/powerpoint/2010/main" val="368914096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7"/>
          </p:nvPr>
        </p:nvSpPr>
        <p:spPr>
          <a:xfrm>
            <a:off x="469900" y="1893527"/>
            <a:ext cx="2592000" cy="2333240"/>
          </a:xfrm>
        </p:spPr>
        <p:txBody>
          <a:bodyPr/>
          <a:lstStyle/>
          <a:p>
            <a:r>
              <a:rPr lang="en-US" dirty="0"/>
              <a:t>This </a:t>
            </a:r>
            <a:r>
              <a:rPr lang="en-US" i="1" dirty="0"/>
              <a:t>Consultant </a:t>
            </a:r>
            <a:r>
              <a:rPr lang="en-US" dirty="0"/>
              <a:t>leverages </a:t>
            </a:r>
            <a:r>
              <a:rPr lang="en-US" b="1" dirty="0">
                <a:solidFill>
                  <a:schemeClr val="accent3"/>
                </a:solidFill>
              </a:rPr>
              <a:t>technology skills</a:t>
            </a:r>
            <a:r>
              <a:rPr lang="en-US" dirty="0"/>
              <a:t>, industry experience and business domain knowledge to </a:t>
            </a:r>
            <a:r>
              <a:rPr lang="en-US" b="1" dirty="0">
                <a:solidFill>
                  <a:schemeClr val="accent3"/>
                </a:solidFill>
              </a:rPr>
              <a:t>drive technology-enabled strategic transformation</a:t>
            </a:r>
            <a:r>
              <a:rPr lang="en-US" dirty="0"/>
              <a:t>. This </a:t>
            </a:r>
            <a:r>
              <a:rPr lang="en-US" i="1" dirty="0"/>
              <a:t>Consultant </a:t>
            </a:r>
            <a:r>
              <a:rPr lang="en-US" dirty="0"/>
              <a:t>develops strategies that </a:t>
            </a:r>
            <a:r>
              <a:rPr lang="en-US" b="1" dirty="0">
                <a:solidFill>
                  <a:schemeClr val="accent3"/>
                </a:solidFill>
              </a:rPr>
              <a:t>optimize the use of technology</a:t>
            </a:r>
            <a:r>
              <a:rPr lang="en-US" dirty="0">
                <a:solidFill>
                  <a:schemeClr val="accent3"/>
                </a:solidFill>
              </a:rPr>
              <a:t> </a:t>
            </a:r>
            <a:r>
              <a:rPr lang="en-US" dirty="0"/>
              <a:t>to transform capabilities and unlock business value.</a:t>
            </a:r>
          </a:p>
        </p:txBody>
      </p:sp>
      <p:sp>
        <p:nvSpPr>
          <p:cNvPr id="3" name="Text Placeholder 2"/>
          <p:cNvSpPr>
            <a:spLocks noGrp="1"/>
          </p:cNvSpPr>
          <p:nvPr>
            <p:ph type="body" sz="quarter" idx="18"/>
          </p:nvPr>
        </p:nvSpPr>
        <p:spPr>
          <a:xfrm>
            <a:off x="9130100" y="1893527"/>
            <a:ext cx="2592000" cy="2333240"/>
          </a:xfrm>
        </p:spPr>
        <p:txBody>
          <a:bodyPr/>
          <a:lstStyle/>
          <a:p>
            <a:pPr lvl="0" defTabSz="914400">
              <a:spcAft>
                <a:spcPts val="0"/>
              </a:spcAft>
              <a:buSzTx/>
              <a:defRPr/>
            </a:pPr>
            <a:r>
              <a:rPr lang="en-US" dirty="0"/>
              <a:t>This </a:t>
            </a:r>
            <a:r>
              <a:rPr lang="en-US" i="1" dirty="0"/>
              <a:t>Consultant</a:t>
            </a:r>
            <a:r>
              <a:rPr lang="en-US" dirty="0"/>
              <a:t> </a:t>
            </a:r>
            <a:r>
              <a:rPr lang="en-US" b="1" dirty="0">
                <a:solidFill>
                  <a:schemeClr val="accent5"/>
                </a:solidFill>
              </a:rPr>
              <a:t>drives business transformation</a:t>
            </a:r>
            <a:r>
              <a:rPr lang="en-US" b="1" dirty="0"/>
              <a:t> </a:t>
            </a:r>
            <a:r>
              <a:rPr lang="en-US" dirty="0"/>
              <a:t>by assessing current business operations and applying core technology solutions and industry leading practices to improve operational efficiency and effectiveness. This </a:t>
            </a:r>
            <a:r>
              <a:rPr lang="en-US" i="1" dirty="0"/>
              <a:t>Consultant</a:t>
            </a:r>
            <a:r>
              <a:rPr lang="en-US" dirty="0"/>
              <a:t> works with our clients to develop </a:t>
            </a:r>
            <a:r>
              <a:rPr lang="en-US" b="1" dirty="0">
                <a:solidFill>
                  <a:schemeClr val="accent5"/>
                </a:solidFill>
              </a:rPr>
              <a:t>capability-driven,</a:t>
            </a:r>
            <a:r>
              <a:rPr lang="en-US" dirty="0"/>
              <a:t> </a:t>
            </a:r>
            <a:r>
              <a:rPr lang="en-US" b="1" dirty="0">
                <a:solidFill>
                  <a:schemeClr val="accent5"/>
                </a:solidFill>
              </a:rPr>
              <a:t>technology roadmaps</a:t>
            </a:r>
            <a:r>
              <a:rPr lang="en-US" dirty="0"/>
              <a:t> to transform business operations.  </a:t>
            </a:r>
          </a:p>
        </p:txBody>
      </p:sp>
      <p:sp>
        <p:nvSpPr>
          <p:cNvPr id="4" name="Text Placeholder 3"/>
          <p:cNvSpPr>
            <a:spLocks noGrp="1"/>
          </p:cNvSpPr>
          <p:nvPr>
            <p:ph type="body" sz="quarter" idx="19"/>
          </p:nvPr>
        </p:nvSpPr>
        <p:spPr>
          <a:xfrm>
            <a:off x="3356633" y="1893527"/>
            <a:ext cx="2592000" cy="2333240"/>
          </a:xfrm>
        </p:spPr>
        <p:txBody>
          <a:bodyPr/>
          <a:lstStyle/>
          <a:p>
            <a:r>
              <a:rPr lang="en-US" dirty="0"/>
              <a:t>This </a:t>
            </a:r>
            <a:r>
              <a:rPr lang="en-US" i="1" dirty="0"/>
              <a:t>Consultant </a:t>
            </a:r>
            <a:r>
              <a:rPr lang="en-US" dirty="0"/>
              <a:t>supports design, implementation, and operation of ‘</a:t>
            </a:r>
            <a:r>
              <a:rPr lang="en-US" b="1" dirty="0">
                <a:solidFill>
                  <a:schemeClr val="accent1"/>
                </a:solidFill>
              </a:rPr>
              <a:t>heart of the business</a:t>
            </a:r>
            <a:r>
              <a:rPr lang="en-US" dirty="0"/>
              <a:t>’ systems in order to enhance clients technology capabilities and deliver on enterprise objectives. This </a:t>
            </a:r>
            <a:r>
              <a:rPr lang="en-US" i="1" dirty="0"/>
              <a:t>Consultant</a:t>
            </a:r>
            <a:r>
              <a:rPr lang="en-US" dirty="0"/>
              <a:t> assists clients with the </a:t>
            </a:r>
            <a:r>
              <a:rPr lang="en-US" b="1" dirty="0">
                <a:solidFill>
                  <a:schemeClr val="accent1"/>
                </a:solidFill>
              </a:rPr>
              <a:t>design, assessment and optimization </a:t>
            </a:r>
            <a:r>
              <a:rPr lang="en-US" dirty="0"/>
              <a:t>of integrated solutions across the organization.</a:t>
            </a:r>
          </a:p>
          <a:p>
            <a:endParaRPr lang="en-US" dirty="0"/>
          </a:p>
          <a:p>
            <a:endParaRPr lang="en-US" dirty="0"/>
          </a:p>
        </p:txBody>
      </p:sp>
      <p:sp>
        <p:nvSpPr>
          <p:cNvPr id="5" name="Text Placeholder 4"/>
          <p:cNvSpPr>
            <a:spLocks noGrp="1"/>
          </p:cNvSpPr>
          <p:nvPr>
            <p:ph type="body" sz="quarter" idx="20"/>
          </p:nvPr>
        </p:nvSpPr>
        <p:spPr>
          <a:xfrm>
            <a:off x="6243366" y="1893527"/>
            <a:ext cx="2592000" cy="2519853"/>
          </a:xfrm>
        </p:spPr>
        <p:txBody>
          <a:bodyPr/>
          <a:lstStyle/>
          <a:p>
            <a:r>
              <a:rPr lang="en-US" dirty="0"/>
              <a:t>This </a:t>
            </a:r>
            <a:r>
              <a:rPr lang="en-US" i="1" dirty="0"/>
              <a:t>Consultant</a:t>
            </a:r>
            <a:r>
              <a:rPr lang="en-US" dirty="0"/>
              <a:t> focuses on the voice of the customer, including</a:t>
            </a:r>
            <a:r>
              <a:rPr lang="en-US" b="1" dirty="0">
                <a:solidFill>
                  <a:schemeClr val="accent2"/>
                </a:solidFill>
              </a:rPr>
              <a:t> enhanced user experiences</a:t>
            </a:r>
            <a:r>
              <a:rPr lang="en-US" dirty="0"/>
              <a:t> </a:t>
            </a:r>
            <a:r>
              <a:rPr lang="en-US" b="1" dirty="0">
                <a:solidFill>
                  <a:schemeClr val="accent2"/>
                </a:solidFill>
              </a:rPr>
              <a:t>and engagement </a:t>
            </a:r>
            <a:r>
              <a:rPr lang="en-US" dirty="0"/>
              <a:t>through the customer lifecycle.  This </a:t>
            </a:r>
            <a:r>
              <a:rPr lang="en-US" i="1" dirty="0"/>
              <a:t>Consultant</a:t>
            </a:r>
            <a:r>
              <a:rPr lang="en-US" dirty="0"/>
              <a:t> </a:t>
            </a:r>
            <a:r>
              <a:rPr lang="en-US" dirty="0">
                <a:cs typeface="Times New Roman" panose="02020603050405020304" pitchFamily="18" charset="0"/>
              </a:rPr>
              <a:t>u</a:t>
            </a:r>
            <a:r>
              <a:rPr lang="en-US" dirty="0">
                <a:ea typeface="Calibri" panose="020F0502020204030204" pitchFamily="34" charset="0"/>
                <a:cs typeface="Times New Roman" panose="02020603050405020304" pitchFamily="18" charset="0"/>
              </a:rPr>
              <a:t>tilizes awareness of the market for </a:t>
            </a:r>
            <a:r>
              <a:rPr lang="en-US" b="1" dirty="0">
                <a:solidFill>
                  <a:schemeClr val="accent2"/>
                </a:solidFill>
                <a:ea typeface="Calibri" panose="020F0502020204030204" pitchFamily="34" charset="0"/>
                <a:cs typeface="Times New Roman" panose="02020603050405020304" pitchFamily="18" charset="0"/>
              </a:rPr>
              <a:t>leading edge technologies </a:t>
            </a:r>
            <a:r>
              <a:rPr lang="en-US" dirty="0">
                <a:ea typeface="Calibri" panose="020F0502020204030204" pitchFamily="34" charset="0"/>
                <a:cs typeface="Times New Roman" panose="02020603050405020304" pitchFamily="18" charset="0"/>
              </a:rPr>
              <a:t>to define capabilities and solutions designed to help clients more effectively </a:t>
            </a:r>
            <a:r>
              <a:rPr lang="en-US" b="1" dirty="0">
                <a:solidFill>
                  <a:schemeClr val="accent2"/>
                </a:solidFill>
                <a:ea typeface="Calibri" panose="020F0502020204030204" pitchFamily="34" charset="0"/>
                <a:cs typeface="Times New Roman" panose="02020603050405020304" pitchFamily="18" charset="0"/>
              </a:rPr>
              <a:t>connect with their customers across channels</a:t>
            </a:r>
            <a:r>
              <a:rPr lang="en-US" dirty="0">
                <a:ea typeface="Calibri" panose="020F0502020204030204" pitchFamily="34" charset="0"/>
                <a:cs typeface="Times New Roman" panose="02020603050405020304" pitchFamily="18" charset="0"/>
              </a:rPr>
              <a:t>.  </a:t>
            </a:r>
            <a:endParaRPr lang="en-US" dirty="0"/>
          </a:p>
          <a:p>
            <a:endParaRPr lang="en-US" dirty="0"/>
          </a:p>
        </p:txBody>
      </p:sp>
      <p:sp>
        <p:nvSpPr>
          <p:cNvPr id="7" name="Title 6"/>
          <p:cNvSpPr>
            <a:spLocks noGrp="1"/>
          </p:cNvSpPr>
          <p:nvPr>
            <p:ph type="title"/>
          </p:nvPr>
        </p:nvSpPr>
        <p:spPr/>
        <p:txBody>
          <a:bodyPr/>
          <a:lstStyle/>
          <a:p>
            <a:r>
              <a:rPr lang="en-US" dirty="0"/>
              <a:t>Technology Profiles – </a:t>
            </a:r>
            <a:r>
              <a:rPr lang="en-US" i="1" dirty="0"/>
              <a:t>Examples</a:t>
            </a:r>
            <a:endParaRPr lang="en-US" dirty="0"/>
          </a:p>
        </p:txBody>
      </p:sp>
      <p:cxnSp>
        <p:nvCxnSpPr>
          <p:cNvPr id="12" name="Straight Connector 11"/>
          <p:cNvCxnSpPr/>
          <p:nvPr/>
        </p:nvCxnSpPr>
        <p:spPr>
          <a:xfrm flipV="1">
            <a:off x="469900" y="1688841"/>
            <a:ext cx="2338614" cy="9331"/>
          </a:xfrm>
          <a:prstGeom prst="line">
            <a:avLst/>
          </a:prstGeom>
          <a:ln w="19050"/>
        </p:spPr>
        <p:style>
          <a:lnRef idx="1">
            <a:schemeClr val="accent3"/>
          </a:lnRef>
          <a:fillRef idx="0">
            <a:schemeClr val="accent3"/>
          </a:fillRef>
          <a:effectRef idx="0">
            <a:schemeClr val="accent3"/>
          </a:effectRef>
          <a:fontRef idx="minor">
            <a:schemeClr val="tx1"/>
          </a:fontRef>
        </p:style>
      </p:cxnSp>
      <p:sp>
        <p:nvSpPr>
          <p:cNvPr id="13" name="TextBox 12">
            <a:extLst>
              <a:ext uri="{FF2B5EF4-FFF2-40B4-BE49-F238E27FC236}">
                <a16:creationId xmlns:a16="http://schemas.microsoft.com/office/drawing/2014/main" id="{19063146-7EB8-CF4B-A7C8-2C2076AADDF3}"/>
              </a:ext>
            </a:extLst>
          </p:cNvPr>
          <p:cNvSpPr txBox="1"/>
          <p:nvPr/>
        </p:nvSpPr>
        <p:spPr>
          <a:xfrm>
            <a:off x="479231" y="1169035"/>
            <a:ext cx="2624016" cy="430887"/>
          </a:xfrm>
          <a:prstGeom prst="rect">
            <a:avLst/>
          </a:prstGeom>
          <a:noFill/>
        </p:spPr>
        <p:txBody>
          <a:bodyPr wrap="square" lIns="0" tIns="0" rIns="0" bIns="0" rtlCol="0">
            <a:spAutoFit/>
          </a:bodyPr>
          <a:lstStyle/>
          <a:p>
            <a:pPr defTabSz="914378">
              <a:buSzPct val="100000"/>
              <a:defRPr/>
            </a:pPr>
            <a:r>
              <a:rPr lang="en-US" sz="1400" b="1" dirty="0">
                <a:solidFill>
                  <a:schemeClr val="accent3"/>
                </a:solidFill>
                <a:latin typeface="+mj-lt"/>
              </a:rPr>
              <a:t>Technology Strategy </a:t>
            </a:r>
          </a:p>
          <a:p>
            <a:pPr defTabSz="914378">
              <a:buSzPct val="100000"/>
              <a:defRPr/>
            </a:pPr>
            <a:r>
              <a:rPr lang="en-US" sz="1400" b="1" dirty="0">
                <a:solidFill>
                  <a:schemeClr val="accent3"/>
                </a:solidFill>
                <a:latin typeface="+mj-lt"/>
              </a:rPr>
              <a:t>Profile</a:t>
            </a:r>
          </a:p>
        </p:txBody>
      </p:sp>
      <p:cxnSp>
        <p:nvCxnSpPr>
          <p:cNvPr id="14" name="Straight Connector 13"/>
          <p:cNvCxnSpPr/>
          <p:nvPr/>
        </p:nvCxnSpPr>
        <p:spPr>
          <a:xfrm flipV="1">
            <a:off x="3356633" y="1688841"/>
            <a:ext cx="2338614" cy="9331"/>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19063146-7EB8-CF4B-A7C8-2C2076AADDF3}"/>
              </a:ext>
            </a:extLst>
          </p:cNvPr>
          <p:cNvSpPr txBox="1"/>
          <p:nvPr/>
        </p:nvSpPr>
        <p:spPr>
          <a:xfrm>
            <a:off x="3356633" y="1169035"/>
            <a:ext cx="2624016" cy="492443"/>
          </a:xfrm>
          <a:prstGeom prst="rect">
            <a:avLst/>
          </a:prstGeom>
          <a:noFill/>
        </p:spPr>
        <p:txBody>
          <a:bodyPr wrap="square" lIns="0" tIns="0" rIns="0" bIns="0" rtlCol="0">
            <a:spAutoFit/>
          </a:bodyPr>
          <a:lstStyle/>
          <a:p>
            <a:pPr defTabSz="914378">
              <a:buSzPct val="100000"/>
              <a:defRPr/>
            </a:pPr>
            <a:r>
              <a:rPr lang="en-US" sz="1600" b="1" dirty="0">
                <a:solidFill>
                  <a:schemeClr val="accent1"/>
                </a:solidFill>
                <a:latin typeface="+mj-lt"/>
              </a:rPr>
              <a:t>Solution Engineering </a:t>
            </a:r>
          </a:p>
          <a:p>
            <a:pPr defTabSz="914378">
              <a:buSzPct val="100000"/>
              <a:defRPr/>
            </a:pPr>
            <a:r>
              <a:rPr lang="en-US" sz="1600" b="1" dirty="0">
                <a:solidFill>
                  <a:schemeClr val="accent1"/>
                </a:solidFill>
                <a:latin typeface="+mj-lt"/>
              </a:rPr>
              <a:t>Profile</a:t>
            </a:r>
          </a:p>
        </p:txBody>
      </p:sp>
      <p:cxnSp>
        <p:nvCxnSpPr>
          <p:cNvPr id="16" name="Straight Connector 15"/>
          <p:cNvCxnSpPr/>
          <p:nvPr/>
        </p:nvCxnSpPr>
        <p:spPr>
          <a:xfrm flipV="1">
            <a:off x="6234035" y="1679510"/>
            <a:ext cx="2338614" cy="9331"/>
          </a:xfrm>
          <a:prstGeom prst="line">
            <a:avLst/>
          </a:prstGeom>
          <a:ln w="19050"/>
        </p:spPr>
        <p:style>
          <a:lnRef idx="1">
            <a:schemeClr val="accent2"/>
          </a:lnRef>
          <a:fillRef idx="0">
            <a:schemeClr val="accent2"/>
          </a:fillRef>
          <a:effectRef idx="0">
            <a:schemeClr val="accent2"/>
          </a:effectRef>
          <a:fontRef idx="minor">
            <a:schemeClr val="tx1"/>
          </a:fontRef>
        </p:style>
      </p:cxnSp>
      <p:sp>
        <p:nvSpPr>
          <p:cNvPr id="17" name="TextBox 16">
            <a:extLst>
              <a:ext uri="{FF2B5EF4-FFF2-40B4-BE49-F238E27FC236}">
                <a16:creationId xmlns:a16="http://schemas.microsoft.com/office/drawing/2014/main" id="{19063146-7EB8-CF4B-A7C8-2C2076AADDF3}"/>
              </a:ext>
            </a:extLst>
          </p:cNvPr>
          <p:cNvSpPr txBox="1"/>
          <p:nvPr/>
        </p:nvSpPr>
        <p:spPr>
          <a:xfrm>
            <a:off x="6234035" y="1169035"/>
            <a:ext cx="2918795" cy="430887"/>
          </a:xfrm>
          <a:prstGeom prst="rect">
            <a:avLst/>
          </a:prstGeom>
          <a:noFill/>
        </p:spPr>
        <p:txBody>
          <a:bodyPr wrap="square" lIns="0" tIns="0" rIns="0" bIns="0" rtlCol="0">
            <a:spAutoFit/>
          </a:bodyPr>
          <a:lstStyle/>
          <a:p>
            <a:pPr defTabSz="914378">
              <a:buSzPct val="100000"/>
              <a:defRPr/>
            </a:pPr>
            <a:r>
              <a:rPr lang="en-US" sz="1400" b="1" dirty="0">
                <a:solidFill>
                  <a:schemeClr val="accent2"/>
                </a:solidFill>
                <a:latin typeface="+mj-lt"/>
              </a:rPr>
              <a:t>Digital Design &amp; </a:t>
            </a:r>
          </a:p>
          <a:p>
            <a:pPr defTabSz="914378">
              <a:buSzPct val="100000"/>
              <a:defRPr/>
            </a:pPr>
            <a:r>
              <a:rPr lang="en-US" sz="1400" b="1" dirty="0">
                <a:solidFill>
                  <a:schemeClr val="accent2"/>
                </a:solidFill>
                <a:latin typeface="+mj-lt"/>
              </a:rPr>
              <a:t>Innovation Profile</a:t>
            </a:r>
          </a:p>
        </p:txBody>
      </p:sp>
      <p:cxnSp>
        <p:nvCxnSpPr>
          <p:cNvPr id="18" name="Straight Connector 17"/>
          <p:cNvCxnSpPr/>
          <p:nvPr/>
        </p:nvCxnSpPr>
        <p:spPr>
          <a:xfrm flipV="1">
            <a:off x="9130100" y="1670179"/>
            <a:ext cx="2338614" cy="9331"/>
          </a:xfrm>
          <a:prstGeom prst="line">
            <a:avLst/>
          </a:prstGeom>
          <a:ln w="19050"/>
        </p:spPr>
        <p:style>
          <a:lnRef idx="1">
            <a:schemeClr val="accent5"/>
          </a:lnRef>
          <a:fillRef idx="0">
            <a:schemeClr val="accent5"/>
          </a:fillRef>
          <a:effectRef idx="0">
            <a:schemeClr val="accent5"/>
          </a:effectRef>
          <a:fontRef idx="minor">
            <a:schemeClr val="tx1"/>
          </a:fontRef>
        </p:style>
      </p:cxnSp>
      <p:sp>
        <p:nvSpPr>
          <p:cNvPr id="19" name="TextBox 18">
            <a:extLst>
              <a:ext uri="{FF2B5EF4-FFF2-40B4-BE49-F238E27FC236}">
                <a16:creationId xmlns:a16="http://schemas.microsoft.com/office/drawing/2014/main" id="{19063146-7EB8-CF4B-A7C8-2C2076AADDF3}"/>
              </a:ext>
            </a:extLst>
          </p:cNvPr>
          <p:cNvSpPr txBox="1"/>
          <p:nvPr/>
        </p:nvSpPr>
        <p:spPr>
          <a:xfrm>
            <a:off x="9130100" y="1169035"/>
            <a:ext cx="2624016" cy="430887"/>
          </a:xfrm>
          <a:prstGeom prst="rect">
            <a:avLst/>
          </a:prstGeom>
          <a:noFill/>
        </p:spPr>
        <p:txBody>
          <a:bodyPr wrap="square" lIns="0" tIns="0" rIns="0" bIns="0" rtlCol="0">
            <a:spAutoFit/>
          </a:bodyPr>
          <a:lstStyle/>
          <a:p>
            <a:pPr defTabSz="914378">
              <a:buSzPct val="100000"/>
              <a:defRPr/>
            </a:pPr>
            <a:r>
              <a:rPr lang="en-US" sz="1400" b="1" dirty="0">
                <a:solidFill>
                  <a:schemeClr val="accent5"/>
                </a:solidFill>
                <a:latin typeface="+mj-lt"/>
              </a:rPr>
              <a:t>Enterprise Technology</a:t>
            </a:r>
          </a:p>
          <a:p>
            <a:pPr defTabSz="914378">
              <a:buSzPct val="100000"/>
              <a:defRPr/>
            </a:pPr>
            <a:r>
              <a:rPr lang="en-US" sz="1400" b="1" dirty="0">
                <a:solidFill>
                  <a:schemeClr val="accent5"/>
                </a:solidFill>
                <a:latin typeface="+mj-lt"/>
              </a:rPr>
              <a:t>Transformation Profile</a:t>
            </a:r>
          </a:p>
        </p:txBody>
      </p:sp>
      <p:cxnSp>
        <p:nvCxnSpPr>
          <p:cNvPr id="21" name="Straight Connector 20"/>
          <p:cNvCxnSpPr/>
          <p:nvPr/>
        </p:nvCxnSpPr>
        <p:spPr>
          <a:xfrm flipV="1">
            <a:off x="469900" y="4634338"/>
            <a:ext cx="2338614" cy="9331"/>
          </a:xfrm>
          <a:prstGeom prst="line">
            <a:avLst/>
          </a:prstGeom>
          <a:ln w="19050"/>
        </p:spPr>
        <p:style>
          <a:lnRef idx="1">
            <a:schemeClr val="accent3"/>
          </a:lnRef>
          <a:fillRef idx="0">
            <a:schemeClr val="accent3"/>
          </a:fillRef>
          <a:effectRef idx="0">
            <a:schemeClr val="accent3"/>
          </a:effectRef>
          <a:fontRef idx="minor">
            <a:schemeClr val="tx1"/>
          </a:fontRef>
        </p:style>
      </p:cxnSp>
      <p:sp>
        <p:nvSpPr>
          <p:cNvPr id="22" name="TextBox 21">
            <a:extLst>
              <a:ext uri="{FF2B5EF4-FFF2-40B4-BE49-F238E27FC236}">
                <a16:creationId xmlns:a16="http://schemas.microsoft.com/office/drawing/2014/main" id="{19063146-7EB8-CF4B-A7C8-2C2076AADDF3}"/>
              </a:ext>
            </a:extLst>
          </p:cNvPr>
          <p:cNvSpPr txBox="1"/>
          <p:nvPr/>
        </p:nvSpPr>
        <p:spPr>
          <a:xfrm>
            <a:off x="469898" y="4407924"/>
            <a:ext cx="2338614" cy="215444"/>
          </a:xfrm>
          <a:prstGeom prst="rect">
            <a:avLst/>
          </a:prstGeom>
          <a:noFill/>
        </p:spPr>
        <p:txBody>
          <a:bodyPr wrap="square" lIns="0" tIns="0" rIns="0" bIns="0" rtlCol="0">
            <a:spAutoFit/>
          </a:bodyPr>
          <a:lstStyle/>
          <a:p>
            <a:pPr defTabSz="914378">
              <a:spcBef>
                <a:spcPts val="450"/>
              </a:spcBef>
              <a:buSzPct val="100000"/>
              <a:defRPr/>
            </a:pPr>
            <a:r>
              <a:rPr lang="en-US" sz="1400" b="1" dirty="0">
                <a:solidFill>
                  <a:schemeClr val="accent3"/>
                </a:solidFill>
                <a:latin typeface="+mj-lt"/>
              </a:rPr>
              <a:t>Majors:</a:t>
            </a:r>
          </a:p>
        </p:txBody>
      </p:sp>
      <p:cxnSp>
        <p:nvCxnSpPr>
          <p:cNvPr id="23" name="Straight Connector 22"/>
          <p:cNvCxnSpPr/>
          <p:nvPr/>
        </p:nvCxnSpPr>
        <p:spPr>
          <a:xfrm flipV="1">
            <a:off x="3356633" y="4634338"/>
            <a:ext cx="2338614" cy="9331"/>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19063146-7EB8-CF4B-A7C8-2C2076AADDF3}"/>
              </a:ext>
            </a:extLst>
          </p:cNvPr>
          <p:cNvSpPr txBox="1"/>
          <p:nvPr/>
        </p:nvSpPr>
        <p:spPr>
          <a:xfrm>
            <a:off x="3365965" y="4407924"/>
            <a:ext cx="2338614" cy="215444"/>
          </a:xfrm>
          <a:prstGeom prst="rect">
            <a:avLst/>
          </a:prstGeom>
          <a:noFill/>
        </p:spPr>
        <p:txBody>
          <a:bodyPr wrap="square" lIns="0" tIns="0" rIns="0" bIns="0" rtlCol="0">
            <a:spAutoFit/>
          </a:bodyPr>
          <a:lstStyle/>
          <a:p>
            <a:pPr defTabSz="914378">
              <a:spcBef>
                <a:spcPts val="450"/>
              </a:spcBef>
              <a:buSzPct val="100000"/>
              <a:defRPr/>
            </a:pPr>
            <a:r>
              <a:rPr lang="en-US" sz="1400" b="1" dirty="0">
                <a:solidFill>
                  <a:schemeClr val="accent1"/>
                </a:solidFill>
                <a:latin typeface="+mj-lt"/>
              </a:rPr>
              <a:t>Majors:</a:t>
            </a:r>
          </a:p>
        </p:txBody>
      </p:sp>
      <p:cxnSp>
        <p:nvCxnSpPr>
          <p:cNvPr id="25" name="Straight Connector 24"/>
          <p:cNvCxnSpPr/>
          <p:nvPr/>
        </p:nvCxnSpPr>
        <p:spPr>
          <a:xfrm flipV="1">
            <a:off x="6243366" y="4634338"/>
            <a:ext cx="2338614" cy="9331"/>
          </a:xfrm>
          <a:prstGeom prst="line">
            <a:avLst/>
          </a:prstGeom>
          <a:ln w="19050"/>
        </p:spPr>
        <p:style>
          <a:lnRef idx="1">
            <a:schemeClr val="accent2"/>
          </a:lnRef>
          <a:fillRef idx="0">
            <a:schemeClr val="accent2"/>
          </a:fillRef>
          <a:effectRef idx="0">
            <a:schemeClr val="accent2"/>
          </a:effectRef>
          <a:fontRef idx="minor">
            <a:schemeClr val="tx1"/>
          </a:fontRef>
        </p:style>
      </p:cxnSp>
      <p:sp>
        <p:nvSpPr>
          <p:cNvPr id="26" name="TextBox 25">
            <a:extLst>
              <a:ext uri="{FF2B5EF4-FFF2-40B4-BE49-F238E27FC236}">
                <a16:creationId xmlns:a16="http://schemas.microsoft.com/office/drawing/2014/main" id="{19063146-7EB8-CF4B-A7C8-2C2076AADDF3}"/>
              </a:ext>
            </a:extLst>
          </p:cNvPr>
          <p:cNvSpPr txBox="1"/>
          <p:nvPr/>
        </p:nvSpPr>
        <p:spPr>
          <a:xfrm>
            <a:off x="6243366" y="4407337"/>
            <a:ext cx="2338614" cy="215444"/>
          </a:xfrm>
          <a:prstGeom prst="rect">
            <a:avLst/>
          </a:prstGeom>
          <a:noFill/>
        </p:spPr>
        <p:txBody>
          <a:bodyPr wrap="square" lIns="0" tIns="0" rIns="0" bIns="0" rtlCol="0">
            <a:spAutoFit/>
          </a:bodyPr>
          <a:lstStyle/>
          <a:p>
            <a:pPr defTabSz="914378">
              <a:spcBef>
                <a:spcPts val="450"/>
              </a:spcBef>
              <a:buSzPct val="100000"/>
              <a:defRPr/>
            </a:pPr>
            <a:r>
              <a:rPr lang="en-US" sz="1400" b="1" dirty="0">
                <a:solidFill>
                  <a:schemeClr val="accent2"/>
                </a:solidFill>
                <a:latin typeface="+mj-lt"/>
              </a:rPr>
              <a:t>Majors:</a:t>
            </a:r>
          </a:p>
        </p:txBody>
      </p:sp>
      <p:cxnSp>
        <p:nvCxnSpPr>
          <p:cNvPr id="27" name="Straight Connector 26"/>
          <p:cNvCxnSpPr/>
          <p:nvPr/>
        </p:nvCxnSpPr>
        <p:spPr>
          <a:xfrm flipV="1">
            <a:off x="9130100" y="4634338"/>
            <a:ext cx="2338614" cy="9331"/>
          </a:xfrm>
          <a:prstGeom prst="line">
            <a:avLst/>
          </a:prstGeom>
          <a:ln w="19050"/>
        </p:spPr>
        <p:style>
          <a:lnRef idx="1">
            <a:schemeClr val="accent5"/>
          </a:lnRef>
          <a:fillRef idx="0">
            <a:schemeClr val="accent5"/>
          </a:fillRef>
          <a:effectRef idx="0">
            <a:schemeClr val="accent5"/>
          </a:effectRef>
          <a:fontRef idx="minor">
            <a:schemeClr val="tx1"/>
          </a:fontRef>
        </p:style>
      </p:cxnSp>
      <p:sp>
        <p:nvSpPr>
          <p:cNvPr id="28" name="TextBox 27">
            <a:extLst>
              <a:ext uri="{FF2B5EF4-FFF2-40B4-BE49-F238E27FC236}">
                <a16:creationId xmlns:a16="http://schemas.microsoft.com/office/drawing/2014/main" id="{19063146-7EB8-CF4B-A7C8-2C2076AADDF3}"/>
              </a:ext>
            </a:extLst>
          </p:cNvPr>
          <p:cNvSpPr txBox="1"/>
          <p:nvPr/>
        </p:nvSpPr>
        <p:spPr>
          <a:xfrm>
            <a:off x="9120767" y="4407337"/>
            <a:ext cx="2338614" cy="215444"/>
          </a:xfrm>
          <a:prstGeom prst="rect">
            <a:avLst/>
          </a:prstGeom>
          <a:noFill/>
        </p:spPr>
        <p:txBody>
          <a:bodyPr wrap="square" lIns="0" tIns="0" rIns="0" bIns="0" rtlCol="0">
            <a:spAutoFit/>
          </a:bodyPr>
          <a:lstStyle/>
          <a:p>
            <a:pPr defTabSz="914378">
              <a:spcBef>
                <a:spcPts val="450"/>
              </a:spcBef>
              <a:buSzPct val="100000"/>
              <a:defRPr/>
            </a:pPr>
            <a:r>
              <a:rPr lang="en-US" sz="1400" b="1" dirty="0">
                <a:solidFill>
                  <a:schemeClr val="accent5"/>
                </a:solidFill>
                <a:latin typeface="+mj-lt"/>
              </a:rPr>
              <a:t>Majors:</a:t>
            </a:r>
          </a:p>
        </p:txBody>
      </p:sp>
      <p:sp>
        <p:nvSpPr>
          <p:cNvPr id="29" name="TextBox 28"/>
          <p:cNvSpPr txBox="1"/>
          <p:nvPr/>
        </p:nvSpPr>
        <p:spPr bwMode="gray">
          <a:xfrm>
            <a:off x="479231" y="4828432"/>
            <a:ext cx="1256263" cy="1007706"/>
          </a:xfrm>
          <a:prstGeom prst="rect">
            <a:avLst/>
          </a:prstGeom>
        </p:spPr>
        <p:txBody>
          <a:bodyPr wrap="square" lIns="0" rIns="0" rtlCol="0" anchor="b" anchorCtr="0">
            <a:normAutofit/>
          </a:bodyPr>
          <a:lstStyle/>
          <a:p>
            <a:pPr>
              <a:lnSpc>
                <a:spcPts val="900"/>
              </a:lnSpc>
            </a:pPr>
            <a:endParaRPr lang="en-US" sz="1300" b="1" dirty="0">
              <a:solidFill>
                <a:schemeClr val="tx1"/>
              </a:solidFill>
            </a:endParaRPr>
          </a:p>
        </p:txBody>
      </p:sp>
      <p:sp>
        <p:nvSpPr>
          <p:cNvPr id="33" name="TextBox 32">
            <a:extLst>
              <a:ext uri="{FF2B5EF4-FFF2-40B4-BE49-F238E27FC236}">
                <a16:creationId xmlns:a16="http://schemas.microsoft.com/office/drawing/2014/main" id="{F606AE0E-2CCC-3D43-8BFA-7CF1D7FF8AED}"/>
              </a:ext>
            </a:extLst>
          </p:cNvPr>
          <p:cNvSpPr txBox="1"/>
          <p:nvPr/>
        </p:nvSpPr>
        <p:spPr>
          <a:xfrm>
            <a:off x="479231" y="4828432"/>
            <a:ext cx="1394436" cy="1143903"/>
          </a:xfrm>
          <a:prstGeom prst="rect">
            <a:avLst/>
          </a:prstGeom>
          <a:noFill/>
        </p:spPr>
        <p:txBody>
          <a:bodyPr wrap="square" lIns="0" tIns="0" rIns="0" bIns="0" rtlCol="0">
            <a:spAutoFit/>
          </a:bodyPr>
          <a:lstStyle/>
          <a:p>
            <a:pPr>
              <a:spcBef>
                <a:spcPts val="450"/>
              </a:spcBef>
              <a:buSzPct val="100000"/>
              <a:defRPr/>
            </a:pPr>
            <a:r>
              <a:rPr lang="en-US" sz="1100" dirty="0">
                <a:latin typeface="+mj-lt"/>
              </a:rPr>
              <a:t>Undergraduate</a:t>
            </a:r>
          </a:p>
          <a:p>
            <a:pPr marL="171450" indent="-171450">
              <a:buSzPct val="100000"/>
              <a:buFont typeface="Wingdings" panose="05000000000000000000" pitchFamily="2" charset="2"/>
              <a:buChar char="§"/>
              <a:defRPr/>
            </a:pPr>
            <a:r>
              <a:rPr lang="en-US" sz="1100" dirty="0">
                <a:latin typeface="+mj-lt"/>
              </a:rPr>
              <a:t>Business</a:t>
            </a:r>
          </a:p>
          <a:p>
            <a:pPr marL="171450" indent="-171450">
              <a:buSzPct val="100000"/>
              <a:buFont typeface="Wingdings" panose="05000000000000000000" pitchFamily="2" charset="2"/>
              <a:buChar char="§"/>
              <a:defRPr/>
            </a:pPr>
            <a:r>
              <a:rPr lang="en-US" sz="1100" dirty="0">
                <a:latin typeface="+mj-lt"/>
              </a:rPr>
              <a:t>Economics</a:t>
            </a:r>
          </a:p>
          <a:p>
            <a:pPr marL="171450" indent="-171450">
              <a:buSzPct val="100000"/>
              <a:buFont typeface="Wingdings" panose="05000000000000000000" pitchFamily="2" charset="2"/>
              <a:buChar char="§"/>
              <a:defRPr/>
            </a:pPr>
            <a:r>
              <a:rPr lang="en-US" sz="1100" dirty="0">
                <a:latin typeface="+mj-lt"/>
              </a:rPr>
              <a:t>STEM</a:t>
            </a:r>
          </a:p>
          <a:p>
            <a:pPr marL="171450" indent="-171450">
              <a:spcBef>
                <a:spcPts val="450"/>
              </a:spcBef>
              <a:buSzPct val="100000"/>
              <a:buFont typeface="Wingdings" panose="05000000000000000000" pitchFamily="2" charset="2"/>
              <a:buChar char="§"/>
              <a:defRPr/>
            </a:pPr>
            <a:endParaRPr lang="en-US" sz="1100" dirty="0">
              <a:latin typeface="+mj-lt"/>
            </a:endParaRPr>
          </a:p>
          <a:p>
            <a:pPr marL="171450" indent="-171450">
              <a:spcBef>
                <a:spcPts val="450"/>
              </a:spcBef>
              <a:buSzPct val="100000"/>
              <a:buFont typeface="Wingdings" panose="05000000000000000000" pitchFamily="2" charset="2"/>
              <a:buChar char="§"/>
              <a:defRPr/>
            </a:pPr>
            <a:endParaRPr lang="en-US" sz="1100" dirty="0">
              <a:latin typeface="+mj-lt"/>
            </a:endParaRPr>
          </a:p>
        </p:txBody>
      </p:sp>
      <p:sp>
        <p:nvSpPr>
          <p:cNvPr id="34" name="TextBox 33">
            <a:extLst>
              <a:ext uri="{FF2B5EF4-FFF2-40B4-BE49-F238E27FC236}">
                <a16:creationId xmlns:a16="http://schemas.microsoft.com/office/drawing/2014/main" id="{F606AE0E-2CCC-3D43-8BFA-7CF1D7FF8AED}"/>
              </a:ext>
            </a:extLst>
          </p:cNvPr>
          <p:cNvSpPr txBox="1"/>
          <p:nvPr/>
        </p:nvSpPr>
        <p:spPr>
          <a:xfrm>
            <a:off x="1735494" y="4828432"/>
            <a:ext cx="1394436" cy="805349"/>
          </a:xfrm>
          <a:prstGeom prst="rect">
            <a:avLst/>
          </a:prstGeom>
          <a:noFill/>
        </p:spPr>
        <p:txBody>
          <a:bodyPr wrap="square" lIns="0" tIns="0" rIns="0" bIns="0" rtlCol="0">
            <a:spAutoFit/>
          </a:bodyPr>
          <a:lstStyle/>
          <a:p>
            <a:pPr>
              <a:spcBef>
                <a:spcPts val="450"/>
              </a:spcBef>
              <a:buSzPct val="100000"/>
              <a:defRPr/>
            </a:pPr>
            <a:r>
              <a:rPr lang="en-US" sz="1100" dirty="0">
                <a:latin typeface="+mj-lt"/>
              </a:rPr>
              <a:t>Graduate</a:t>
            </a:r>
          </a:p>
          <a:p>
            <a:pPr marL="171450" indent="-171450">
              <a:buSzPct val="100000"/>
              <a:buFont typeface="Wingdings" panose="05000000000000000000" pitchFamily="2" charset="2"/>
              <a:buChar char="§"/>
              <a:defRPr/>
            </a:pPr>
            <a:r>
              <a:rPr lang="en-US" sz="1100" dirty="0">
                <a:latin typeface="+mj-lt"/>
              </a:rPr>
              <a:t>MBA</a:t>
            </a:r>
          </a:p>
          <a:p>
            <a:pPr marL="171450" indent="-171450">
              <a:spcBef>
                <a:spcPts val="450"/>
              </a:spcBef>
              <a:buSzPct val="100000"/>
              <a:buFont typeface="Wingdings" panose="05000000000000000000" pitchFamily="2" charset="2"/>
              <a:buChar char="§"/>
              <a:defRPr/>
            </a:pPr>
            <a:endParaRPr lang="en-US" sz="1100" dirty="0">
              <a:latin typeface="+mj-lt"/>
            </a:endParaRPr>
          </a:p>
          <a:p>
            <a:pPr marL="171450" indent="-171450">
              <a:spcBef>
                <a:spcPts val="450"/>
              </a:spcBef>
              <a:buSzPct val="100000"/>
              <a:buFont typeface="Wingdings" panose="05000000000000000000" pitchFamily="2" charset="2"/>
              <a:buChar char="§"/>
              <a:defRPr/>
            </a:pPr>
            <a:endParaRPr lang="en-US" sz="1100" dirty="0">
              <a:latin typeface="+mj-lt"/>
            </a:endParaRPr>
          </a:p>
        </p:txBody>
      </p:sp>
      <p:sp>
        <p:nvSpPr>
          <p:cNvPr id="35" name="TextBox 34">
            <a:extLst>
              <a:ext uri="{FF2B5EF4-FFF2-40B4-BE49-F238E27FC236}">
                <a16:creationId xmlns:a16="http://schemas.microsoft.com/office/drawing/2014/main" id="{F606AE0E-2CCC-3D43-8BFA-7CF1D7FF8AED}"/>
              </a:ext>
            </a:extLst>
          </p:cNvPr>
          <p:cNvSpPr txBox="1"/>
          <p:nvPr/>
        </p:nvSpPr>
        <p:spPr>
          <a:xfrm>
            <a:off x="3365963" y="4828432"/>
            <a:ext cx="1394436" cy="1184940"/>
          </a:xfrm>
          <a:prstGeom prst="rect">
            <a:avLst/>
          </a:prstGeom>
          <a:noFill/>
        </p:spPr>
        <p:txBody>
          <a:bodyPr wrap="square" lIns="0" tIns="0" rIns="0" bIns="0" rtlCol="0">
            <a:spAutoFit/>
          </a:bodyPr>
          <a:lstStyle/>
          <a:p>
            <a:pPr>
              <a:spcBef>
                <a:spcPts val="450"/>
              </a:spcBef>
              <a:buSzPct val="100000"/>
              <a:defRPr/>
            </a:pPr>
            <a:r>
              <a:rPr lang="en-US" sz="1100" dirty="0">
                <a:latin typeface="+mj-lt"/>
              </a:rPr>
              <a:t>Undergraduate</a:t>
            </a:r>
          </a:p>
          <a:p>
            <a:pPr marL="171450" indent="-171450">
              <a:buSzPct val="100000"/>
              <a:buFont typeface="Wingdings" panose="05000000000000000000" pitchFamily="2" charset="2"/>
              <a:buChar char="§"/>
              <a:defRPr/>
            </a:pPr>
            <a:r>
              <a:rPr lang="en-US" sz="1100" dirty="0">
                <a:latin typeface="+mj-lt"/>
              </a:rPr>
              <a:t>Computer Science </a:t>
            </a:r>
          </a:p>
          <a:p>
            <a:pPr marL="171450" indent="-171450">
              <a:buSzPct val="100000"/>
              <a:buFont typeface="Wingdings" panose="05000000000000000000" pitchFamily="2" charset="2"/>
              <a:buChar char="§"/>
              <a:defRPr/>
            </a:pPr>
            <a:r>
              <a:rPr lang="en-US" sz="1100" dirty="0">
                <a:latin typeface="+mj-lt"/>
              </a:rPr>
              <a:t>Software Engineering</a:t>
            </a:r>
          </a:p>
          <a:p>
            <a:pPr marL="171450" indent="-171450">
              <a:buSzPct val="100000"/>
              <a:buFont typeface="Wingdings" panose="05000000000000000000" pitchFamily="2" charset="2"/>
              <a:buChar char="§"/>
              <a:defRPr/>
            </a:pPr>
            <a:r>
              <a:rPr lang="en-US" sz="1100" dirty="0">
                <a:latin typeface="+mj-lt"/>
              </a:rPr>
              <a:t>Information Systems</a:t>
            </a:r>
          </a:p>
        </p:txBody>
      </p:sp>
      <p:sp>
        <p:nvSpPr>
          <p:cNvPr id="36" name="TextBox 35">
            <a:extLst>
              <a:ext uri="{FF2B5EF4-FFF2-40B4-BE49-F238E27FC236}">
                <a16:creationId xmlns:a16="http://schemas.microsoft.com/office/drawing/2014/main" id="{F606AE0E-2CCC-3D43-8BFA-7CF1D7FF8AED}"/>
              </a:ext>
            </a:extLst>
          </p:cNvPr>
          <p:cNvSpPr txBox="1"/>
          <p:nvPr/>
        </p:nvSpPr>
        <p:spPr>
          <a:xfrm>
            <a:off x="4622226" y="4828432"/>
            <a:ext cx="1394436" cy="1651734"/>
          </a:xfrm>
          <a:prstGeom prst="rect">
            <a:avLst/>
          </a:prstGeom>
          <a:noFill/>
        </p:spPr>
        <p:txBody>
          <a:bodyPr wrap="square" lIns="0" tIns="0" rIns="0" bIns="0" rtlCol="0">
            <a:spAutoFit/>
          </a:bodyPr>
          <a:lstStyle/>
          <a:p>
            <a:pPr>
              <a:spcBef>
                <a:spcPts val="450"/>
              </a:spcBef>
              <a:buSzPct val="100000"/>
              <a:defRPr/>
            </a:pPr>
            <a:r>
              <a:rPr lang="en-US" sz="1100" dirty="0">
                <a:latin typeface="+mj-lt"/>
              </a:rPr>
              <a:t>Graduate</a:t>
            </a:r>
          </a:p>
          <a:p>
            <a:pPr marL="171450" indent="-171450">
              <a:buSzPct val="100000"/>
              <a:buFont typeface="Wingdings" panose="05000000000000000000" pitchFamily="2" charset="2"/>
              <a:buChar char="§"/>
              <a:defRPr/>
            </a:pPr>
            <a:r>
              <a:rPr lang="en-US" sz="1100" dirty="0">
                <a:latin typeface="+mj-lt"/>
              </a:rPr>
              <a:t>Information Systems</a:t>
            </a:r>
          </a:p>
          <a:p>
            <a:pPr marL="171450" indent="-171450">
              <a:buSzPct val="100000"/>
              <a:buFont typeface="Wingdings" panose="05000000000000000000" pitchFamily="2" charset="2"/>
              <a:buChar char="§"/>
              <a:defRPr/>
            </a:pPr>
            <a:r>
              <a:rPr lang="en-US" sz="1100" dirty="0">
                <a:latin typeface="+mj-lt"/>
              </a:rPr>
              <a:t>Computer Science</a:t>
            </a:r>
          </a:p>
          <a:p>
            <a:pPr marL="171450" indent="-171450">
              <a:buSzPct val="100000"/>
              <a:buFont typeface="Wingdings" panose="05000000000000000000" pitchFamily="2" charset="2"/>
              <a:buChar char="§"/>
              <a:defRPr/>
            </a:pPr>
            <a:r>
              <a:rPr lang="en-US" sz="1100" dirty="0">
                <a:latin typeface="+mj-lt"/>
              </a:rPr>
              <a:t>Software Engineering </a:t>
            </a:r>
          </a:p>
          <a:p>
            <a:pPr marL="171450" indent="-171450">
              <a:spcBef>
                <a:spcPts val="450"/>
              </a:spcBef>
              <a:buSzPct val="100000"/>
              <a:buFont typeface="Wingdings" panose="05000000000000000000" pitchFamily="2" charset="2"/>
              <a:buChar char="§"/>
              <a:defRPr/>
            </a:pPr>
            <a:endParaRPr lang="en-US" sz="1100" dirty="0">
              <a:latin typeface="+mj-lt"/>
            </a:endParaRPr>
          </a:p>
          <a:p>
            <a:pPr marL="171450" indent="-171450">
              <a:spcBef>
                <a:spcPts val="450"/>
              </a:spcBef>
              <a:buSzPct val="100000"/>
              <a:buFont typeface="Wingdings" panose="05000000000000000000" pitchFamily="2" charset="2"/>
              <a:buChar char="§"/>
              <a:defRPr/>
            </a:pPr>
            <a:endParaRPr lang="en-US" sz="1100" dirty="0">
              <a:latin typeface="+mj-lt"/>
            </a:endParaRPr>
          </a:p>
        </p:txBody>
      </p:sp>
      <p:sp>
        <p:nvSpPr>
          <p:cNvPr id="37" name="TextBox 36">
            <a:extLst>
              <a:ext uri="{FF2B5EF4-FFF2-40B4-BE49-F238E27FC236}">
                <a16:creationId xmlns:a16="http://schemas.microsoft.com/office/drawing/2014/main" id="{F606AE0E-2CCC-3D43-8BFA-7CF1D7FF8AED}"/>
              </a:ext>
            </a:extLst>
          </p:cNvPr>
          <p:cNvSpPr txBox="1"/>
          <p:nvPr/>
        </p:nvSpPr>
        <p:spPr>
          <a:xfrm>
            <a:off x="6243366" y="4828432"/>
            <a:ext cx="1358900" cy="1143903"/>
          </a:xfrm>
          <a:prstGeom prst="rect">
            <a:avLst/>
          </a:prstGeom>
          <a:noFill/>
        </p:spPr>
        <p:txBody>
          <a:bodyPr wrap="square" lIns="0" tIns="0" rIns="0" bIns="0" rtlCol="0">
            <a:spAutoFit/>
          </a:bodyPr>
          <a:lstStyle/>
          <a:p>
            <a:pPr>
              <a:spcBef>
                <a:spcPts val="450"/>
              </a:spcBef>
              <a:buSzPct val="100000"/>
              <a:defRPr/>
            </a:pPr>
            <a:r>
              <a:rPr lang="en-US" sz="1100" dirty="0">
                <a:latin typeface="+mj-lt"/>
              </a:rPr>
              <a:t>Undergraduate</a:t>
            </a:r>
          </a:p>
          <a:p>
            <a:pPr marL="171450" indent="-171450">
              <a:buSzPct val="100000"/>
              <a:buFont typeface="Wingdings" panose="05000000000000000000" pitchFamily="2" charset="2"/>
              <a:buChar char="§"/>
              <a:defRPr/>
            </a:pPr>
            <a:r>
              <a:rPr lang="en-US" sz="1100" dirty="0"/>
              <a:t>Liberal Arts</a:t>
            </a:r>
          </a:p>
          <a:p>
            <a:pPr marL="171450" indent="-171450">
              <a:buSzPct val="100000"/>
              <a:buFont typeface="Wingdings" panose="05000000000000000000" pitchFamily="2" charset="2"/>
              <a:buChar char="§"/>
              <a:defRPr/>
            </a:pPr>
            <a:r>
              <a:rPr lang="en-US" sz="1100" dirty="0">
                <a:latin typeface="+mj-lt"/>
              </a:rPr>
              <a:t>Communications</a:t>
            </a:r>
          </a:p>
          <a:p>
            <a:pPr marL="171450" indent="-171450">
              <a:buSzPct val="100000"/>
              <a:buFont typeface="Wingdings" panose="05000000000000000000" pitchFamily="2" charset="2"/>
              <a:buChar char="§"/>
              <a:defRPr/>
            </a:pPr>
            <a:r>
              <a:rPr lang="en-US" sz="1100" dirty="0">
                <a:latin typeface="+mj-lt"/>
              </a:rPr>
              <a:t>User Experience</a:t>
            </a:r>
          </a:p>
          <a:p>
            <a:pPr marL="171450" indent="-171450">
              <a:spcBef>
                <a:spcPts val="450"/>
              </a:spcBef>
              <a:buSzPct val="100000"/>
              <a:buFont typeface="Wingdings" panose="05000000000000000000" pitchFamily="2" charset="2"/>
              <a:buChar char="§"/>
              <a:defRPr/>
            </a:pPr>
            <a:endParaRPr lang="en-US" sz="1100" dirty="0">
              <a:latin typeface="+mj-lt"/>
            </a:endParaRPr>
          </a:p>
          <a:p>
            <a:pPr marL="171450" indent="-171450">
              <a:spcBef>
                <a:spcPts val="450"/>
              </a:spcBef>
              <a:buSzPct val="100000"/>
              <a:buFont typeface="Wingdings" panose="05000000000000000000" pitchFamily="2" charset="2"/>
              <a:buChar char="§"/>
              <a:defRPr/>
            </a:pPr>
            <a:endParaRPr lang="en-US" sz="1100" dirty="0">
              <a:latin typeface="+mj-lt"/>
            </a:endParaRPr>
          </a:p>
        </p:txBody>
      </p:sp>
      <p:sp>
        <p:nvSpPr>
          <p:cNvPr id="38" name="TextBox 37">
            <a:extLst>
              <a:ext uri="{FF2B5EF4-FFF2-40B4-BE49-F238E27FC236}">
                <a16:creationId xmlns:a16="http://schemas.microsoft.com/office/drawing/2014/main" id="{F606AE0E-2CCC-3D43-8BFA-7CF1D7FF8AED}"/>
              </a:ext>
            </a:extLst>
          </p:cNvPr>
          <p:cNvSpPr txBox="1"/>
          <p:nvPr/>
        </p:nvSpPr>
        <p:spPr>
          <a:xfrm>
            <a:off x="7602266" y="4828432"/>
            <a:ext cx="1394436" cy="1651734"/>
          </a:xfrm>
          <a:prstGeom prst="rect">
            <a:avLst/>
          </a:prstGeom>
          <a:noFill/>
        </p:spPr>
        <p:txBody>
          <a:bodyPr wrap="square" lIns="0" tIns="0" rIns="0" bIns="0" rtlCol="0">
            <a:spAutoFit/>
          </a:bodyPr>
          <a:lstStyle/>
          <a:p>
            <a:pPr>
              <a:spcBef>
                <a:spcPts val="450"/>
              </a:spcBef>
              <a:buSzPct val="100000"/>
              <a:defRPr/>
            </a:pPr>
            <a:r>
              <a:rPr lang="en-US" sz="1100" dirty="0">
                <a:latin typeface="+mj-lt"/>
              </a:rPr>
              <a:t>Graduate</a:t>
            </a:r>
          </a:p>
          <a:p>
            <a:pPr marL="171450" indent="-171450">
              <a:buSzPct val="100000"/>
              <a:buFont typeface="Wingdings" panose="05000000000000000000" pitchFamily="2" charset="2"/>
              <a:buChar char="§"/>
              <a:defRPr/>
            </a:pPr>
            <a:r>
              <a:rPr lang="en-US" sz="1100" dirty="0">
                <a:latin typeface="+mj-lt"/>
              </a:rPr>
              <a:t>MBA</a:t>
            </a:r>
          </a:p>
          <a:p>
            <a:pPr marL="171450" indent="-171450">
              <a:buSzPct val="100000"/>
              <a:buFont typeface="Wingdings" panose="05000000000000000000" pitchFamily="2" charset="2"/>
              <a:buChar char="§"/>
              <a:defRPr/>
            </a:pPr>
            <a:r>
              <a:rPr lang="en-US" sz="1100" dirty="0">
                <a:latin typeface="+mj-lt"/>
              </a:rPr>
              <a:t>Design Innovation</a:t>
            </a:r>
          </a:p>
          <a:p>
            <a:pPr marL="171450" indent="-171450">
              <a:buSzPct val="100000"/>
              <a:buFont typeface="Wingdings" panose="05000000000000000000" pitchFamily="2" charset="2"/>
              <a:buChar char="§"/>
              <a:defRPr/>
            </a:pPr>
            <a:r>
              <a:rPr lang="en-US" sz="1100" dirty="0">
                <a:latin typeface="+mj-lt"/>
              </a:rPr>
              <a:t>Human Computer Interaction</a:t>
            </a:r>
          </a:p>
          <a:p>
            <a:pPr marL="171450" indent="-171450">
              <a:spcBef>
                <a:spcPts val="450"/>
              </a:spcBef>
              <a:buSzPct val="100000"/>
              <a:buFont typeface="Wingdings" panose="05000000000000000000" pitchFamily="2" charset="2"/>
              <a:buChar char="§"/>
              <a:defRPr/>
            </a:pPr>
            <a:endParaRPr lang="en-US" sz="1100" dirty="0">
              <a:latin typeface="+mj-lt"/>
            </a:endParaRPr>
          </a:p>
          <a:p>
            <a:pPr marL="171450" indent="-171450">
              <a:spcBef>
                <a:spcPts val="450"/>
              </a:spcBef>
              <a:buSzPct val="100000"/>
              <a:buFont typeface="Wingdings" panose="05000000000000000000" pitchFamily="2" charset="2"/>
              <a:buChar char="§"/>
              <a:defRPr/>
            </a:pPr>
            <a:endParaRPr lang="en-US" sz="1100" dirty="0">
              <a:latin typeface="+mj-lt"/>
            </a:endParaRPr>
          </a:p>
        </p:txBody>
      </p:sp>
      <p:sp>
        <p:nvSpPr>
          <p:cNvPr id="39" name="TextBox 38">
            <a:extLst>
              <a:ext uri="{FF2B5EF4-FFF2-40B4-BE49-F238E27FC236}">
                <a16:creationId xmlns:a16="http://schemas.microsoft.com/office/drawing/2014/main" id="{F606AE0E-2CCC-3D43-8BFA-7CF1D7FF8AED}"/>
              </a:ext>
            </a:extLst>
          </p:cNvPr>
          <p:cNvSpPr txBox="1"/>
          <p:nvPr/>
        </p:nvSpPr>
        <p:spPr>
          <a:xfrm>
            <a:off x="9130100" y="4828432"/>
            <a:ext cx="1358900" cy="1821011"/>
          </a:xfrm>
          <a:prstGeom prst="rect">
            <a:avLst/>
          </a:prstGeom>
          <a:noFill/>
        </p:spPr>
        <p:txBody>
          <a:bodyPr wrap="square" lIns="0" tIns="0" rIns="0" bIns="0" rtlCol="0">
            <a:spAutoFit/>
          </a:bodyPr>
          <a:lstStyle/>
          <a:p>
            <a:pPr>
              <a:spcBef>
                <a:spcPts val="450"/>
              </a:spcBef>
              <a:buSzPct val="100000"/>
              <a:defRPr/>
            </a:pPr>
            <a:r>
              <a:rPr lang="en-US" sz="1100" dirty="0">
                <a:latin typeface="+mj-lt"/>
              </a:rPr>
              <a:t>Undergraduate</a:t>
            </a:r>
          </a:p>
          <a:p>
            <a:pPr marL="171450" indent="-171450">
              <a:buSzPct val="100000"/>
              <a:buFont typeface="Wingdings" panose="05000000000000000000" pitchFamily="2" charset="2"/>
              <a:buChar char="§"/>
              <a:defRPr/>
            </a:pPr>
            <a:r>
              <a:rPr lang="en-US" sz="1100" dirty="0">
                <a:latin typeface="+mj-lt"/>
              </a:rPr>
              <a:t>Business</a:t>
            </a:r>
          </a:p>
          <a:p>
            <a:pPr marL="171450" indent="-171450">
              <a:buSzPct val="100000"/>
              <a:buFont typeface="Wingdings" panose="05000000000000000000" pitchFamily="2" charset="2"/>
              <a:buChar char="§"/>
              <a:defRPr/>
            </a:pPr>
            <a:r>
              <a:rPr lang="en-US" sz="1100" dirty="0">
                <a:latin typeface="+mj-lt"/>
              </a:rPr>
              <a:t>Economic</a:t>
            </a:r>
          </a:p>
          <a:p>
            <a:pPr marL="171450" indent="-171450">
              <a:buSzPct val="100000"/>
              <a:buFont typeface="Wingdings" panose="05000000000000000000" pitchFamily="2" charset="2"/>
              <a:buChar char="§"/>
              <a:defRPr/>
            </a:pPr>
            <a:r>
              <a:rPr lang="en-US" sz="1100" dirty="0">
                <a:latin typeface="+mj-lt"/>
              </a:rPr>
              <a:t>Information Systems</a:t>
            </a:r>
          </a:p>
          <a:p>
            <a:pPr marL="171450" indent="-171450">
              <a:buSzPct val="100000"/>
              <a:buFont typeface="Wingdings" panose="05000000000000000000" pitchFamily="2" charset="2"/>
              <a:buChar char="§"/>
              <a:defRPr/>
            </a:pPr>
            <a:r>
              <a:rPr lang="en-US" sz="1100" dirty="0">
                <a:latin typeface="+mj-lt"/>
              </a:rPr>
              <a:t>Supply Chain</a:t>
            </a:r>
          </a:p>
          <a:p>
            <a:pPr marL="171450" indent="-171450">
              <a:buSzPct val="100000"/>
              <a:buFont typeface="Wingdings" panose="05000000000000000000" pitchFamily="2" charset="2"/>
              <a:buChar char="§"/>
              <a:defRPr/>
            </a:pPr>
            <a:r>
              <a:rPr lang="en-US" sz="1100" dirty="0">
                <a:latin typeface="+mj-lt"/>
              </a:rPr>
              <a:t>Operations</a:t>
            </a:r>
          </a:p>
          <a:p>
            <a:pPr marL="171450" indent="-171450">
              <a:buSzPct val="100000"/>
              <a:buFont typeface="Wingdings" panose="05000000000000000000" pitchFamily="2" charset="2"/>
              <a:buChar char="§"/>
              <a:defRPr/>
            </a:pPr>
            <a:r>
              <a:rPr lang="en-US" sz="1100" dirty="0">
                <a:latin typeface="+mj-lt"/>
              </a:rPr>
              <a:t>STEM </a:t>
            </a:r>
          </a:p>
          <a:p>
            <a:pPr marL="171450" indent="-171450">
              <a:spcBef>
                <a:spcPts val="450"/>
              </a:spcBef>
              <a:buSzPct val="100000"/>
              <a:buFont typeface="Wingdings" panose="05000000000000000000" pitchFamily="2" charset="2"/>
              <a:buChar char="§"/>
              <a:defRPr/>
            </a:pPr>
            <a:endParaRPr lang="en-US" sz="1100" dirty="0">
              <a:latin typeface="+mj-lt"/>
            </a:endParaRPr>
          </a:p>
          <a:p>
            <a:pPr marL="171450" indent="-171450">
              <a:spcBef>
                <a:spcPts val="450"/>
              </a:spcBef>
              <a:buSzPct val="100000"/>
              <a:buFont typeface="Wingdings" panose="05000000000000000000" pitchFamily="2" charset="2"/>
              <a:buChar char="§"/>
              <a:defRPr/>
            </a:pPr>
            <a:endParaRPr lang="en-US" sz="1100" dirty="0">
              <a:latin typeface="+mj-lt"/>
            </a:endParaRPr>
          </a:p>
        </p:txBody>
      </p:sp>
      <p:sp>
        <p:nvSpPr>
          <p:cNvPr id="40" name="TextBox 39">
            <a:extLst>
              <a:ext uri="{FF2B5EF4-FFF2-40B4-BE49-F238E27FC236}">
                <a16:creationId xmlns:a16="http://schemas.microsoft.com/office/drawing/2014/main" id="{F606AE0E-2CCC-3D43-8BFA-7CF1D7FF8AED}"/>
              </a:ext>
            </a:extLst>
          </p:cNvPr>
          <p:cNvSpPr txBox="1"/>
          <p:nvPr/>
        </p:nvSpPr>
        <p:spPr>
          <a:xfrm>
            <a:off x="10489000" y="4828432"/>
            <a:ext cx="1394436" cy="805349"/>
          </a:xfrm>
          <a:prstGeom prst="rect">
            <a:avLst/>
          </a:prstGeom>
          <a:noFill/>
        </p:spPr>
        <p:txBody>
          <a:bodyPr wrap="square" lIns="0" tIns="0" rIns="0" bIns="0" rtlCol="0">
            <a:spAutoFit/>
          </a:bodyPr>
          <a:lstStyle/>
          <a:p>
            <a:pPr>
              <a:spcBef>
                <a:spcPts val="450"/>
              </a:spcBef>
              <a:buSzPct val="100000"/>
              <a:defRPr/>
            </a:pPr>
            <a:r>
              <a:rPr lang="en-US" sz="1100" dirty="0">
                <a:latin typeface="+mj-lt"/>
              </a:rPr>
              <a:t>Graduate</a:t>
            </a:r>
          </a:p>
          <a:p>
            <a:pPr marL="171450" indent="-171450">
              <a:buSzPct val="100000"/>
              <a:buFont typeface="Wingdings" panose="05000000000000000000" pitchFamily="2" charset="2"/>
              <a:buChar char="§"/>
              <a:defRPr/>
            </a:pPr>
            <a:r>
              <a:rPr lang="en-US" sz="1100" dirty="0">
                <a:latin typeface="+mj-lt"/>
              </a:rPr>
              <a:t>MBA</a:t>
            </a:r>
          </a:p>
          <a:p>
            <a:pPr marL="171450" indent="-171450">
              <a:spcBef>
                <a:spcPts val="450"/>
              </a:spcBef>
              <a:buSzPct val="100000"/>
              <a:buFont typeface="Wingdings" panose="05000000000000000000" pitchFamily="2" charset="2"/>
              <a:buChar char="§"/>
              <a:defRPr/>
            </a:pPr>
            <a:endParaRPr lang="en-US" sz="1100" dirty="0">
              <a:latin typeface="+mj-lt"/>
            </a:endParaRPr>
          </a:p>
          <a:p>
            <a:pPr marL="171450" indent="-171450">
              <a:spcBef>
                <a:spcPts val="450"/>
              </a:spcBef>
              <a:buSzPct val="100000"/>
              <a:buFont typeface="Wingdings" panose="05000000000000000000" pitchFamily="2" charset="2"/>
              <a:buChar char="§"/>
              <a:defRPr/>
            </a:pPr>
            <a:endParaRPr lang="en-US" sz="1100" dirty="0">
              <a:latin typeface="+mj-lt"/>
            </a:endParaRPr>
          </a:p>
        </p:txBody>
      </p:sp>
      <p:sp>
        <p:nvSpPr>
          <p:cNvPr id="6" name="Rectangle 5"/>
          <p:cNvSpPr/>
          <p:nvPr/>
        </p:nvSpPr>
        <p:spPr bwMode="gray">
          <a:xfrm rot="18519296">
            <a:off x="6158407" y="2803845"/>
            <a:ext cx="2728422" cy="768650"/>
          </a:xfrm>
          <a:prstGeom prst="rect">
            <a:avLst/>
          </a:prstGeom>
          <a:solidFill>
            <a:schemeClr val="bg1"/>
          </a:solidFill>
          <a:ln w="19050" algn="ctr">
            <a:solidFill>
              <a:srgbClr val="C00000"/>
            </a:solidFill>
            <a:miter lim="800000"/>
            <a:headEnd/>
            <a:tailEnd/>
          </a:ln>
        </p:spPr>
        <p:txBody>
          <a:bodyPr wrap="square" lIns="88900" tIns="88900" rIns="88900" bIns="88900" rtlCol="0" anchor="ctr"/>
          <a:lstStyle/>
          <a:p>
            <a:pPr algn="ctr">
              <a:lnSpc>
                <a:spcPct val="106000"/>
              </a:lnSpc>
              <a:buFont typeface="Wingdings 2" pitchFamily="18" charset="2"/>
              <a:buNone/>
            </a:pPr>
            <a:r>
              <a:rPr lang="en-US" sz="1600" b="1" dirty="0" smtClean="0"/>
              <a:t>Not recruiting this profile at UMN or UW</a:t>
            </a:r>
          </a:p>
        </p:txBody>
      </p:sp>
    </p:spTree>
    <p:extLst>
      <p:ext uri="{BB962C8B-B14F-4D97-AF65-F5344CB8AC3E}">
        <p14:creationId xmlns:p14="http://schemas.microsoft.com/office/powerpoint/2010/main" val="9930663"/>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2"/>
          <p:cNvSpPr>
            <a:spLocks noGrp="1"/>
          </p:cNvSpPr>
          <p:nvPr>
            <p:ph type="title"/>
          </p:nvPr>
        </p:nvSpPr>
        <p:spPr>
          <a:xfrm>
            <a:off x="501652" y="210943"/>
            <a:ext cx="11180232" cy="459741"/>
          </a:xfrm>
        </p:spPr>
        <p:txBody>
          <a:bodyPr/>
          <a:lstStyle/>
          <a:p>
            <a:r>
              <a:rPr lang="en-US" dirty="0"/>
              <a:t>Apprentice Capstone Pitch: </a:t>
            </a:r>
            <a:r>
              <a:rPr lang="en-US" dirty="0" smtClean="0"/>
              <a:t>Airline Complaint Optimization</a:t>
            </a:r>
            <a:endParaRPr lang="en-US" dirty="0"/>
          </a:p>
        </p:txBody>
      </p:sp>
      <p:sp>
        <p:nvSpPr>
          <p:cNvPr id="14" name="Rectangle 13"/>
          <p:cNvSpPr/>
          <p:nvPr/>
        </p:nvSpPr>
        <p:spPr>
          <a:xfrm>
            <a:off x="457200" y="646701"/>
            <a:ext cx="10952480" cy="717326"/>
          </a:xfrm>
          <a:prstGeom prst="rect">
            <a:avLst/>
          </a:prstGeom>
          <a:noFill/>
          <a:ln w="19050" cap="flat" cmpd="sng" algn="ctr">
            <a:solidFill>
              <a:schemeClr val="accent3">
                <a:lumMod val="50000"/>
              </a:schemeClr>
            </a:solidFill>
            <a:prstDash val="solid"/>
          </a:ln>
          <a:effectLst/>
        </p:spPr>
        <p:txBody>
          <a:bodyPr lIns="77724" tIns="31090" rIns="77724" bIns="31090" rtlCol="0" anchor="t" anchorCtr="0"/>
          <a:lstStyle/>
          <a:p>
            <a:pPr marL="0" marR="0" lvl="0" indent="0" algn="l" defTabSz="1219170" rtl="0" eaLnBrk="1" fontAlgn="base" latinLnBrk="0" hangingPunct="1">
              <a:lnSpc>
                <a:spcPct val="100000"/>
              </a:lnSpc>
              <a:spcBef>
                <a:spcPct val="0"/>
              </a:spcBef>
              <a:spcAft>
                <a:spcPct val="0"/>
              </a:spcAft>
              <a:buClrTx/>
              <a:buSzTx/>
              <a:buFontTx/>
              <a:buNone/>
              <a:tabLst/>
              <a:defRPr/>
            </a:pPr>
            <a:r>
              <a:rPr kumimoji="0" lang="en-US" sz="1100" b="1" i="0" u="none" strike="noStrike" kern="0" cap="none" spc="0" normalizeH="0" baseline="0" noProof="0" dirty="0">
                <a:ln>
                  <a:noFill/>
                </a:ln>
                <a:solidFill>
                  <a:prstClr val="black">
                    <a:lumMod val="65000"/>
                    <a:lumOff val="35000"/>
                  </a:prstClr>
                </a:solidFill>
                <a:effectLst/>
                <a:uLnTx/>
                <a:uFillTx/>
                <a:latin typeface="Verdana"/>
                <a:ea typeface="+mn-ea"/>
                <a:cs typeface="+mn-cs"/>
              </a:rPr>
              <a:t>PROBLEM: </a:t>
            </a:r>
            <a:r>
              <a:rPr kumimoji="0" lang="en-US" sz="1100" b="0" i="0" u="none" strike="noStrike" kern="0" cap="none" spc="0" normalizeH="0" baseline="0" noProof="0" dirty="0">
                <a:ln>
                  <a:noFill/>
                </a:ln>
                <a:solidFill>
                  <a:prstClr val="black">
                    <a:lumMod val="65000"/>
                    <a:lumOff val="35000"/>
                  </a:prstClr>
                </a:solidFill>
                <a:effectLst/>
                <a:uLnTx/>
                <a:uFillTx/>
                <a:latin typeface="Verdana"/>
                <a:ea typeface="+mn-ea"/>
                <a:cs typeface="+mn-cs"/>
              </a:rPr>
              <a:t>Describe a business or client problem</a:t>
            </a:r>
          </a:p>
          <a:p>
            <a:pPr marL="0" marR="0" lvl="0" indent="0" algn="l" defTabSz="1219170" rtl="0" eaLnBrk="1" fontAlgn="base" latinLnBrk="0" hangingPunct="1">
              <a:lnSpc>
                <a:spcPct val="100000"/>
              </a:lnSpc>
              <a:spcBef>
                <a:spcPct val="0"/>
              </a:spcBef>
              <a:spcAft>
                <a:spcPct val="0"/>
              </a:spcAft>
              <a:buClrTx/>
              <a:buSzTx/>
              <a:buFontTx/>
              <a:buNone/>
              <a:tabLst/>
              <a:defRPr/>
            </a:pPr>
            <a:endParaRPr kumimoji="0" lang="en-US" sz="1100" b="0" i="0" u="none" strike="noStrike" kern="0" cap="none" spc="0" normalizeH="0" baseline="0" noProof="0" dirty="0" smtClean="0">
              <a:ln>
                <a:noFill/>
              </a:ln>
              <a:solidFill>
                <a:prstClr val="black">
                  <a:lumMod val="65000"/>
                  <a:lumOff val="35000"/>
                </a:prstClr>
              </a:solidFill>
              <a:effectLst/>
              <a:uLnTx/>
              <a:uFillTx/>
              <a:latin typeface="Verdana"/>
              <a:ea typeface="+mn-ea"/>
              <a:cs typeface="+mn-cs"/>
            </a:endParaRPr>
          </a:p>
          <a:p>
            <a:pPr marL="0" marR="0" lvl="0" indent="0" algn="l" defTabSz="1219170" rtl="0" eaLnBrk="1" fontAlgn="base" latinLnBrk="0" hangingPunct="1">
              <a:lnSpc>
                <a:spcPct val="100000"/>
              </a:lnSpc>
              <a:spcBef>
                <a:spcPct val="0"/>
              </a:spcBef>
              <a:spcAft>
                <a:spcPct val="0"/>
              </a:spcAft>
              <a:buClrTx/>
              <a:buSzTx/>
              <a:buFontTx/>
              <a:buNone/>
              <a:tabLst/>
              <a:defRPr/>
            </a:pPr>
            <a:r>
              <a:rPr lang="en-US" sz="1100" kern="0" dirty="0" smtClean="0">
                <a:solidFill>
                  <a:prstClr val="black">
                    <a:lumMod val="65000"/>
                    <a:lumOff val="35000"/>
                  </a:prstClr>
                </a:solidFill>
                <a:latin typeface="Verdana"/>
              </a:rPr>
              <a:t>How does a business prioritize which complaints to respond to and determine who just making noise and who might actually switch alliances and become a loyal customer of a competitor?</a:t>
            </a:r>
            <a:endParaRPr kumimoji="0" lang="en-US" sz="1100" b="0" i="0" u="none" strike="noStrike" kern="0" cap="none" spc="0" normalizeH="0" baseline="0" noProof="0" dirty="0">
              <a:ln>
                <a:noFill/>
              </a:ln>
              <a:solidFill>
                <a:prstClr val="black">
                  <a:lumMod val="65000"/>
                  <a:lumOff val="35000"/>
                </a:prstClr>
              </a:solidFill>
              <a:effectLst/>
              <a:uLnTx/>
              <a:uFillTx/>
              <a:latin typeface="Verdana"/>
              <a:ea typeface="+mn-ea"/>
              <a:cs typeface="+mn-cs"/>
            </a:endParaRPr>
          </a:p>
        </p:txBody>
      </p:sp>
      <p:sp>
        <p:nvSpPr>
          <p:cNvPr id="9" name="Rectangle 8"/>
          <p:cNvSpPr/>
          <p:nvPr/>
        </p:nvSpPr>
        <p:spPr>
          <a:xfrm>
            <a:off x="457200" y="2448157"/>
            <a:ext cx="2458720" cy="2741875"/>
          </a:xfrm>
          <a:prstGeom prst="rect">
            <a:avLst/>
          </a:prstGeom>
          <a:noFill/>
          <a:ln w="19050" cap="flat" cmpd="sng" algn="ctr">
            <a:solidFill>
              <a:schemeClr val="accent3">
                <a:lumMod val="50000"/>
              </a:schemeClr>
            </a:solidFill>
            <a:prstDash val="solid"/>
          </a:ln>
          <a:effectLst/>
        </p:spPr>
        <p:txBody>
          <a:bodyPr lIns="77724" tIns="31090" rIns="77724" bIns="31090" rtlCol="0" anchor="t" anchorCtr="0"/>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100" b="1" i="0" u="none" strike="noStrike" kern="0" cap="none" spc="0" normalizeH="0" baseline="0" noProof="0" dirty="0">
                <a:ln>
                  <a:noFill/>
                </a:ln>
                <a:solidFill>
                  <a:prstClr val="black">
                    <a:lumMod val="65000"/>
                    <a:lumOff val="35000"/>
                  </a:prstClr>
                </a:solidFill>
                <a:effectLst/>
                <a:uLnTx/>
                <a:uFillTx/>
                <a:latin typeface="Verdana"/>
                <a:ea typeface="+mn-ea"/>
                <a:cs typeface="+mn-cs"/>
              </a:rPr>
              <a:t>KEY METRICS</a:t>
            </a:r>
            <a:r>
              <a:rPr kumimoji="0" lang="en-US" sz="1100" b="0" i="1" u="none" strike="noStrike" kern="0" cap="none" spc="0" normalizeH="0" baseline="0" noProof="0" dirty="0">
                <a:ln>
                  <a:noFill/>
                </a:ln>
                <a:solidFill>
                  <a:prstClr val="black">
                    <a:lumMod val="65000"/>
                    <a:lumOff val="35000"/>
                  </a:prstClr>
                </a:solidFill>
                <a:effectLst/>
                <a:uLnTx/>
                <a:uFillTx/>
                <a:latin typeface="Verdana"/>
                <a:ea typeface="+mn-ea"/>
                <a:cs typeface="+mn-cs"/>
              </a:rPr>
              <a:t>: </a:t>
            </a:r>
            <a:r>
              <a:rPr kumimoji="0" lang="en-US" sz="1100" b="0" i="0" u="none" strike="noStrike" kern="0" cap="none" spc="0" normalizeH="0" baseline="0" noProof="0" dirty="0">
                <a:ln>
                  <a:noFill/>
                </a:ln>
                <a:solidFill>
                  <a:prstClr val="black">
                    <a:lumMod val="65000"/>
                    <a:lumOff val="35000"/>
                  </a:prstClr>
                </a:solidFill>
                <a:effectLst/>
                <a:uLnTx/>
                <a:uFillTx/>
                <a:latin typeface="Verdana"/>
                <a:ea typeface="+mn-ea"/>
                <a:cs typeface="+mn-cs"/>
              </a:rPr>
              <a:t>How would you measure your algorithm’s success?</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100" b="0" i="0" u="none" strike="noStrike" kern="0" cap="none" spc="0" normalizeH="0" baseline="0" noProof="0" dirty="0">
              <a:ln>
                <a:noFill/>
              </a:ln>
              <a:solidFill>
                <a:prstClr val="black">
                  <a:lumMod val="65000"/>
                  <a:lumOff val="35000"/>
                </a:prstClr>
              </a:solidFill>
              <a:effectLst/>
              <a:uLnTx/>
              <a:uFillTx/>
              <a:latin typeface="Verdana"/>
              <a:ea typeface="+mn-ea"/>
              <a:cs typeface="+mn-cs"/>
            </a:endParaRPr>
          </a:p>
          <a:p>
            <a:pPr marL="171450" marR="0" lvl="0" indent="-17145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en-US" sz="1100" kern="0" dirty="0" smtClean="0">
                <a:solidFill>
                  <a:prstClr val="black">
                    <a:lumMod val="65000"/>
                    <a:lumOff val="35000"/>
                  </a:prstClr>
                </a:solidFill>
                <a:latin typeface="Verdana"/>
              </a:rPr>
              <a:t>Accuracy of prediction of customer recommending airline</a:t>
            </a:r>
            <a:endParaRPr kumimoji="0" lang="en-US" sz="1100" b="0" i="0" u="none" strike="noStrike" kern="0" cap="none" spc="0" normalizeH="0" baseline="0" noProof="0" dirty="0" smtClean="0">
              <a:ln>
                <a:noFill/>
              </a:ln>
              <a:solidFill>
                <a:prstClr val="black">
                  <a:lumMod val="65000"/>
                  <a:lumOff val="35000"/>
                </a:prstClr>
              </a:solidFill>
              <a:effectLst/>
              <a:uLnTx/>
              <a:uFillTx/>
              <a:latin typeface="Verdana"/>
              <a:ea typeface="+mn-ea"/>
              <a:cs typeface="+mn-cs"/>
            </a:endParaRPr>
          </a:p>
        </p:txBody>
      </p:sp>
      <p:sp>
        <p:nvSpPr>
          <p:cNvPr id="6" name="Rectangle 5"/>
          <p:cNvSpPr/>
          <p:nvPr/>
        </p:nvSpPr>
        <p:spPr>
          <a:xfrm>
            <a:off x="8798560" y="2481003"/>
            <a:ext cx="2619164" cy="2705702"/>
          </a:xfrm>
          <a:prstGeom prst="rect">
            <a:avLst/>
          </a:prstGeom>
          <a:noFill/>
          <a:ln w="19050" cap="flat" cmpd="sng" algn="ctr">
            <a:solidFill>
              <a:schemeClr val="accent3">
                <a:lumMod val="50000"/>
              </a:schemeClr>
            </a:solidFill>
            <a:prstDash val="solid"/>
          </a:ln>
          <a:effectLst/>
        </p:spPr>
        <p:txBody>
          <a:bodyPr lIns="77724" tIns="31090" rIns="77724" bIns="31090" rtlCol="0" anchor="t" anchorCtr="0"/>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100" b="1" i="0" u="none" strike="noStrike" kern="0" cap="none" spc="0" normalizeH="0" baseline="0" noProof="0" dirty="0">
                <a:ln>
                  <a:noFill/>
                </a:ln>
                <a:solidFill>
                  <a:prstClr val="black">
                    <a:lumMod val="65000"/>
                    <a:lumOff val="35000"/>
                  </a:prstClr>
                </a:solidFill>
                <a:effectLst/>
                <a:uLnTx/>
                <a:uFillTx/>
                <a:latin typeface="Verdana"/>
                <a:ea typeface="+mn-ea"/>
                <a:cs typeface="+mn-cs"/>
              </a:rPr>
              <a:t>CUSTOMER SEGMENTS: </a:t>
            </a:r>
            <a:r>
              <a:rPr kumimoji="0" lang="en-US" sz="1100" b="0" i="0" u="none" strike="noStrike" kern="0" cap="none" spc="0" normalizeH="0" baseline="0" noProof="0" dirty="0">
                <a:ln>
                  <a:noFill/>
                </a:ln>
                <a:solidFill>
                  <a:prstClr val="black">
                    <a:lumMod val="65000"/>
                    <a:lumOff val="35000"/>
                  </a:prstClr>
                </a:solidFill>
                <a:effectLst/>
                <a:uLnTx/>
                <a:uFillTx/>
                <a:latin typeface="Verdana"/>
                <a:ea typeface="+mn-ea"/>
                <a:cs typeface="+mn-cs"/>
              </a:rPr>
              <a:t>Who will be directly impacted by your ML algorithm solution?</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050" b="1" i="0" u="none" strike="noStrike" kern="0" cap="none" spc="0" normalizeH="0" baseline="0" noProof="0" dirty="0">
              <a:ln>
                <a:noFill/>
              </a:ln>
              <a:solidFill>
                <a:prstClr val="black">
                  <a:lumMod val="65000"/>
                  <a:lumOff val="35000"/>
                </a:prstClr>
              </a:solidFill>
              <a:effectLst/>
              <a:uLnTx/>
              <a:uFillTx/>
              <a:latin typeface="Verdana"/>
              <a:ea typeface="+mn-ea"/>
              <a:cs typeface="+mn-cs"/>
            </a:endParaRPr>
          </a:p>
          <a:p>
            <a:pPr marL="171450" marR="0" lvl="0" indent="-17145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en-US" sz="1050" kern="0" dirty="0" smtClean="0">
                <a:solidFill>
                  <a:prstClr val="black">
                    <a:lumMod val="65000"/>
                    <a:lumOff val="35000"/>
                  </a:prstClr>
                </a:solidFill>
                <a:latin typeface="Verdana"/>
              </a:rPr>
              <a:t>Airlines and by extension other companies who would gain value by prioritizing complaints</a:t>
            </a:r>
          </a:p>
          <a:p>
            <a:pPr marL="171450" marR="0" lvl="0" indent="-17145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en-US" sz="1050" kern="0" dirty="0" smtClean="0">
                <a:solidFill>
                  <a:prstClr val="black">
                    <a:lumMod val="65000"/>
                    <a:lumOff val="35000"/>
                  </a:prstClr>
                </a:solidFill>
                <a:latin typeface="Verdana"/>
              </a:rPr>
              <a:t>Customers by being better accommodated when they have bad experiences</a:t>
            </a:r>
            <a:endParaRPr kumimoji="0" lang="en-US" sz="1050" b="0" i="0" u="none" strike="noStrike" kern="0" cap="none" spc="0" normalizeH="0" baseline="0" noProof="0" dirty="0">
              <a:ln>
                <a:noFill/>
              </a:ln>
              <a:solidFill>
                <a:prstClr val="black">
                  <a:lumMod val="65000"/>
                  <a:lumOff val="35000"/>
                </a:prstClr>
              </a:solidFill>
              <a:effectLst/>
              <a:uLnTx/>
              <a:uFillTx/>
              <a:latin typeface="Verdana"/>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050" b="1" i="1" u="none" strike="noStrike" kern="0" cap="none" spc="0" normalizeH="0" baseline="0" noProof="0" dirty="0">
              <a:ln>
                <a:noFill/>
              </a:ln>
              <a:solidFill>
                <a:prstClr val="black">
                  <a:lumMod val="65000"/>
                  <a:lumOff val="35000"/>
                </a:prstClr>
              </a:solidFill>
              <a:effectLst/>
              <a:uLnTx/>
              <a:uFillTx/>
              <a:latin typeface="Verdana"/>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050" b="1" i="1" u="none" strike="noStrike" kern="0" cap="none" spc="0" normalizeH="0" baseline="0" noProof="0" dirty="0">
              <a:ln>
                <a:noFill/>
              </a:ln>
              <a:solidFill>
                <a:prstClr val="black">
                  <a:lumMod val="65000"/>
                  <a:lumOff val="35000"/>
                </a:prstClr>
              </a:solidFill>
              <a:effectLst/>
              <a:uLnTx/>
              <a:uFillTx/>
              <a:latin typeface="Verdana"/>
              <a:ea typeface="+mn-ea"/>
              <a:cs typeface="+mn-cs"/>
            </a:endParaRPr>
          </a:p>
        </p:txBody>
      </p:sp>
      <p:sp>
        <p:nvSpPr>
          <p:cNvPr id="7" name="Rectangle 6"/>
          <p:cNvSpPr/>
          <p:nvPr/>
        </p:nvSpPr>
        <p:spPr>
          <a:xfrm>
            <a:off x="457200" y="1455839"/>
            <a:ext cx="10952480" cy="924166"/>
          </a:xfrm>
          <a:prstGeom prst="rect">
            <a:avLst/>
          </a:prstGeom>
          <a:noFill/>
          <a:ln w="19050" cap="flat" cmpd="sng" algn="ctr">
            <a:solidFill>
              <a:schemeClr val="accent3">
                <a:lumMod val="50000"/>
              </a:schemeClr>
            </a:solidFill>
            <a:prstDash val="solid"/>
          </a:ln>
          <a:effectLst/>
        </p:spPr>
        <p:txBody>
          <a:bodyPr lIns="77724" tIns="31090" rIns="77724" bIns="31090" rtlCol="0" anchor="t" anchorCtr="0"/>
          <a:lstStyle/>
          <a:p>
            <a:pPr marL="0" marR="0" lvl="0" indent="0" algn="l" defTabSz="1219170" rtl="0" eaLnBrk="1" fontAlgn="base" latinLnBrk="0" hangingPunct="1">
              <a:lnSpc>
                <a:spcPct val="100000"/>
              </a:lnSpc>
              <a:spcBef>
                <a:spcPct val="0"/>
              </a:spcBef>
              <a:spcAft>
                <a:spcPct val="0"/>
              </a:spcAft>
              <a:buClrTx/>
              <a:buSzTx/>
              <a:buFontTx/>
              <a:buNone/>
              <a:tabLst/>
              <a:defRPr/>
            </a:pPr>
            <a:r>
              <a:rPr kumimoji="0" lang="en-US" sz="1100" b="1" i="0" u="none" strike="noStrike" kern="0" cap="none" spc="0" normalizeH="0" baseline="0" noProof="0" dirty="0">
                <a:ln>
                  <a:noFill/>
                </a:ln>
                <a:solidFill>
                  <a:prstClr val="black">
                    <a:lumMod val="65000"/>
                    <a:lumOff val="35000"/>
                  </a:prstClr>
                </a:solidFill>
                <a:effectLst/>
                <a:uLnTx/>
                <a:uFillTx/>
                <a:latin typeface="Verdana"/>
                <a:ea typeface="+mn-ea"/>
                <a:cs typeface="+mn-cs"/>
              </a:rPr>
              <a:t>SOLUTION: </a:t>
            </a:r>
            <a:r>
              <a:rPr kumimoji="0" lang="en-US" sz="1100" b="0" i="0" u="none" strike="noStrike" kern="0" cap="none" spc="0" normalizeH="0" baseline="0" noProof="0" dirty="0">
                <a:ln>
                  <a:noFill/>
                </a:ln>
                <a:solidFill>
                  <a:prstClr val="black">
                    <a:lumMod val="65000"/>
                    <a:lumOff val="35000"/>
                  </a:prstClr>
                </a:solidFill>
                <a:effectLst/>
                <a:uLnTx/>
                <a:uFillTx/>
                <a:latin typeface="Verdana"/>
                <a:ea typeface="+mn-ea"/>
                <a:cs typeface="+mn-cs"/>
              </a:rPr>
              <a:t>What kinds of machine learning algorithms and solutions can be applied to solve the client problem?</a:t>
            </a:r>
          </a:p>
          <a:p>
            <a:pPr marL="0" marR="0" lvl="0" indent="0" algn="l" defTabSz="1219170" rtl="0" eaLnBrk="1" fontAlgn="base" latinLnBrk="0" hangingPunct="1">
              <a:lnSpc>
                <a:spcPct val="100000"/>
              </a:lnSpc>
              <a:spcBef>
                <a:spcPct val="0"/>
              </a:spcBef>
              <a:spcAft>
                <a:spcPct val="0"/>
              </a:spcAft>
              <a:buClrTx/>
              <a:buSzTx/>
              <a:buFontTx/>
              <a:buNone/>
              <a:tabLst/>
              <a:defRPr/>
            </a:pPr>
            <a:endParaRPr kumimoji="0" lang="en-US" sz="1100" b="0" i="0" u="none" strike="noStrike" kern="0" cap="none" spc="0" normalizeH="0" baseline="0" noProof="0" dirty="0">
              <a:ln>
                <a:noFill/>
              </a:ln>
              <a:solidFill>
                <a:prstClr val="black">
                  <a:lumMod val="65000"/>
                  <a:lumOff val="35000"/>
                </a:prstClr>
              </a:solidFill>
              <a:effectLst/>
              <a:uLnTx/>
              <a:uFillTx/>
              <a:latin typeface="Verdana"/>
              <a:ea typeface="+mn-ea"/>
              <a:cs typeface="+mn-cs"/>
            </a:endParaRPr>
          </a:p>
          <a:p>
            <a:pPr marL="0" marR="0" lvl="0" indent="0" algn="l" defTabSz="1219170" rtl="0" eaLnBrk="1" fontAlgn="base" latinLnBrk="0" hangingPunct="1">
              <a:lnSpc>
                <a:spcPct val="100000"/>
              </a:lnSpc>
              <a:spcBef>
                <a:spcPct val="0"/>
              </a:spcBef>
              <a:spcAft>
                <a:spcPct val="0"/>
              </a:spcAft>
              <a:buClrTx/>
              <a:buSzTx/>
              <a:buFontTx/>
              <a:buNone/>
              <a:tabLst/>
              <a:defRPr/>
            </a:pPr>
            <a:r>
              <a:rPr kumimoji="0" lang="en-US" sz="1100" b="0" i="0" u="none" strike="noStrike" kern="0" cap="none" spc="0" normalizeH="0" baseline="0" noProof="0" dirty="0" smtClean="0">
                <a:ln>
                  <a:noFill/>
                </a:ln>
                <a:solidFill>
                  <a:prstClr val="black">
                    <a:lumMod val="65000"/>
                    <a:lumOff val="35000"/>
                  </a:prstClr>
                </a:solidFill>
                <a:effectLst/>
                <a:uLnTx/>
                <a:uFillTx/>
                <a:latin typeface="Verdana"/>
                <a:ea typeface="+mn-ea"/>
                <a:cs typeface="+mn-cs"/>
              </a:rPr>
              <a:t>Apply machine learning to customer reviews (both free text and scaled</a:t>
            </a:r>
            <a:r>
              <a:rPr kumimoji="0" lang="en-US" sz="1100" b="0" i="0" u="none" strike="noStrike" kern="0" cap="none" spc="0" normalizeH="0" noProof="0" dirty="0" smtClean="0">
                <a:ln>
                  <a:noFill/>
                </a:ln>
                <a:solidFill>
                  <a:prstClr val="black">
                    <a:lumMod val="65000"/>
                    <a:lumOff val="35000"/>
                  </a:prstClr>
                </a:solidFill>
                <a:effectLst/>
                <a:uLnTx/>
                <a:uFillTx/>
                <a:latin typeface="Verdana"/>
                <a:ea typeface="+mn-ea"/>
                <a:cs typeface="+mn-cs"/>
              </a:rPr>
              <a:t> responses) to understand what type of complaints </a:t>
            </a:r>
            <a:r>
              <a:rPr lang="en-US" sz="1100" kern="0" noProof="0" dirty="0" smtClean="0">
                <a:solidFill>
                  <a:prstClr val="black">
                    <a:lumMod val="65000"/>
                    <a:lumOff val="35000"/>
                  </a:prstClr>
                </a:solidFill>
                <a:latin typeface="Verdana"/>
              </a:rPr>
              <a:t>require corrective action and what complaints are less harmful. NLP can be used to understand the topics of the complaints and the sentiment, these can be transformed into features which will be fed into a classifier along with other data to determine </a:t>
            </a:r>
            <a:r>
              <a:rPr lang="en-US" sz="1100" kern="0" dirty="0" smtClean="0">
                <a:solidFill>
                  <a:prstClr val="black">
                    <a:lumMod val="65000"/>
                    <a:lumOff val="35000"/>
                  </a:prstClr>
                </a:solidFill>
                <a:latin typeface="Verdana"/>
              </a:rPr>
              <a:t>a predicted classification of recommend or not recommend. </a:t>
            </a:r>
            <a:endParaRPr kumimoji="0" lang="en-US" sz="1000" b="0" i="1" u="none" strike="noStrike" kern="0" cap="none" spc="0" normalizeH="0" baseline="0" noProof="0" dirty="0">
              <a:ln>
                <a:noFill/>
              </a:ln>
              <a:solidFill>
                <a:prstClr val="black">
                  <a:lumMod val="65000"/>
                  <a:lumOff val="35000"/>
                </a:prstClr>
              </a:solidFill>
              <a:effectLst/>
              <a:uLnTx/>
              <a:uFillTx/>
              <a:latin typeface="Verdana"/>
              <a:ea typeface="+mn-ea"/>
              <a:cs typeface="+mn-cs"/>
            </a:endParaRPr>
          </a:p>
        </p:txBody>
      </p:sp>
      <p:sp>
        <p:nvSpPr>
          <p:cNvPr id="21" name="Rectangle 20"/>
          <p:cNvSpPr/>
          <p:nvPr/>
        </p:nvSpPr>
        <p:spPr>
          <a:xfrm>
            <a:off x="2998416" y="2448157"/>
            <a:ext cx="2884224" cy="2741875"/>
          </a:xfrm>
          <a:prstGeom prst="rect">
            <a:avLst/>
          </a:prstGeom>
          <a:noFill/>
          <a:ln w="19050" cap="flat" cmpd="sng" algn="ctr">
            <a:solidFill>
              <a:schemeClr val="accent3">
                <a:lumMod val="50000"/>
              </a:schemeClr>
            </a:solidFill>
            <a:prstDash val="solid"/>
          </a:ln>
          <a:effectLst/>
        </p:spPr>
        <p:txBody>
          <a:bodyPr lIns="77724" tIns="31090" rIns="77724" bIns="31090" rtlCol="0" anchor="t" anchorCtr="0"/>
          <a:lstStyle/>
          <a:p>
            <a:pPr marL="0" marR="0" lvl="0" indent="0" algn="l" defTabSz="1219170" rtl="0" eaLnBrk="1" fontAlgn="base" latinLnBrk="0" hangingPunct="1">
              <a:lnSpc>
                <a:spcPct val="100000"/>
              </a:lnSpc>
              <a:spcBef>
                <a:spcPct val="0"/>
              </a:spcBef>
              <a:spcAft>
                <a:spcPct val="0"/>
              </a:spcAft>
              <a:buClrTx/>
              <a:buSzTx/>
              <a:buFontTx/>
              <a:buNone/>
              <a:tabLst/>
              <a:defRPr/>
            </a:pPr>
            <a:r>
              <a:rPr kumimoji="0" lang="en-US" sz="1100" b="1" i="0" u="none" strike="noStrike" kern="0" cap="none" spc="0" normalizeH="0" baseline="0" noProof="0" dirty="0">
                <a:ln>
                  <a:noFill/>
                </a:ln>
                <a:solidFill>
                  <a:prstClr val="black">
                    <a:lumMod val="65000"/>
                    <a:lumOff val="35000"/>
                  </a:prstClr>
                </a:solidFill>
                <a:effectLst/>
                <a:uLnTx/>
                <a:uFillTx/>
                <a:latin typeface="Verdana"/>
                <a:ea typeface="+mn-ea"/>
                <a:cs typeface="+mn-cs"/>
              </a:rPr>
              <a:t>VALUE: </a:t>
            </a:r>
            <a:r>
              <a:rPr kumimoji="0" lang="en-US" sz="1100" b="0" i="0" u="none" strike="noStrike" kern="0" cap="none" spc="0" normalizeH="0" baseline="0" noProof="0" dirty="0">
                <a:ln>
                  <a:noFill/>
                </a:ln>
                <a:solidFill>
                  <a:prstClr val="black">
                    <a:lumMod val="65000"/>
                    <a:lumOff val="35000"/>
                  </a:prstClr>
                </a:solidFill>
                <a:effectLst/>
                <a:uLnTx/>
                <a:uFillTx/>
                <a:latin typeface="Verdana"/>
                <a:ea typeface="+mn-ea"/>
                <a:cs typeface="+mn-cs"/>
              </a:rPr>
              <a:t>Simple, clear, compelling message that states why you and your ML algorithm are worth paying attention to.</a:t>
            </a:r>
          </a:p>
          <a:p>
            <a:pPr marL="0" marR="0" lvl="0" indent="0" algn="l" defTabSz="1219170" rtl="0" eaLnBrk="1" fontAlgn="base" latinLnBrk="0" hangingPunct="1">
              <a:lnSpc>
                <a:spcPct val="100000"/>
              </a:lnSpc>
              <a:spcBef>
                <a:spcPct val="0"/>
              </a:spcBef>
              <a:spcAft>
                <a:spcPct val="0"/>
              </a:spcAft>
              <a:buClrTx/>
              <a:buSzTx/>
              <a:buFontTx/>
              <a:buNone/>
              <a:tabLst/>
              <a:defRPr/>
            </a:pPr>
            <a:endParaRPr kumimoji="0" lang="en-US" sz="1100" b="0" i="0" u="none" strike="noStrike" kern="0" cap="none" spc="0" normalizeH="0" baseline="0" noProof="0" dirty="0">
              <a:ln>
                <a:noFill/>
              </a:ln>
              <a:solidFill>
                <a:prstClr val="black">
                  <a:lumMod val="65000"/>
                  <a:lumOff val="35000"/>
                </a:prstClr>
              </a:solidFill>
              <a:effectLst/>
              <a:uLnTx/>
              <a:uFillTx/>
              <a:latin typeface="Verdana"/>
              <a:ea typeface="+mn-ea"/>
              <a:cs typeface="+mn-cs"/>
            </a:endParaRPr>
          </a:p>
          <a:p>
            <a:pPr marL="171450" marR="0" lvl="0" indent="-171450" algn="l" defTabSz="121917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en-US" sz="1100" kern="0" noProof="0" dirty="0" smtClean="0">
                <a:solidFill>
                  <a:prstClr val="black">
                    <a:lumMod val="65000"/>
                    <a:lumOff val="35000"/>
                  </a:prstClr>
                </a:solidFill>
                <a:latin typeface="Verdana"/>
              </a:rPr>
              <a:t>Identifying customers who are likely to leave an airline would allow the airline to take action to win the customer back before they become loyal to another airline</a:t>
            </a:r>
            <a:endParaRPr kumimoji="0" lang="en-US" sz="1100" b="0" i="0" u="none" strike="noStrike" kern="0" cap="none" spc="0" normalizeH="0" baseline="0" noProof="0" dirty="0">
              <a:ln>
                <a:noFill/>
              </a:ln>
              <a:solidFill>
                <a:prstClr val="black">
                  <a:lumMod val="65000"/>
                  <a:lumOff val="35000"/>
                </a:prstClr>
              </a:solidFill>
              <a:effectLst/>
              <a:uLnTx/>
              <a:uFillTx/>
              <a:latin typeface="Verdana"/>
              <a:ea typeface="+mn-ea"/>
              <a:cs typeface="+mn-cs"/>
            </a:endParaRPr>
          </a:p>
          <a:p>
            <a:pPr marL="171450" marR="0" lvl="0" indent="-171450" algn="l" defTabSz="1219170" rtl="0" eaLnBrk="1" fontAlgn="base" latinLnBrk="0" hangingPunct="1">
              <a:lnSpc>
                <a:spcPct val="100000"/>
              </a:lnSpc>
              <a:spcBef>
                <a:spcPct val="0"/>
              </a:spcBef>
              <a:spcAft>
                <a:spcPct val="0"/>
              </a:spcAft>
              <a:buClrTx/>
              <a:buSzTx/>
              <a:buFont typeface="Arial" panose="020B0604020202020204" pitchFamily="34" charset="0"/>
              <a:buChar char="•"/>
              <a:tabLst/>
              <a:defRPr/>
            </a:pPr>
            <a:endParaRPr kumimoji="0" lang="en-US" sz="1100" b="0" i="0" u="none" strike="noStrike" kern="0" cap="none" spc="0" normalizeH="0" baseline="0" noProof="0" dirty="0">
              <a:ln>
                <a:noFill/>
              </a:ln>
              <a:solidFill>
                <a:prstClr val="black">
                  <a:lumMod val="65000"/>
                  <a:lumOff val="35000"/>
                </a:prstClr>
              </a:solidFill>
              <a:effectLst/>
              <a:uLnTx/>
              <a:uFillTx/>
              <a:latin typeface="Verdana"/>
              <a:ea typeface="+mn-ea"/>
              <a:cs typeface="+mn-cs"/>
            </a:endParaRPr>
          </a:p>
          <a:p>
            <a:pPr marL="0" marR="0" lvl="0" indent="0" algn="l" defTabSz="1219170" rtl="0" eaLnBrk="1" fontAlgn="base" latinLnBrk="0" hangingPunct="1">
              <a:lnSpc>
                <a:spcPct val="100000"/>
              </a:lnSpc>
              <a:spcBef>
                <a:spcPct val="0"/>
              </a:spcBef>
              <a:spcAft>
                <a:spcPct val="0"/>
              </a:spcAft>
              <a:buClrTx/>
              <a:buSzTx/>
              <a:buFontTx/>
              <a:buNone/>
              <a:tabLst/>
              <a:defRPr/>
            </a:pPr>
            <a:endParaRPr kumimoji="0" lang="en-US" sz="1100" b="0" i="0" u="none" strike="noStrike" kern="0" cap="none" spc="0" normalizeH="0" baseline="0" noProof="0" dirty="0">
              <a:ln>
                <a:noFill/>
              </a:ln>
              <a:solidFill>
                <a:prstClr val="black">
                  <a:lumMod val="65000"/>
                  <a:lumOff val="35000"/>
                </a:prstClr>
              </a:solidFill>
              <a:effectLst/>
              <a:uLnTx/>
              <a:uFillTx/>
              <a:latin typeface="Verdana"/>
              <a:ea typeface="+mn-ea"/>
              <a:cs typeface="+mn-cs"/>
            </a:endParaRPr>
          </a:p>
          <a:p>
            <a:pPr marL="0" marR="0" lvl="0" indent="0" algn="l" defTabSz="1219170" rtl="0" eaLnBrk="1" fontAlgn="base" latinLnBrk="0" hangingPunct="1">
              <a:lnSpc>
                <a:spcPct val="100000"/>
              </a:lnSpc>
              <a:spcBef>
                <a:spcPct val="0"/>
              </a:spcBef>
              <a:spcAft>
                <a:spcPct val="0"/>
              </a:spcAft>
              <a:buClrTx/>
              <a:buSzTx/>
              <a:buFontTx/>
              <a:buNone/>
              <a:tabLst/>
              <a:defRPr/>
            </a:pPr>
            <a:endParaRPr kumimoji="0" lang="en-US" sz="1100" b="0" i="0" u="none" strike="noStrike" kern="0" cap="none" spc="0" normalizeH="0" baseline="0" noProof="0" dirty="0">
              <a:ln>
                <a:noFill/>
              </a:ln>
              <a:solidFill>
                <a:prstClr val="black">
                  <a:lumMod val="65000"/>
                  <a:lumOff val="35000"/>
                </a:prstClr>
              </a:solidFill>
              <a:effectLst/>
              <a:uLnTx/>
              <a:uFillTx/>
              <a:latin typeface="Verdana"/>
              <a:ea typeface="+mn-ea"/>
              <a:cs typeface="+mn-cs"/>
            </a:endParaRPr>
          </a:p>
          <a:p>
            <a:pPr marL="171450" marR="0" lvl="0" indent="-171450" algn="l" defTabSz="1219170" rtl="0" eaLnBrk="1" fontAlgn="base" latinLnBrk="0" hangingPunct="1">
              <a:lnSpc>
                <a:spcPct val="100000"/>
              </a:lnSpc>
              <a:spcBef>
                <a:spcPct val="0"/>
              </a:spcBef>
              <a:spcAft>
                <a:spcPct val="0"/>
              </a:spcAft>
              <a:buClrTx/>
              <a:buSzTx/>
              <a:buFont typeface="Arial" panose="020B0604020202020204" pitchFamily="34" charset="0"/>
              <a:buChar char="•"/>
              <a:tabLst/>
              <a:defRPr/>
            </a:pPr>
            <a:endParaRPr kumimoji="0" lang="en-US" sz="1100" b="0" i="0" u="none" strike="noStrike" kern="0" cap="none" spc="0" normalizeH="0" baseline="0" noProof="0" dirty="0">
              <a:ln>
                <a:noFill/>
              </a:ln>
              <a:solidFill>
                <a:prstClr val="black">
                  <a:lumMod val="65000"/>
                  <a:lumOff val="35000"/>
                </a:prstClr>
              </a:solidFill>
              <a:effectLst/>
              <a:uLnTx/>
              <a:uFillTx/>
              <a:latin typeface="Verdana"/>
              <a:ea typeface="+mn-ea"/>
              <a:cs typeface="+mn-cs"/>
            </a:endParaRPr>
          </a:p>
        </p:txBody>
      </p:sp>
      <p:sp>
        <p:nvSpPr>
          <p:cNvPr id="23" name="Rectangle 22"/>
          <p:cNvSpPr/>
          <p:nvPr/>
        </p:nvSpPr>
        <p:spPr>
          <a:xfrm>
            <a:off x="5953760" y="2471818"/>
            <a:ext cx="2743200" cy="2715818"/>
          </a:xfrm>
          <a:prstGeom prst="rect">
            <a:avLst/>
          </a:prstGeom>
          <a:noFill/>
          <a:ln w="19050" cap="flat" cmpd="sng" algn="ctr">
            <a:solidFill>
              <a:schemeClr val="accent3">
                <a:lumMod val="50000"/>
              </a:schemeClr>
            </a:solidFill>
            <a:prstDash val="solid"/>
          </a:ln>
          <a:effectLst/>
        </p:spPr>
        <p:txBody>
          <a:bodyPr lIns="77724" tIns="31090" rIns="77724" bIns="31090" rtlCol="0" anchor="t" anchorCtr="0"/>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100" b="1" i="0" u="none" strike="noStrike" kern="0" cap="none" spc="0" normalizeH="0" baseline="0" noProof="0" dirty="0">
                <a:ln>
                  <a:noFill/>
                </a:ln>
                <a:solidFill>
                  <a:prstClr val="black">
                    <a:lumMod val="65000"/>
                    <a:lumOff val="35000"/>
                  </a:prstClr>
                </a:solidFill>
                <a:effectLst/>
                <a:uLnTx/>
                <a:uFillTx/>
                <a:latin typeface="Verdana"/>
                <a:ea typeface="+mn-ea"/>
                <a:cs typeface="+mn-cs"/>
              </a:rPr>
              <a:t>CHANNELS: </a:t>
            </a:r>
            <a:r>
              <a:rPr kumimoji="0" lang="en-US" sz="1100" b="0" i="0" u="none" strike="noStrike" kern="0" cap="none" spc="0" normalizeH="0" baseline="0" noProof="0" dirty="0">
                <a:ln>
                  <a:noFill/>
                </a:ln>
                <a:solidFill>
                  <a:prstClr val="black">
                    <a:lumMod val="65000"/>
                    <a:lumOff val="35000"/>
                  </a:prstClr>
                </a:solidFill>
                <a:effectLst/>
                <a:uLnTx/>
                <a:uFillTx/>
                <a:latin typeface="Verdana"/>
                <a:ea typeface="+mn-ea"/>
                <a:cs typeface="+mn-cs"/>
              </a:rPr>
              <a:t>How can you deliver this ML algorithm to the customer (e.g. embedded app feature, in-database, etc.)?</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100" b="0" i="0" u="none" strike="noStrike" kern="0" cap="none" spc="0" normalizeH="0" baseline="0" noProof="0" dirty="0">
              <a:ln>
                <a:noFill/>
              </a:ln>
              <a:solidFill>
                <a:prstClr val="black">
                  <a:lumMod val="65000"/>
                  <a:lumOff val="35000"/>
                </a:prstClr>
              </a:solidFill>
              <a:effectLst/>
              <a:uLnTx/>
              <a:uFillTx/>
              <a:latin typeface="Verdana"/>
              <a:ea typeface="+mn-ea"/>
              <a:cs typeface="+mn-cs"/>
            </a:endParaRPr>
          </a:p>
          <a:p>
            <a:pPr marL="171450" marR="0" lvl="0" indent="-17145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en-US" sz="1100" kern="0" noProof="0" dirty="0" smtClean="0">
                <a:solidFill>
                  <a:prstClr val="black">
                    <a:lumMod val="65000"/>
                    <a:lumOff val="35000"/>
                  </a:prstClr>
                </a:solidFill>
                <a:latin typeface="Verdana"/>
              </a:rPr>
              <a:t>Evaluate incoming complaints by scanning databases or possibly streaming data</a:t>
            </a:r>
            <a:endParaRPr lang="en-US" sz="1100" kern="0" dirty="0">
              <a:solidFill>
                <a:prstClr val="black">
                  <a:lumMod val="65000"/>
                  <a:lumOff val="35000"/>
                </a:prstClr>
              </a:solidFill>
              <a:latin typeface="Verdana"/>
            </a:endParaRPr>
          </a:p>
        </p:txBody>
      </p:sp>
      <p:sp>
        <p:nvSpPr>
          <p:cNvPr id="18" name="Rectangle 17"/>
          <p:cNvSpPr/>
          <p:nvPr/>
        </p:nvSpPr>
        <p:spPr>
          <a:xfrm>
            <a:off x="457200" y="5332490"/>
            <a:ext cx="11043920" cy="1169909"/>
          </a:xfrm>
          <a:prstGeom prst="rect">
            <a:avLst/>
          </a:prstGeom>
          <a:noFill/>
          <a:ln w="19050" cap="flat" cmpd="sng" algn="ctr">
            <a:solidFill>
              <a:schemeClr val="accent3">
                <a:lumMod val="50000"/>
              </a:schemeClr>
            </a:solidFill>
            <a:prstDash val="solid"/>
          </a:ln>
          <a:effectLst/>
        </p:spPr>
        <p:txBody>
          <a:bodyPr lIns="77724" tIns="31090" rIns="77724" bIns="31090" rtlCol="0" anchor="t" anchorCtr="0"/>
          <a:lstStyle/>
          <a:p>
            <a:pPr marL="0" marR="0" lvl="0" indent="0" algn="l" defTabSz="1219170" rtl="0" eaLnBrk="1" fontAlgn="base" latinLnBrk="0" hangingPunct="1">
              <a:lnSpc>
                <a:spcPct val="100000"/>
              </a:lnSpc>
              <a:spcBef>
                <a:spcPct val="0"/>
              </a:spcBef>
              <a:spcAft>
                <a:spcPct val="0"/>
              </a:spcAft>
              <a:buClrTx/>
              <a:buSzTx/>
              <a:buFontTx/>
              <a:buNone/>
              <a:tabLst/>
              <a:defRPr/>
            </a:pPr>
            <a:r>
              <a:rPr kumimoji="0" lang="en-US" sz="1100" b="1" i="0" u="none" strike="noStrike" kern="0" cap="none" spc="0" normalizeH="0" baseline="0" noProof="0" dirty="0">
                <a:ln>
                  <a:noFill/>
                </a:ln>
                <a:solidFill>
                  <a:prstClr val="black">
                    <a:lumMod val="65000"/>
                    <a:lumOff val="35000"/>
                  </a:prstClr>
                </a:solidFill>
                <a:effectLst/>
                <a:uLnTx/>
                <a:uFillTx/>
                <a:latin typeface="Verdana"/>
                <a:ea typeface="+mn-ea"/>
                <a:cs typeface="+mn-cs"/>
              </a:rPr>
              <a:t>OTHER: </a:t>
            </a:r>
            <a:r>
              <a:rPr kumimoji="0" lang="en-US" sz="1100" b="0" i="0" u="none" strike="noStrike" kern="0" cap="none" spc="0" normalizeH="0" baseline="0" noProof="0" dirty="0">
                <a:ln>
                  <a:noFill/>
                </a:ln>
                <a:solidFill>
                  <a:prstClr val="black">
                    <a:lumMod val="65000"/>
                    <a:lumOff val="35000"/>
                  </a:prstClr>
                </a:solidFill>
                <a:effectLst/>
                <a:uLnTx/>
                <a:uFillTx/>
                <a:latin typeface="Verdana"/>
                <a:ea typeface="+mn-ea"/>
                <a:cs typeface="+mn-cs"/>
              </a:rPr>
              <a:t>What do you need to make this happen (e.g., people, process, technology, data)?</a:t>
            </a:r>
          </a:p>
          <a:p>
            <a:pPr marL="171450" marR="0" lvl="0" indent="-171450" algn="l" defTabSz="121917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1100" b="0" i="0" u="none" strike="noStrike" kern="0" cap="none" spc="0" normalizeH="0" baseline="0" noProof="0" dirty="0" smtClean="0">
                <a:ln>
                  <a:noFill/>
                </a:ln>
                <a:solidFill>
                  <a:prstClr val="black">
                    <a:lumMod val="65000"/>
                    <a:lumOff val="35000"/>
                  </a:prstClr>
                </a:solidFill>
                <a:effectLst/>
                <a:uLnTx/>
                <a:uFillTx/>
                <a:latin typeface="Verdana"/>
                <a:ea typeface="+mn-ea"/>
                <a:cs typeface="+mn-cs"/>
              </a:rPr>
              <a:t>Airline survey data including complaints</a:t>
            </a:r>
          </a:p>
          <a:p>
            <a:pPr marL="171450" marR="0" lvl="0" indent="-171450" algn="l" defTabSz="121917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en-US" sz="1100" kern="0" dirty="0" smtClean="0">
                <a:solidFill>
                  <a:prstClr val="black">
                    <a:lumMod val="65000"/>
                    <a:lumOff val="35000"/>
                  </a:prstClr>
                </a:solidFill>
                <a:latin typeface="Verdana"/>
              </a:rPr>
              <a:t>Someone with airline industry knowledge to decipher jargon (plane types, fare classes, etc.)</a:t>
            </a:r>
          </a:p>
          <a:p>
            <a:pPr marL="171450" marR="0" lvl="0" indent="-171450" algn="l" defTabSz="1219170" rtl="0" eaLnBrk="1" fontAlgn="base" latinLnBrk="0" hangingPunct="1">
              <a:lnSpc>
                <a:spcPct val="100000"/>
              </a:lnSpc>
              <a:spcBef>
                <a:spcPct val="0"/>
              </a:spcBef>
              <a:spcAft>
                <a:spcPct val="0"/>
              </a:spcAft>
              <a:buClrTx/>
              <a:buSzTx/>
              <a:buFont typeface="Arial" panose="020B0604020202020204" pitchFamily="34" charset="0"/>
              <a:buChar char="•"/>
              <a:tabLst/>
              <a:defRPr/>
            </a:pPr>
            <a:endParaRPr kumimoji="0" lang="en-US" sz="1100" b="0" i="0" u="none" strike="noStrike" kern="0" cap="none" spc="0" normalizeH="0" baseline="0" noProof="0" dirty="0">
              <a:ln>
                <a:noFill/>
              </a:ln>
              <a:solidFill>
                <a:prstClr val="black">
                  <a:lumMod val="65000"/>
                  <a:lumOff val="35000"/>
                </a:prstClr>
              </a:solidFill>
              <a:effectLst/>
              <a:uLnTx/>
              <a:uFillTx/>
              <a:latin typeface="Verdana"/>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000" b="0" i="0" u="none" strike="noStrike" kern="0" cap="none" spc="0" normalizeH="0" baseline="0" noProof="0" dirty="0">
              <a:ln>
                <a:noFill/>
              </a:ln>
              <a:solidFill>
                <a:prstClr val="black">
                  <a:lumMod val="65000"/>
                  <a:lumOff val="35000"/>
                </a:prstClr>
              </a:solidFill>
              <a:effectLst/>
              <a:uLnTx/>
              <a:uFillTx/>
              <a:latin typeface="Verdana"/>
              <a:ea typeface="+mn-ea"/>
              <a:cs typeface="+mn-cs"/>
            </a:endParaRPr>
          </a:p>
        </p:txBody>
      </p:sp>
      <p:sp>
        <p:nvSpPr>
          <p:cNvPr id="2" name="Oval 1"/>
          <p:cNvSpPr/>
          <p:nvPr/>
        </p:nvSpPr>
        <p:spPr bwMode="gray">
          <a:xfrm>
            <a:off x="11814" y="835645"/>
            <a:ext cx="346364" cy="339437"/>
          </a:xfrm>
          <a:prstGeom prst="ellipse">
            <a:avLst/>
          </a:prstGeom>
          <a:solidFill>
            <a:schemeClr val="accent3"/>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n-US" sz="1600" b="1" dirty="0" smtClean="0">
                <a:solidFill>
                  <a:schemeClr val="bg1"/>
                </a:solidFill>
              </a:rPr>
              <a:t>1</a:t>
            </a:r>
            <a:endParaRPr lang="en-US" sz="1600" b="1" dirty="0" smtClean="0">
              <a:solidFill>
                <a:schemeClr val="bg1"/>
              </a:solidFill>
            </a:endParaRPr>
          </a:p>
        </p:txBody>
      </p:sp>
      <p:sp>
        <p:nvSpPr>
          <p:cNvPr id="11" name="Oval 10"/>
          <p:cNvSpPr/>
          <p:nvPr/>
        </p:nvSpPr>
        <p:spPr bwMode="gray">
          <a:xfrm>
            <a:off x="31768" y="4001408"/>
            <a:ext cx="346364" cy="339437"/>
          </a:xfrm>
          <a:prstGeom prst="ellipse">
            <a:avLst/>
          </a:prstGeom>
          <a:solidFill>
            <a:schemeClr val="accent3"/>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n-US" sz="1600" b="1" dirty="0" smtClean="0">
                <a:solidFill>
                  <a:schemeClr val="bg1"/>
                </a:solidFill>
              </a:rPr>
              <a:t>2</a:t>
            </a:r>
            <a:endParaRPr lang="en-US" sz="1600" b="1" dirty="0" smtClean="0">
              <a:solidFill>
                <a:schemeClr val="bg1"/>
              </a:solidFill>
            </a:endParaRPr>
          </a:p>
        </p:txBody>
      </p:sp>
      <p:sp>
        <p:nvSpPr>
          <p:cNvPr id="12" name="Oval 11"/>
          <p:cNvSpPr/>
          <p:nvPr/>
        </p:nvSpPr>
        <p:spPr bwMode="gray">
          <a:xfrm>
            <a:off x="5709458" y="6529863"/>
            <a:ext cx="346364" cy="328137"/>
          </a:xfrm>
          <a:prstGeom prst="ellipse">
            <a:avLst/>
          </a:prstGeom>
          <a:solidFill>
            <a:schemeClr val="accent3"/>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n-US" sz="1600" b="1" dirty="0" smtClean="0">
                <a:solidFill>
                  <a:schemeClr val="bg1"/>
                </a:solidFill>
              </a:rPr>
              <a:t>3</a:t>
            </a:r>
            <a:endParaRPr lang="en-US" sz="1600" b="1" dirty="0" smtClean="0">
              <a:solidFill>
                <a:schemeClr val="bg1"/>
              </a:solidFill>
            </a:endParaRPr>
          </a:p>
        </p:txBody>
      </p:sp>
      <p:sp>
        <p:nvSpPr>
          <p:cNvPr id="3" name="Rectangle 2"/>
          <p:cNvSpPr/>
          <p:nvPr/>
        </p:nvSpPr>
        <p:spPr bwMode="gray">
          <a:xfrm>
            <a:off x="6186055" y="6502399"/>
            <a:ext cx="5315065" cy="480292"/>
          </a:xfrm>
          <a:prstGeom prst="rect">
            <a:avLst/>
          </a:prstGeom>
          <a:solidFill>
            <a:schemeClr val="accent3"/>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n-US" sz="1600" b="1" dirty="0" smtClean="0">
                <a:solidFill>
                  <a:schemeClr val="bg1"/>
                </a:solidFill>
              </a:rPr>
              <a:t>Technical Design elements and next steps (?)</a:t>
            </a:r>
            <a:endParaRPr lang="en-US" sz="1600" b="1" dirty="0" smtClean="0">
              <a:solidFill>
                <a:schemeClr val="bg1"/>
              </a:solidFill>
            </a:endParaRPr>
          </a:p>
        </p:txBody>
      </p:sp>
    </p:spTree>
    <p:extLst>
      <p:ext uri="{BB962C8B-B14F-4D97-AF65-F5344CB8AC3E}">
        <p14:creationId xmlns:p14="http://schemas.microsoft.com/office/powerpoint/2010/main" val="3464343885"/>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Cross Competency Profile – </a:t>
            </a:r>
            <a:r>
              <a:rPr lang="en-US" i="1" dirty="0"/>
              <a:t>Example</a:t>
            </a:r>
            <a:endParaRPr lang="en-US" dirty="0"/>
          </a:p>
        </p:txBody>
      </p:sp>
      <p:grpSp>
        <p:nvGrpSpPr>
          <p:cNvPr id="8" name="Group 7">
            <a:extLst>
              <a:ext uri="{FF2B5EF4-FFF2-40B4-BE49-F238E27FC236}">
                <a16:creationId xmlns:a16="http://schemas.microsoft.com/office/drawing/2014/main" id="{F2051751-A687-4E11-9237-978DCB0B563C}"/>
              </a:ext>
            </a:extLst>
          </p:cNvPr>
          <p:cNvGrpSpPr/>
          <p:nvPr/>
        </p:nvGrpSpPr>
        <p:grpSpPr>
          <a:xfrm>
            <a:off x="623207" y="1417708"/>
            <a:ext cx="3254813" cy="2534740"/>
            <a:chOff x="564324" y="1449240"/>
            <a:chExt cx="2193274" cy="2534740"/>
          </a:xfrm>
        </p:grpSpPr>
        <p:sp>
          <p:nvSpPr>
            <p:cNvPr id="9" name="TextBox 8">
              <a:extLst>
                <a:ext uri="{FF2B5EF4-FFF2-40B4-BE49-F238E27FC236}">
                  <a16:creationId xmlns:a16="http://schemas.microsoft.com/office/drawing/2014/main" id="{19063146-7EB8-CF4B-A7C8-2C2076AADDF3}"/>
                </a:ext>
              </a:extLst>
            </p:cNvPr>
            <p:cNvSpPr txBox="1"/>
            <p:nvPr/>
          </p:nvSpPr>
          <p:spPr>
            <a:xfrm>
              <a:off x="564324" y="1449240"/>
              <a:ext cx="2193273" cy="246221"/>
            </a:xfrm>
            <a:prstGeom prst="rect">
              <a:avLst/>
            </a:prstGeom>
            <a:noFill/>
          </p:spPr>
          <p:txBody>
            <a:bodyPr wrap="square" lIns="0" tIns="0" rIns="0" bIns="0" rtlCol="0">
              <a:spAutoFit/>
            </a:bodyPr>
            <a:lstStyle/>
            <a:p>
              <a:pPr defTabSz="914378">
                <a:spcBef>
                  <a:spcPts val="450"/>
                </a:spcBef>
                <a:buSzPct val="100000"/>
                <a:defRPr/>
              </a:pPr>
              <a:r>
                <a:rPr lang="en-US" sz="1600" b="1" dirty="0">
                  <a:solidFill>
                    <a:schemeClr val="accent5"/>
                  </a:solidFill>
                  <a:latin typeface="+mj-lt"/>
                </a:rPr>
                <a:t>Analytics Profile </a:t>
              </a:r>
            </a:p>
          </p:txBody>
        </p:sp>
        <p:sp>
          <p:nvSpPr>
            <p:cNvPr id="10" name="TextBox 9">
              <a:extLst>
                <a:ext uri="{FF2B5EF4-FFF2-40B4-BE49-F238E27FC236}">
                  <a16:creationId xmlns:a16="http://schemas.microsoft.com/office/drawing/2014/main" id="{F606AE0E-2CCC-3D43-8BFA-7CF1D7FF8AED}"/>
                </a:ext>
              </a:extLst>
            </p:cNvPr>
            <p:cNvSpPr txBox="1"/>
            <p:nvPr/>
          </p:nvSpPr>
          <p:spPr>
            <a:xfrm>
              <a:off x="564325" y="2044988"/>
              <a:ext cx="2193273" cy="1938992"/>
            </a:xfrm>
            <a:prstGeom prst="rect">
              <a:avLst/>
            </a:prstGeom>
            <a:noFill/>
          </p:spPr>
          <p:txBody>
            <a:bodyPr wrap="square" lIns="0" tIns="0" rIns="0" bIns="0" rtlCol="0">
              <a:spAutoFit/>
            </a:bodyPr>
            <a:lstStyle/>
            <a:p>
              <a:r>
                <a:rPr lang="en-US" sz="1400" dirty="0"/>
                <a:t>This </a:t>
              </a:r>
              <a:r>
                <a:rPr lang="en-US" sz="1400" i="1" dirty="0"/>
                <a:t>Consultant </a:t>
              </a:r>
              <a:r>
                <a:rPr lang="en-US" sz="1400" dirty="0"/>
                <a:t>leverages disparate data to </a:t>
              </a:r>
              <a:r>
                <a:rPr lang="en-US" sz="1400" b="1" dirty="0">
                  <a:solidFill>
                    <a:schemeClr val="accent5"/>
                  </a:solidFill>
                </a:rPr>
                <a:t>design cutting-edge analytics platforms </a:t>
              </a:r>
              <a:r>
                <a:rPr lang="en-US" sz="1400" dirty="0"/>
                <a:t>to help clients identify trends and make informed business decisions. This </a:t>
              </a:r>
              <a:r>
                <a:rPr lang="en-US" sz="1400" i="1" dirty="0"/>
                <a:t>Consultant </a:t>
              </a:r>
              <a:r>
                <a:rPr lang="en-US" sz="1400" dirty="0"/>
                <a:t>also advises clients on </a:t>
              </a:r>
              <a:r>
                <a:rPr lang="en-US" sz="1400" b="1" dirty="0">
                  <a:solidFill>
                    <a:schemeClr val="accent5"/>
                  </a:solidFill>
                </a:rPr>
                <a:t>data management </a:t>
              </a:r>
              <a:r>
                <a:rPr lang="en-US" sz="1400" dirty="0"/>
                <a:t>and business analytics to enable continuous and sustained value creation</a:t>
              </a:r>
            </a:p>
          </p:txBody>
        </p:sp>
        <p:cxnSp>
          <p:nvCxnSpPr>
            <p:cNvPr id="11" name="Straight Connector 10">
              <a:extLst>
                <a:ext uri="{FF2B5EF4-FFF2-40B4-BE49-F238E27FC236}">
                  <a16:creationId xmlns:a16="http://schemas.microsoft.com/office/drawing/2014/main" id="{2522CB3E-D91A-444C-81DF-5A2101545236}"/>
                </a:ext>
              </a:extLst>
            </p:cNvPr>
            <p:cNvCxnSpPr>
              <a:cxnSpLocks/>
            </p:cNvCxnSpPr>
            <p:nvPr/>
          </p:nvCxnSpPr>
          <p:spPr>
            <a:xfrm>
              <a:off x="564324" y="1771940"/>
              <a:ext cx="2094990" cy="0"/>
            </a:xfrm>
            <a:prstGeom prst="line">
              <a:avLst/>
            </a:prstGeom>
            <a:ln w="15875">
              <a:solidFill>
                <a:schemeClr val="accent5"/>
              </a:solidFill>
            </a:ln>
          </p:spPr>
          <p:style>
            <a:lnRef idx="1">
              <a:schemeClr val="accent1"/>
            </a:lnRef>
            <a:fillRef idx="0">
              <a:schemeClr val="accent1"/>
            </a:fillRef>
            <a:effectRef idx="0">
              <a:schemeClr val="accent1"/>
            </a:effectRef>
            <a:fontRef idx="minor">
              <a:schemeClr val="tx1"/>
            </a:fontRef>
          </p:style>
        </p:cxnSp>
      </p:grpSp>
      <p:sp>
        <p:nvSpPr>
          <p:cNvPr id="20" name="TextBox 19">
            <a:extLst>
              <a:ext uri="{FF2B5EF4-FFF2-40B4-BE49-F238E27FC236}">
                <a16:creationId xmlns:a16="http://schemas.microsoft.com/office/drawing/2014/main" id="{F606AE0E-2CCC-3D43-8BFA-7CF1D7FF8AED}"/>
              </a:ext>
            </a:extLst>
          </p:cNvPr>
          <p:cNvSpPr txBox="1"/>
          <p:nvPr/>
        </p:nvSpPr>
        <p:spPr>
          <a:xfrm>
            <a:off x="623208" y="4649427"/>
            <a:ext cx="1662792" cy="2087751"/>
          </a:xfrm>
          <a:prstGeom prst="rect">
            <a:avLst/>
          </a:prstGeom>
          <a:noFill/>
        </p:spPr>
        <p:txBody>
          <a:bodyPr wrap="square" lIns="0" tIns="0" rIns="0" bIns="0" rtlCol="0">
            <a:spAutoFit/>
          </a:bodyPr>
          <a:lstStyle/>
          <a:p>
            <a:pPr>
              <a:spcBef>
                <a:spcPts val="450"/>
              </a:spcBef>
              <a:buSzPct val="100000"/>
              <a:defRPr/>
            </a:pPr>
            <a:r>
              <a:rPr lang="en-US" sz="1600" b="1" dirty="0">
                <a:solidFill>
                  <a:schemeClr val="accent5"/>
                </a:solidFill>
              </a:rPr>
              <a:t>Majors: </a:t>
            </a:r>
          </a:p>
          <a:p>
            <a:pPr>
              <a:spcBef>
                <a:spcPts val="1800"/>
              </a:spcBef>
              <a:buSzPct val="100000"/>
              <a:defRPr/>
            </a:pPr>
            <a:r>
              <a:rPr lang="en-US" sz="1100" dirty="0"/>
              <a:t>Undergraduate</a:t>
            </a:r>
          </a:p>
          <a:p>
            <a:pPr marL="171450" lvl="1" indent="-171450" defTabSz="1219170">
              <a:spcBef>
                <a:spcPts val="200"/>
              </a:spcBef>
              <a:buSzPct val="100000"/>
              <a:buFont typeface="Wingdings" panose="05000000000000000000" pitchFamily="2" charset="2"/>
              <a:buChar char="§"/>
              <a:defRPr/>
            </a:pPr>
            <a:r>
              <a:rPr lang="en-US" sz="1100" dirty="0"/>
              <a:t>Analytics</a:t>
            </a:r>
          </a:p>
          <a:p>
            <a:pPr marL="171450" lvl="1" indent="-171450" defTabSz="1219170">
              <a:spcBef>
                <a:spcPts val="200"/>
              </a:spcBef>
              <a:buSzPct val="100000"/>
              <a:buFont typeface="Wingdings" panose="05000000000000000000" pitchFamily="2" charset="2"/>
              <a:buChar char="§"/>
              <a:defRPr/>
            </a:pPr>
            <a:r>
              <a:rPr lang="en-US" sz="1100" dirty="0"/>
              <a:t>Data Science</a:t>
            </a:r>
          </a:p>
          <a:p>
            <a:pPr marL="171450" lvl="1" indent="-171450" defTabSz="1219170">
              <a:spcBef>
                <a:spcPts val="200"/>
              </a:spcBef>
              <a:buSzPct val="100000"/>
              <a:buFont typeface="Wingdings" panose="05000000000000000000" pitchFamily="2" charset="2"/>
              <a:buChar char="§"/>
              <a:defRPr/>
            </a:pPr>
            <a:r>
              <a:rPr lang="en-US" sz="1100" dirty="0"/>
              <a:t>Math/Statistics</a:t>
            </a:r>
          </a:p>
          <a:p>
            <a:pPr marL="171450" lvl="1" indent="-171450" defTabSz="1219170">
              <a:spcBef>
                <a:spcPts val="200"/>
              </a:spcBef>
              <a:buSzPct val="100000"/>
              <a:buFont typeface="Wingdings" panose="05000000000000000000" pitchFamily="2" charset="2"/>
              <a:buChar char="§"/>
              <a:defRPr/>
            </a:pPr>
            <a:r>
              <a:rPr lang="en-US" sz="1100" dirty="0"/>
              <a:t>Computer Science</a:t>
            </a:r>
          </a:p>
          <a:p>
            <a:pPr marL="171450" lvl="1" indent="-171450" defTabSz="1219170">
              <a:spcBef>
                <a:spcPts val="200"/>
              </a:spcBef>
              <a:buSzPct val="100000"/>
              <a:buFont typeface="Wingdings" panose="05000000000000000000" pitchFamily="2" charset="2"/>
              <a:buChar char="§"/>
              <a:defRPr/>
            </a:pPr>
            <a:r>
              <a:rPr lang="en-US" sz="1100" dirty="0"/>
              <a:t>Machine Learning</a:t>
            </a:r>
          </a:p>
          <a:p>
            <a:pPr>
              <a:spcBef>
                <a:spcPts val="450"/>
              </a:spcBef>
              <a:buSzPct val="100000"/>
              <a:defRPr/>
            </a:pPr>
            <a:endParaRPr lang="en-US" sz="1100" dirty="0">
              <a:latin typeface="+mj-lt"/>
            </a:endParaRPr>
          </a:p>
          <a:p>
            <a:pPr marL="171450" indent="-171450">
              <a:spcBef>
                <a:spcPts val="450"/>
              </a:spcBef>
              <a:buSzPct val="100000"/>
              <a:buFont typeface="Wingdings" panose="05000000000000000000" pitchFamily="2" charset="2"/>
              <a:buChar char="§"/>
              <a:defRPr/>
            </a:pPr>
            <a:endParaRPr lang="en-US" sz="1100" dirty="0">
              <a:latin typeface="+mj-lt"/>
            </a:endParaRPr>
          </a:p>
        </p:txBody>
      </p:sp>
      <p:sp>
        <p:nvSpPr>
          <p:cNvPr id="21" name="TextBox 20">
            <a:extLst>
              <a:ext uri="{FF2B5EF4-FFF2-40B4-BE49-F238E27FC236}">
                <a16:creationId xmlns:a16="http://schemas.microsoft.com/office/drawing/2014/main" id="{F606AE0E-2CCC-3D43-8BFA-7CF1D7FF8AED}"/>
              </a:ext>
            </a:extLst>
          </p:cNvPr>
          <p:cNvSpPr txBox="1"/>
          <p:nvPr/>
        </p:nvSpPr>
        <p:spPr>
          <a:xfrm>
            <a:off x="2374977" y="5146379"/>
            <a:ext cx="1394436" cy="1143903"/>
          </a:xfrm>
          <a:prstGeom prst="rect">
            <a:avLst/>
          </a:prstGeom>
          <a:noFill/>
        </p:spPr>
        <p:txBody>
          <a:bodyPr wrap="square" lIns="0" tIns="0" rIns="0" bIns="0" rtlCol="0">
            <a:spAutoFit/>
          </a:bodyPr>
          <a:lstStyle/>
          <a:p>
            <a:pPr>
              <a:spcBef>
                <a:spcPts val="450"/>
              </a:spcBef>
              <a:buSzPct val="100000"/>
              <a:defRPr/>
            </a:pPr>
            <a:r>
              <a:rPr lang="en-US" sz="1100" dirty="0">
                <a:latin typeface="+mj-lt"/>
              </a:rPr>
              <a:t>Graduate</a:t>
            </a:r>
          </a:p>
          <a:p>
            <a:pPr marL="171450" lvl="1" indent="-171450" defTabSz="1219170">
              <a:buSzPct val="100000"/>
              <a:buFont typeface="Wingdings" panose="05000000000000000000" pitchFamily="2" charset="2"/>
              <a:buChar char="§"/>
              <a:defRPr/>
            </a:pPr>
            <a:r>
              <a:rPr lang="en-US" sz="1100" dirty="0"/>
              <a:t>MBA</a:t>
            </a:r>
          </a:p>
          <a:p>
            <a:pPr marL="171450" lvl="1" indent="-171450" defTabSz="1219170">
              <a:buSzPct val="100000"/>
              <a:buFont typeface="Wingdings" panose="05000000000000000000" pitchFamily="2" charset="2"/>
              <a:buChar char="§"/>
              <a:defRPr/>
            </a:pPr>
            <a:r>
              <a:rPr lang="en-US" sz="1100" dirty="0"/>
              <a:t>Analytics</a:t>
            </a:r>
          </a:p>
          <a:p>
            <a:pPr marL="171450" lvl="1" indent="-171450" defTabSz="1219170">
              <a:buSzPct val="100000"/>
              <a:buFont typeface="Wingdings" panose="05000000000000000000" pitchFamily="2" charset="2"/>
              <a:buChar char="§"/>
              <a:defRPr/>
            </a:pPr>
            <a:r>
              <a:rPr lang="en-US" sz="1100" dirty="0"/>
              <a:t>Data Science</a:t>
            </a:r>
          </a:p>
          <a:p>
            <a:pPr marL="171450" indent="-171450">
              <a:spcBef>
                <a:spcPts val="450"/>
              </a:spcBef>
              <a:buSzPct val="100000"/>
              <a:buFont typeface="Wingdings" panose="05000000000000000000" pitchFamily="2" charset="2"/>
              <a:buChar char="§"/>
              <a:defRPr/>
            </a:pPr>
            <a:endParaRPr lang="en-US" sz="1100" dirty="0">
              <a:latin typeface="+mj-lt"/>
            </a:endParaRPr>
          </a:p>
          <a:p>
            <a:pPr marL="171450" indent="-171450">
              <a:spcBef>
                <a:spcPts val="450"/>
              </a:spcBef>
              <a:buSzPct val="100000"/>
              <a:buFont typeface="Wingdings" panose="05000000000000000000" pitchFamily="2" charset="2"/>
              <a:buChar char="§"/>
              <a:defRPr/>
            </a:pPr>
            <a:endParaRPr lang="en-US" sz="1100" dirty="0">
              <a:latin typeface="+mj-lt"/>
            </a:endParaRPr>
          </a:p>
        </p:txBody>
      </p:sp>
      <p:cxnSp>
        <p:nvCxnSpPr>
          <p:cNvPr id="22" name="Straight Connector 21">
            <a:extLst>
              <a:ext uri="{FF2B5EF4-FFF2-40B4-BE49-F238E27FC236}">
                <a16:creationId xmlns:a16="http://schemas.microsoft.com/office/drawing/2014/main" id="{2522CB3E-D91A-444C-81DF-5A2101545236}"/>
              </a:ext>
            </a:extLst>
          </p:cNvPr>
          <p:cNvCxnSpPr>
            <a:cxnSpLocks/>
          </p:cNvCxnSpPr>
          <p:nvPr/>
        </p:nvCxnSpPr>
        <p:spPr>
          <a:xfrm>
            <a:off x="623207" y="4937660"/>
            <a:ext cx="3108960" cy="0"/>
          </a:xfrm>
          <a:prstGeom prst="line">
            <a:avLst/>
          </a:prstGeom>
          <a:ln w="15875">
            <a:solidFill>
              <a:schemeClr val="accent5"/>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0159196"/>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Additional FAQs</a:t>
            </a:r>
          </a:p>
        </p:txBody>
      </p:sp>
    </p:spTree>
    <p:extLst>
      <p:ext uri="{BB962C8B-B14F-4D97-AF65-F5344CB8AC3E}">
        <p14:creationId xmlns:p14="http://schemas.microsoft.com/office/powerpoint/2010/main" val="386419896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FAQs – Things we anticipate Candidates to ask related to OPs, Profiles, and Op Shift</a:t>
            </a:r>
          </a:p>
        </p:txBody>
      </p:sp>
      <p:graphicFrame>
        <p:nvGraphicFramePr>
          <p:cNvPr id="17" name="Content Placeholder 6">
            <a:extLst>
              <a:ext uri="{FF2B5EF4-FFF2-40B4-BE49-F238E27FC236}">
                <a16:creationId xmlns:a16="http://schemas.microsoft.com/office/drawing/2014/main" id="{D3D9FF1F-C413-4AD5-AB54-B6001CE62741}"/>
              </a:ext>
            </a:extLst>
          </p:cNvPr>
          <p:cNvGraphicFramePr>
            <a:graphicFrameLocks/>
          </p:cNvGraphicFramePr>
          <p:nvPr>
            <p:extLst>
              <p:ext uri="{D42A27DB-BD31-4B8C-83A1-F6EECF244321}">
                <p14:modId xmlns:p14="http://schemas.microsoft.com/office/powerpoint/2010/main" val="982808880"/>
              </p:ext>
            </p:extLst>
          </p:nvPr>
        </p:nvGraphicFramePr>
        <p:xfrm>
          <a:off x="549028" y="951689"/>
          <a:ext cx="10933725" cy="4701559"/>
        </p:xfrm>
        <a:graphic>
          <a:graphicData uri="http://schemas.openxmlformats.org/drawingml/2006/table">
            <a:tbl>
              <a:tblPr firstRow="1" bandRow="1">
                <a:tableStyleId>{5C22544A-7EE6-4342-B048-85BDC9FD1C3A}</a:tableStyleId>
              </a:tblPr>
              <a:tblGrid>
                <a:gridCol w="3767995">
                  <a:extLst>
                    <a:ext uri="{9D8B030D-6E8A-4147-A177-3AD203B41FA5}">
                      <a16:colId xmlns:a16="http://schemas.microsoft.com/office/drawing/2014/main" val="20001"/>
                    </a:ext>
                  </a:extLst>
                </a:gridCol>
                <a:gridCol w="7165730">
                  <a:extLst>
                    <a:ext uri="{9D8B030D-6E8A-4147-A177-3AD203B41FA5}">
                      <a16:colId xmlns:a16="http://schemas.microsoft.com/office/drawing/2014/main" val="20002"/>
                    </a:ext>
                  </a:extLst>
                </a:gridCol>
              </a:tblGrid>
              <a:tr h="350047">
                <a:tc>
                  <a:txBody>
                    <a:bodyPr/>
                    <a:lstStyle/>
                    <a:p>
                      <a:r>
                        <a:rPr lang="en-US" sz="1200" b="1" dirty="0">
                          <a:solidFill>
                            <a:schemeClr val="accent1"/>
                          </a:solidFill>
                        </a:rPr>
                        <a:t>FAQ</a:t>
                      </a:r>
                    </a:p>
                  </a:txBody>
                  <a:tcPr marL="122008" marR="122008">
                    <a:lnL w="12700" cmpd="sng">
                      <a:noFill/>
                    </a:lnL>
                    <a:lnR w="12700" cmpd="sng">
                      <a:noFill/>
                    </a:lnR>
                    <a:lnT w="38100" cap="flat" cmpd="sng" algn="ctr">
                      <a:solidFill>
                        <a:schemeClr val="accent1"/>
                      </a:solidFill>
                      <a:prstDash val="solid"/>
                      <a:round/>
                      <a:headEnd type="none" w="med" len="med"/>
                      <a:tailEnd type="none" w="med" len="med"/>
                    </a:lnT>
                    <a:lnB w="31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200" b="1" dirty="0">
                          <a:solidFill>
                            <a:schemeClr val="accent1"/>
                          </a:solidFill>
                        </a:rPr>
                        <a:t>Recommended Response</a:t>
                      </a:r>
                    </a:p>
                  </a:txBody>
                  <a:tcPr marL="122008" marR="122008">
                    <a:lnL w="12700" cmpd="sng">
                      <a:noFill/>
                    </a:lnL>
                    <a:lnR w="12700" cmpd="sng">
                      <a:noFill/>
                    </a:lnR>
                    <a:lnT w="38100" cap="flat" cmpd="sng" algn="ctr">
                      <a:solidFill>
                        <a:schemeClr val="accent1"/>
                      </a:solidFill>
                      <a:prstDash val="solid"/>
                      <a:round/>
                      <a:headEnd type="none" w="med" len="med"/>
                      <a:tailEnd type="none" w="med" len="med"/>
                    </a:lnT>
                    <a:lnB w="31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30600">
                <a:tc>
                  <a:txBody>
                    <a:bodyPr/>
                    <a:lstStyle/>
                    <a:p>
                      <a:pPr marL="0" marR="0" lvl="0" indent="0" algn="l" defTabSz="1219170" rtl="0" eaLnBrk="1" fontAlgn="auto" latinLnBrk="0" hangingPunct="1">
                        <a:lnSpc>
                          <a:spcPct val="100000"/>
                        </a:lnSpc>
                        <a:spcBef>
                          <a:spcPts val="0"/>
                        </a:spcBef>
                        <a:spcAft>
                          <a:spcPts val="400"/>
                        </a:spcAft>
                        <a:buClr>
                          <a:srgbClr val="000000"/>
                        </a:buClr>
                        <a:buSzPct val="100000"/>
                        <a:buFont typeface="Arial" panose="020B0604020202020204" pitchFamily="34" charset="0"/>
                        <a:buNone/>
                        <a:tabLst/>
                        <a:defRPr/>
                      </a:pPr>
                      <a:r>
                        <a:rPr lang="en-US" sz="1000" b="1" dirty="0">
                          <a:solidFill>
                            <a:schemeClr val="tx1"/>
                          </a:solidFill>
                        </a:rPr>
                        <a:t>Can I apply for more than one Profile?</a:t>
                      </a:r>
                    </a:p>
                  </a:txBody>
                  <a:tcPr marL="122008" marR="122008" anchor="ctr">
                    <a:lnL w="12700" cmpd="sng">
                      <a:noFill/>
                    </a:lnL>
                    <a:lnR w="12700" cmpd="sng">
                      <a:noFill/>
                    </a:lnR>
                    <a:lnT w="3175" cap="flat" cmpd="sng" algn="ctr">
                      <a:solidFill>
                        <a:schemeClr val="accent6"/>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1219170" rtl="0" eaLnBrk="1" fontAlgn="auto" latinLnBrk="0" hangingPunct="1">
                        <a:lnSpc>
                          <a:spcPct val="100000"/>
                        </a:lnSpc>
                        <a:spcBef>
                          <a:spcPts val="0"/>
                        </a:spcBef>
                        <a:spcAft>
                          <a:spcPts val="400"/>
                        </a:spcAft>
                        <a:buClrTx/>
                        <a:buSzTx/>
                        <a:buFont typeface="Arial" panose="020B0604020202020204" pitchFamily="34" charset="0"/>
                        <a:buNone/>
                        <a:tabLst/>
                        <a:defRPr/>
                      </a:pPr>
                      <a:r>
                        <a:rPr lang="en-US" sz="1000" b="0" strike="noStrike" baseline="0" dirty="0">
                          <a:solidFill>
                            <a:schemeClr val="tx1"/>
                          </a:solidFill>
                        </a:rPr>
                        <a:t>You may apply to all Profiles that interest you that align to the posting you are applying for. You will have the ability to apply to roles with multiple Competencies, but will only be allowed to interview with one.</a:t>
                      </a:r>
                    </a:p>
                  </a:txBody>
                  <a:tcPr marL="122008" marR="122008" anchor="ctr">
                    <a:lnL w="12700" cmpd="sng">
                      <a:noFill/>
                    </a:lnL>
                    <a:lnR w="12700" cmpd="sng">
                      <a:noFill/>
                    </a:lnR>
                    <a:lnT w="3175" cap="flat" cmpd="sng" algn="ctr">
                      <a:solidFill>
                        <a:schemeClr val="accent6"/>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r h="505624">
                <a:tc>
                  <a:txBody>
                    <a:bodyPr/>
                    <a:lstStyle/>
                    <a:p>
                      <a:pPr marL="0" indent="0">
                        <a:spcBef>
                          <a:spcPts val="0"/>
                        </a:spcBef>
                        <a:spcAft>
                          <a:spcPts val="400"/>
                        </a:spcAft>
                        <a:buClr>
                          <a:srgbClr val="000000"/>
                        </a:buClr>
                        <a:buFont typeface="Arial" panose="020B0604020202020204" pitchFamily="34" charset="0"/>
                        <a:buNone/>
                      </a:pPr>
                      <a:r>
                        <a:rPr lang="en-US" sz="1000" b="1" dirty="0">
                          <a:solidFill>
                            <a:schemeClr val="tx1"/>
                          </a:solidFill>
                          <a:cs typeface="Arial" charset="0"/>
                        </a:rPr>
                        <a:t>What is the difference between Strategy and Business Operations Profiles?</a:t>
                      </a:r>
                    </a:p>
                  </a:txBody>
                  <a:tcPr marL="122008" marR="122008" anchor="ctr">
                    <a:lnL w="12700" cmpd="sng">
                      <a:noFill/>
                    </a:lnL>
                    <a:lnR w="12700" cmpd="sng">
                      <a:noFill/>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indent="0">
                        <a:spcBef>
                          <a:spcPts val="0"/>
                        </a:spcBef>
                        <a:spcAft>
                          <a:spcPts val="400"/>
                        </a:spcAft>
                        <a:buClr>
                          <a:srgbClr val="000000"/>
                        </a:buClr>
                        <a:buFont typeface="Arial" panose="020B0604020202020204" pitchFamily="34" charset="0"/>
                        <a:buNone/>
                      </a:pPr>
                      <a:r>
                        <a:rPr lang="en-US" sz="1000" b="0" dirty="0">
                          <a:solidFill>
                            <a:schemeClr val="tx1"/>
                          </a:solidFill>
                        </a:rPr>
                        <a:t>The Business Operations Profile is for Candidates more interested in operations-oriented client problems (including Supply Chain and Finance) while the Strategy Profile is for Candidates more interested in business unit or enterprise strategy client problems. </a:t>
                      </a:r>
                    </a:p>
                  </a:txBody>
                  <a:tcPr marL="122008" marR="122008" anchor="ctr">
                    <a:lnL w="12700" cmpd="sng">
                      <a:noFill/>
                    </a:lnL>
                    <a:lnR w="12700" cmpd="sng">
                      <a:noFill/>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4"/>
                  </a:ext>
                </a:extLst>
              </a:tr>
              <a:tr h="330600">
                <a:tc>
                  <a:txBody>
                    <a:bodyPr/>
                    <a:lstStyle/>
                    <a:p>
                      <a:pPr marL="0" marR="0" lvl="0" indent="0" algn="l" defTabSz="1219170" rtl="0" eaLnBrk="1" fontAlgn="auto" latinLnBrk="0" hangingPunct="1">
                        <a:lnSpc>
                          <a:spcPct val="100000"/>
                        </a:lnSpc>
                        <a:spcBef>
                          <a:spcPts val="0"/>
                        </a:spcBef>
                        <a:spcAft>
                          <a:spcPts val="400"/>
                        </a:spcAft>
                        <a:buClrTx/>
                        <a:buSzTx/>
                        <a:buFont typeface="Arial" panose="020B0604020202020204" pitchFamily="34" charset="0"/>
                        <a:buNone/>
                        <a:tabLst/>
                        <a:defRPr/>
                      </a:pPr>
                      <a:r>
                        <a:rPr lang="en-US" sz="1000" b="1" dirty="0">
                          <a:solidFill>
                            <a:schemeClr val="tx1"/>
                          </a:solidFill>
                        </a:rPr>
                        <a:t>What is a Competency?</a:t>
                      </a:r>
                    </a:p>
                  </a:txBody>
                  <a:tcPr marL="122008" marR="122008" anchor="ctr">
                    <a:lnL w="12700" cmpd="sng">
                      <a:noFill/>
                    </a:lnL>
                    <a:lnR w="12700" cmpd="sng">
                      <a:noFill/>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1219170" rtl="0" eaLnBrk="1" fontAlgn="auto" latinLnBrk="0" hangingPunct="1">
                        <a:lnSpc>
                          <a:spcPct val="100000"/>
                        </a:lnSpc>
                        <a:spcBef>
                          <a:spcPts val="0"/>
                        </a:spcBef>
                        <a:spcAft>
                          <a:spcPts val="400"/>
                        </a:spcAft>
                        <a:buClrTx/>
                        <a:buSzTx/>
                        <a:buFont typeface="Arial" panose="020B0604020202020204" pitchFamily="34" charset="0"/>
                        <a:buNone/>
                        <a:tabLst/>
                        <a:defRPr/>
                      </a:pPr>
                      <a:r>
                        <a:rPr lang="en-US" sz="1000" b="0" dirty="0">
                          <a:solidFill>
                            <a:schemeClr val="tx1"/>
                          </a:solidFill>
                        </a:rPr>
                        <a:t>Competency Areas (S&amp;O, Tech, TOP) group practitioners for purposes of supporting learning and development. More specifically, they provide practitioners across each talent model and career level with the knowledge, skills, and experiences required to thrive in the changing market.</a:t>
                      </a:r>
                    </a:p>
                  </a:txBody>
                  <a:tcPr marL="122008" marR="122008" anchor="ctr">
                    <a:lnL w="12700" cmpd="sng">
                      <a:noFill/>
                    </a:lnL>
                    <a:lnR w="12700" cmpd="sng">
                      <a:noFill/>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5"/>
                  </a:ext>
                </a:extLst>
              </a:tr>
              <a:tr h="330600">
                <a:tc>
                  <a:txBody>
                    <a:bodyPr/>
                    <a:lstStyle/>
                    <a:p>
                      <a:pPr marL="0" indent="0">
                        <a:spcBef>
                          <a:spcPts val="0"/>
                        </a:spcBef>
                        <a:spcAft>
                          <a:spcPts val="400"/>
                        </a:spcAft>
                        <a:buClr>
                          <a:srgbClr val="000000"/>
                        </a:buClr>
                        <a:buFont typeface="Arial" panose="020B0604020202020204" pitchFamily="34" charset="0"/>
                        <a:buNone/>
                      </a:pPr>
                      <a:r>
                        <a:rPr lang="en-US" sz="1000" b="1" dirty="0">
                          <a:solidFill>
                            <a:schemeClr val="tx1"/>
                          </a:solidFill>
                        </a:rPr>
                        <a:t>What is your Profile?</a:t>
                      </a:r>
                    </a:p>
                  </a:txBody>
                  <a:tcPr marL="122008" marR="122008" anchor="ctr">
                    <a:lnL w="12700" cmpd="sng">
                      <a:noFill/>
                    </a:lnL>
                    <a:lnR w="12700" cmpd="sng">
                      <a:noFill/>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1219170" rtl="0" eaLnBrk="1" fontAlgn="auto" latinLnBrk="0" hangingPunct="1">
                        <a:lnSpc>
                          <a:spcPct val="100000"/>
                        </a:lnSpc>
                        <a:spcBef>
                          <a:spcPts val="0"/>
                        </a:spcBef>
                        <a:spcAft>
                          <a:spcPts val="400"/>
                        </a:spcAft>
                        <a:buClrTx/>
                        <a:buSzTx/>
                        <a:buFont typeface="Arial" panose="020B0604020202020204" pitchFamily="34" charset="0"/>
                        <a:buNone/>
                        <a:tabLst/>
                        <a:defRPr/>
                      </a:pPr>
                      <a:r>
                        <a:rPr lang="en-US" sz="1000" b="0" strike="noStrike" dirty="0">
                          <a:solidFill>
                            <a:schemeClr val="tx1"/>
                          </a:solidFill>
                        </a:rPr>
                        <a:t>Profiles are a new addition to Recruiting in 2018 so I technically was not assigned one; that said, based on my interests and the value I deliver to Deloitte’s clients, I would say I’m a ___________ Profile.</a:t>
                      </a:r>
                    </a:p>
                  </a:txBody>
                  <a:tcPr marL="122008" marR="122008" anchor="ctr">
                    <a:lnL w="12700" cmpd="sng">
                      <a:noFill/>
                    </a:lnL>
                    <a:lnR w="12700" cmpd="sng">
                      <a:noFill/>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700716747"/>
                  </a:ext>
                </a:extLst>
              </a:tr>
              <a:tr h="505624">
                <a:tc>
                  <a:txBody>
                    <a:bodyPr/>
                    <a:lstStyle/>
                    <a:p>
                      <a:pPr marL="0" lvl="0" indent="0">
                        <a:spcBef>
                          <a:spcPts val="0"/>
                        </a:spcBef>
                        <a:spcAft>
                          <a:spcPts val="400"/>
                        </a:spcAft>
                        <a:buClr>
                          <a:srgbClr val="000000"/>
                        </a:buClr>
                        <a:buFont typeface="Arial" panose="020B0604020202020204" pitchFamily="34" charset="0"/>
                        <a:buNone/>
                        <a:defRPr/>
                      </a:pPr>
                      <a:r>
                        <a:rPr lang="en-US" sz="1000" b="1" dirty="0">
                          <a:solidFill>
                            <a:schemeClr val="tx1"/>
                          </a:solidFill>
                        </a:rPr>
                        <a:t>I want to do work in XYZ industry, what Profile is that?</a:t>
                      </a:r>
                    </a:p>
                  </a:txBody>
                  <a:tcPr marL="122008" marR="122008" anchor="ctr">
                    <a:lnL w="12700" cmpd="sng">
                      <a:noFill/>
                    </a:lnL>
                    <a:lnR w="12700" cmpd="sng">
                      <a:noFill/>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lvl="0" indent="0">
                        <a:spcBef>
                          <a:spcPts val="0"/>
                        </a:spcBef>
                        <a:spcAft>
                          <a:spcPts val="400"/>
                        </a:spcAft>
                        <a:buClr>
                          <a:srgbClr val="000000"/>
                        </a:buClr>
                        <a:buFont typeface="Arial" panose="020B0604020202020204" pitchFamily="34" charset="0"/>
                        <a:buNone/>
                        <a:defRPr/>
                      </a:pPr>
                      <a:r>
                        <a:rPr lang="en-US" sz="1000" b="0" strike="noStrike" baseline="0" dirty="0">
                          <a:solidFill>
                            <a:schemeClr val="tx1"/>
                          </a:solidFill>
                        </a:rPr>
                        <a:t>No Profile directly aligns to any Industry, so focus more on the type of problems and work that interests you when considering which Profile applies to you.</a:t>
                      </a:r>
                    </a:p>
                  </a:txBody>
                  <a:tcPr marL="122008" marR="122008" anchor="ctr">
                    <a:lnL w="12700" cmpd="sng">
                      <a:noFill/>
                    </a:lnL>
                    <a:lnR w="12700" cmpd="sng">
                      <a:noFill/>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7"/>
                  </a:ext>
                </a:extLst>
              </a:tr>
              <a:tr h="505624">
                <a:tc>
                  <a:txBody>
                    <a:bodyPr/>
                    <a:lstStyle/>
                    <a:p>
                      <a:r>
                        <a:rPr lang="en-US" sz="1000" b="1" dirty="0"/>
                        <a:t>Does my Profile directly map to an OP alignment?</a:t>
                      </a:r>
                    </a:p>
                  </a:txBody>
                  <a:tcPr marL="122008" marR="122008" anchor="ctr">
                    <a:lnL w="12700" cmpd="sng">
                      <a:noFill/>
                    </a:lnL>
                    <a:lnR w="12700" cmpd="sng">
                      <a:noFill/>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1219170" rtl="0" eaLnBrk="1" fontAlgn="auto" latinLnBrk="0" hangingPunct="1">
                        <a:lnSpc>
                          <a:spcPct val="100000"/>
                        </a:lnSpc>
                        <a:spcBef>
                          <a:spcPts val="0"/>
                        </a:spcBef>
                        <a:spcAft>
                          <a:spcPts val="400"/>
                        </a:spcAft>
                        <a:buClr>
                          <a:srgbClr val="000000"/>
                        </a:buClr>
                        <a:buSzPct val="100000"/>
                        <a:buFont typeface="Arial" panose="020B0604020202020204" pitchFamily="34" charset="0"/>
                        <a:buNone/>
                        <a:tabLst/>
                        <a:defRPr/>
                      </a:pPr>
                      <a:r>
                        <a:rPr lang="en-US" sz="1000" baseline="0" dirty="0">
                          <a:solidFill>
                            <a:schemeClr val="tx1"/>
                          </a:solidFill>
                        </a:rPr>
                        <a:t>No, any Profile can work in, and align to, any Offering Portfolio.</a:t>
                      </a:r>
                    </a:p>
                  </a:txBody>
                  <a:tcPr marL="122008" marR="122008" anchor="ctr">
                    <a:lnL w="12700" cmpd="sng">
                      <a:noFill/>
                    </a:lnL>
                    <a:lnR w="12700" cmpd="sng">
                      <a:noFill/>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8"/>
                  </a:ext>
                </a:extLst>
              </a:tr>
              <a:tr h="330600">
                <a:tc>
                  <a:txBody>
                    <a:bodyPr/>
                    <a:lstStyle/>
                    <a:p>
                      <a:pPr marL="0" indent="0">
                        <a:spcBef>
                          <a:spcPts val="0"/>
                        </a:spcBef>
                        <a:spcAft>
                          <a:spcPts val="400"/>
                        </a:spcAft>
                        <a:buClr>
                          <a:srgbClr val="000000"/>
                        </a:buClr>
                        <a:buSzPct val="100000"/>
                        <a:buFont typeface="Arial" panose="020B0604020202020204" pitchFamily="34" charset="0"/>
                        <a:buNone/>
                      </a:pPr>
                      <a:r>
                        <a:rPr lang="en-US" sz="1000" b="1" dirty="0">
                          <a:solidFill>
                            <a:schemeClr val="tx1"/>
                          </a:solidFill>
                        </a:rPr>
                        <a:t>Can I work across OPs?</a:t>
                      </a:r>
                    </a:p>
                  </a:txBody>
                  <a:tcPr marL="122008" marR="122008" anchor="ctr">
                    <a:lnL w="12700" cmpd="sng">
                      <a:noFill/>
                    </a:lnL>
                    <a:lnR w="12700" cmpd="sng">
                      <a:noFill/>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1219170" rtl="0" eaLnBrk="1" fontAlgn="auto" latinLnBrk="0" hangingPunct="1">
                        <a:lnSpc>
                          <a:spcPct val="100000"/>
                        </a:lnSpc>
                        <a:spcBef>
                          <a:spcPts val="0"/>
                        </a:spcBef>
                        <a:spcAft>
                          <a:spcPts val="400"/>
                        </a:spcAft>
                        <a:buClrTx/>
                        <a:buSzTx/>
                        <a:buFont typeface="Arial" panose="020B0604020202020204" pitchFamily="34" charset="0"/>
                        <a:buNone/>
                        <a:tabLst/>
                        <a:defRPr/>
                      </a:pPr>
                      <a:r>
                        <a:rPr lang="en-US" sz="1000" dirty="0">
                          <a:solidFill>
                            <a:schemeClr val="tx1"/>
                          </a:solidFill>
                        </a:rPr>
                        <a:t>As a member of the CCG (read above), you will have the ability to work within and across your assigned Offering Portfolio.</a:t>
                      </a:r>
                    </a:p>
                  </a:txBody>
                  <a:tcPr marL="122008" marR="122008" anchor="ctr">
                    <a:lnL w="12700" cmpd="sng">
                      <a:noFill/>
                    </a:lnL>
                    <a:lnR w="12700" cmpd="sng">
                      <a:noFill/>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154102344"/>
                  </a:ext>
                </a:extLst>
              </a:tr>
              <a:tr h="330600">
                <a:tc>
                  <a:txBody>
                    <a:bodyPr/>
                    <a:lstStyle/>
                    <a:p>
                      <a:pPr marL="0" indent="0">
                        <a:spcBef>
                          <a:spcPts val="0"/>
                        </a:spcBef>
                        <a:spcAft>
                          <a:spcPts val="400"/>
                        </a:spcAft>
                        <a:buClr>
                          <a:srgbClr val="000000"/>
                        </a:buClr>
                        <a:buSzPct val="100000"/>
                        <a:buFont typeface="Arial" panose="020B0604020202020204" pitchFamily="34" charset="0"/>
                        <a:buNone/>
                      </a:pPr>
                      <a:r>
                        <a:rPr lang="en-US" sz="1000" b="1" dirty="0">
                          <a:solidFill>
                            <a:schemeClr val="tx1"/>
                          </a:solidFill>
                        </a:rPr>
                        <a:t>When will my OP be confirmed?</a:t>
                      </a:r>
                    </a:p>
                  </a:txBody>
                  <a:tcPr marL="122008" marR="122008" anchor="ctr">
                    <a:lnL w="12700" cmpd="sng">
                      <a:noFill/>
                    </a:lnL>
                    <a:lnR w="12700" cmpd="sng">
                      <a:noFill/>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1219170" rtl="0" eaLnBrk="1" fontAlgn="auto" latinLnBrk="0" hangingPunct="1">
                        <a:lnSpc>
                          <a:spcPct val="100000"/>
                        </a:lnSpc>
                        <a:spcBef>
                          <a:spcPts val="0"/>
                        </a:spcBef>
                        <a:spcAft>
                          <a:spcPts val="400"/>
                        </a:spcAft>
                        <a:buClrTx/>
                        <a:buSzTx/>
                        <a:buFont typeface="Arial" panose="020B0604020202020204" pitchFamily="34" charset="0"/>
                        <a:buNone/>
                        <a:tabLst/>
                        <a:defRPr/>
                      </a:pPr>
                      <a:r>
                        <a:rPr lang="en-US" sz="1000" baseline="0" dirty="0">
                          <a:solidFill>
                            <a:schemeClr val="tx1"/>
                          </a:solidFill>
                        </a:rPr>
                        <a:t>You will be aligned to an OP approximately 90 days prior to your start date and will be asked to provide your preferences via a survey. This information will be paired with your academic and professional background and compared against Deloitte’s business needs to determine your OP alignment. </a:t>
                      </a:r>
                      <a:endParaRPr lang="en-US" sz="1000" dirty="0">
                        <a:solidFill>
                          <a:schemeClr val="tx1"/>
                        </a:solidFill>
                      </a:endParaRPr>
                    </a:p>
                  </a:txBody>
                  <a:tcPr marL="122008" marR="122008" anchor="ctr">
                    <a:lnL w="12700" cmpd="sng">
                      <a:noFill/>
                    </a:lnL>
                    <a:lnR w="12700" cmpd="sng">
                      <a:noFill/>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595276684"/>
                  </a:ext>
                </a:extLst>
              </a:tr>
              <a:tr h="505624">
                <a:tc>
                  <a:txBody>
                    <a:bodyPr/>
                    <a:lstStyle/>
                    <a:p>
                      <a:pPr marL="0" indent="0">
                        <a:spcBef>
                          <a:spcPts val="0"/>
                        </a:spcBef>
                        <a:spcAft>
                          <a:spcPts val="400"/>
                        </a:spcAft>
                        <a:buClr>
                          <a:srgbClr val="000000"/>
                        </a:buClr>
                        <a:buSzPct val="100000"/>
                        <a:buFont typeface="Arial" panose="020B0604020202020204" pitchFamily="34" charset="0"/>
                        <a:buNone/>
                      </a:pPr>
                      <a:r>
                        <a:rPr lang="en-US" sz="1000" b="1" dirty="0">
                          <a:solidFill>
                            <a:schemeClr val="tx1"/>
                          </a:solidFill>
                        </a:rPr>
                        <a:t>Can I switch OPs/Competencies once I start?</a:t>
                      </a:r>
                    </a:p>
                  </a:txBody>
                  <a:tcPr marL="122008" marR="122008" anchor="ctr">
                    <a:lnL w="12700" cmpd="sng">
                      <a:noFill/>
                    </a:lnL>
                    <a:lnR w="12700" cmpd="sng">
                      <a:noFill/>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1219170" rtl="0" eaLnBrk="1" fontAlgn="auto" latinLnBrk="0" hangingPunct="1">
                        <a:lnSpc>
                          <a:spcPct val="100000"/>
                        </a:lnSpc>
                        <a:spcBef>
                          <a:spcPts val="0"/>
                        </a:spcBef>
                        <a:spcAft>
                          <a:spcPts val="400"/>
                        </a:spcAft>
                        <a:buClrTx/>
                        <a:buSzTx/>
                        <a:buFont typeface="Arial" panose="020B0604020202020204" pitchFamily="34" charset="0"/>
                        <a:buNone/>
                        <a:tabLst/>
                        <a:defRPr/>
                      </a:pPr>
                      <a:r>
                        <a:rPr lang="en-US" sz="1000" dirty="0">
                          <a:solidFill>
                            <a:schemeClr val="tx1"/>
                          </a:solidFill>
                        </a:rPr>
                        <a:t>You may switch OPs / Competencies once you join the firm, but will have to complete at least one performance year in your initial role / assignment. </a:t>
                      </a:r>
                    </a:p>
                  </a:txBody>
                  <a:tcPr marL="122008" marR="122008" anchor="ctr">
                    <a:lnL w="12700" cmpd="sng">
                      <a:noFill/>
                    </a:lnL>
                    <a:lnR w="12700" cmpd="sng">
                      <a:noFill/>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702443607"/>
                  </a:ext>
                </a:extLst>
              </a:tr>
            </a:tbl>
          </a:graphicData>
        </a:graphic>
      </p:graphicFrame>
    </p:spTree>
    <p:extLst>
      <p:ext uri="{BB962C8B-B14F-4D97-AF65-F5344CB8AC3E}">
        <p14:creationId xmlns:p14="http://schemas.microsoft.com/office/powerpoint/2010/main" val="25419619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29059" name="Group 3"/>
          <p:cNvGraphicFramePr>
            <a:graphicFrameLocks noGrp="1"/>
          </p:cNvGraphicFramePr>
          <p:nvPr>
            <p:extLst>
              <p:ext uri="{D42A27DB-BD31-4B8C-83A1-F6EECF244321}">
                <p14:modId xmlns:p14="http://schemas.microsoft.com/office/powerpoint/2010/main" val="990922593"/>
              </p:ext>
            </p:extLst>
          </p:nvPr>
        </p:nvGraphicFramePr>
        <p:xfrm>
          <a:off x="549028" y="951689"/>
          <a:ext cx="11194472" cy="5242560"/>
        </p:xfrm>
        <a:graphic>
          <a:graphicData uri="http://schemas.openxmlformats.org/drawingml/2006/table">
            <a:tbl>
              <a:tblPr/>
              <a:tblGrid>
                <a:gridCol w="2481780">
                  <a:extLst>
                    <a:ext uri="{9D8B030D-6E8A-4147-A177-3AD203B41FA5}">
                      <a16:colId xmlns:a16="http://schemas.microsoft.com/office/drawing/2014/main" val="20000"/>
                    </a:ext>
                  </a:extLst>
                </a:gridCol>
                <a:gridCol w="8712692">
                  <a:extLst>
                    <a:ext uri="{9D8B030D-6E8A-4147-A177-3AD203B41FA5}">
                      <a16:colId xmlns:a16="http://schemas.microsoft.com/office/drawing/2014/main" val="20001"/>
                    </a:ext>
                  </a:extLst>
                </a:gridCol>
              </a:tblGrid>
              <a:tr h="255364">
                <a:tc>
                  <a:txBody>
                    <a:bodyPr/>
                    <a:lstStyle/>
                    <a:p>
                      <a:r>
                        <a:rPr lang="en-US" sz="1200" b="1" dirty="0">
                          <a:solidFill>
                            <a:schemeClr val="accent1"/>
                          </a:solidFill>
                        </a:rPr>
                        <a:t>FAQ</a:t>
                      </a:r>
                    </a:p>
                  </a:txBody>
                  <a:tcPr marL="122008" marR="122008">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38100" cap="flat" cmpd="sng" algn="ctr">
                      <a:solidFill>
                        <a:schemeClr val="accent1"/>
                      </a:solidFill>
                      <a:prstDash val="solid"/>
                      <a:round/>
                      <a:headEnd type="none" w="med" len="med"/>
                      <a:tailEnd type="none" w="med" len="med"/>
                    </a:lnT>
                    <a:lnB w="31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200" b="1" dirty="0">
                          <a:solidFill>
                            <a:schemeClr val="accent1"/>
                          </a:solidFill>
                        </a:rPr>
                        <a:t>Recommended Response</a:t>
                      </a:r>
                    </a:p>
                  </a:txBody>
                  <a:tcPr marL="122008" marR="122008">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38100" cap="flat" cmpd="sng" algn="ctr">
                      <a:solidFill>
                        <a:schemeClr val="accent1"/>
                      </a:solidFill>
                      <a:prstDash val="solid"/>
                      <a:round/>
                      <a:headEnd type="none" w="med" len="med"/>
                      <a:tailEnd type="none" w="med" len="med"/>
                    </a:lnT>
                    <a:lnB w="31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r h="595850">
                <a:tc>
                  <a:txBody>
                    <a:bodyPr/>
                    <a:lstStyle/>
                    <a:p>
                      <a:r>
                        <a:rPr lang="en-US" sz="1000" b="1" dirty="0">
                          <a:solidFill>
                            <a:schemeClr val="tx1"/>
                          </a:solidFill>
                          <a:latin typeface="Verdana" panose="020B0604030504040204" pitchFamily="34" charset="0"/>
                          <a:ea typeface="Verdana" panose="020B0604030504040204" pitchFamily="34" charset="0"/>
                          <a:cs typeface="Verdana" panose="020B0604030504040204" pitchFamily="34" charset="0"/>
                        </a:rPr>
                        <a:t>Questions related to salary, benefits, and bonuses</a:t>
                      </a:r>
                    </a:p>
                  </a:txBody>
                  <a:tcPr anchor="ctr">
                    <a:lnL w="12700" cmpd="sng">
                      <a:noFill/>
                      <a:prstDash val="solid"/>
                    </a:lnL>
                    <a:lnR w="12700" cmpd="sng">
                      <a:noFill/>
                      <a:prstDash val="solid"/>
                    </a:lnR>
                    <a:lnT w="3175" cap="flat" cmpd="sng" algn="ctr">
                      <a:solidFill>
                        <a:schemeClr val="accent6"/>
                      </a:solidFill>
                      <a:prstDash val="solid"/>
                      <a:round/>
                      <a:headEnd type="none" w="med" len="med"/>
                      <a:tailEnd type="none" w="med" len="med"/>
                    </a:lnT>
                    <a:lnB w="31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buFont typeface="Arial" panose="020B0604020202020204" pitchFamily="34" charset="0"/>
                        <a:buChar char="•"/>
                      </a:pPr>
                      <a:r>
                        <a:rPr lang="en-US" sz="1000" dirty="0">
                          <a:latin typeface="Verdana" panose="020B0604030504040204" pitchFamily="34" charset="0"/>
                          <a:ea typeface="Verdana" panose="020B0604030504040204" pitchFamily="34" charset="0"/>
                          <a:cs typeface="Verdana" panose="020B0604030504040204" pitchFamily="34" charset="0"/>
                        </a:rPr>
                        <a:t>Please</a:t>
                      </a:r>
                      <a:r>
                        <a:rPr lang="en-US" sz="1000" baseline="0" dirty="0">
                          <a:latin typeface="Verdana" panose="020B0604030504040204" pitchFamily="34" charset="0"/>
                          <a:ea typeface="Verdana" panose="020B0604030504040204" pitchFamily="34" charset="0"/>
                          <a:cs typeface="Verdana" panose="020B0604030504040204" pitchFamily="34" charset="0"/>
                        </a:rPr>
                        <a:t> </a:t>
                      </a:r>
                      <a:r>
                        <a:rPr lang="en-US" sz="1000" b="1" u="sng" baseline="0" dirty="0">
                          <a:latin typeface="Verdana" panose="020B0604030504040204" pitchFamily="34" charset="0"/>
                          <a:ea typeface="Verdana" panose="020B0604030504040204" pitchFamily="34" charset="0"/>
                          <a:cs typeface="Verdana" panose="020B0604030504040204" pitchFamily="34" charset="0"/>
                        </a:rPr>
                        <a:t>d</a:t>
                      </a:r>
                      <a:r>
                        <a:rPr lang="en-US" sz="1000" b="1" u="sng" dirty="0">
                          <a:latin typeface="Verdana" panose="020B0604030504040204" pitchFamily="34" charset="0"/>
                          <a:ea typeface="Verdana" panose="020B0604030504040204" pitchFamily="34" charset="0"/>
                          <a:cs typeface="Verdana" panose="020B0604030504040204" pitchFamily="34" charset="0"/>
                        </a:rPr>
                        <a:t>o</a:t>
                      </a:r>
                      <a:r>
                        <a:rPr lang="en-US" sz="1000" b="1" u="sng" baseline="0" dirty="0">
                          <a:latin typeface="Verdana" panose="020B0604030504040204" pitchFamily="34" charset="0"/>
                          <a:ea typeface="Verdana" panose="020B0604030504040204" pitchFamily="34" charset="0"/>
                          <a:cs typeface="Verdana" panose="020B0604030504040204" pitchFamily="34" charset="0"/>
                        </a:rPr>
                        <a:t> not </a:t>
                      </a:r>
                      <a:r>
                        <a:rPr lang="en-US" sz="1000" b="1" u="sng" dirty="0">
                          <a:latin typeface="Verdana" panose="020B0604030504040204" pitchFamily="34" charset="0"/>
                          <a:ea typeface="Verdana" panose="020B0604030504040204" pitchFamily="34" charset="0"/>
                          <a:cs typeface="Verdana" panose="020B0604030504040204" pitchFamily="34" charset="0"/>
                        </a:rPr>
                        <a:t>disclose any salary information</a:t>
                      </a:r>
                      <a:r>
                        <a:rPr lang="en-US" sz="1000" dirty="0">
                          <a:latin typeface="Verdana" panose="020B0604030504040204" pitchFamily="34" charset="0"/>
                          <a:ea typeface="Verdana" panose="020B0604030504040204" pitchFamily="34" charset="0"/>
                          <a:cs typeface="Verdana" panose="020B0604030504040204" pitchFamily="34" charset="0"/>
                        </a:rPr>
                        <a:t>. Inform the candidate that Deloitte’s salary and benefits package is competitive. There are several options as far as health care and there is a generous health subsidy that can be put towards gym passes, etc. </a:t>
                      </a:r>
                    </a:p>
                    <a:p>
                      <a:pPr marL="171450" indent="-171450">
                        <a:buFont typeface="Arial" panose="020B0604020202020204" pitchFamily="34" charset="0"/>
                        <a:buChar char="•"/>
                      </a:pPr>
                      <a:r>
                        <a:rPr lang="en-US" sz="1000" b="1" dirty="0">
                          <a:latin typeface="Verdana" panose="020B0604030504040204" pitchFamily="34" charset="0"/>
                          <a:ea typeface="Verdana" panose="020B0604030504040204" pitchFamily="34" charset="0"/>
                          <a:cs typeface="Verdana" panose="020B0604030504040204" pitchFamily="34" charset="0"/>
                        </a:rPr>
                        <a:t>Direct the candidate to the recruiter for more details</a:t>
                      </a:r>
                      <a:r>
                        <a:rPr lang="en-US" sz="1000" dirty="0">
                          <a:latin typeface="Verdana" panose="020B0604030504040204" pitchFamily="34" charset="0"/>
                          <a:ea typeface="Verdana" panose="020B0604030504040204" pitchFamily="34" charset="0"/>
                          <a:cs typeface="Verdana" panose="020B0604030504040204" pitchFamily="34" charset="0"/>
                        </a:rPr>
                        <a:t>.</a:t>
                      </a:r>
                    </a:p>
                    <a:p>
                      <a:pPr marL="171450" indent="-171450">
                        <a:buFont typeface="Arial" panose="020B0604020202020204" pitchFamily="34" charset="0"/>
                        <a:buChar char="•"/>
                      </a:pPr>
                      <a:endParaRPr lang="en-US" sz="1000" dirty="0">
                        <a:latin typeface="Verdana" panose="020B0604030504040204" pitchFamily="34" charset="0"/>
                        <a:ea typeface="Verdana" panose="020B0604030504040204" pitchFamily="34" charset="0"/>
                        <a:cs typeface="Verdana" panose="020B0604030504040204" pitchFamily="34" charset="0"/>
                      </a:endParaRPr>
                    </a:p>
                  </a:txBody>
                  <a:tcPr anchor="ctr">
                    <a:lnL w="12700" cmpd="sng">
                      <a:noFill/>
                      <a:prstDash val="solid"/>
                    </a:lnL>
                    <a:lnR w="12700" cmpd="sng">
                      <a:noFill/>
                      <a:prstDash val="solid"/>
                    </a:lnR>
                    <a:lnT w="3175" cap="flat" cmpd="sng" algn="ctr">
                      <a:solidFill>
                        <a:schemeClr val="accent6"/>
                      </a:solidFill>
                      <a:prstDash val="solid"/>
                      <a:round/>
                      <a:headEnd type="none" w="med" len="med"/>
                      <a:tailEnd type="none" w="med" len="med"/>
                    </a:lnT>
                    <a:lnB w="31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76645">
                <a:tc>
                  <a:txBody>
                    <a:bodyPr/>
                    <a:lstStyle/>
                    <a:p>
                      <a:r>
                        <a:rPr lang="en-US" sz="1000" b="1" dirty="0">
                          <a:solidFill>
                            <a:schemeClr val="tx1"/>
                          </a:solidFill>
                          <a:latin typeface="Verdana" panose="020B0604030504040204" pitchFamily="34" charset="0"/>
                          <a:ea typeface="Verdana" panose="020B0604030504040204" pitchFamily="34" charset="0"/>
                          <a:cs typeface="Verdana" panose="020B0604030504040204" pitchFamily="34" charset="0"/>
                        </a:rPr>
                        <a:t>GPA</a:t>
                      </a:r>
                    </a:p>
                  </a:txBody>
                  <a:tcPr anchor="ctr">
                    <a:lnL w="12700" cmpd="sng">
                      <a:noFill/>
                      <a:prstDash val="solid"/>
                    </a:lnL>
                    <a:lnR w="12700" cmpd="sng">
                      <a:noFill/>
                      <a:prstDash val="solid"/>
                    </a:lnR>
                    <a:lnT w="3175" cap="flat" cmpd="sng" algn="ctr">
                      <a:solidFill>
                        <a:schemeClr val="accent6"/>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buFont typeface="Arial" panose="020B0604020202020204" pitchFamily="34" charset="0"/>
                        <a:buChar char="•"/>
                      </a:pPr>
                      <a:r>
                        <a:rPr lang="en-US" sz="1000" dirty="0">
                          <a:latin typeface="Verdana" panose="020B0604030504040204" pitchFamily="34" charset="0"/>
                          <a:ea typeface="Verdana" panose="020B0604030504040204" pitchFamily="34" charset="0"/>
                          <a:cs typeface="Verdana" panose="020B0604030504040204" pitchFamily="34" charset="0"/>
                        </a:rPr>
                        <a:t>The firm looks at candidates as a whole and not just at their resume. We look for candidates that are </a:t>
                      </a:r>
                      <a:r>
                        <a:rPr lang="en-US" sz="1000" b="1" dirty="0">
                          <a:latin typeface="Verdana" panose="020B0604030504040204" pitchFamily="34" charset="0"/>
                          <a:ea typeface="Verdana" panose="020B0604030504040204" pitchFamily="34" charset="0"/>
                          <a:cs typeface="Verdana" panose="020B0604030504040204" pitchFamily="34" charset="0"/>
                        </a:rPr>
                        <a:t>doing well academically </a:t>
                      </a:r>
                      <a:r>
                        <a:rPr lang="en-US" sz="1000" dirty="0">
                          <a:latin typeface="Verdana" panose="020B0604030504040204" pitchFamily="34" charset="0"/>
                          <a:ea typeface="Verdana" panose="020B0604030504040204" pitchFamily="34" charset="0"/>
                          <a:cs typeface="Verdana" panose="020B0604030504040204" pitchFamily="34" charset="0"/>
                        </a:rPr>
                        <a:t>(&gt;3.4 for BTA) have </a:t>
                      </a:r>
                      <a:r>
                        <a:rPr lang="en-US" sz="1000" b="1" dirty="0">
                          <a:latin typeface="Verdana" panose="020B0604030504040204" pitchFamily="34" charset="0"/>
                          <a:ea typeface="Verdana" panose="020B0604030504040204" pitchFamily="34" charset="0"/>
                          <a:cs typeface="Verdana" panose="020B0604030504040204" pitchFamily="34" charset="0"/>
                        </a:rPr>
                        <a:t>real world experience</a:t>
                      </a:r>
                      <a:r>
                        <a:rPr lang="en-US" sz="1000" dirty="0">
                          <a:latin typeface="Verdana" panose="020B0604030504040204" pitchFamily="34" charset="0"/>
                          <a:ea typeface="Verdana" panose="020B0604030504040204" pitchFamily="34" charset="0"/>
                          <a:cs typeface="Verdana" panose="020B0604030504040204" pitchFamily="34" charset="0"/>
                        </a:rPr>
                        <a:t>, and are </a:t>
                      </a:r>
                      <a:r>
                        <a:rPr lang="en-US" sz="1000" b="1" dirty="0">
                          <a:latin typeface="Verdana" panose="020B0604030504040204" pitchFamily="34" charset="0"/>
                          <a:ea typeface="Verdana" panose="020B0604030504040204" pitchFamily="34" charset="0"/>
                          <a:cs typeface="Verdana" panose="020B0604030504040204" pitchFamily="34" charset="0"/>
                        </a:rPr>
                        <a:t>involved on campus</a:t>
                      </a:r>
                      <a:r>
                        <a:rPr lang="en-US" sz="1000" dirty="0">
                          <a:latin typeface="Verdana" panose="020B0604030504040204" pitchFamily="34" charset="0"/>
                          <a:ea typeface="Verdana" panose="020B0604030504040204" pitchFamily="34" charset="0"/>
                          <a:cs typeface="Verdana" panose="020B0604030504040204" pitchFamily="34" charset="0"/>
                        </a:rPr>
                        <a:t>. </a:t>
                      </a:r>
                    </a:p>
                  </a:txBody>
                  <a:tcPr anchor="ctr">
                    <a:lnL w="12700" cmpd="sng">
                      <a:noFill/>
                      <a:prstDash val="solid"/>
                    </a:lnL>
                    <a:lnR w="12700" cmpd="sng">
                      <a:noFill/>
                      <a:prstDash val="solid"/>
                    </a:lnR>
                    <a:lnT w="3175" cap="flat" cmpd="sng" algn="ctr">
                      <a:solidFill>
                        <a:schemeClr val="accent6"/>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95850">
                <a:tc>
                  <a:txBody>
                    <a:bodyPr/>
                    <a:lstStyle/>
                    <a:p>
                      <a:r>
                        <a:rPr lang="en-US" sz="1000" b="1" dirty="0">
                          <a:solidFill>
                            <a:schemeClr val="tx1"/>
                          </a:solidFill>
                          <a:latin typeface="Verdana" panose="020B0604030504040204" pitchFamily="34" charset="0"/>
                          <a:ea typeface="Verdana" panose="020B0604030504040204" pitchFamily="34" charset="0"/>
                          <a:cs typeface="Verdana" panose="020B0604030504040204" pitchFamily="34" charset="0"/>
                        </a:rPr>
                        <a:t>Do I need to be technical to be a BTA?</a:t>
                      </a:r>
                    </a:p>
                  </a:txBody>
                  <a:tcPr anchor="ctr">
                    <a:lnL w="12700" cmpd="sng">
                      <a:noFill/>
                      <a:prstDash val="solid"/>
                    </a:lnL>
                    <a:lnR w="12700" cmpd="sng">
                      <a:noFill/>
                      <a:prstDash val="soli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buFont typeface="Arial" panose="020B0604020202020204" pitchFamily="34" charset="0"/>
                        <a:buChar char="•"/>
                      </a:pPr>
                      <a:r>
                        <a:rPr lang="en-US" sz="1000" dirty="0">
                          <a:latin typeface="Verdana" panose="020B0604030504040204" pitchFamily="34" charset="0"/>
                          <a:ea typeface="Verdana" panose="020B0604030504040204" pitchFamily="34" charset="0"/>
                          <a:cs typeface="Verdana" panose="020B0604030504040204" pitchFamily="34" charset="0"/>
                        </a:rPr>
                        <a:t>Not necessarily</a:t>
                      </a:r>
                      <a:r>
                        <a:rPr lang="en-US" sz="1000" baseline="0" dirty="0">
                          <a:latin typeface="Verdana" panose="020B0604030504040204" pitchFamily="34" charset="0"/>
                          <a:ea typeface="Verdana" panose="020B0604030504040204" pitchFamily="34" charset="0"/>
                          <a:cs typeface="Verdana" panose="020B0604030504040204" pitchFamily="34" charset="0"/>
                        </a:rPr>
                        <a:t> however we do require each BTA has an interest and passion in technology.  </a:t>
                      </a:r>
                      <a:r>
                        <a:rPr lang="en-US" sz="1000" dirty="0">
                          <a:latin typeface="Verdana" panose="020B0604030504040204" pitchFamily="34" charset="0"/>
                          <a:ea typeface="Verdana" panose="020B0604030504040204" pitchFamily="34" charset="0"/>
                          <a:cs typeface="Verdana" panose="020B0604030504040204" pitchFamily="34" charset="0"/>
                        </a:rPr>
                        <a:t>Deloitte hires from a multitude of majors and skills. </a:t>
                      </a:r>
                      <a:r>
                        <a:rPr lang="en-US" sz="1000" b="1" dirty="0">
                          <a:latin typeface="Verdana" panose="020B0604030504040204" pitchFamily="34" charset="0"/>
                          <a:ea typeface="Verdana" panose="020B0604030504040204" pitchFamily="34" charset="0"/>
                          <a:cs typeface="Verdana" panose="020B0604030504040204" pitchFamily="34" charset="0"/>
                        </a:rPr>
                        <a:t>BTAs can be functional, technical, or a mix of both</a:t>
                      </a:r>
                      <a:r>
                        <a:rPr lang="en-US" sz="1000" b="0" baseline="0" dirty="0">
                          <a:latin typeface="Verdana" panose="020B0604030504040204" pitchFamily="34" charset="0"/>
                          <a:ea typeface="Verdana" panose="020B0604030504040204" pitchFamily="34" charset="0"/>
                          <a:cs typeface="Verdana" panose="020B0604030504040204" pitchFamily="34" charset="0"/>
                        </a:rPr>
                        <a:t> </a:t>
                      </a:r>
                      <a:r>
                        <a:rPr lang="en-US" sz="1000" b="0" i="1" baseline="0" dirty="0">
                          <a:solidFill>
                            <a:schemeClr val="tx1"/>
                          </a:solidFill>
                          <a:latin typeface="Verdana" panose="020B0604030504040204" pitchFamily="34" charset="0"/>
                          <a:ea typeface="Verdana" panose="020B0604030504040204" pitchFamily="34" charset="0"/>
                          <a:cs typeface="Verdana" panose="020B0604030504040204" pitchFamily="34" charset="0"/>
                        </a:rPr>
                        <a:t>(refer to profile descriptions for examples of how skills/coursework tie to type of work analyst may do.)</a:t>
                      </a:r>
                      <a:r>
                        <a:rPr lang="en-US" sz="1000" i="1" dirty="0">
                          <a:solidFill>
                            <a:schemeClr val="tx1"/>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Deloitte likes to hire bright, driven and strategic students with interpersonal skills who are willing to learn the industry and the skills needed to be an analyst and eventually transition into a consultant. </a:t>
                      </a:r>
                    </a:p>
                  </a:txBody>
                  <a:tcPr anchor="ctr">
                    <a:lnL w="12700" cmpd="sng">
                      <a:noFill/>
                      <a:prstDash val="solid"/>
                    </a:lnL>
                    <a:lnR w="12700" cmpd="sng">
                      <a:noFill/>
                      <a:prstDash val="soli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808654">
                <a:tc>
                  <a:txBody>
                    <a:bodyPr/>
                    <a:lstStyle/>
                    <a:p>
                      <a:r>
                        <a:rPr lang="en-US" sz="1000" b="1" dirty="0">
                          <a:solidFill>
                            <a:schemeClr val="tx1"/>
                          </a:solidFill>
                          <a:latin typeface="Verdana" panose="020B0604030504040204" pitchFamily="34" charset="0"/>
                          <a:ea typeface="Verdana" panose="020B0604030504040204" pitchFamily="34" charset="0"/>
                          <a:cs typeface="Verdana" panose="020B0604030504040204" pitchFamily="34" charset="0"/>
                        </a:rPr>
                        <a:t>How will</a:t>
                      </a:r>
                      <a:r>
                        <a:rPr lang="en-US" sz="1000" b="1" baseline="0" dirty="0">
                          <a:solidFill>
                            <a:schemeClr val="tx1"/>
                          </a:solidFill>
                          <a:latin typeface="Verdana" panose="020B0604030504040204" pitchFamily="34" charset="0"/>
                          <a:ea typeface="Verdana" panose="020B0604030504040204" pitchFamily="34" charset="0"/>
                          <a:cs typeface="Verdana" panose="020B0604030504040204" pitchFamily="34" charset="0"/>
                        </a:rPr>
                        <a:t> I use the skills I have gained during my coursework?</a:t>
                      </a:r>
                      <a:endParaRPr lang="en-US" sz="1000" b="1"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nchor="ctr">
                    <a:lnL w="12700" cmpd="sng">
                      <a:noFill/>
                      <a:prstDash val="solid"/>
                    </a:lnL>
                    <a:lnR w="12700" cmpd="sng">
                      <a:noFill/>
                      <a:prstDash val="soli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buFont typeface="Arial" panose="020B0604020202020204" pitchFamily="34" charset="0"/>
                        <a:buChar char="•"/>
                      </a:pPr>
                      <a:r>
                        <a:rPr lang="en-US" sz="1000" dirty="0">
                          <a:latin typeface="Verdana" panose="020B0604030504040204" pitchFamily="34" charset="0"/>
                          <a:ea typeface="Verdana" panose="020B0604030504040204" pitchFamily="34" charset="0"/>
                          <a:cs typeface="Verdana" panose="020B0604030504040204" pitchFamily="34" charset="0"/>
                        </a:rPr>
                        <a:t>Coming from a very specific area of study into a large company, you can be placed on any number of projects.</a:t>
                      </a:r>
                      <a:r>
                        <a:rPr lang="en-US" sz="1000" baseline="0" dirty="0">
                          <a:latin typeface="Verdana" panose="020B0604030504040204" pitchFamily="34" charset="0"/>
                          <a:ea typeface="Verdana" panose="020B0604030504040204" pitchFamily="34" charset="0"/>
                          <a:cs typeface="Verdana" panose="020B0604030504040204" pitchFamily="34" charset="0"/>
                        </a:rPr>
                        <a:t>  While we do our best to align your project to your area of focus, </a:t>
                      </a:r>
                      <a:r>
                        <a:rPr lang="en-US" sz="1000" b="1" baseline="0" dirty="0">
                          <a:latin typeface="Verdana" panose="020B0604030504040204" pitchFamily="34" charset="0"/>
                          <a:ea typeface="Verdana" panose="020B0604030504040204" pitchFamily="34" charset="0"/>
                          <a:cs typeface="Verdana" panose="020B0604030504040204" pitchFamily="34" charset="0"/>
                        </a:rPr>
                        <a:t>there are some instances where you will be placed on a project which challenges you to learn a new set of knowledge and skills</a:t>
                      </a:r>
                      <a:r>
                        <a:rPr lang="en-US" sz="1000" b="0" baseline="0" dirty="0">
                          <a:latin typeface="Verdana" panose="020B0604030504040204" pitchFamily="34" charset="0"/>
                          <a:ea typeface="Verdana" panose="020B0604030504040204" pitchFamily="34" charset="0"/>
                          <a:cs typeface="Verdana" panose="020B0604030504040204" pitchFamily="34" charset="0"/>
                        </a:rPr>
                        <a:t> </a:t>
                      </a:r>
                      <a:r>
                        <a:rPr lang="en-US" sz="1000" b="0" i="1" baseline="0" dirty="0">
                          <a:solidFill>
                            <a:schemeClr val="tx1"/>
                          </a:solidFill>
                          <a:latin typeface="Verdana" panose="020B0604030504040204" pitchFamily="34" charset="0"/>
                          <a:ea typeface="Verdana" panose="020B0604030504040204" pitchFamily="34" charset="0"/>
                          <a:cs typeface="Verdana" panose="020B0604030504040204" pitchFamily="34" charset="0"/>
                        </a:rPr>
                        <a:t>(refer to profile descriptions for examples of how skills/coursework tie to type of work analyst may do.)</a:t>
                      </a:r>
                      <a:r>
                        <a:rPr lang="en-US" sz="1000" i="1" dirty="0">
                          <a:solidFill>
                            <a:schemeClr val="tx1"/>
                          </a:solidFill>
                          <a:latin typeface="Verdana" panose="020B0604030504040204" pitchFamily="34" charset="0"/>
                          <a:ea typeface="Verdana" panose="020B0604030504040204" pitchFamily="34" charset="0"/>
                          <a:cs typeface="Verdana" panose="020B0604030504040204" pitchFamily="34" charset="0"/>
                        </a:rPr>
                        <a:t> </a:t>
                      </a:r>
                      <a:r>
                        <a:rPr lang="en-US" sz="1000" baseline="0" dirty="0">
                          <a:solidFill>
                            <a:schemeClr val="tx1"/>
                          </a:solidFill>
                          <a:latin typeface="Verdana" panose="020B0604030504040204" pitchFamily="34" charset="0"/>
                          <a:ea typeface="Verdana" panose="020B0604030504040204" pitchFamily="34" charset="0"/>
                          <a:cs typeface="Verdana" panose="020B0604030504040204" pitchFamily="34" charset="0"/>
                        </a:rPr>
                        <a:t> </a:t>
                      </a:r>
                    </a:p>
                    <a:p>
                      <a:pPr marL="171450" indent="-171450">
                        <a:buFont typeface="Arial" panose="020B0604020202020204" pitchFamily="34" charset="0"/>
                        <a:buChar char="•"/>
                      </a:pPr>
                      <a:r>
                        <a:rPr lang="en-US" sz="1000" dirty="0">
                          <a:latin typeface="Verdana" panose="020B0604030504040204" pitchFamily="34" charset="0"/>
                          <a:ea typeface="Verdana" panose="020B0604030504040204" pitchFamily="34" charset="0"/>
                          <a:cs typeface="Verdana" panose="020B0604030504040204" pitchFamily="34" charset="0"/>
                        </a:rPr>
                        <a:t>However, </a:t>
                      </a:r>
                      <a:r>
                        <a:rPr lang="en-US" sz="1000" b="1" dirty="0">
                          <a:latin typeface="Verdana" panose="020B0604030504040204" pitchFamily="34" charset="0"/>
                          <a:ea typeface="Verdana" panose="020B0604030504040204" pitchFamily="34" charset="0"/>
                          <a:cs typeface="Verdana" panose="020B0604030504040204" pitchFamily="34" charset="0"/>
                        </a:rPr>
                        <a:t>there are many different trainings and opportunities to get involved outside of your day to day client work</a:t>
                      </a:r>
                      <a:r>
                        <a:rPr lang="en-US" sz="1000" dirty="0">
                          <a:latin typeface="Verdana" panose="020B0604030504040204" pitchFamily="34" charset="0"/>
                          <a:ea typeface="Verdana" panose="020B0604030504040204" pitchFamily="34" charset="0"/>
                          <a:cs typeface="Verdana" panose="020B0604030504040204" pitchFamily="34" charset="0"/>
                        </a:rPr>
                        <a:t>. Deloitte is all about owning your own career – if you want to keep coding but you are placed on a more functional project, join a coding </a:t>
                      </a:r>
                      <a:r>
                        <a:rPr lang="en-US" sz="1000" dirty="0" err="1">
                          <a:latin typeface="Verdana" panose="020B0604030504040204" pitchFamily="34" charset="0"/>
                          <a:ea typeface="Verdana" panose="020B0604030504040204" pitchFamily="34" charset="0"/>
                          <a:cs typeface="Verdana" panose="020B0604030504040204" pitchFamily="34" charset="0"/>
                        </a:rPr>
                        <a:t>CoP</a:t>
                      </a:r>
                      <a:r>
                        <a:rPr lang="en-US" sz="1000" dirty="0">
                          <a:latin typeface="Verdana" panose="020B0604030504040204" pitchFamily="34" charset="0"/>
                          <a:ea typeface="Verdana" panose="020B0604030504040204" pitchFamily="34" charset="0"/>
                          <a:cs typeface="Verdana" panose="020B0604030504040204" pitchFamily="34" charset="0"/>
                        </a:rPr>
                        <a:t> or initiative and utilize trainings on My Development Plan.</a:t>
                      </a:r>
                    </a:p>
                  </a:txBody>
                  <a:tcPr anchor="ctr">
                    <a:lnL w="12700" cmpd="sng">
                      <a:noFill/>
                      <a:prstDash val="solid"/>
                    </a:lnL>
                    <a:lnR w="12700" cmpd="sng">
                      <a:noFill/>
                      <a:prstDash val="soli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489449">
                <a:tc>
                  <a:txBody>
                    <a:bodyPr/>
                    <a:lstStyle/>
                    <a:p>
                      <a:r>
                        <a:rPr lang="en-US" sz="1000" b="1" dirty="0">
                          <a:solidFill>
                            <a:schemeClr val="tx1"/>
                          </a:solidFill>
                          <a:latin typeface="Verdana" panose="020B0604030504040204" pitchFamily="34" charset="0"/>
                          <a:ea typeface="Verdana" panose="020B0604030504040204" pitchFamily="34" charset="0"/>
                          <a:cs typeface="Verdana" panose="020B0604030504040204" pitchFamily="34" charset="0"/>
                        </a:rPr>
                        <a:t>What is the difference between federal and commercial? </a:t>
                      </a:r>
                      <a:r>
                        <a:rPr lang="en-US" sz="1000" b="0" i="1" dirty="0">
                          <a:solidFill>
                            <a:schemeClr val="tx1"/>
                          </a:solidFill>
                          <a:latin typeface="Verdana" panose="020B0604030504040204" pitchFamily="34" charset="0"/>
                          <a:ea typeface="Verdana" panose="020B0604030504040204" pitchFamily="34" charset="0"/>
                          <a:cs typeface="Verdana" panose="020B0604030504040204" pitchFamily="34" charset="0"/>
                        </a:rPr>
                        <a:t>(*Applicable</a:t>
                      </a:r>
                      <a:r>
                        <a:rPr lang="en-US" sz="1000" b="0" i="1" baseline="0" dirty="0">
                          <a:solidFill>
                            <a:schemeClr val="tx1"/>
                          </a:solidFill>
                          <a:latin typeface="Verdana" panose="020B0604030504040204" pitchFamily="34" charset="0"/>
                          <a:ea typeface="Verdana" panose="020B0604030504040204" pitchFamily="34" charset="0"/>
                          <a:cs typeface="Verdana" panose="020B0604030504040204" pitchFamily="34" charset="0"/>
                        </a:rPr>
                        <a:t> only for select schools which recruiter across both.)</a:t>
                      </a:r>
                      <a:endParaRPr lang="en-US" sz="1000" b="0" i="1"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nchor="ctr">
                    <a:lnL w="12700" cmpd="sng">
                      <a:noFill/>
                      <a:prstDash val="solid"/>
                    </a:lnL>
                    <a:lnR w="12700" cmpd="sng">
                      <a:noFill/>
                      <a:prstDash val="soli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buFont typeface="Arial" panose="020B0604020202020204" pitchFamily="34" charset="0"/>
                        <a:buChar char="•"/>
                      </a:pPr>
                      <a:r>
                        <a:rPr lang="en-US" sz="1000" dirty="0">
                          <a:latin typeface="Verdana" panose="020B0604030504040204" pitchFamily="34" charset="0"/>
                          <a:ea typeface="Verdana" panose="020B0604030504040204" pitchFamily="34" charset="0"/>
                          <a:cs typeface="Verdana" panose="020B0604030504040204" pitchFamily="34" charset="0"/>
                        </a:rPr>
                        <a:t>Federal practitioners work on projects within the federal government and its entities. Most of these projects are long term and located in the DMV (DC, Maryland, Virginia) area (little to no travel besides commuting to client site). </a:t>
                      </a:r>
                    </a:p>
                    <a:p>
                      <a:pPr marL="171450" indent="-171450">
                        <a:buFont typeface="Arial" panose="020B0604020202020204" pitchFamily="34" charset="0"/>
                        <a:buChar char="•"/>
                      </a:pPr>
                      <a:r>
                        <a:rPr lang="en-US" sz="1000" dirty="0">
                          <a:latin typeface="Verdana" panose="020B0604030504040204" pitchFamily="34" charset="0"/>
                          <a:ea typeface="Verdana" panose="020B0604030504040204" pitchFamily="34" charset="0"/>
                          <a:cs typeface="Verdana" panose="020B0604030504040204" pitchFamily="34" charset="0"/>
                        </a:rPr>
                        <a:t>Commercial practitioners typically travel weekly (if they are not placed on a local project) and work on shorter term projects for any number of clients around the country (and even the world). </a:t>
                      </a:r>
                    </a:p>
                  </a:txBody>
                  <a:tcPr anchor="ctr">
                    <a:lnL w="12700" cmpd="sng">
                      <a:noFill/>
                      <a:prstDash val="solid"/>
                    </a:lnL>
                    <a:lnR w="12700" cmpd="sng">
                      <a:noFill/>
                      <a:prstDash val="soli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702252">
                <a:tc>
                  <a:txBody>
                    <a:bodyPr/>
                    <a:lstStyle/>
                    <a:p>
                      <a:r>
                        <a:rPr lang="en-US" sz="1000" b="1" dirty="0">
                          <a:solidFill>
                            <a:schemeClr val="tx1"/>
                          </a:solidFill>
                          <a:latin typeface="Verdana" panose="020B0604030504040204" pitchFamily="34" charset="0"/>
                          <a:ea typeface="Verdana" panose="020B0604030504040204" pitchFamily="34" charset="0"/>
                          <a:cs typeface="Verdana" panose="020B0604030504040204" pitchFamily="34" charset="0"/>
                        </a:rPr>
                        <a:t>How Do You Get on a Project? Can BTAs Choose?</a:t>
                      </a:r>
                    </a:p>
                  </a:txBody>
                  <a:tcPr anchor="ctr">
                    <a:lnL w="12700" cmpd="sng">
                      <a:noFill/>
                      <a:prstDash val="solid"/>
                    </a:lnL>
                    <a:lnR w="12700" cmpd="sng">
                      <a:noFill/>
                      <a:prstDash val="soli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buFont typeface="Arial" panose="020B0604020202020204" pitchFamily="34" charset="0"/>
                        <a:buChar char="•"/>
                      </a:pPr>
                      <a:r>
                        <a:rPr lang="en-US" sz="1000" dirty="0">
                          <a:latin typeface="Verdana" panose="020B0604030504040204" pitchFamily="34" charset="0"/>
                          <a:ea typeface="Verdana" panose="020B0604030504040204" pitchFamily="34" charset="0"/>
                          <a:cs typeface="Verdana" panose="020B0604030504040204" pitchFamily="34" charset="0"/>
                        </a:rPr>
                        <a:t>A new BTA typically has minimal explicit involvement in the selection of their first project.  However, their particular interests and skills are taken into careful consideration when senior management is placing BTAs onto projects.</a:t>
                      </a:r>
                      <a:r>
                        <a:rPr lang="en-US" sz="1000" baseline="0" dirty="0">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Usually these projects are selected specifically to match project needs with a BTA’s experience and interests.</a:t>
                      </a:r>
                      <a:r>
                        <a:rPr lang="en-US" sz="1000" baseline="0" dirty="0">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After your first project, each BTA is</a:t>
                      </a:r>
                      <a:r>
                        <a:rPr lang="en-US" sz="1000" baseline="0" dirty="0">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encouraged to take control in finding his or her next project or work opportunity.</a:t>
                      </a:r>
                      <a:r>
                        <a:rPr lang="en-US" sz="1000" baseline="0" dirty="0">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The more initiative a BTA takes in researching available projects and networking with other team leads, the more the BTA will be able to impact which project he or she gets staffed on next.</a:t>
                      </a:r>
                    </a:p>
                  </a:txBody>
                  <a:tcPr anchor="ctr">
                    <a:lnL w="12700" cmpd="sng">
                      <a:noFill/>
                      <a:prstDash val="solid"/>
                    </a:lnL>
                    <a:lnR w="12700" cmpd="sng">
                      <a:noFill/>
                      <a:prstDash val="soli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713173873"/>
                  </a:ext>
                </a:extLst>
              </a:tr>
            </a:tbl>
          </a:graphicData>
        </a:graphic>
      </p:graphicFrame>
      <p:sp>
        <p:nvSpPr>
          <p:cNvPr id="3" name="Title 5">
            <a:extLst>
              <a:ext uri="{FF2B5EF4-FFF2-40B4-BE49-F238E27FC236}">
                <a16:creationId xmlns:a16="http://schemas.microsoft.com/office/drawing/2014/main" id="{D4D611CC-FB1D-4F6F-8454-ED6B6948D94F}"/>
              </a:ext>
            </a:extLst>
          </p:cNvPr>
          <p:cNvSpPr>
            <a:spLocks noGrp="1"/>
          </p:cNvSpPr>
          <p:nvPr>
            <p:ph type="title"/>
          </p:nvPr>
        </p:nvSpPr>
        <p:spPr>
          <a:xfrm>
            <a:off x="469900" y="402587"/>
            <a:ext cx="11252200" cy="334102"/>
          </a:xfrm>
        </p:spPr>
        <p:txBody>
          <a:bodyPr/>
          <a:lstStyle/>
          <a:p>
            <a:r>
              <a:rPr lang="en-US" dirty="0"/>
              <a:t>Additional FAQs</a:t>
            </a:r>
          </a:p>
        </p:txBody>
      </p:sp>
    </p:spTree>
    <p:extLst>
      <p:ext uri="{BB962C8B-B14F-4D97-AF65-F5344CB8AC3E}">
        <p14:creationId xmlns:p14="http://schemas.microsoft.com/office/powerpoint/2010/main" val="27779314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29059" name="Group 3"/>
          <p:cNvGraphicFramePr>
            <a:graphicFrameLocks noGrp="1"/>
          </p:cNvGraphicFramePr>
          <p:nvPr>
            <p:extLst>
              <p:ext uri="{D42A27DB-BD31-4B8C-83A1-F6EECF244321}">
                <p14:modId xmlns:p14="http://schemas.microsoft.com/office/powerpoint/2010/main" val="3892064368"/>
              </p:ext>
            </p:extLst>
          </p:nvPr>
        </p:nvGraphicFramePr>
        <p:xfrm>
          <a:off x="549028" y="951689"/>
          <a:ext cx="11296072" cy="2452677"/>
        </p:xfrm>
        <a:graphic>
          <a:graphicData uri="http://schemas.openxmlformats.org/drawingml/2006/table">
            <a:tbl>
              <a:tblPr/>
              <a:tblGrid>
                <a:gridCol w="2504304">
                  <a:extLst>
                    <a:ext uri="{9D8B030D-6E8A-4147-A177-3AD203B41FA5}">
                      <a16:colId xmlns:a16="http://schemas.microsoft.com/office/drawing/2014/main" val="20000"/>
                    </a:ext>
                  </a:extLst>
                </a:gridCol>
                <a:gridCol w="8791768">
                  <a:extLst>
                    <a:ext uri="{9D8B030D-6E8A-4147-A177-3AD203B41FA5}">
                      <a16:colId xmlns:a16="http://schemas.microsoft.com/office/drawing/2014/main" val="20001"/>
                    </a:ext>
                  </a:extLst>
                </a:gridCol>
              </a:tblGrid>
              <a:tr h="0">
                <a:tc>
                  <a:txBody>
                    <a:bodyPr/>
                    <a:lstStyle/>
                    <a:p>
                      <a:r>
                        <a:rPr lang="en-US" sz="1200" b="1" dirty="0">
                          <a:solidFill>
                            <a:schemeClr val="accent1"/>
                          </a:solidFill>
                        </a:rPr>
                        <a:t>FAQ</a:t>
                      </a:r>
                    </a:p>
                  </a:txBody>
                  <a:tcPr marL="122008" marR="122008">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38100" cap="flat" cmpd="sng" algn="ctr">
                      <a:solidFill>
                        <a:schemeClr val="accent1"/>
                      </a:solidFill>
                      <a:prstDash val="solid"/>
                      <a:round/>
                      <a:headEnd type="none" w="med" len="med"/>
                      <a:tailEnd type="none" w="med" len="med"/>
                    </a:lnT>
                    <a:lnB w="31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200" b="1" dirty="0">
                          <a:solidFill>
                            <a:schemeClr val="accent1"/>
                          </a:solidFill>
                        </a:rPr>
                        <a:t>Recommended Response</a:t>
                      </a:r>
                    </a:p>
                  </a:txBody>
                  <a:tcPr marL="122008" marR="122008">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38100" cap="flat" cmpd="sng" algn="ctr">
                      <a:solidFill>
                        <a:schemeClr val="accent1"/>
                      </a:solidFill>
                      <a:prstDash val="solid"/>
                      <a:round/>
                      <a:headEnd type="none" w="med" len="med"/>
                      <a:tailEnd type="none" w="med" len="med"/>
                    </a:lnT>
                    <a:lnB w="31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r h="471477">
                <a:tc>
                  <a:txBody>
                    <a:bodyPr/>
                    <a:lstStyle/>
                    <a:p>
                      <a:r>
                        <a:rPr lang="en-US" sz="1000" b="1" dirty="0">
                          <a:solidFill>
                            <a:schemeClr val="tx1"/>
                          </a:solidFill>
                          <a:latin typeface="Verdana" panose="020B0604030504040204" pitchFamily="34" charset="0"/>
                          <a:ea typeface="Verdana" panose="020B0604030504040204" pitchFamily="34" charset="0"/>
                          <a:cs typeface="Verdana" panose="020B0604030504040204" pitchFamily="34" charset="0"/>
                        </a:rPr>
                        <a:t>How does staffing work and what type of projects will I be on?</a:t>
                      </a:r>
                    </a:p>
                  </a:txBody>
                  <a:tcPr anchor="ctr">
                    <a:lnL w="12700" cmpd="sng">
                      <a:noFill/>
                      <a:prstDash val="solid"/>
                    </a:lnL>
                    <a:lnR w="12700" cmpd="sng">
                      <a:noFill/>
                      <a:prstDash val="solid"/>
                    </a:lnR>
                    <a:lnT w="3175" cap="flat" cmpd="sng" algn="ctr">
                      <a:solidFill>
                        <a:schemeClr val="accent6"/>
                      </a:solidFill>
                      <a:prstDash val="solid"/>
                      <a:round/>
                      <a:headEnd type="none" w="med" len="med"/>
                      <a:tailEnd type="none" w="med" len="med"/>
                    </a:lnT>
                    <a:lnB w="31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buFont typeface="Arial" panose="020B0604020202020204" pitchFamily="34" charset="0"/>
                        <a:buChar char="•"/>
                      </a:pPr>
                      <a:r>
                        <a:rPr lang="en-US" sz="1000" dirty="0">
                          <a:solidFill>
                            <a:schemeClr val="tx1"/>
                          </a:solidFill>
                          <a:latin typeface="Verdana" panose="020B0604030504040204" pitchFamily="34" charset="0"/>
                          <a:ea typeface="Verdana" panose="020B0604030504040204" pitchFamily="34" charset="0"/>
                          <a:cs typeface="Verdana" panose="020B0604030504040204" pitchFamily="34" charset="0"/>
                        </a:rPr>
                        <a:t>Based on a candidates segment alignment</a:t>
                      </a:r>
                      <a:r>
                        <a:rPr lang="en-US" sz="1000" baseline="0" dirty="0">
                          <a:solidFill>
                            <a:schemeClr val="tx1"/>
                          </a:solidFill>
                          <a:latin typeface="Verdana" panose="020B0604030504040204" pitchFamily="34" charset="0"/>
                          <a:ea typeface="Verdana" panose="020B0604030504040204" pitchFamily="34" charset="0"/>
                          <a:cs typeface="Verdana" panose="020B0604030504040204" pitchFamily="34" charset="0"/>
                        </a:rPr>
                        <a:t> during recruitment we will be able to communicate the </a:t>
                      </a:r>
                      <a:r>
                        <a:rPr lang="en-US" sz="1000" b="1" baseline="0" dirty="0">
                          <a:solidFill>
                            <a:schemeClr val="tx1"/>
                          </a:solidFill>
                          <a:latin typeface="Verdana" panose="020B0604030504040204" pitchFamily="34" charset="0"/>
                          <a:ea typeface="Verdana" panose="020B0604030504040204" pitchFamily="34" charset="0"/>
                          <a:cs typeface="Verdana" panose="020B0604030504040204" pitchFamily="34" charset="0"/>
                        </a:rPr>
                        <a:t>potential and likely type of roles</a:t>
                      </a:r>
                      <a:r>
                        <a:rPr lang="en-US" sz="1000" baseline="0" dirty="0">
                          <a:solidFill>
                            <a:schemeClr val="tx1"/>
                          </a:solidFill>
                          <a:latin typeface="Verdana" panose="020B0604030504040204" pitchFamily="34" charset="0"/>
                          <a:ea typeface="Verdana" panose="020B0604030504040204" pitchFamily="34" charset="0"/>
                          <a:cs typeface="Verdana" panose="020B0604030504040204" pitchFamily="34" charset="0"/>
                        </a:rPr>
                        <a:t> they may have on a project, however it is important to communicate that given the nature of our business we expect all incoming BTA’s will be </a:t>
                      </a:r>
                      <a:r>
                        <a:rPr lang="en-US" sz="1000" b="1" baseline="0" dirty="0">
                          <a:solidFill>
                            <a:schemeClr val="tx1"/>
                          </a:solidFill>
                          <a:latin typeface="Verdana" panose="020B0604030504040204" pitchFamily="34" charset="0"/>
                          <a:ea typeface="Verdana" panose="020B0604030504040204" pitchFamily="34" charset="0"/>
                          <a:cs typeface="Verdana" panose="020B0604030504040204" pitchFamily="34" charset="0"/>
                        </a:rPr>
                        <a:t>adaptable and are open to a wide range of experiences </a:t>
                      </a:r>
                      <a:r>
                        <a:rPr lang="en-US" sz="1000" baseline="0" dirty="0">
                          <a:solidFill>
                            <a:schemeClr val="tx1"/>
                          </a:solidFill>
                          <a:latin typeface="Verdana" panose="020B0604030504040204" pitchFamily="34" charset="0"/>
                          <a:ea typeface="Verdana" panose="020B0604030504040204" pitchFamily="34" charset="0"/>
                          <a:cs typeface="Verdana" panose="020B0604030504040204" pitchFamily="34" charset="0"/>
                        </a:rPr>
                        <a:t>to build their skillsets during their first few years at the firm. </a:t>
                      </a:r>
                      <a:endParaRPr lang="en-US" sz="100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nchor="ctr">
                    <a:lnL w="12700" cmpd="sng">
                      <a:noFill/>
                      <a:prstDash val="solid"/>
                    </a:lnL>
                    <a:lnR w="12700" cmpd="sng">
                      <a:noFill/>
                      <a:prstDash val="solid"/>
                    </a:lnR>
                    <a:lnT w="3175" cap="flat" cmpd="sng" algn="ctr">
                      <a:solidFill>
                        <a:schemeClr val="accent6"/>
                      </a:solidFill>
                      <a:prstDash val="solid"/>
                      <a:round/>
                      <a:headEnd type="none" w="med" len="med"/>
                      <a:tailEnd type="none" w="med" len="med"/>
                    </a:lnT>
                    <a:lnB w="31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2917833"/>
                  </a:ext>
                </a:extLst>
              </a:tr>
              <a:tr h="471477">
                <a:tc>
                  <a:txBody>
                    <a:bodyPr/>
                    <a:lstStyle/>
                    <a:p>
                      <a:r>
                        <a:rPr lang="en-US" sz="1000" b="1" dirty="0">
                          <a:solidFill>
                            <a:schemeClr val="tx1"/>
                          </a:solidFill>
                          <a:latin typeface="Verdana" panose="020B0604030504040204" pitchFamily="34" charset="0"/>
                          <a:ea typeface="Verdana" panose="020B0604030504040204" pitchFamily="34" charset="0"/>
                          <a:cs typeface="Verdana" panose="020B0604030504040204" pitchFamily="34" charset="0"/>
                        </a:rPr>
                        <a:t>Can I choose what city or office I am aligned to?</a:t>
                      </a:r>
                    </a:p>
                  </a:txBody>
                  <a:tcPr anchor="ctr">
                    <a:lnL w="12700" cmpd="sng">
                      <a:noFill/>
                      <a:prstDash val="solid"/>
                    </a:lnL>
                    <a:lnR w="12700" cmpd="sng">
                      <a:noFill/>
                      <a:prstDash val="solid"/>
                    </a:lnR>
                    <a:lnT w="3175" cap="flat" cmpd="sng" algn="ctr">
                      <a:solidFill>
                        <a:schemeClr val="accent6"/>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buFont typeface="Arial" panose="020B0604020202020204" pitchFamily="34" charset="0"/>
                        <a:buChar char="•"/>
                      </a:pPr>
                      <a:r>
                        <a:rPr lang="en-US" sz="1000" b="0" dirty="0">
                          <a:solidFill>
                            <a:srgbClr val="000000"/>
                          </a:solidFill>
                          <a:latin typeface="Verdana" panose="020B0604030504040204" pitchFamily="34" charset="0"/>
                          <a:ea typeface="Verdana" panose="020B0604030504040204" pitchFamily="34" charset="0"/>
                          <a:cs typeface="Verdana" panose="020B0604030504040204" pitchFamily="34" charset="0"/>
                        </a:rPr>
                        <a:t>At the time of interview each candidate will be asked to fill out their top three location preference, we</a:t>
                      </a:r>
                      <a:r>
                        <a:rPr lang="en-US" sz="1000" b="0" baseline="0" dirty="0">
                          <a:solidFill>
                            <a:srgbClr val="000000"/>
                          </a:solidFill>
                          <a:latin typeface="Verdana" panose="020B0604030504040204" pitchFamily="34" charset="0"/>
                          <a:ea typeface="Verdana" panose="020B0604030504040204" pitchFamily="34" charset="0"/>
                          <a:cs typeface="Verdana" panose="020B0604030504040204" pitchFamily="34" charset="0"/>
                        </a:rPr>
                        <a:t> do our best to place each candidate in their top preference whenever possible.</a:t>
                      </a:r>
                      <a:endParaRPr lang="en-US" sz="1000" b="0" dirty="0">
                        <a:solidFill>
                          <a:srgbClr val="000000"/>
                        </a:solidFill>
                        <a:latin typeface="Verdana" panose="020B0604030504040204" pitchFamily="34" charset="0"/>
                        <a:ea typeface="Verdana" panose="020B0604030504040204" pitchFamily="34" charset="0"/>
                        <a:cs typeface="Verdana" panose="020B0604030504040204" pitchFamily="34" charset="0"/>
                      </a:endParaRPr>
                    </a:p>
                  </a:txBody>
                  <a:tcPr anchor="ctr">
                    <a:lnL w="12700" cmpd="sng">
                      <a:noFill/>
                      <a:prstDash val="solid"/>
                    </a:lnL>
                    <a:lnR w="12700" cmpd="sng">
                      <a:noFill/>
                      <a:prstDash val="solid"/>
                    </a:lnR>
                    <a:lnT w="3175" cap="flat" cmpd="sng" algn="ctr">
                      <a:solidFill>
                        <a:schemeClr val="accent6"/>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471477">
                <a:tc>
                  <a:txBody>
                    <a:bodyPr/>
                    <a:lstStyle/>
                    <a:p>
                      <a:r>
                        <a:rPr lang="en-US" sz="1000" b="1" dirty="0">
                          <a:solidFill>
                            <a:schemeClr val="tx1"/>
                          </a:solidFill>
                          <a:latin typeface="Verdana" panose="020B0604030504040204" pitchFamily="34" charset="0"/>
                          <a:ea typeface="Verdana" panose="020B0604030504040204" pitchFamily="34" charset="0"/>
                          <a:cs typeface="Verdana" panose="020B0604030504040204" pitchFamily="34" charset="0"/>
                        </a:rPr>
                        <a:t>What is the typical training for a BTA and how often do i have training?</a:t>
                      </a:r>
                    </a:p>
                  </a:txBody>
                  <a:tcPr anchor="ctr">
                    <a:lnL w="12700" cmpd="sng">
                      <a:noFill/>
                      <a:prstDash val="solid"/>
                    </a:lnL>
                    <a:lnR w="12700" cmpd="sng">
                      <a:noFill/>
                      <a:prstDash val="soli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buFont typeface="Arial" panose="020B0604020202020204" pitchFamily="34" charset="0"/>
                        <a:buChar char="•"/>
                      </a:pPr>
                      <a:r>
                        <a:rPr lang="en-US" sz="1000" b="0" dirty="0">
                          <a:solidFill>
                            <a:srgbClr val="000000"/>
                          </a:solidFill>
                          <a:latin typeface="Verdana" panose="020B0604030504040204" pitchFamily="34" charset="0"/>
                          <a:ea typeface="Verdana" panose="020B0604030504040204" pitchFamily="34" charset="0"/>
                          <a:cs typeface="Verdana" panose="020B0604030504040204" pitchFamily="34" charset="0"/>
                        </a:rPr>
                        <a:t>Deloitte provides new BTAs with a wide variety of training experiences both when you first start as well as throughout your career.  </a:t>
                      </a:r>
                    </a:p>
                    <a:p>
                      <a:pPr marL="171450" indent="-171450">
                        <a:buFont typeface="Arial" panose="020B0604020202020204" pitchFamily="34" charset="0"/>
                        <a:buChar char="•"/>
                      </a:pPr>
                      <a:r>
                        <a:rPr lang="en-US" sz="1000" b="0" dirty="0">
                          <a:solidFill>
                            <a:srgbClr val="000000"/>
                          </a:solidFill>
                          <a:latin typeface="Verdana" panose="020B0604030504040204" pitchFamily="34" charset="0"/>
                          <a:ea typeface="Verdana" panose="020B0604030504040204" pitchFamily="34" charset="0"/>
                          <a:cs typeface="Verdana" panose="020B0604030504040204" pitchFamily="34" charset="0"/>
                        </a:rPr>
                        <a:t>As a new BTA, you come with a larger class of BTAs from all different schools and</a:t>
                      </a:r>
                      <a:r>
                        <a:rPr lang="en-US" sz="1000" b="0" baseline="0" dirty="0">
                          <a:solidFill>
                            <a:srgbClr val="000000"/>
                          </a:solidFill>
                          <a:latin typeface="Verdana" panose="020B0604030504040204" pitchFamily="34" charset="0"/>
                          <a:ea typeface="Verdana" panose="020B0604030504040204" pitchFamily="34" charset="0"/>
                          <a:cs typeface="Verdana" panose="020B0604030504040204" pitchFamily="34" charset="0"/>
                        </a:rPr>
                        <a:t> regions.  </a:t>
                      </a:r>
                      <a:r>
                        <a:rPr lang="en-US" sz="1000" b="0" dirty="0">
                          <a:solidFill>
                            <a:srgbClr val="000000"/>
                          </a:solidFill>
                          <a:latin typeface="Verdana" panose="020B0604030504040204" pitchFamily="34" charset="0"/>
                          <a:ea typeface="Verdana" panose="020B0604030504040204" pitchFamily="34" charset="0"/>
                          <a:cs typeface="Verdana" panose="020B0604030504040204" pitchFamily="34" charset="0"/>
                        </a:rPr>
                        <a:t>These trainings range from the initial “Welcome to Deloitte” training that gets you acquainted with the firm to “All Analyst School”, an interactive project simulation that prepares our Analysts for their first day on the client site.  Beyond that, Deloitte expects that its practitioners will engage in a minimum amount of learning and development activities each year and provides ample opportunities to learn and grow as a professional.  </a:t>
                      </a:r>
                    </a:p>
                  </a:txBody>
                  <a:tcPr anchor="ctr">
                    <a:lnL w="12700" cmpd="sng">
                      <a:noFill/>
                      <a:prstDash val="solid"/>
                    </a:lnL>
                    <a:lnR w="12700" cmpd="sng">
                      <a:noFill/>
                      <a:prstDash val="soli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8"/>
                  </a:ext>
                </a:extLst>
              </a:tr>
            </a:tbl>
          </a:graphicData>
        </a:graphic>
      </p:graphicFrame>
      <p:sp>
        <p:nvSpPr>
          <p:cNvPr id="3" name="Title 5">
            <a:extLst>
              <a:ext uri="{FF2B5EF4-FFF2-40B4-BE49-F238E27FC236}">
                <a16:creationId xmlns:a16="http://schemas.microsoft.com/office/drawing/2014/main" id="{3DA9A5AE-56C8-4499-BB43-817031F89BA0}"/>
              </a:ext>
            </a:extLst>
          </p:cNvPr>
          <p:cNvSpPr>
            <a:spLocks noGrp="1"/>
          </p:cNvSpPr>
          <p:nvPr>
            <p:ph type="title"/>
          </p:nvPr>
        </p:nvSpPr>
        <p:spPr>
          <a:xfrm>
            <a:off x="469900" y="402587"/>
            <a:ext cx="11252200" cy="334102"/>
          </a:xfrm>
        </p:spPr>
        <p:txBody>
          <a:bodyPr/>
          <a:lstStyle/>
          <a:p>
            <a:r>
              <a:rPr lang="en-US" dirty="0"/>
              <a:t>Additional FAQs</a:t>
            </a:r>
          </a:p>
        </p:txBody>
      </p:sp>
    </p:spTree>
    <p:extLst>
      <p:ext uri="{BB962C8B-B14F-4D97-AF65-F5344CB8AC3E}">
        <p14:creationId xmlns:p14="http://schemas.microsoft.com/office/powerpoint/2010/main" val="4290348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a:t>We encourage our analysts to be passionate, well-rounded leaders – in both practice and thought – and participate in firm eminence and internal initiatives </a:t>
            </a:r>
          </a:p>
          <a:p>
            <a:endParaRPr lang="en-US" dirty="0"/>
          </a:p>
          <a:p>
            <a:endParaRPr lang="en-US" dirty="0"/>
          </a:p>
        </p:txBody>
      </p:sp>
      <p:sp>
        <p:nvSpPr>
          <p:cNvPr id="3" name="Title 2"/>
          <p:cNvSpPr>
            <a:spLocks noGrp="1"/>
          </p:cNvSpPr>
          <p:nvPr>
            <p:ph type="title"/>
          </p:nvPr>
        </p:nvSpPr>
        <p:spPr/>
        <p:txBody>
          <a:bodyPr/>
          <a:lstStyle/>
          <a:p>
            <a:r>
              <a:rPr lang="en-US" dirty="0" smtClean="0"/>
              <a:t>Issue</a:t>
            </a:r>
            <a:endParaRPr lang="en-US" dirty="0"/>
          </a:p>
        </p:txBody>
      </p:sp>
      <p:sp>
        <p:nvSpPr>
          <p:cNvPr id="4" name="Content Placeholder 3"/>
          <p:cNvSpPr>
            <a:spLocks noGrp="1"/>
          </p:cNvSpPr>
          <p:nvPr>
            <p:ph idx="1"/>
          </p:nvPr>
        </p:nvSpPr>
        <p:spPr/>
        <p:txBody>
          <a:bodyPr/>
          <a:lstStyle/>
          <a:p>
            <a:pPr marL="342900" lvl="0" indent="-342900">
              <a:spcAft>
                <a:spcPts val="0"/>
              </a:spcAft>
              <a:buFont typeface="+mj-lt"/>
              <a:buAutoNum type="arabicPeriod"/>
            </a:pPr>
            <a:r>
              <a:rPr lang="en-US" sz="1800" b="1" dirty="0">
                <a:solidFill>
                  <a:schemeClr val="accent1"/>
                </a:solidFill>
                <a:ea typeface="Times New Roman" panose="02020603050405020304" pitchFamily="18" charset="0"/>
              </a:rPr>
              <a:t>Eminence</a:t>
            </a:r>
            <a:endParaRPr lang="en-US" sz="2800" b="1" dirty="0">
              <a:solidFill>
                <a:schemeClr val="accent1"/>
              </a:solidFill>
              <a:ea typeface="Calibri" panose="020F0502020204030204" pitchFamily="34" charset="0"/>
            </a:endParaRPr>
          </a:p>
          <a:p>
            <a:pPr marL="742950" lvl="1" indent="-285750">
              <a:spcAft>
                <a:spcPts val="0"/>
              </a:spcAft>
            </a:pPr>
            <a:r>
              <a:rPr lang="en-US" sz="1800" dirty="0">
                <a:ea typeface="Times New Roman" panose="02020603050405020304" pitchFamily="18" charset="0"/>
              </a:rPr>
              <a:t>White Paper </a:t>
            </a:r>
            <a:r>
              <a:rPr lang="en-US" sz="1800" dirty="0" smtClean="0">
                <a:ea typeface="Times New Roman" panose="02020603050405020304" pitchFamily="18" charset="0"/>
              </a:rPr>
              <a:t>– Work </a:t>
            </a:r>
            <a:r>
              <a:rPr lang="en-US" sz="1800" dirty="0">
                <a:ea typeface="Times New Roman" panose="02020603050405020304" pitchFamily="18" charset="0"/>
              </a:rPr>
              <a:t>on innovative publications </a:t>
            </a:r>
            <a:endParaRPr lang="en-US" sz="2800" dirty="0">
              <a:ea typeface="Calibri" panose="020F0502020204030204" pitchFamily="34" charset="0"/>
            </a:endParaRPr>
          </a:p>
          <a:p>
            <a:pPr marL="742950" lvl="1" indent="-285750">
              <a:spcAft>
                <a:spcPts val="0"/>
              </a:spcAft>
            </a:pPr>
            <a:r>
              <a:rPr lang="en-US" sz="1800" dirty="0">
                <a:ea typeface="Times New Roman" panose="02020603050405020304" pitchFamily="18" charset="0"/>
              </a:rPr>
              <a:t>Practice Development – </a:t>
            </a:r>
            <a:r>
              <a:rPr lang="en-US" sz="1800" dirty="0" smtClean="0">
                <a:ea typeface="Times New Roman" panose="02020603050405020304" pitchFamily="18" charset="0"/>
              </a:rPr>
              <a:t>Participate in trainings based on level or interest </a:t>
            </a:r>
            <a:endParaRPr lang="en-US" sz="2800" dirty="0">
              <a:ea typeface="Calibri" panose="020F0502020204030204" pitchFamily="34" charset="0"/>
            </a:endParaRPr>
          </a:p>
          <a:p>
            <a:pPr marL="742950" lvl="1" indent="-285750">
              <a:spcAft>
                <a:spcPts val="0"/>
              </a:spcAft>
            </a:pPr>
            <a:r>
              <a:rPr lang="en-US" sz="1800" dirty="0">
                <a:ea typeface="Times New Roman" panose="02020603050405020304" pitchFamily="18" charset="0"/>
              </a:rPr>
              <a:t>Tech Trends </a:t>
            </a:r>
            <a:r>
              <a:rPr lang="en-US" sz="1800" dirty="0" smtClean="0">
                <a:ea typeface="Times New Roman" panose="02020603050405020304" pitchFamily="18" charset="0"/>
              </a:rPr>
              <a:t>– Compile </a:t>
            </a:r>
            <a:r>
              <a:rPr lang="en-US" sz="1800" dirty="0">
                <a:ea typeface="Times New Roman" panose="02020603050405020304" pitchFamily="18" charset="0"/>
              </a:rPr>
              <a:t>research for global thought leadership</a:t>
            </a:r>
            <a:endParaRPr lang="en-US" sz="2800" dirty="0">
              <a:ea typeface="Calibri" panose="020F0502020204030204" pitchFamily="34" charset="0"/>
            </a:endParaRPr>
          </a:p>
          <a:p>
            <a:pPr marL="342900" lvl="0" indent="-342900">
              <a:spcAft>
                <a:spcPts val="0"/>
              </a:spcAft>
              <a:buFont typeface="+mj-lt"/>
              <a:buAutoNum type="arabicPeriod"/>
            </a:pPr>
            <a:r>
              <a:rPr lang="en-US" sz="1800" b="1" dirty="0">
                <a:solidFill>
                  <a:schemeClr val="accent1"/>
                </a:solidFill>
                <a:ea typeface="Times New Roman" panose="02020603050405020304" pitchFamily="18" charset="0"/>
              </a:rPr>
              <a:t>People Development </a:t>
            </a:r>
            <a:endParaRPr lang="en-US" sz="2800" b="1" dirty="0">
              <a:solidFill>
                <a:schemeClr val="accent1"/>
              </a:solidFill>
              <a:ea typeface="Calibri" panose="020F0502020204030204" pitchFamily="34" charset="0"/>
            </a:endParaRPr>
          </a:p>
          <a:p>
            <a:pPr marL="742950" lvl="1" indent="-285750">
              <a:spcAft>
                <a:spcPts val="0"/>
              </a:spcAft>
            </a:pPr>
            <a:r>
              <a:rPr lang="en-US" sz="1800" dirty="0" smtClean="0">
                <a:ea typeface="Times New Roman" panose="02020603050405020304" pitchFamily="18" charset="0"/>
              </a:rPr>
              <a:t>Recruiting – Get back to campus and help recruit future BTA classes </a:t>
            </a:r>
          </a:p>
          <a:p>
            <a:pPr marL="742950" lvl="1" indent="-285750">
              <a:spcAft>
                <a:spcPts val="0"/>
              </a:spcAft>
            </a:pPr>
            <a:r>
              <a:rPr lang="en-US" sz="1800" dirty="0" smtClean="0">
                <a:ea typeface="Times New Roman" panose="02020603050405020304" pitchFamily="18" charset="0"/>
              </a:rPr>
              <a:t>3C Global – International service trip held twice a year with ~25-30 participants </a:t>
            </a:r>
          </a:p>
          <a:p>
            <a:pPr marL="742950" lvl="1" indent="-285750">
              <a:spcAft>
                <a:spcPts val="0"/>
              </a:spcAft>
            </a:pPr>
            <a:r>
              <a:rPr lang="en-US" sz="1800" dirty="0" smtClean="0">
                <a:ea typeface="Calibri" panose="020F0502020204030204" pitchFamily="34" charset="0"/>
              </a:rPr>
              <a:t>3C Local – Local service events organized by office </a:t>
            </a:r>
            <a:endParaRPr lang="en-US" sz="2800" dirty="0" smtClean="0">
              <a:ea typeface="Calibri" panose="020F0502020204030204" pitchFamily="34" charset="0"/>
            </a:endParaRPr>
          </a:p>
          <a:p>
            <a:pPr marL="342900" lvl="0" indent="-342900">
              <a:spcAft>
                <a:spcPts val="0"/>
              </a:spcAft>
              <a:buFont typeface="+mj-lt"/>
              <a:buAutoNum type="arabicPeriod"/>
            </a:pPr>
            <a:r>
              <a:rPr lang="en-US" sz="1800" b="1" dirty="0" smtClean="0">
                <a:solidFill>
                  <a:schemeClr val="accent1"/>
                </a:solidFill>
                <a:ea typeface="Times New Roman" panose="02020603050405020304" pitchFamily="18" charset="0"/>
              </a:rPr>
              <a:t>Firm Initiatives</a:t>
            </a:r>
            <a:endParaRPr lang="en-US" sz="2800" b="1" dirty="0" smtClean="0">
              <a:solidFill>
                <a:schemeClr val="accent1"/>
              </a:solidFill>
              <a:ea typeface="Calibri" panose="020F0502020204030204" pitchFamily="34" charset="0"/>
            </a:endParaRPr>
          </a:p>
          <a:p>
            <a:pPr marL="742950" lvl="1" indent="-285750">
              <a:spcAft>
                <a:spcPts val="0"/>
              </a:spcAft>
            </a:pPr>
            <a:r>
              <a:rPr lang="en-US" sz="1800" dirty="0" smtClean="0">
                <a:ea typeface="Times New Roman" panose="02020603050405020304" pitchFamily="18" charset="0"/>
              </a:rPr>
              <a:t>Start-Up </a:t>
            </a:r>
            <a:r>
              <a:rPr lang="en-US" sz="1800" dirty="0">
                <a:ea typeface="Times New Roman" panose="02020603050405020304" pitchFamily="18" charset="0"/>
              </a:rPr>
              <a:t>Deloitte – </a:t>
            </a:r>
            <a:r>
              <a:rPr lang="en-US" sz="1800" dirty="0" smtClean="0">
                <a:ea typeface="Times New Roman" panose="02020603050405020304" pitchFamily="18" charset="0"/>
              </a:rPr>
              <a:t>Innovation competition allowing practitioners to develop ideas and pitch to judges </a:t>
            </a:r>
            <a:endParaRPr lang="en-US" sz="2800" dirty="0">
              <a:ea typeface="Calibri" panose="020F0502020204030204" pitchFamily="34" charset="0"/>
            </a:endParaRPr>
          </a:p>
          <a:p>
            <a:pPr marL="742950" lvl="1" indent="-285750">
              <a:spcAft>
                <a:spcPts val="0"/>
              </a:spcAft>
            </a:pPr>
            <a:r>
              <a:rPr lang="en-US" sz="1800" dirty="0" smtClean="0">
                <a:ea typeface="Times New Roman" panose="02020603050405020304" pitchFamily="18" charset="0"/>
              </a:rPr>
              <a:t>BTAAC – National committee that promotes and improves BTA experience through various threads</a:t>
            </a:r>
            <a:endParaRPr lang="en-US" sz="2800" dirty="0">
              <a:ea typeface="Calibri" panose="020F0502020204030204" pitchFamily="34" charset="0"/>
            </a:endParaRPr>
          </a:p>
          <a:p>
            <a:r>
              <a:rPr lang="en-US" dirty="0"/>
              <a:t> </a:t>
            </a:r>
          </a:p>
          <a:p>
            <a:endParaRPr lang="en-US" sz="1800" dirty="0"/>
          </a:p>
        </p:txBody>
      </p:sp>
    </p:spTree>
    <p:extLst>
      <p:ext uri="{BB962C8B-B14F-4D97-AF65-F5344CB8AC3E}">
        <p14:creationId xmlns:p14="http://schemas.microsoft.com/office/powerpoint/2010/main" val="1754776263"/>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ectangle 34"/>
          <p:cNvSpPr/>
          <p:nvPr/>
        </p:nvSpPr>
        <p:spPr>
          <a:xfrm>
            <a:off x="4977373" y="1082786"/>
            <a:ext cx="1480161" cy="630557"/>
          </a:xfrm>
          <a:prstGeom prst="rect">
            <a:avLst/>
          </a:prstGeom>
        </p:spPr>
        <p:txBody>
          <a:bodyPr wrap="square">
            <a:spAutoFit/>
          </a:bodyPr>
          <a:lstStyle/>
          <a:p>
            <a:pPr algn="r">
              <a:lnSpc>
                <a:spcPct val="106000"/>
              </a:lnSpc>
              <a:buFont typeface="Wingdings 2" pitchFamily="18" charset="2"/>
              <a:buNone/>
            </a:pPr>
            <a:r>
              <a:rPr lang="en-US" sz="1100" dirty="0"/>
              <a:t>FT </a:t>
            </a:r>
            <a:r>
              <a:rPr lang="en-US" sz="1100" dirty="0" smtClean="0"/>
              <a:t>and Summer Scholar New </a:t>
            </a:r>
            <a:r>
              <a:rPr lang="en-US" sz="1100" dirty="0"/>
              <a:t>Hires </a:t>
            </a:r>
            <a:br>
              <a:rPr lang="en-US" sz="1100" dirty="0"/>
            </a:br>
            <a:r>
              <a:rPr lang="en-US" sz="1100" dirty="0"/>
              <a:t>Finalized</a:t>
            </a:r>
          </a:p>
        </p:txBody>
      </p:sp>
      <p:sp>
        <p:nvSpPr>
          <p:cNvPr id="3" name="Title 2"/>
          <p:cNvSpPr>
            <a:spLocks noGrp="1"/>
          </p:cNvSpPr>
          <p:nvPr>
            <p:ph type="title"/>
          </p:nvPr>
        </p:nvSpPr>
        <p:spPr/>
        <p:txBody>
          <a:bodyPr/>
          <a:lstStyle/>
          <a:p>
            <a:r>
              <a:rPr lang="en-US" noProof="0" dirty="0"/>
              <a:t>Recruiting Events Timeline</a:t>
            </a:r>
          </a:p>
        </p:txBody>
      </p:sp>
      <p:sp>
        <p:nvSpPr>
          <p:cNvPr id="2" name="Rectangle 1"/>
          <p:cNvSpPr/>
          <p:nvPr/>
        </p:nvSpPr>
        <p:spPr bwMode="gray">
          <a:xfrm>
            <a:off x="1693589" y="3442375"/>
            <a:ext cx="731520" cy="182880"/>
          </a:xfrm>
          <a:prstGeom prst="rect">
            <a:avLst/>
          </a:prstGeom>
          <a:solidFill>
            <a:schemeClr val="accent1"/>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sp>
        <p:nvSpPr>
          <p:cNvPr id="63" name="Rectangle 62"/>
          <p:cNvSpPr/>
          <p:nvPr/>
        </p:nvSpPr>
        <p:spPr bwMode="gray">
          <a:xfrm>
            <a:off x="6447954" y="3442375"/>
            <a:ext cx="2019001" cy="182880"/>
          </a:xfrm>
          <a:prstGeom prst="rect">
            <a:avLst/>
          </a:prstGeom>
          <a:solidFill>
            <a:schemeClr val="accent4"/>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sp>
        <p:nvSpPr>
          <p:cNvPr id="64" name="Rectangle 63"/>
          <p:cNvSpPr/>
          <p:nvPr/>
        </p:nvSpPr>
        <p:spPr bwMode="gray">
          <a:xfrm>
            <a:off x="8466954" y="3435397"/>
            <a:ext cx="2011680" cy="182880"/>
          </a:xfrm>
          <a:prstGeom prst="rect">
            <a:avLst/>
          </a:prstGeom>
          <a:solidFill>
            <a:schemeClr val="accent1"/>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sp>
        <p:nvSpPr>
          <p:cNvPr id="65" name="Rectangle 64"/>
          <p:cNvSpPr/>
          <p:nvPr/>
        </p:nvSpPr>
        <p:spPr bwMode="gray">
          <a:xfrm>
            <a:off x="4426415" y="3442375"/>
            <a:ext cx="2031118" cy="182880"/>
          </a:xfrm>
          <a:prstGeom prst="rect">
            <a:avLst/>
          </a:prstGeom>
          <a:solidFill>
            <a:schemeClr val="accent5"/>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sp>
        <p:nvSpPr>
          <p:cNvPr id="66" name="Rectangle 65"/>
          <p:cNvSpPr/>
          <p:nvPr/>
        </p:nvSpPr>
        <p:spPr bwMode="gray">
          <a:xfrm>
            <a:off x="2414736" y="3442375"/>
            <a:ext cx="2011680" cy="182880"/>
          </a:xfrm>
          <a:prstGeom prst="rect">
            <a:avLst/>
          </a:prstGeom>
          <a:solidFill>
            <a:schemeClr val="accent2"/>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sp>
        <p:nvSpPr>
          <p:cNvPr id="4" name="Rectangle 3"/>
          <p:cNvSpPr/>
          <p:nvPr/>
        </p:nvSpPr>
        <p:spPr bwMode="gray">
          <a:xfrm>
            <a:off x="2375577" y="1522135"/>
            <a:ext cx="45720" cy="2103120"/>
          </a:xfrm>
          <a:prstGeom prst="rect">
            <a:avLst/>
          </a:prstGeom>
          <a:solidFill>
            <a:schemeClr val="accent1"/>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sp>
        <p:nvSpPr>
          <p:cNvPr id="9" name="Rectangle 8"/>
          <p:cNvSpPr/>
          <p:nvPr/>
        </p:nvSpPr>
        <p:spPr bwMode="gray">
          <a:xfrm>
            <a:off x="4381575" y="1796455"/>
            <a:ext cx="45720" cy="1737360"/>
          </a:xfrm>
          <a:prstGeom prst="rect">
            <a:avLst/>
          </a:prstGeom>
          <a:solidFill>
            <a:schemeClr val="accent2"/>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sp>
        <p:nvSpPr>
          <p:cNvPr id="10" name="Rectangle 9"/>
          <p:cNvSpPr/>
          <p:nvPr/>
        </p:nvSpPr>
        <p:spPr bwMode="gray">
          <a:xfrm>
            <a:off x="6412975" y="1078996"/>
            <a:ext cx="45720" cy="2468880"/>
          </a:xfrm>
          <a:prstGeom prst="rect">
            <a:avLst/>
          </a:prstGeom>
          <a:solidFill>
            <a:schemeClr val="accent5"/>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sp>
        <p:nvSpPr>
          <p:cNvPr id="11" name="Rectangle 10"/>
          <p:cNvSpPr/>
          <p:nvPr/>
        </p:nvSpPr>
        <p:spPr bwMode="gray">
          <a:xfrm>
            <a:off x="10463803" y="1057957"/>
            <a:ext cx="45720" cy="2560320"/>
          </a:xfrm>
          <a:prstGeom prst="rect">
            <a:avLst/>
          </a:prstGeom>
          <a:solidFill>
            <a:schemeClr val="accent1"/>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sp>
        <p:nvSpPr>
          <p:cNvPr id="5" name="TextBox 4"/>
          <p:cNvSpPr txBox="1"/>
          <p:nvPr/>
        </p:nvSpPr>
        <p:spPr>
          <a:xfrm>
            <a:off x="2642687" y="3073043"/>
            <a:ext cx="1700463" cy="369332"/>
          </a:xfrm>
          <a:prstGeom prst="rect">
            <a:avLst/>
          </a:prstGeom>
          <a:noFill/>
        </p:spPr>
        <p:txBody>
          <a:bodyPr wrap="square" lIns="0" tIns="0" rIns="0" bIns="0" rtlCol="0">
            <a:spAutoFit/>
          </a:bodyPr>
          <a:lstStyle/>
          <a:p>
            <a:pPr algn="r">
              <a:spcBef>
                <a:spcPts val="600"/>
              </a:spcBef>
              <a:buSzPct val="100000"/>
            </a:pPr>
            <a:r>
              <a:rPr lang="en-US" b="1" dirty="0">
                <a:solidFill>
                  <a:schemeClr val="accent2"/>
                </a:solidFill>
              </a:rPr>
              <a:t>FALL</a:t>
            </a:r>
          </a:p>
        </p:txBody>
      </p:sp>
      <p:sp>
        <p:nvSpPr>
          <p:cNvPr id="14" name="TextBox 13"/>
          <p:cNvSpPr txBox="1"/>
          <p:nvPr/>
        </p:nvSpPr>
        <p:spPr>
          <a:xfrm>
            <a:off x="4670471" y="3073043"/>
            <a:ext cx="1700463" cy="369332"/>
          </a:xfrm>
          <a:prstGeom prst="rect">
            <a:avLst/>
          </a:prstGeom>
          <a:noFill/>
        </p:spPr>
        <p:txBody>
          <a:bodyPr wrap="square" lIns="0" tIns="0" rIns="0" bIns="0" rtlCol="0">
            <a:spAutoFit/>
          </a:bodyPr>
          <a:lstStyle/>
          <a:p>
            <a:pPr algn="r">
              <a:spcBef>
                <a:spcPts val="600"/>
              </a:spcBef>
              <a:buSzPct val="100000"/>
            </a:pPr>
            <a:r>
              <a:rPr lang="en-US" b="1" dirty="0">
                <a:solidFill>
                  <a:schemeClr val="accent5"/>
                </a:solidFill>
              </a:rPr>
              <a:t>WINTER</a:t>
            </a:r>
          </a:p>
        </p:txBody>
      </p:sp>
      <p:sp>
        <p:nvSpPr>
          <p:cNvPr id="15" name="Oval 14"/>
          <p:cNvSpPr/>
          <p:nvPr/>
        </p:nvSpPr>
        <p:spPr>
          <a:xfrm>
            <a:off x="2323950" y="1384975"/>
            <a:ext cx="137160" cy="13716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endParaRPr lang="en-US" sz="1000" b="1" dirty="0">
              <a:solidFill>
                <a:schemeClr val="bg2"/>
              </a:solidFill>
            </a:endParaRPr>
          </a:p>
        </p:txBody>
      </p:sp>
      <p:sp>
        <p:nvSpPr>
          <p:cNvPr id="16" name="Oval 15"/>
          <p:cNvSpPr/>
          <p:nvPr/>
        </p:nvSpPr>
        <p:spPr>
          <a:xfrm>
            <a:off x="4340513" y="1655095"/>
            <a:ext cx="137160" cy="137160"/>
          </a:xfrm>
          <a:prstGeom prst="ellipse">
            <a:avLst/>
          </a:prstGeom>
          <a:solidFill>
            <a:schemeClr val="bg1"/>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endParaRPr lang="en-US" sz="1000" b="1" dirty="0">
              <a:solidFill>
                <a:schemeClr val="bg2"/>
              </a:solidFill>
            </a:endParaRPr>
          </a:p>
        </p:txBody>
      </p:sp>
      <p:sp>
        <p:nvSpPr>
          <p:cNvPr id="17" name="Oval 16"/>
          <p:cNvSpPr/>
          <p:nvPr/>
        </p:nvSpPr>
        <p:spPr>
          <a:xfrm>
            <a:off x="6344395" y="939502"/>
            <a:ext cx="137160" cy="137160"/>
          </a:xfrm>
          <a:prstGeom prst="ellipse">
            <a:avLst/>
          </a:prstGeom>
          <a:solidFill>
            <a:schemeClr val="bg1"/>
          </a:solid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endParaRPr lang="en-US" sz="1000" b="1" dirty="0">
              <a:solidFill>
                <a:schemeClr val="bg2"/>
              </a:solidFill>
            </a:endParaRPr>
          </a:p>
        </p:txBody>
      </p:sp>
      <p:sp>
        <p:nvSpPr>
          <p:cNvPr id="19" name="Oval 18"/>
          <p:cNvSpPr/>
          <p:nvPr/>
        </p:nvSpPr>
        <p:spPr>
          <a:xfrm>
            <a:off x="10418083" y="939502"/>
            <a:ext cx="137160" cy="13716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endParaRPr lang="en-US" sz="1000" b="1" dirty="0">
              <a:solidFill>
                <a:schemeClr val="bg2"/>
              </a:solidFill>
            </a:endParaRPr>
          </a:p>
        </p:txBody>
      </p:sp>
      <p:sp>
        <p:nvSpPr>
          <p:cNvPr id="6" name="Rectangle 5"/>
          <p:cNvSpPr/>
          <p:nvPr/>
        </p:nvSpPr>
        <p:spPr>
          <a:xfrm>
            <a:off x="1421020" y="1522136"/>
            <a:ext cx="971897" cy="809965"/>
          </a:xfrm>
          <a:prstGeom prst="rect">
            <a:avLst/>
          </a:prstGeom>
        </p:spPr>
        <p:txBody>
          <a:bodyPr wrap="square">
            <a:spAutoFit/>
          </a:bodyPr>
          <a:lstStyle/>
          <a:p>
            <a:pPr algn="r">
              <a:lnSpc>
                <a:spcPct val="106000"/>
              </a:lnSpc>
              <a:buFont typeface="Wingdings 2" pitchFamily="18" charset="2"/>
              <a:buNone/>
            </a:pPr>
            <a:r>
              <a:rPr lang="en-US" sz="1100" dirty="0"/>
              <a:t>Recruiting 101 Best Practices Session</a:t>
            </a:r>
          </a:p>
        </p:txBody>
      </p:sp>
      <p:sp>
        <p:nvSpPr>
          <p:cNvPr id="21" name="TextBox 20"/>
          <p:cNvSpPr txBox="1"/>
          <p:nvPr/>
        </p:nvSpPr>
        <p:spPr>
          <a:xfrm>
            <a:off x="6636616" y="3070071"/>
            <a:ext cx="1700463" cy="369332"/>
          </a:xfrm>
          <a:prstGeom prst="rect">
            <a:avLst/>
          </a:prstGeom>
          <a:noFill/>
        </p:spPr>
        <p:txBody>
          <a:bodyPr wrap="square" lIns="0" tIns="0" rIns="0" bIns="0" rtlCol="0">
            <a:spAutoFit/>
          </a:bodyPr>
          <a:lstStyle/>
          <a:p>
            <a:pPr algn="r">
              <a:spcBef>
                <a:spcPts val="600"/>
              </a:spcBef>
              <a:buSzPct val="100000"/>
            </a:pPr>
            <a:r>
              <a:rPr lang="en-US" b="1" dirty="0">
                <a:solidFill>
                  <a:schemeClr val="accent4"/>
                </a:solidFill>
              </a:rPr>
              <a:t>SPRING</a:t>
            </a:r>
          </a:p>
        </p:txBody>
      </p:sp>
      <p:sp>
        <p:nvSpPr>
          <p:cNvPr id="22" name="TextBox 21"/>
          <p:cNvSpPr txBox="1"/>
          <p:nvPr/>
        </p:nvSpPr>
        <p:spPr>
          <a:xfrm>
            <a:off x="8703374" y="3100079"/>
            <a:ext cx="1700463" cy="369332"/>
          </a:xfrm>
          <a:prstGeom prst="rect">
            <a:avLst/>
          </a:prstGeom>
          <a:noFill/>
        </p:spPr>
        <p:txBody>
          <a:bodyPr wrap="square" lIns="0" tIns="0" rIns="0" bIns="0" rtlCol="0">
            <a:spAutoFit/>
          </a:bodyPr>
          <a:lstStyle/>
          <a:p>
            <a:pPr algn="r">
              <a:spcBef>
                <a:spcPts val="600"/>
              </a:spcBef>
              <a:buSzPct val="100000"/>
            </a:pPr>
            <a:r>
              <a:rPr lang="en-US" b="1" dirty="0">
                <a:solidFill>
                  <a:schemeClr val="accent1"/>
                </a:solidFill>
              </a:rPr>
              <a:t>SUMMER</a:t>
            </a:r>
          </a:p>
        </p:txBody>
      </p:sp>
      <p:sp>
        <p:nvSpPr>
          <p:cNvPr id="23" name="TextBox 60"/>
          <p:cNvSpPr txBox="1">
            <a:spLocks noChangeArrowheads="1"/>
          </p:cNvSpPr>
          <p:nvPr/>
        </p:nvSpPr>
        <p:spPr bwMode="auto">
          <a:xfrm>
            <a:off x="2685085" y="1813332"/>
            <a:ext cx="1727200" cy="451149"/>
          </a:xfrm>
          <a:prstGeom prst="rect">
            <a:avLst/>
          </a:prstGeom>
          <a:noFill/>
          <a:ln w="9525">
            <a:noFill/>
            <a:miter lim="800000"/>
            <a:headEnd/>
            <a:tailEnd/>
          </a:ln>
        </p:spPr>
        <p:txBody>
          <a:bodyPr wrap="square">
            <a:spAutoFit/>
          </a:bodyPr>
          <a:lstStyle/>
          <a:p>
            <a:pPr algn="r">
              <a:lnSpc>
                <a:spcPct val="106000"/>
              </a:lnSpc>
              <a:buFont typeface="Wingdings 2" pitchFamily="18" charset="2"/>
              <a:buNone/>
            </a:pPr>
            <a:r>
              <a:rPr lang="en-US" sz="1100" dirty="0"/>
              <a:t>Interviews/ </a:t>
            </a:r>
          </a:p>
          <a:p>
            <a:pPr algn="r">
              <a:lnSpc>
                <a:spcPct val="106000"/>
              </a:lnSpc>
              <a:buFont typeface="Wingdings 2" pitchFamily="18" charset="2"/>
              <a:buNone/>
            </a:pPr>
            <a:r>
              <a:rPr lang="en-US" sz="1100" dirty="0"/>
              <a:t>Offers Extended</a:t>
            </a:r>
          </a:p>
        </p:txBody>
      </p:sp>
      <p:sp>
        <p:nvSpPr>
          <p:cNvPr id="8" name="Rectangle 7"/>
          <p:cNvSpPr/>
          <p:nvPr/>
        </p:nvSpPr>
        <p:spPr>
          <a:xfrm>
            <a:off x="9405328" y="1121888"/>
            <a:ext cx="1118172" cy="630557"/>
          </a:xfrm>
          <a:prstGeom prst="rect">
            <a:avLst/>
          </a:prstGeom>
        </p:spPr>
        <p:txBody>
          <a:bodyPr wrap="square">
            <a:spAutoFit/>
          </a:bodyPr>
          <a:lstStyle/>
          <a:p>
            <a:pPr algn="r">
              <a:lnSpc>
                <a:spcPct val="106000"/>
              </a:lnSpc>
              <a:buFont typeface="Wingdings 2" pitchFamily="18" charset="2"/>
              <a:buNone/>
            </a:pPr>
            <a:r>
              <a:rPr lang="en-US" sz="1100" dirty="0"/>
              <a:t>New Hire Orientation/ OBAs</a:t>
            </a:r>
          </a:p>
        </p:txBody>
      </p:sp>
      <p:sp>
        <p:nvSpPr>
          <p:cNvPr id="13" name="Rectangle 12"/>
          <p:cNvSpPr/>
          <p:nvPr/>
        </p:nvSpPr>
        <p:spPr>
          <a:xfrm>
            <a:off x="1922568" y="5188698"/>
            <a:ext cx="1043212" cy="630557"/>
          </a:xfrm>
          <a:prstGeom prst="rect">
            <a:avLst/>
          </a:prstGeom>
        </p:spPr>
        <p:txBody>
          <a:bodyPr wrap="square">
            <a:spAutoFit/>
          </a:bodyPr>
          <a:lstStyle/>
          <a:p>
            <a:pPr>
              <a:lnSpc>
                <a:spcPct val="106000"/>
              </a:lnSpc>
              <a:buFont typeface="Wingdings 2" pitchFamily="18" charset="2"/>
              <a:buNone/>
            </a:pPr>
            <a:r>
              <a:rPr lang="en-US" sz="1100" dirty="0"/>
              <a:t>New Hire Orientation/ OBAs</a:t>
            </a:r>
          </a:p>
        </p:txBody>
      </p:sp>
      <p:sp>
        <p:nvSpPr>
          <p:cNvPr id="27" name="Rectangle 26"/>
          <p:cNvSpPr/>
          <p:nvPr/>
        </p:nvSpPr>
        <p:spPr bwMode="gray">
          <a:xfrm>
            <a:off x="1925396" y="3446972"/>
            <a:ext cx="45720" cy="2377440"/>
          </a:xfrm>
          <a:prstGeom prst="rect">
            <a:avLst/>
          </a:prstGeom>
          <a:solidFill>
            <a:schemeClr val="accent1"/>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sp>
        <p:nvSpPr>
          <p:cNvPr id="28" name="Oval 27"/>
          <p:cNvSpPr/>
          <p:nvPr/>
        </p:nvSpPr>
        <p:spPr>
          <a:xfrm>
            <a:off x="1875424" y="5819254"/>
            <a:ext cx="137160" cy="13716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endParaRPr lang="en-US" sz="1000" b="1" dirty="0">
              <a:solidFill>
                <a:schemeClr val="bg2"/>
              </a:solidFill>
            </a:endParaRPr>
          </a:p>
        </p:txBody>
      </p:sp>
      <p:sp>
        <p:nvSpPr>
          <p:cNvPr id="20" name="Rectangle 19"/>
          <p:cNvSpPr/>
          <p:nvPr/>
        </p:nvSpPr>
        <p:spPr>
          <a:xfrm>
            <a:off x="2047778" y="3990065"/>
            <a:ext cx="1531787" cy="630557"/>
          </a:xfrm>
          <a:prstGeom prst="rect">
            <a:avLst/>
          </a:prstGeom>
        </p:spPr>
        <p:txBody>
          <a:bodyPr wrap="square">
            <a:spAutoFit/>
          </a:bodyPr>
          <a:lstStyle/>
          <a:p>
            <a:pPr algn="r">
              <a:lnSpc>
                <a:spcPct val="106000"/>
              </a:lnSpc>
              <a:buFont typeface="Wingdings 2" pitchFamily="18" charset="2"/>
              <a:buNone/>
            </a:pPr>
            <a:r>
              <a:rPr lang="en-US" sz="1100" dirty="0"/>
              <a:t>Career Fairs/ </a:t>
            </a:r>
          </a:p>
          <a:p>
            <a:pPr algn="r">
              <a:lnSpc>
                <a:spcPct val="106000"/>
              </a:lnSpc>
              <a:buFont typeface="Wingdings 2" pitchFamily="18" charset="2"/>
              <a:buNone/>
            </a:pPr>
            <a:r>
              <a:rPr lang="en-US" sz="1100" dirty="0"/>
              <a:t>Info Sessions/</a:t>
            </a:r>
          </a:p>
          <a:p>
            <a:pPr algn="r">
              <a:lnSpc>
                <a:spcPct val="106000"/>
              </a:lnSpc>
              <a:buFont typeface="Wingdings 2" pitchFamily="18" charset="2"/>
              <a:buNone/>
            </a:pPr>
            <a:r>
              <a:rPr lang="en-US" sz="1100" dirty="0"/>
              <a:t>Candidate Tracker </a:t>
            </a:r>
          </a:p>
        </p:txBody>
      </p:sp>
      <p:sp>
        <p:nvSpPr>
          <p:cNvPr id="32" name="Rectangle 31"/>
          <p:cNvSpPr/>
          <p:nvPr/>
        </p:nvSpPr>
        <p:spPr bwMode="gray">
          <a:xfrm>
            <a:off x="3534618" y="3894020"/>
            <a:ext cx="45720" cy="914400"/>
          </a:xfrm>
          <a:prstGeom prst="rect">
            <a:avLst/>
          </a:prstGeom>
          <a:solidFill>
            <a:schemeClr val="accent2"/>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sp>
        <p:nvSpPr>
          <p:cNvPr id="33" name="Right Brace 43"/>
          <p:cNvSpPr>
            <a:spLocks/>
          </p:cNvSpPr>
          <p:nvPr/>
        </p:nvSpPr>
        <p:spPr bwMode="auto">
          <a:xfrm rot="16200000" flipH="1">
            <a:off x="3018632" y="3129955"/>
            <a:ext cx="419100" cy="1409700"/>
          </a:xfrm>
          <a:prstGeom prst="rightBrace">
            <a:avLst>
              <a:gd name="adj1" fmla="val 8335"/>
              <a:gd name="adj2" fmla="val 73306"/>
            </a:avLst>
          </a:prstGeom>
          <a:noFill/>
          <a:ln w="28575" algn="ctr">
            <a:solidFill>
              <a:schemeClr val="accent2"/>
            </a:solidFill>
            <a:round/>
            <a:headEnd/>
            <a:tailEnd/>
          </a:ln>
        </p:spPr>
        <p:txBody>
          <a:bodyPr lIns="0" tIns="0" rIns="0" bIns="0"/>
          <a:lstStyle/>
          <a:p>
            <a:pPr marL="231775" indent="-231775">
              <a:lnSpc>
                <a:spcPct val="106000"/>
              </a:lnSpc>
            </a:pPr>
            <a:endParaRPr lang="en-US"/>
          </a:p>
        </p:txBody>
      </p:sp>
      <p:sp>
        <p:nvSpPr>
          <p:cNvPr id="34" name="Oval 33"/>
          <p:cNvSpPr/>
          <p:nvPr/>
        </p:nvSpPr>
        <p:spPr>
          <a:xfrm>
            <a:off x="3485088" y="4801553"/>
            <a:ext cx="137160" cy="137160"/>
          </a:xfrm>
          <a:prstGeom prst="ellipse">
            <a:avLst/>
          </a:prstGeom>
          <a:solidFill>
            <a:schemeClr val="bg1"/>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endParaRPr lang="en-US" sz="1000" b="1" dirty="0">
              <a:solidFill>
                <a:schemeClr val="bg2"/>
              </a:solidFill>
            </a:endParaRPr>
          </a:p>
        </p:txBody>
      </p:sp>
      <p:sp>
        <p:nvSpPr>
          <p:cNvPr id="24" name="Rectangle 23"/>
          <p:cNvSpPr/>
          <p:nvPr/>
        </p:nvSpPr>
        <p:spPr>
          <a:xfrm>
            <a:off x="4151261" y="4990950"/>
            <a:ext cx="1075643" cy="630557"/>
          </a:xfrm>
          <a:prstGeom prst="rect">
            <a:avLst/>
          </a:prstGeom>
        </p:spPr>
        <p:txBody>
          <a:bodyPr wrap="square">
            <a:spAutoFit/>
          </a:bodyPr>
          <a:lstStyle/>
          <a:p>
            <a:pPr>
              <a:lnSpc>
                <a:spcPct val="106000"/>
              </a:lnSpc>
              <a:buFont typeface="Wingdings 2" pitchFamily="18" charset="2"/>
              <a:buNone/>
            </a:pPr>
            <a:r>
              <a:rPr lang="en-US" sz="1100" dirty="0"/>
              <a:t>Interview Buddy Program</a:t>
            </a:r>
          </a:p>
        </p:txBody>
      </p:sp>
      <p:sp>
        <p:nvSpPr>
          <p:cNvPr id="36" name="Rectangle 35"/>
          <p:cNvSpPr/>
          <p:nvPr/>
        </p:nvSpPr>
        <p:spPr bwMode="gray">
          <a:xfrm>
            <a:off x="4144599" y="3589392"/>
            <a:ext cx="45720" cy="2103120"/>
          </a:xfrm>
          <a:prstGeom prst="rect">
            <a:avLst/>
          </a:prstGeom>
          <a:solidFill>
            <a:schemeClr val="accent2"/>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sp>
        <p:nvSpPr>
          <p:cNvPr id="37" name="Oval 36"/>
          <p:cNvSpPr/>
          <p:nvPr/>
        </p:nvSpPr>
        <p:spPr>
          <a:xfrm>
            <a:off x="4098879" y="5623932"/>
            <a:ext cx="137160" cy="137160"/>
          </a:xfrm>
          <a:prstGeom prst="ellipse">
            <a:avLst/>
          </a:prstGeom>
          <a:solidFill>
            <a:schemeClr val="bg1"/>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endParaRPr lang="en-US" sz="1000" b="1" dirty="0">
              <a:solidFill>
                <a:schemeClr val="bg2"/>
              </a:solidFill>
            </a:endParaRPr>
          </a:p>
        </p:txBody>
      </p:sp>
      <p:sp>
        <p:nvSpPr>
          <p:cNvPr id="25" name="Rectangle 24"/>
          <p:cNvSpPr/>
          <p:nvPr/>
        </p:nvSpPr>
        <p:spPr>
          <a:xfrm>
            <a:off x="4648851" y="2359157"/>
            <a:ext cx="1214046" cy="451149"/>
          </a:xfrm>
          <a:prstGeom prst="rect">
            <a:avLst/>
          </a:prstGeom>
        </p:spPr>
        <p:txBody>
          <a:bodyPr wrap="square">
            <a:spAutoFit/>
          </a:bodyPr>
          <a:lstStyle/>
          <a:p>
            <a:pPr>
              <a:lnSpc>
                <a:spcPct val="106000"/>
              </a:lnSpc>
              <a:buFont typeface="Wingdings 2" pitchFamily="18" charset="2"/>
              <a:buNone/>
            </a:pPr>
            <a:r>
              <a:rPr lang="en-US" sz="1100" dirty="0"/>
              <a:t>Offer Buddy </a:t>
            </a:r>
          </a:p>
          <a:p>
            <a:pPr>
              <a:lnSpc>
                <a:spcPct val="106000"/>
              </a:lnSpc>
              <a:buFont typeface="Wingdings 2" pitchFamily="18" charset="2"/>
              <a:buNone/>
            </a:pPr>
            <a:r>
              <a:rPr lang="en-US" sz="1100" dirty="0"/>
              <a:t>Program</a:t>
            </a:r>
          </a:p>
        </p:txBody>
      </p:sp>
      <p:sp>
        <p:nvSpPr>
          <p:cNvPr id="26" name="Rectangle 25"/>
          <p:cNvSpPr/>
          <p:nvPr/>
        </p:nvSpPr>
        <p:spPr>
          <a:xfrm>
            <a:off x="5105067" y="4015632"/>
            <a:ext cx="528143" cy="451149"/>
          </a:xfrm>
          <a:prstGeom prst="rect">
            <a:avLst/>
          </a:prstGeom>
        </p:spPr>
        <p:txBody>
          <a:bodyPr wrap="square">
            <a:spAutoFit/>
          </a:bodyPr>
          <a:lstStyle/>
          <a:p>
            <a:pPr>
              <a:lnSpc>
                <a:spcPct val="106000"/>
              </a:lnSpc>
              <a:buFont typeface="Wingdings 2" pitchFamily="18" charset="2"/>
              <a:buNone/>
            </a:pPr>
            <a:r>
              <a:rPr lang="en-US" sz="1100" dirty="0"/>
              <a:t>IDE Day</a:t>
            </a:r>
          </a:p>
        </p:txBody>
      </p:sp>
      <p:sp>
        <p:nvSpPr>
          <p:cNvPr id="40" name="Rectangle 39"/>
          <p:cNvSpPr/>
          <p:nvPr/>
        </p:nvSpPr>
        <p:spPr bwMode="gray">
          <a:xfrm>
            <a:off x="5095569" y="3469411"/>
            <a:ext cx="45720" cy="1005840"/>
          </a:xfrm>
          <a:prstGeom prst="rect">
            <a:avLst/>
          </a:prstGeom>
          <a:solidFill>
            <a:schemeClr val="accent5"/>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sp>
        <p:nvSpPr>
          <p:cNvPr id="41" name="Oval 40"/>
          <p:cNvSpPr/>
          <p:nvPr/>
        </p:nvSpPr>
        <p:spPr>
          <a:xfrm>
            <a:off x="5045491" y="4469206"/>
            <a:ext cx="137160" cy="137160"/>
          </a:xfrm>
          <a:prstGeom prst="ellipse">
            <a:avLst/>
          </a:prstGeom>
          <a:solidFill>
            <a:schemeClr val="bg1"/>
          </a:solid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endParaRPr lang="en-US" sz="1000" b="1" dirty="0">
              <a:solidFill>
                <a:schemeClr val="bg2"/>
              </a:solidFill>
            </a:endParaRPr>
          </a:p>
        </p:txBody>
      </p:sp>
      <p:sp>
        <p:nvSpPr>
          <p:cNvPr id="42" name="Rectangle 41"/>
          <p:cNvSpPr/>
          <p:nvPr/>
        </p:nvSpPr>
        <p:spPr bwMode="gray">
          <a:xfrm>
            <a:off x="4646731" y="2316630"/>
            <a:ext cx="45720" cy="1188720"/>
          </a:xfrm>
          <a:prstGeom prst="rect">
            <a:avLst/>
          </a:prstGeom>
          <a:solidFill>
            <a:schemeClr val="accent5"/>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sp>
        <p:nvSpPr>
          <p:cNvPr id="43" name="Oval 42"/>
          <p:cNvSpPr/>
          <p:nvPr/>
        </p:nvSpPr>
        <p:spPr>
          <a:xfrm>
            <a:off x="4601011" y="2200174"/>
            <a:ext cx="137160" cy="137160"/>
          </a:xfrm>
          <a:prstGeom prst="ellipse">
            <a:avLst/>
          </a:prstGeom>
          <a:solidFill>
            <a:schemeClr val="bg1"/>
          </a:solid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endParaRPr lang="en-US" sz="1000" b="1" dirty="0">
              <a:solidFill>
                <a:schemeClr val="bg2"/>
              </a:solidFill>
            </a:endParaRPr>
          </a:p>
        </p:txBody>
      </p:sp>
      <p:sp>
        <p:nvSpPr>
          <p:cNvPr id="46" name="Right Brace 81"/>
          <p:cNvSpPr>
            <a:spLocks/>
          </p:cNvSpPr>
          <p:nvPr/>
        </p:nvSpPr>
        <p:spPr bwMode="auto">
          <a:xfrm rot="5400000">
            <a:off x="6981170" y="3081522"/>
            <a:ext cx="426239" cy="1441979"/>
          </a:xfrm>
          <a:prstGeom prst="rightBrace">
            <a:avLst>
              <a:gd name="adj1" fmla="val 8336"/>
              <a:gd name="adj2" fmla="val 48412"/>
            </a:avLst>
          </a:prstGeom>
          <a:noFill/>
          <a:ln w="28575" algn="ctr">
            <a:solidFill>
              <a:schemeClr val="accent4"/>
            </a:solidFill>
            <a:round/>
            <a:headEnd/>
            <a:tailEnd/>
          </a:ln>
        </p:spPr>
        <p:txBody>
          <a:bodyPr lIns="0" tIns="0" rIns="0" bIns="0"/>
          <a:lstStyle/>
          <a:p>
            <a:pPr marL="231775" indent="-231775">
              <a:lnSpc>
                <a:spcPct val="106000"/>
              </a:lnSpc>
            </a:pPr>
            <a:endParaRPr lang="en-US"/>
          </a:p>
        </p:txBody>
      </p:sp>
      <p:sp>
        <p:nvSpPr>
          <p:cNvPr id="47" name="Rectangle 46"/>
          <p:cNvSpPr/>
          <p:nvPr/>
        </p:nvSpPr>
        <p:spPr bwMode="gray">
          <a:xfrm>
            <a:off x="7200520" y="3884146"/>
            <a:ext cx="45720" cy="1645920"/>
          </a:xfrm>
          <a:prstGeom prst="rect">
            <a:avLst/>
          </a:prstGeom>
          <a:solidFill>
            <a:schemeClr val="accent4"/>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sp>
        <p:nvSpPr>
          <p:cNvPr id="48" name="TextBox 44"/>
          <p:cNvSpPr txBox="1">
            <a:spLocks noChangeArrowheads="1"/>
          </p:cNvSpPr>
          <p:nvPr/>
        </p:nvSpPr>
        <p:spPr bwMode="auto">
          <a:xfrm>
            <a:off x="5365046" y="4625362"/>
            <a:ext cx="1866900" cy="794385"/>
          </a:xfrm>
          <a:prstGeom prst="rect">
            <a:avLst/>
          </a:prstGeom>
          <a:noFill/>
          <a:ln w="9525">
            <a:noFill/>
            <a:miter lim="800000"/>
            <a:headEnd/>
            <a:tailEnd/>
          </a:ln>
        </p:spPr>
        <p:txBody>
          <a:bodyPr wrap="square">
            <a:spAutoFit/>
          </a:bodyPr>
          <a:lstStyle/>
          <a:p>
            <a:pPr algn="r">
              <a:lnSpc>
                <a:spcPct val="106000"/>
              </a:lnSpc>
              <a:buFont typeface="Wingdings 2" pitchFamily="18" charset="2"/>
              <a:buNone/>
            </a:pPr>
            <a:r>
              <a:rPr lang="en-US" sz="1100" dirty="0"/>
              <a:t>Pipeline </a:t>
            </a:r>
          </a:p>
          <a:p>
            <a:pPr algn="r">
              <a:lnSpc>
                <a:spcPct val="106000"/>
              </a:lnSpc>
              <a:buFont typeface="Wingdings 2" pitchFamily="18" charset="2"/>
              <a:buNone/>
            </a:pPr>
            <a:r>
              <a:rPr lang="en-US" sz="1100" dirty="0"/>
              <a:t>Building </a:t>
            </a:r>
          </a:p>
          <a:p>
            <a:pPr algn="r">
              <a:lnSpc>
                <a:spcPct val="106000"/>
              </a:lnSpc>
              <a:buFont typeface="Wingdings 2" pitchFamily="18" charset="2"/>
              <a:buNone/>
            </a:pPr>
            <a:r>
              <a:rPr lang="en-US" sz="1100" dirty="0"/>
              <a:t>Events </a:t>
            </a:r>
          </a:p>
          <a:p>
            <a:pPr algn="r">
              <a:lnSpc>
                <a:spcPct val="106000"/>
              </a:lnSpc>
              <a:buFont typeface="Wingdings 2" pitchFamily="18" charset="2"/>
              <a:buNone/>
            </a:pPr>
            <a:endParaRPr lang="en-US" sz="1100" dirty="0"/>
          </a:p>
        </p:txBody>
      </p:sp>
      <p:sp>
        <p:nvSpPr>
          <p:cNvPr id="49" name="Oval 48"/>
          <p:cNvSpPr/>
          <p:nvPr/>
        </p:nvSpPr>
        <p:spPr>
          <a:xfrm>
            <a:off x="7154800" y="5476559"/>
            <a:ext cx="137160" cy="137160"/>
          </a:xfrm>
          <a:prstGeom prst="ellipse">
            <a:avLst/>
          </a:prstGeom>
          <a:solidFill>
            <a:schemeClr val="bg1"/>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endParaRPr lang="en-US" sz="1000" b="1" dirty="0">
              <a:solidFill>
                <a:schemeClr val="bg2"/>
              </a:solidFill>
            </a:endParaRPr>
          </a:p>
        </p:txBody>
      </p:sp>
      <p:sp>
        <p:nvSpPr>
          <p:cNvPr id="39" name="Rectangle 38"/>
          <p:cNvSpPr/>
          <p:nvPr/>
        </p:nvSpPr>
        <p:spPr>
          <a:xfrm>
            <a:off x="8684130" y="1998158"/>
            <a:ext cx="1089077" cy="630557"/>
          </a:xfrm>
          <a:prstGeom prst="rect">
            <a:avLst/>
          </a:prstGeom>
        </p:spPr>
        <p:txBody>
          <a:bodyPr wrap="square">
            <a:spAutoFit/>
          </a:bodyPr>
          <a:lstStyle/>
          <a:p>
            <a:pPr>
              <a:lnSpc>
                <a:spcPct val="106000"/>
              </a:lnSpc>
              <a:buFont typeface="Wingdings 2" pitchFamily="18" charset="2"/>
              <a:buNone/>
            </a:pPr>
            <a:r>
              <a:rPr lang="en-US" sz="1100" dirty="0"/>
              <a:t>Summer Scholar Orientation</a:t>
            </a:r>
          </a:p>
        </p:txBody>
      </p:sp>
      <p:sp>
        <p:nvSpPr>
          <p:cNvPr id="55" name="Rectangle 54"/>
          <p:cNvSpPr/>
          <p:nvPr/>
        </p:nvSpPr>
        <p:spPr bwMode="gray">
          <a:xfrm>
            <a:off x="8692939" y="1988952"/>
            <a:ext cx="45720" cy="1463040"/>
          </a:xfrm>
          <a:prstGeom prst="rect">
            <a:avLst/>
          </a:prstGeom>
          <a:solidFill>
            <a:schemeClr val="accent1"/>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sp>
        <p:nvSpPr>
          <p:cNvPr id="56" name="Oval 55"/>
          <p:cNvSpPr/>
          <p:nvPr/>
        </p:nvSpPr>
        <p:spPr>
          <a:xfrm>
            <a:off x="8647219" y="1846278"/>
            <a:ext cx="137160" cy="13716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endParaRPr lang="en-US" sz="1000" b="1" dirty="0">
              <a:solidFill>
                <a:schemeClr val="bg2"/>
              </a:solidFill>
            </a:endParaRPr>
          </a:p>
        </p:txBody>
      </p:sp>
      <p:sp>
        <p:nvSpPr>
          <p:cNvPr id="57" name="Right Brace 75"/>
          <p:cNvSpPr>
            <a:spLocks/>
          </p:cNvSpPr>
          <p:nvPr/>
        </p:nvSpPr>
        <p:spPr bwMode="auto">
          <a:xfrm rot="5400000">
            <a:off x="9314579" y="3077784"/>
            <a:ext cx="393818" cy="1454218"/>
          </a:xfrm>
          <a:prstGeom prst="rightBrace">
            <a:avLst>
              <a:gd name="adj1" fmla="val 8335"/>
              <a:gd name="adj2" fmla="val 29402"/>
            </a:avLst>
          </a:prstGeom>
          <a:noFill/>
          <a:ln w="28575" algn="ctr">
            <a:solidFill>
              <a:schemeClr val="accent1"/>
            </a:solidFill>
            <a:round/>
            <a:headEnd/>
            <a:tailEnd/>
          </a:ln>
        </p:spPr>
        <p:txBody>
          <a:bodyPr lIns="0" tIns="0" rIns="0" bIns="0"/>
          <a:lstStyle/>
          <a:p>
            <a:pPr marL="231775" indent="-231775">
              <a:lnSpc>
                <a:spcPct val="106000"/>
              </a:lnSpc>
            </a:pPr>
            <a:endParaRPr lang="en-US"/>
          </a:p>
        </p:txBody>
      </p:sp>
      <p:sp>
        <p:nvSpPr>
          <p:cNvPr id="58" name="Rectangle 57"/>
          <p:cNvSpPr/>
          <p:nvPr/>
        </p:nvSpPr>
        <p:spPr bwMode="gray">
          <a:xfrm>
            <a:off x="9795499" y="3838426"/>
            <a:ext cx="45720" cy="1737360"/>
          </a:xfrm>
          <a:prstGeom prst="rect">
            <a:avLst/>
          </a:prstGeom>
          <a:solidFill>
            <a:schemeClr val="accent1"/>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sp>
        <p:nvSpPr>
          <p:cNvPr id="60" name="Oval 59"/>
          <p:cNvSpPr/>
          <p:nvPr/>
        </p:nvSpPr>
        <p:spPr>
          <a:xfrm>
            <a:off x="9749779" y="5555352"/>
            <a:ext cx="137160" cy="13716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endParaRPr lang="en-US" sz="1000" b="1" dirty="0">
              <a:solidFill>
                <a:schemeClr val="bg2"/>
              </a:solidFill>
            </a:endParaRPr>
          </a:p>
        </p:txBody>
      </p:sp>
      <p:sp>
        <p:nvSpPr>
          <p:cNvPr id="44" name="Rectangle 43"/>
          <p:cNvSpPr/>
          <p:nvPr/>
        </p:nvSpPr>
        <p:spPr>
          <a:xfrm>
            <a:off x="8509973" y="4819953"/>
            <a:ext cx="1330098" cy="630557"/>
          </a:xfrm>
          <a:prstGeom prst="rect">
            <a:avLst/>
          </a:prstGeom>
        </p:spPr>
        <p:txBody>
          <a:bodyPr wrap="square">
            <a:spAutoFit/>
          </a:bodyPr>
          <a:lstStyle/>
          <a:p>
            <a:pPr algn="r">
              <a:lnSpc>
                <a:spcPct val="106000"/>
              </a:lnSpc>
              <a:buFont typeface="Wingdings 2" pitchFamily="18" charset="2"/>
              <a:buNone/>
            </a:pPr>
            <a:r>
              <a:rPr lang="en-US" sz="1100" dirty="0"/>
              <a:t>Summer Scholar Events/ OBAs</a:t>
            </a:r>
          </a:p>
        </p:txBody>
      </p:sp>
    </p:spTree>
    <p:extLst>
      <p:ext uri="{BB962C8B-B14F-4D97-AF65-F5344CB8AC3E}">
        <p14:creationId xmlns:p14="http://schemas.microsoft.com/office/powerpoint/2010/main" val="22112685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noProof="0" dirty="0"/>
              <a:t>Recruiting Calendar – University of Minnesota &amp; Wisconsin</a:t>
            </a:r>
          </a:p>
        </p:txBody>
      </p:sp>
      <p:graphicFrame>
        <p:nvGraphicFramePr>
          <p:cNvPr id="71" name="Group 3">
            <a:extLst>
              <a:ext uri="{FF2B5EF4-FFF2-40B4-BE49-F238E27FC236}">
                <a16:creationId xmlns:a16="http://schemas.microsoft.com/office/drawing/2014/main" id="{C8615BDF-8181-4196-8CEF-B7574A19627B}"/>
              </a:ext>
            </a:extLst>
          </p:cNvPr>
          <p:cNvGraphicFramePr>
            <a:graphicFrameLocks noGrp="1"/>
          </p:cNvGraphicFramePr>
          <p:nvPr>
            <p:extLst/>
          </p:nvPr>
        </p:nvGraphicFramePr>
        <p:xfrm>
          <a:off x="469900" y="1369879"/>
          <a:ext cx="5302535" cy="2517495"/>
        </p:xfrm>
        <a:graphic>
          <a:graphicData uri="http://schemas.openxmlformats.org/drawingml/2006/table">
            <a:tbl>
              <a:tblPr/>
              <a:tblGrid>
                <a:gridCol w="1060507">
                  <a:extLst>
                    <a:ext uri="{9D8B030D-6E8A-4147-A177-3AD203B41FA5}">
                      <a16:colId xmlns:a16="http://schemas.microsoft.com/office/drawing/2014/main" val="20000"/>
                    </a:ext>
                  </a:extLst>
                </a:gridCol>
                <a:gridCol w="1060507">
                  <a:extLst>
                    <a:ext uri="{9D8B030D-6E8A-4147-A177-3AD203B41FA5}">
                      <a16:colId xmlns:a16="http://schemas.microsoft.com/office/drawing/2014/main" val="20001"/>
                    </a:ext>
                  </a:extLst>
                </a:gridCol>
                <a:gridCol w="1060507">
                  <a:extLst>
                    <a:ext uri="{9D8B030D-6E8A-4147-A177-3AD203B41FA5}">
                      <a16:colId xmlns:a16="http://schemas.microsoft.com/office/drawing/2014/main" val="20002"/>
                    </a:ext>
                  </a:extLst>
                </a:gridCol>
                <a:gridCol w="1060507">
                  <a:extLst>
                    <a:ext uri="{9D8B030D-6E8A-4147-A177-3AD203B41FA5}">
                      <a16:colId xmlns:a16="http://schemas.microsoft.com/office/drawing/2014/main" val="20003"/>
                    </a:ext>
                  </a:extLst>
                </a:gridCol>
                <a:gridCol w="1060507">
                  <a:extLst>
                    <a:ext uri="{9D8B030D-6E8A-4147-A177-3AD203B41FA5}">
                      <a16:colId xmlns:a16="http://schemas.microsoft.com/office/drawing/2014/main" val="20004"/>
                    </a:ext>
                  </a:extLst>
                </a:gridCol>
              </a:tblGrid>
              <a:tr h="503499">
                <a:tc>
                  <a:txBody>
                    <a:bodyPr/>
                    <a:lstStyle/>
                    <a:p>
                      <a:pPr marL="0" marR="0" lvl="0" indent="0" algn="ctr" defTabSz="914400" rtl="0" eaLnBrk="1" fontAlgn="base" latinLnBrk="0" hangingPunct="1">
                        <a:lnSpc>
                          <a:spcPct val="106000"/>
                        </a:lnSpc>
                        <a:spcBef>
                          <a:spcPct val="80000"/>
                        </a:spcBef>
                        <a:spcAft>
                          <a:spcPct val="0"/>
                        </a:spcAft>
                        <a:buClr>
                          <a:schemeClr val="tx1"/>
                        </a:buClr>
                        <a:buSzTx/>
                        <a:buFont typeface="Arial" panose="020B0604020202020204" pitchFamily="34" charset="0"/>
                        <a:buNone/>
                        <a:tabLst/>
                      </a:pPr>
                      <a:r>
                        <a:rPr kumimoji="0" lang="en-US" sz="1000" b="0" i="0" u="none" strike="noStrike" cap="none" normalizeH="0" baseline="0" dirty="0">
                          <a:ln>
                            <a:noFill/>
                          </a:ln>
                          <a:solidFill>
                            <a:srgbClr val="53565A"/>
                          </a:solidFill>
                          <a:effectLst/>
                          <a:latin typeface="+mn-lt"/>
                        </a:rPr>
                        <a:t>M</a:t>
                      </a:r>
                    </a:p>
                  </a:txBody>
                  <a:tcPr marL="36000" marR="36000" marT="36000" marB="36000" anchor="b"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6000"/>
                        </a:lnSpc>
                        <a:spcBef>
                          <a:spcPct val="80000"/>
                        </a:spcBef>
                        <a:spcAft>
                          <a:spcPct val="0"/>
                        </a:spcAft>
                        <a:buClr>
                          <a:schemeClr val="tx1"/>
                        </a:buClr>
                        <a:buSzTx/>
                        <a:buFont typeface="Arial" panose="020B0604020202020204" pitchFamily="34" charset="0"/>
                        <a:buNone/>
                        <a:tabLst/>
                      </a:pPr>
                      <a:r>
                        <a:rPr kumimoji="0" lang="en-US" sz="1000" b="0" i="0" u="none" strike="noStrike" cap="none" normalizeH="0" baseline="0" dirty="0">
                          <a:ln>
                            <a:noFill/>
                          </a:ln>
                          <a:solidFill>
                            <a:srgbClr val="53565A"/>
                          </a:solidFill>
                          <a:effectLst/>
                          <a:latin typeface="+mn-lt"/>
                        </a:rPr>
                        <a:t>T</a:t>
                      </a:r>
                    </a:p>
                  </a:txBody>
                  <a:tcPr marL="36000" marR="36000" marT="36000" marB="36000" anchor="b"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6000"/>
                        </a:lnSpc>
                        <a:spcBef>
                          <a:spcPct val="80000"/>
                        </a:spcBef>
                        <a:spcAft>
                          <a:spcPct val="0"/>
                        </a:spcAft>
                        <a:buClr>
                          <a:schemeClr val="tx1"/>
                        </a:buClr>
                        <a:buSzTx/>
                        <a:buFont typeface="Arial" panose="020B0604020202020204" pitchFamily="34" charset="0"/>
                        <a:buNone/>
                        <a:tabLst/>
                      </a:pPr>
                      <a:r>
                        <a:rPr kumimoji="0" lang="en-US" sz="1000" b="0" i="0" u="none" strike="noStrike" cap="none" normalizeH="0" baseline="0" dirty="0">
                          <a:ln>
                            <a:noFill/>
                          </a:ln>
                          <a:solidFill>
                            <a:srgbClr val="53565A"/>
                          </a:solidFill>
                          <a:effectLst/>
                          <a:latin typeface="+mn-lt"/>
                        </a:rPr>
                        <a:t>W</a:t>
                      </a:r>
                    </a:p>
                  </a:txBody>
                  <a:tcPr marL="36000" marR="36000" marT="36000" marB="36000" anchor="b"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6000"/>
                        </a:lnSpc>
                        <a:spcBef>
                          <a:spcPct val="80000"/>
                        </a:spcBef>
                        <a:spcAft>
                          <a:spcPct val="0"/>
                        </a:spcAft>
                        <a:buClr>
                          <a:schemeClr val="tx1"/>
                        </a:buClr>
                        <a:buSzTx/>
                        <a:buFont typeface="Arial" panose="020B0604020202020204" pitchFamily="34" charset="0"/>
                        <a:buNone/>
                        <a:tabLst/>
                      </a:pPr>
                      <a:r>
                        <a:rPr kumimoji="0" lang="en-US" sz="1000" b="0" i="0" u="none" strike="noStrike" cap="none" normalizeH="0" baseline="0" dirty="0">
                          <a:ln>
                            <a:noFill/>
                          </a:ln>
                          <a:solidFill>
                            <a:srgbClr val="53565A"/>
                          </a:solidFill>
                          <a:effectLst/>
                          <a:latin typeface="+mn-lt"/>
                        </a:rPr>
                        <a:t>T</a:t>
                      </a:r>
                    </a:p>
                  </a:txBody>
                  <a:tcPr marL="36000" marR="36000" marT="36000" marB="36000" anchor="b"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6000"/>
                        </a:lnSpc>
                        <a:spcBef>
                          <a:spcPct val="80000"/>
                        </a:spcBef>
                        <a:spcAft>
                          <a:spcPct val="0"/>
                        </a:spcAft>
                        <a:buClr>
                          <a:schemeClr val="tx1"/>
                        </a:buClr>
                        <a:buSzTx/>
                        <a:buFont typeface="Arial" panose="020B0604020202020204" pitchFamily="34" charset="0"/>
                        <a:buNone/>
                        <a:tabLst/>
                      </a:pPr>
                      <a:r>
                        <a:rPr kumimoji="0" lang="en-US" sz="1000" b="0" i="0" u="none" strike="noStrike" cap="none" normalizeH="0" baseline="0" dirty="0">
                          <a:ln>
                            <a:noFill/>
                          </a:ln>
                          <a:solidFill>
                            <a:srgbClr val="53565A"/>
                          </a:solidFill>
                          <a:effectLst/>
                          <a:latin typeface="+mn-lt"/>
                        </a:rPr>
                        <a:t>F</a:t>
                      </a:r>
                    </a:p>
                  </a:txBody>
                  <a:tcPr marL="36000" marR="36000" marT="36000" marB="36000" anchor="b"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03499">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Arial" panose="020B0604020202020204" pitchFamily="34" charset="0"/>
                        <a:buNone/>
                        <a:tabLst/>
                      </a:pPr>
                      <a:r>
                        <a:rPr kumimoji="0" lang="en-US" sz="1100" b="0" i="0" u="none" strike="noStrike" cap="none" normalizeH="0" baseline="0" dirty="0">
                          <a:ln>
                            <a:noFill/>
                          </a:ln>
                          <a:solidFill>
                            <a:srgbClr val="53565A"/>
                          </a:solidFill>
                          <a:effectLst/>
                          <a:latin typeface="+mn-lt"/>
                        </a:rPr>
                        <a:t>3</a:t>
                      </a:r>
                    </a:p>
                  </a:txBody>
                  <a:tcPr marL="36000" marR="36000" marT="36000" marB="36000" horzOverflow="overflow">
                    <a:lnL w="190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Arial" panose="020B0604020202020204" pitchFamily="34" charset="0"/>
                        <a:buNone/>
                        <a:tabLst/>
                      </a:pPr>
                      <a:r>
                        <a:rPr kumimoji="0" lang="en-US" sz="1100" b="0" i="0" u="none" strike="noStrike" cap="none" normalizeH="0" baseline="0" dirty="0">
                          <a:ln>
                            <a:noFill/>
                          </a:ln>
                          <a:solidFill>
                            <a:srgbClr val="53565A"/>
                          </a:solidFill>
                          <a:effectLst/>
                          <a:latin typeface="+mn-lt"/>
                        </a:rPr>
                        <a:t>4</a:t>
                      </a:r>
                    </a:p>
                  </a:txBody>
                  <a:tcPr marL="36000" marR="36000" marT="36000" marB="36000" horzOverflow="overflow">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Arial" panose="020B0604020202020204" pitchFamily="34" charset="0"/>
                        <a:buNone/>
                        <a:tabLst/>
                      </a:pPr>
                      <a:r>
                        <a:rPr kumimoji="0" lang="en-US" sz="1100" b="0" i="0" u="none" strike="noStrike" cap="none" normalizeH="0" baseline="0" dirty="0">
                          <a:ln>
                            <a:noFill/>
                          </a:ln>
                          <a:solidFill>
                            <a:srgbClr val="53565A"/>
                          </a:solidFill>
                          <a:effectLst/>
                          <a:latin typeface="+mn-lt"/>
                        </a:rPr>
                        <a:t>5</a:t>
                      </a:r>
                    </a:p>
                  </a:txBody>
                  <a:tcPr marL="36000" marR="36000" marT="36000" marB="36000" horzOverflow="overflow">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Arial" panose="020B0604020202020204" pitchFamily="34" charset="0"/>
                        <a:buNone/>
                        <a:tabLst/>
                      </a:pPr>
                      <a:r>
                        <a:rPr kumimoji="0" lang="en-US" sz="1100" b="0" i="0" u="none" strike="noStrike" cap="none" normalizeH="0" baseline="0" dirty="0">
                          <a:ln>
                            <a:noFill/>
                          </a:ln>
                          <a:solidFill>
                            <a:srgbClr val="53565A"/>
                          </a:solidFill>
                          <a:effectLst/>
                          <a:latin typeface="+mn-lt"/>
                        </a:rPr>
                        <a:t>6</a:t>
                      </a:r>
                    </a:p>
                  </a:txBody>
                  <a:tcPr marL="36000" marR="36000" marT="36000" marB="36000" horzOverflow="overflow">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Arial" panose="020B0604020202020204" pitchFamily="34" charset="0"/>
                        <a:buNone/>
                        <a:tabLst/>
                      </a:pPr>
                      <a:r>
                        <a:rPr kumimoji="0" lang="en-US" sz="1100" b="0" i="0" u="none" strike="noStrike" cap="none" normalizeH="0" baseline="0" dirty="0">
                          <a:ln>
                            <a:noFill/>
                          </a:ln>
                          <a:solidFill>
                            <a:srgbClr val="53565A"/>
                          </a:solidFill>
                          <a:effectLst/>
                          <a:latin typeface="+mn-lt"/>
                        </a:rPr>
                        <a:t>7</a:t>
                      </a:r>
                    </a:p>
                  </a:txBody>
                  <a:tcPr marL="36000" marR="36000" marT="36000" marB="36000" horzOverflow="overflow">
                    <a:lnL w="63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1"/>
                  </a:ext>
                </a:extLst>
              </a:tr>
              <a:tr h="503499">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Arial" panose="020B0604020202020204" pitchFamily="34" charset="0"/>
                        <a:buNone/>
                        <a:tabLst/>
                      </a:pPr>
                      <a:r>
                        <a:rPr kumimoji="0" lang="en-US" sz="1100" b="0" i="0" u="none" strike="noStrike" cap="none" normalizeH="0" baseline="0" dirty="0">
                          <a:ln>
                            <a:noFill/>
                          </a:ln>
                          <a:solidFill>
                            <a:srgbClr val="53565A"/>
                          </a:solidFill>
                          <a:effectLst/>
                          <a:latin typeface="+mn-lt"/>
                        </a:rPr>
                        <a:t>10</a:t>
                      </a:r>
                    </a:p>
                  </a:txBody>
                  <a:tcPr marL="36000" marR="36000" marT="36000" marB="36000" horzOverflow="overflow">
                    <a:lnL w="190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Arial" panose="020B0604020202020204" pitchFamily="34" charset="0"/>
                        <a:buNone/>
                        <a:tabLst/>
                      </a:pPr>
                      <a:r>
                        <a:rPr kumimoji="0" lang="en-US" sz="1100" b="0" i="0" u="none" strike="noStrike" cap="none" normalizeH="0" baseline="0" dirty="0">
                          <a:ln>
                            <a:noFill/>
                          </a:ln>
                          <a:solidFill>
                            <a:srgbClr val="53565A"/>
                          </a:solidFill>
                          <a:effectLst/>
                          <a:latin typeface="+mn-lt"/>
                        </a:rPr>
                        <a:t>11</a:t>
                      </a:r>
                    </a:p>
                  </a:txBody>
                  <a:tcPr marL="36000" marR="36000" marT="36000" marB="36000" horzOverflow="overflow">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Arial" panose="020B0604020202020204" pitchFamily="34" charset="0"/>
                        <a:buNone/>
                        <a:tabLst/>
                      </a:pPr>
                      <a:r>
                        <a:rPr kumimoji="0" lang="en-US" sz="1100" b="0" i="0" u="none" strike="noStrike" cap="none" normalizeH="0" baseline="0" dirty="0">
                          <a:ln>
                            <a:noFill/>
                          </a:ln>
                          <a:solidFill>
                            <a:srgbClr val="53565A"/>
                          </a:solidFill>
                          <a:effectLst/>
                          <a:latin typeface="+mn-lt"/>
                        </a:rPr>
                        <a:t>12</a:t>
                      </a:r>
                    </a:p>
                  </a:txBody>
                  <a:tcPr marL="36000" marR="36000" marT="36000" marB="36000" horzOverflow="overflow">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Arial" panose="020B0604020202020204" pitchFamily="34" charset="0"/>
                        <a:buNone/>
                        <a:tabLst/>
                      </a:pPr>
                      <a:r>
                        <a:rPr kumimoji="0" lang="en-US" sz="1100" b="0" i="0" u="none" strike="noStrike" cap="none" normalizeH="0" baseline="0" dirty="0">
                          <a:ln>
                            <a:noFill/>
                          </a:ln>
                          <a:solidFill>
                            <a:srgbClr val="53565A"/>
                          </a:solidFill>
                          <a:effectLst/>
                          <a:latin typeface="+mn-lt"/>
                        </a:rPr>
                        <a:t>13</a:t>
                      </a:r>
                    </a:p>
                  </a:txBody>
                  <a:tcPr marL="36000" marR="36000" marT="36000" marB="36000" horzOverflow="overflow">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Arial" panose="020B0604020202020204" pitchFamily="34" charset="0"/>
                        <a:buNone/>
                        <a:tabLst/>
                      </a:pPr>
                      <a:r>
                        <a:rPr kumimoji="0" lang="en-US" sz="1100" b="0" i="0" u="none" strike="noStrike" cap="none" normalizeH="0" baseline="0" dirty="0">
                          <a:ln>
                            <a:noFill/>
                          </a:ln>
                          <a:solidFill>
                            <a:srgbClr val="53565A"/>
                          </a:solidFill>
                          <a:effectLst/>
                          <a:latin typeface="+mn-lt"/>
                        </a:rPr>
                        <a:t>14</a:t>
                      </a:r>
                    </a:p>
                  </a:txBody>
                  <a:tcPr marL="36000" marR="36000" marT="36000" marB="36000" horzOverflow="overflow">
                    <a:lnL w="63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2"/>
                  </a:ext>
                </a:extLst>
              </a:tr>
              <a:tr h="503499">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Arial" panose="020B0604020202020204" pitchFamily="34" charset="0"/>
                        <a:buNone/>
                        <a:tabLst/>
                      </a:pPr>
                      <a:r>
                        <a:rPr kumimoji="0" lang="en-US" sz="1100" b="0" i="0" u="none" strike="noStrike" cap="none" normalizeH="0" baseline="0" dirty="0">
                          <a:ln>
                            <a:noFill/>
                          </a:ln>
                          <a:solidFill>
                            <a:srgbClr val="53565A"/>
                          </a:solidFill>
                          <a:effectLst/>
                          <a:latin typeface="+mn-lt"/>
                        </a:rPr>
                        <a:t>17</a:t>
                      </a:r>
                    </a:p>
                  </a:txBody>
                  <a:tcPr marL="36000" marR="36000" marT="36000" marB="36000" horzOverflow="overflow">
                    <a:lnL w="190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Arial" panose="020B0604020202020204" pitchFamily="34" charset="0"/>
                        <a:buNone/>
                        <a:tabLst/>
                      </a:pPr>
                      <a:r>
                        <a:rPr kumimoji="0" lang="en-US" sz="1100" b="0" i="0" u="none" strike="noStrike" cap="none" normalizeH="0" baseline="0" dirty="0">
                          <a:ln>
                            <a:noFill/>
                          </a:ln>
                          <a:solidFill>
                            <a:srgbClr val="53565A"/>
                          </a:solidFill>
                          <a:effectLst/>
                          <a:latin typeface="+mn-lt"/>
                        </a:rPr>
                        <a:t>18</a:t>
                      </a:r>
                    </a:p>
                  </a:txBody>
                  <a:tcPr marL="36000" marR="36000" marT="36000" marB="36000" horzOverflow="overflow">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Arial" panose="020B0604020202020204" pitchFamily="34" charset="0"/>
                        <a:buNone/>
                        <a:tabLst/>
                      </a:pPr>
                      <a:r>
                        <a:rPr kumimoji="0" lang="en-US" sz="1100" b="0" i="0" u="none" strike="noStrike" cap="none" normalizeH="0" baseline="0" dirty="0">
                          <a:ln>
                            <a:noFill/>
                          </a:ln>
                          <a:solidFill>
                            <a:srgbClr val="53565A"/>
                          </a:solidFill>
                          <a:effectLst/>
                          <a:latin typeface="+mn-lt"/>
                        </a:rPr>
                        <a:t>19</a:t>
                      </a:r>
                    </a:p>
                  </a:txBody>
                  <a:tcPr marL="36000" marR="36000" marT="36000" marB="36000" horzOverflow="overflow">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Arial" panose="020B0604020202020204" pitchFamily="34" charset="0"/>
                        <a:buNone/>
                        <a:tabLst/>
                      </a:pPr>
                      <a:r>
                        <a:rPr kumimoji="0" lang="en-US" sz="1100" b="0" i="0" u="none" strike="noStrike" cap="none" normalizeH="0" baseline="0" dirty="0">
                          <a:ln>
                            <a:noFill/>
                          </a:ln>
                          <a:solidFill>
                            <a:srgbClr val="53565A"/>
                          </a:solidFill>
                          <a:effectLst/>
                          <a:latin typeface="+mn-lt"/>
                        </a:rPr>
                        <a:t>20</a:t>
                      </a:r>
                    </a:p>
                  </a:txBody>
                  <a:tcPr marL="36000" marR="36000" marT="36000" marB="36000" horzOverflow="overflow">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Arial" panose="020B0604020202020204" pitchFamily="34" charset="0"/>
                        <a:buNone/>
                        <a:tabLst/>
                      </a:pPr>
                      <a:r>
                        <a:rPr kumimoji="0" lang="en-US" sz="1100" b="0" i="0" u="none" strike="noStrike" cap="none" normalizeH="0" baseline="0" dirty="0">
                          <a:ln>
                            <a:noFill/>
                          </a:ln>
                          <a:solidFill>
                            <a:srgbClr val="53565A"/>
                          </a:solidFill>
                          <a:effectLst/>
                          <a:latin typeface="+mn-lt"/>
                        </a:rPr>
                        <a:t>21</a:t>
                      </a:r>
                    </a:p>
                  </a:txBody>
                  <a:tcPr marL="36000" marR="36000" marT="36000" marB="36000" horzOverflow="overflow">
                    <a:lnL w="63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3"/>
                  </a:ext>
                </a:extLst>
              </a:tr>
              <a:tr h="503499">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Arial" panose="020B0604020202020204" pitchFamily="34" charset="0"/>
                        <a:buNone/>
                        <a:tabLst/>
                      </a:pPr>
                      <a:r>
                        <a:rPr kumimoji="0" lang="en-US" sz="1100" b="0" i="0" u="none" strike="noStrike" cap="none" normalizeH="0" baseline="0" dirty="0">
                          <a:ln>
                            <a:noFill/>
                          </a:ln>
                          <a:solidFill>
                            <a:srgbClr val="53565A"/>
                          </a:solidFill>
                          <a:effectLst/>
                          <a:latin typeface="+mn-lt"/>
                        </a:rPr>
                        <a:t>24</a:t>
                      </a:r>
                    </a:p>
                  </a:txBody>
                  <a:tcPr marL="36000" marR="36000" marT="36000" marB="36000" horzOverflow="overflow">
                    <a:lnL w="190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Arial" panose="020B0604020202020204" pitchFamily="34" charset="0"/>
                        <a:buNone/>
                        <a:tabLst/>
                      </a:pPr>
                      <a:r>
                        <a:rPr kumimoji="0" lang="en-US" sz="1100" b="0" i="0" u="none" strike="noStrike" cap="none" normalizeH="0" baseline="0" dirty="0">
                          <a:ln>
                            <a:noFill/>
                          </a:ln>
                          <a:solidFill>
                            <a:srgbClr val="53565A"/>
                          </a:solidFill>
                          <a:effectLst/>
                          <a:latin typeface="+mn-lt"/>
                        </a:rPr>
                        <a:t>25</a:t>
                      </a:r>
                    </a:p>
                  </a:txBody>
                  <a:tcPr marL="36000" marR="36000" marT="36000" marB="36000" horzOverflow="overflow">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Arial" panose="020B0604020202020204" pitchFamily="34" charset="0"/>
                        <a:buNone/>
                        <a:tabLst/>
                      </a:pPr>
                      <a:r>
                        <a:rPr kumimoji="0" lang="en-US" sz="1100" b="0" i="0" u="none" strike="noStrike" cap="none" normalizeH="0" baseline="0" dirty="0">
                          <a:ln>
                            <a:noFill/>
                          </a:ln>
                          <a:solidFill>
                            <a:srgbClr val="53565A"/>
                          </a:solidFill>
                          <a:effectLst/>
                          <a:latin typeface="+mn-lt"/>
                        </a:rPr>
                        <a:t>26</a:t>
                      </a:r>
                    </a:p>
                  </a:txBody>
                  <a:tcPr marL="36000" marR="36000" marT="36000" marB="36000" horzOverflow="overflow">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Arial" panose="020B0604020202020204" pitchFamily="34" charset="0"/>
                        <a:buNone/>
                        <a:tabLst/>
                      </a:pPr>
                      <a:r>
                        <a:rPr kumimoji="0" lang="en-US" sz="1100" b="0" i="0" u="none" strike="noStrike" cap="none" normalizeH="0" baseline="0" dirty="0">
                          <a:ln>
                            <a:noFill/>
                          </a:ln>
                          <a:solidFill>
                            <a:srgbClr val="53565A"/>
                          </a:solidFill>
                          <a:effectLst/>
                          <a:latin typeface="+mn-lt"/>
                        </a:rPr>
                        <a:t>27</a:t>
                      </a:r>
                    </a:p>
                  </a:txBody>
                  <a:tcPr marL="36000" marR="36000" marT="36000" marB="36000" horzOverflow="overflow">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Arial" panose="020B0604020202020204" pitchFamily="34" charset="0"/>
                        <a:buNone/>
                        <a:tabLst/>
                      </a:pPr>
                      <a:r>
                        <a:rPr kumimoji="0" lang="en-US" sz="1100" b="0" i="0" u="none" strike="noStrike" cap="none" normalizeH="0" baseline="0" dirty="0">
                          <a:ln>
                            <a:noFill/>
                          </a:ln>
                          <a:solidFill>
                            <a:srgbClr val="53565A"/>
                          </a:solidFill>
                          <a:effectLst/>
                          <a:latin typeface="+mn-lt"/>
                        </a:rPr>
                        <a:t>28</a:t>
                      </a:r>
                    </a:p>
                  </a:txBody>
                  <a:tcPr marL="36000" marR="36000" marT="36000" marB="36000" horzOverflow="overflow">
                    <a:lnL w="63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4"/>
                  </a:ext>
                </a:extLst>
              </a:tr>
            </a:tbl>
          </a:graphicData>
        </a:graphic>
      </p:graphicFrame>
      <p:graphicFrame>
        <p:nvGraphicFramePr>
          <p:cNvPr id="82" name="Group 3">
            <a:extLst>
              <a:ext uri="{FF2B5EF4-FFF2-40B4-BE49-F238E27FC236}">
                <a16:creationId xmlns:a16="http://schemas.microsoft.com/office/drawing/2014/main" id="{351B4A2E-5672-4248-86C1-1CA790DEBF1B}"/>
              </a:ext>
            </a:extLst>
          </p:cNvPr>
          <p:cNvGraphicFramePr>
            <a:graphicFrameLocks noGrp="1"/>
          </p:cNvGraphicFramePr>
          <p:nvPr>
            <p:extLst/>
          </p:nvPr>
        </p:nvGraphicFramePr>
        <p:xfrm>
          <a:off x="6419565" y="1369879"/>
          <a:ext cx="5302535" cy="3020994"/>
        </p:xfrm>
        <a:graphic>
          <a:graphicData uri="http://schemas.openxmlformats.org/drawingml/2006/table">
            <a:tbl>
              <a:tblPr/>
              <a:tblGrid>
                <a:gridCol w="1060507">
                  <a:extLst>
                    <a:ext uri="{9D8B030D-6E8A-4147-A177-3AD203B41FA5}">
                      <a16:colId xmlns:a16="http://schemas.microsoft.com/office/drawing/2014/main" val="20000"/>
                    </a:ext>
                  </a:extLst>
                </a:gridCol>
                <a:gridCol w="1060507">
                  <a:extLst>
                    <a:ext uri="{9D8B030D-6E8A-4147-A177-3AD203B41FA5}">
                      <a16:colId xmlns:a16="http://schemas.microsoft.com/office/drawing/2014/main" val="20001"/>
                    </a:ext>
                  </a:extLst>
                </a:gridCol>
                <a:gridCol w="1060507">
                  <a:extLst>
                    <a:ext uri="{9D8B030D-6E8A-4147-A177-3AD203B41FA5}">
                      <a16:colId xmlns:a16="http://schemas.microsoft.com/office/drawing/2014/main" val="20002"/>
                    </a:ext>
                  </a:extLst>
                </a:gridCol>
                <a:gridCol w="1060507">
                  <a:extLst>
                    <a:ext uri="{9D8B030D-6E8A-4147-A177-3AD203B41FA5}">
                      <a16:colId xmlns:a16="http://schemas.microsoft.com/office/drawing/2014/main" val="20003"/>
                    </a:ext>
                  </a:extLst>
                </a:gridCol>
                <a:gridCol w="1060507">
                  <a:extLst>
                    <a:ext uri="{9D8B030D-6E8A-4147-A177-3AD203B41FA5}">
                      <a16:colId xmlns:a16="http://schemas.microsoft.com/office/drawing/2014/main" val="20004"/>
                    </a:ext>
                  </a:extLst>
                </a:gridCol>
              </a:tblGrid>
              <a:tr h="503499">
                <a:tc>
                  <a:txBody>
                    <a:bodyPr/>
                    <a:lstStyle/>
                    <a:p>
                      <a:pPr marL="0" marR="0" lvl="0" indent="0" algn="ctr" defTabSz="914400" rtl="0" eaLnBrk="1" fontAlgn="base" latinLnBrk="0" hangingPunct="1">
                        <a:lnSpc>
                          <a:spcPct val="106000"/>
                        </a:lnSpc>
                        <a:spcBef>
                          <a:spcPct val="80000"/>
                        </a:spcBef>
                        <a:spcAft>
                          <a:spcPct val="0"/>
                        </a:spcAft>
                        <a:buClr>
                          <a:schemeClr val="tx1"/>
                        </a:buClr>
                        <a:buSzTx/>
                        <a:buFont typeface="Arial" panose="020B0604020202020204" pitchFamily="34" charset="0"/>
                        <a:buNone/>
                        <a:tabLst/>
                      </a:pPr>
                      <a:r>
                        <a:rPr kumimoji="0" lang="en-US" sz="1000" b="0" i="0" u="none" strike="noStrike" cap="none" normalizeH="0" baseline="0" dirty="0">
                          <a:ln>
                            <a:noFill/>
                          </a:ln>
                          <a:solidFill>
                            <a:srgbClr val="53565A"/>
                          </a:solidFill>
                          <a:effectLst/>
                          <a:latin typeface="+mn-lt"/>
                        </a:rPr>
                        <a:t>M</a:t>
                      </a:r>
                    </a:p>
                  </a:txBody>
                  <a:tcPr marL="36000" marR="36000" marT="36000" marB="36000" anchor="b"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6000"/>
                        </a:lnSpc>
                        <a:spcBef>
                          <a:spcPct val="80000"/>
                        </a:spcBef>
                        <a:spcAft>
                          <a:spcPct val="0"/>
                        </a:spcAft>
                        <a:buClr>
                          <a:schemeClr val="tx1"/>
                        </a:buClr>
                        <a:buSzTx/>
                        <a:buFont typeface="Arial" panose="020B0604020202020204" pitchFamily="34" charset="0"/>
                        <a:buNone/>
                        <a:tabLst/>
                      </a:pPr>
                      <a:r>
                        <a:rPr kumimoji="0" lang="en-US" sz="1000" b="0" i="0" u="none" strike="noStrike" cap="none" normalizeH="0" baseline="0" dirty="0">
                          <a:ln>
                            <a:noFill/>
                          </a:ln>
                          <a:solidFill>
                            <a:srgbClr val="53565A"/>
                          </a:solidFill>
                          <a:effectLst/>
                          <a:latin typeface="+mn-lt"/>
                        </a:rPr>
                        <a:t>T</a:t>
                      </a:r>
                    </a:p>
                  </a:txBody>
                  <a:tcPr marL="36000" marR="36000" marT="36000" marB="36000" anchor="b"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6000"/>
                        </a:lnSpc>
                        <a:spcBef>
                          <a:spcPct val="80000"/>
                        </a:spcBef>
                        <a:spcAft>
                          <a:spcPct val="0"/>
                        </a:spcAft>
                        <a:buClr>
                          <a:schemeClr val="tx1"/>
                        </a:buClr>
                        <a:buSzTx/>
                        <a:buFont typeface="Arial" panose="020B0604020202020204" pitchFamily="34" charset="0"/>
                        <a:buNone/>
                        <a:tabLst/>
                      </a:pPr>
                      <a:r>
                        <a:rPr kumimoji="0" lang="en-US" sz="1000" b="0" i="0" u="none" strike="noStrike" cap="none" normalizeH="0" baseline="0" dirty="0">
                          <a:ln>
                            <a:noFill/>
                          </a:ln>
                          <a:solidFill>
                            <a:srgbClr val="53565A"/>
                          </a:solidFill>
                          <a:effectLst/>
                          <a:latin typeface="+mn-lt"/>
                        </a:rPr>
                        <a:t>W</a:t>
                      </a:r>
                    </a:p>
                  </a:txBody>
                  <a:tcPr marL="36000" marR="36000" marT="36000" marB="36000" anchor="b"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6000"/>
                        </a:lnSpc>
                        <a:spcBef>
                          <a:spcPct val="80000"/>
                        </a:spcBef>
                        <a:spcAft>
                          <a:spcPct val="0"/>
                        </a:spcAft>
                        <a:buClr>
                          <a:schemeClr val="tx1"/>
                        </a:buClr>
                        <a:buSzTx/>
                        <a:buFont typeface="Arial" panose="020B0604020202020204" pitchFamily="34" charset="0"/>
                        <a:buNone/>
                        <a:tabLst/>
                      </a:pPr>
                      <a:r>
                        <a:rPr kumimoji="0" lang="en-US" sz="1000" b="0" i="0" u="none" strike="noStrike" cap="none" normalizeH="0" baseline="0" dirty="0">
                          <a:ln>
                            <a:noFill/>
                          </a:ln>
                          <a:solidFill>
                            <a:srgbClr val="53565A"/>
                          </a:solidFill>
                          <a:effectLst/>
                          <a:latin typeface="+mn-lt"/>
                        </a:rPr>
                        <a:t>T</a:t>
                      </a:r>
                    </a:p>
                  </a:txBody>
                  <a:tcPr marL="36000" marR="36000" marT="36000" marB="36000" anchor="b"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6000"/>
                        </a:lnSpc>
                        <a:spcBef>
                          <a:spcPct val="80000"/>
                        </a:spcBef>
                        <a:spcAft>
                          <a:spcPct val="0"/>
                        </a:spcAft>
                        <a:buClr>
                          <a:schemeClr val="tx1"/>
                        </a:buClr>
                        <a:buSzTx/>
                        <a:buFont typeface="Arial" panose="020B0604020202020204" pitchFamily="34" charset="0"/>
                        <a:buNone/>
                        <a:tabLst/>
                      </a:pPr>
                      <a:r>
                        <a:rPr kumimoji="0" lang="en-US" sz="1000" b="0" i="0" u="none" strike="noStrike" cap="none" normalizeH="0" baseline="0" dirty="0">
                          <a:ln>
                            <a:noFill/>
                          </a:ln>
                          <a:solidFill>
                            <a:srgbClr val="53565A"/>
                          </a:solidFill>
                          <a:effectLst/>
                          <a:latin typeface="+mn-lt"/>
                        </a:rPr>
                        <a:t>F</a:t>
                      </a:r>
                    </a:p>
                  </a:txBody>
                  <a:tcPr marL="36000" marR="36000" marT="36000" marB="36000" anchor="b"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03499">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Arial" panose="020B0604020202020204" pitchFamily="34" charset="0"/>
                        <a:buNone/>
                        <a:tabLst/>
                      </a:pPr>
                      <a:r>
                        <a:rPr kumimoji="0" lang="en-US" sz="1100" b="0" i="0" u="none" strike="noStrike" cap="none" normalizeH="0" baseline="0" dirty="0">
                          <a:ln>
                            <a:noFill/>
                          </a:ln>
                          <a:solidFill>
                            <a:srgbClr val="53565A"/>
                          </a:solidFill>
                          <a:effectLst/>
                          <a:latin typeface="+mn-lt"/>
                        </a:rPr>
                        <a:t>1</a:t>
                      </a:r>
                    </a:p>
                  </a:txBody>
                  <a:tcPr marL="36000" marR="36000" marT="36000" marB="36000" horzOverflow="overflow">
                    <a:lnL w="190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Arial" panose="020B0604020202020204" pitchFamily="34" charset="0"/>
                        <a:buNone/>
                        <a:tabLst/>
                      </a:pPr>
                      <a:r>
                        <a:rPr kumimoji="0" lang="en-US" sz="1100" b="0" i="0" u="none" strike="noStrike" cap="none" normalizeH="0" baseline="0" dirty="0">
                          <a:ln>
                            <a:noFill/>
                          </a:ln>
                          <a:solidFill>
                            <a:srgbClr val="53565A"/>
                          </a:solidFill>
                          <a:effectLst/>
                          <a:latin typeface="+mn-lt"/>
                        </a:rPr>
                        <a:t>2</a:t>
                      </a:r>
                    </a:p>
                  </a:txBody>
                  <a:tcPr marL="36000" marR="36000" marT="36000" marB="36000" horzOverflow="overflow">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Arial" panose="020B0604020202020204" pitchFamily="34" charset="0"/>
                        <a:buNone/>
                        <a:tabLst/>
                      </a:pPr>
                      <a:r>
                        <a:rPr kumimoji="0" lang="en-US" sz="1100" b="0" i="0" u="none" strike="noStrike" cap="none" normalizeH="0" baseline="0" dirty="0">
                          <a:ln>
                            <a:noFill/>
                          </a:ln>
                          <a:solidFill>
                            <a:srgbClr val="53565A"/>
                          </a:solidFill>
                          <a:effectLst/>
                          <a:latin typeface="+mn-lt"/>
                        </a:rPr>
                        <a:t>3</a:t>
                      </a:r>
                    </a:p>
                  </a:txBody>
                  <a:tcPr marL="36000" marR="36000" marT="36000" marB="36000" horzOverflow="overflow">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Arial" panose="020B0604020202020204" pitchFamily="34" charset="0"/>
                        <a:buNone/>
                        <a:tabLst/>
                      </a:pPr>
                      <a:r>
                        <a:rPr kumimoji="0" lang="en-US" sz="1100" b="0" i="0" u="none" strike="noStrike" cap="none" normalizeH="0" baseline="0" dirty="0">
                          <a:ln>
                            <a:noFill/>
                          </a:ln>
                          <a:solidFill>
                            <a:srgbClr val="53565A"/>
                          </a:solidFill>
                          <a:effectLst/>
                          <a:latin typeface="+mn-lt"/>
                        </a:rPr>
                        <a:t>4</a:t>
                      </a:r>
                    </a:p>
                  </a:txBody>
                  <a:tcPr marL="36000" marR="36000" marT="36000" marB="36000" horzOverflow="overflow">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Arial" panose="020B0604020202020204" pitchFamily="34" charset="0"/>
                        <a:buNone/>
                        <a:tabLst/>
                      </a:pPr>
                      <a:r>
                        <a:rPr kumimoji="0" lang="en-US" sz="1100" b="0" i="0" u="none" strike="noStrike" cap="none" normalizeH="0" baseline="0" dirty="0">
                          <a:ln>
                            <a:noFill/>
                          </a:ln>
                          <a:solidFill>
                            <a:srgbClr val="53565A"/>
                          </a:solidFill>
                          <a:effectLst/>
                          <a:latin typeface="+mn-lt"/>
                        </a:rPr>
                        <a:t>5</a:t>
                      </a:r>
                    </a:p>
                  </a:txBody>
                  <a:tcPr marL="36000" marR="36000" marT="36000" marB="36000" horzOverflow="overflow">
                    <a:lnL w="63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1"/>
                  </a:ext>
                </a:extLst>
              </a:tr>
              <a:tr h="503499">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Arial" panose="020B0604020202020204" pitchFamily="34" charset="0"/>
                        <a:buNone/>
                        <a:tabLst/>
                      </a:pPr>
                      <a:r>
                        <a:rPr kumimoji="0" lang="en-US" sz="1100" b="0" i="0" u="none" strike="noStrike" cap="none" normalizeH="0" baseline="0" dirty="0">
                          <a:ln>
                            <a:noFill/>
                          </a:ln>
                          <a:solidFill>
                            <a:srgbClr val="53565A"/>
                          </a:solidFill>
                          <a:effectLst/>
                          <a:latin typeface="+mn-lt"/>
                        </a:rPr>
                        <a:t>8</a:t>
                      </a:r>
                    </a:p>
                  </a:txBody>
                  <a:tcPr marL="36000" marR="36000" marT="36000" marB="36000" horzOverflow="overflow">
                    <a:lnL w="190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Arial" panose="020B0604020202020204" pitchFamily="34" charset="0"/>
                        <a:buNone/>
                        <a:tabLst/>
                      </a:pPr>
                      <a:r>
                        <a:rPr kumimoji="0" lang="en-US" sz="1100" b="0" i="0" u="none" strike="noStrike" cap="none" normalizeH="0" baseline="0" dirty="0">
                          <a:ln>
                            <a:noFill/>
                          </a:ln>
                          <a:solidFill>
                            <a:srgbClr val="53565A"/>
                          </a:solidFill>
                          <a:effectLst/>
                          <a:latin typeface="+mn-lt"/>
                        </a:rPr>
                        <a:t>9</a:t>
                      </a:r>
                    </a:p>
                  </a:txBody>
                  <a:tcPr marL="36000" marR="36000" marT="36000" marB="36000" horzOverflow="overflow">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Arial" panose="020B0604020202020204" pitchFamily="34" charset="0"/>
                        <a:buNone/>
                        <a:tabLst/>
                      </a:pPr>
                      <a:r>
                        <a:rPr kumimoji="0" lang="en-US" sz="1100" b="0" i="0" u="none" strike="noStrike" cap="none" normalizeH="0" baseline="0" dirty="0">
                          <a:ln>
                            <a:noFill/>
                          </a:ln>
                          <a:solidFill>
                            <a:srgbClr val="53565A"/>
                          </a:solidFill>
                          <a:effectLst/>
                          <a:latin typeface="+mn-lt"/>
                        </a:rPr>
                        <a:t>10</a:t>
                      </a:r>
                    </a:p>
                  </a:txBody>
                  <a:tcPr marL="36000" marR="36000" marT="36000" marB="36000" horzOverflow="overflow">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Arial" panose="020B0604020202020204" pitchFamily="34" charset="0"/>
                        <a:buNone/>
                        <a:tabLst/>
                      </a:pPr>
                      <a:r>
                        <a:rPr kumimoji="0" lang="en-US" sz="1100" b="0" i="0" u="none" strike="noStrike" cap="none" normalizeH="0" baseline="0" dirty="0">
                          <a:ln>
                            <a:noFill/>
                          </a:ln>
                          <a:solidFill>
                            <a:srgbClr val="53565A"/>
                          </a:solidFill>
                          <a:effectLst/>
                          <a:latin typeface="+mn-lt"/>
                        </a:rPr>
                        <a:t>11</a:t>
                      </a:r>
                    </a:p>
                  </a:txBody>
                  <a:tcPr marL="36000" marR="36000" marT="36000" marB="36000" horzOverflow="overflow">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Arial" panose="020B0604020202020204" pitchFamily="34" charset="0"/>
                        <a:buNone/>
                        <a:tabLst/>
                      </a:pPr>
                      <a:r>
                        <a:rPr kumimoji="0" lang="en-US" sz="1100" b="0" i="0" u="none" strike="noStrike" cap="none" normalizeH="0" baseline="0" dirty="0">
                          <a:ln>
                            <a:noFill/>
                          </a:ln>
                          <a:solidFill>
                            <a:srgbClr val="53565A"/>
                          </a:solidFill>
                          <a:effectLst/>
                          <a:latin typeface="+mn-lt"/>
                        </a:rPr>
                        <a:t>12</a:t>
                      </a:r>
                    </a:p>
                  </a:txBody>
                  <a:tcPr marL="36000" marR="36000" marT="36000" marB="36000" horzOverflow="overflow">
                    <a:lnL w="63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2"/>
                  </a:ext>
                </a:extLst>
              </a:tr>
              <a:tr h="503499">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Arial" panose="020B0604020202020204" pitchFamily="34" charset="0"/>
                        <a:buNone/>
                        <a:tabLst/>
                      </a:pPr>
                      <a:r>
                        <a:rPr kumimoji="0" lang="en-US" sz="1100" b="0" i="0" u="none" strike="noStrike" cap="none" normalizeH="0" baseline="0" dirty="0">
                          <a:ln>
                            <a:noFill/>
                          </a:ln>
                          <a:solidFill>
                            <a:srgbClr val="53565A"/>
                          </a:solidFill>
                          <a:effectLst/>
                          <a:latin typeface="+mn-lt"/>
                        </a:rPr>
                        <a:t>15</a:t>
                      </a:r>
                    </a:p>
                  </a:txBody>
                  <a:tcPr marL="36000" marR="36000" marT="36000" marB="36000" horzOverflow="overflow">
                    <a:lnL w="190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Arial" panose="020B0604020202020204" pitchFamily="34" charset="0"/>
                        <a:buNone/>
                        <a:tabLst/>
                      </a:pPr>
                      <a:r>
                        <a:rPr kumimoji="0" lang="en-US" sz="1100" b="0" i="0" u="none" strike="noStrike" cap="none" normalizeH="0" baseline="0" dirty="0">
                          <a:ln>
                            <a:noFill/>
                          </a:ln>
                          <a:solidFill>
                            <a:srgbClr val="53565A"/>
                          </a:solidFill>
                          <a:effectLst/>
                          <a:latin typeface="+mn-lt"/>
                        </a:rPr>
                        <a:t>16</a:t>
                      </a:r>
                    </a:p>
                  </a:txBody>
                  <a:tcPr marL="36000" marR="36000" marT="36000" marB="36000" horzOverflow="overflow">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Arial" panose="020B0604020202020204" pitchFamily="34" charset="0"/>
                        <a:buNone/>
                        <a:tabLst/>
                      </a:pPr>
                      <a:r>
                        <a:rPr kumimoji="0" lang="en-US" sz="1100" b="0" i="0" u="none" strike="noStrike" cap="none" normalizeH="0" baseline="0" dirty="0">
                          <a:ln>
                            <a:noFill/>
                          </a:ln>
                          <a:solidFill>
                            <a:srgbClr val="53565A"/>
                          </a:solidFill>
                          <a:effectLst/>
                          <a:latin typeface="+mn-lt"/>
                        </a:rPr>
                        <a:t>17</a:t>
                      </a:r>
                    </a:p>
                  </a:txBody>
                  <a:tcPr marL="36000" marR="36000" marT="36000" marB="36000" horzOverflow="overflow">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Arial" panose="020B0604020202020204" pitchFamily="34" charset="0"/>
                        <a:buNone/>
                        <a:tabLst/>
                      </a:pPr>
                      <a:r>
                        <a:rPr kumimoji="0" lang="en-US" sz="1100" b="0" i="0" u="none" strike="noStrike" cap="none" normalizeH="0" baseline="0" dirty="0">
                          <a:ln>
                            <a:noFill/>
                          </a:ln>
                          <a:solidFill>
                            <a:srgbClr val="53565A"/>
                          </a:solidFill>
                          <a:effectLst/>
                          <a:latin typeface="+mn-lt"/>
                        </a:rPr>
                        <a:t>18</a:t>
                      </a:r>
                    </a:p>
                  </a:txBody>
                  <a:tcPr marL="36000" marR="36000" marT="36000" marB="36000" horzOverflow="overflow">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Arial" panose="020B0604020202020204" pitchFamily="34" charset="0"/>
                        <a:buNone/>
                        <a:tabLst/>
                      </a:pPr>
                      <a:r>
                        <a:rPr kumimoji="0" lang="en-US" sz="1100" b="0" i="0" u="none" strike="noStrike" cap="none" normalizeH="0" baseline="0" dirty="0">
                          <a:ln>
                            <a:noFill/>
                          </a:ln>
                          <a:solidFill>
                            <a:srgbClr val="53565A"/>
                          </a:solidFill>
                          <a:effectLst/>
                          <a:latin typeface="+mn-lt"/>
                        </a:rPr>
                        <a:t>19</a:t>
                      </a:r>
                    </a:p>
                  </a:txBody>
                  <a:tcPr marL="36000" marR="36000" marT="36000" marB="36000" horzOverflow="overflow">
                    <a:lnL w="63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3"/>
                  </a:ext>
                </a:extLst>
              </a:tr>
              <a:tr h="503499">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Arial" panose="020B0604020202020204" pitchFamily="34" charset="0"/>
                        <a:buNone/>
                        <a:tabLst/>
                      </a:pPr>
                      <a:r>
                        <a:rPr kumimoji="0" lang="en-US" sz="1100" b="0" i="0" u="none" strike="noStrike" cap="none" normalizeH="0" baseline="0" dirty="0">
                          <a:ln>
                            <a:noFill/>
                          </a:ln>
                          <a:solidFill>
                            <a:srgbClr val="53565A"/>
                          </a:solidFill>
                          <a:effectLst/>
                          <a:latin typeface="+mn-lt"/>
                        </a:rPr>
                        <a:t>22</a:t>
                      </a:r>
                    </a:p>
                  </a:txBody>
                  <a:tcPr marL="36000" marR="36000" marT="36000" marB="36000" horzOverflow="overflow">
                    <a:lnL w="190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Arial" panose="020B0604020202020204" pitchFamily="34" charset="0"/>
                        <a:buNone/>
                        <a:tabLst/>
                      </a:pPr>
                      <a:r>
                        <a:rPr kumimoji="0" lang="en-US" sz="1100" b="0" i="0" u="none" strike="noStrike" cap="none" normalizeH="0" baseline="0" dirty="0">
                          <a:ln>
                            <a:noFill/>
                          </a:ln>
                          <a:solidFill>
                            <a:srgbClr val="53565A"/>
                          </a:solidFill>
                          <a:effectLst/>
                          <a:latin typeface="+mn-lt"/>
                        </a:rPr>
                        <a:t>23</a:t>
                      </a:r>
                    </a:p>
                  </a:txBody>
                  <a:tcPr marL="36000" marR="36000" marT="36000" marB="36000" horzOverflow="overflow">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Arial" panose="020B0604020202020204" pitchFamily="34" charset="0"/>
                        <a:buNone/>
                        <a:tabLst/>
                      </a:pPr>
                      <a:r>
                        <a:rPr kumimoji="0" lang="en-US" sz="1100" b="0" i="0" u="none" strike="noStrike" cap="none" normalizeH="0" baseline="0" dirty="0">
                          <a:ln>
                            <a:noFill/>
                          </a:ln>
                          <a:solidFill>
                            <a:srgbClr val="53565A"/>
                          </a:solidFill>
                          <a:effectLst/>
                          <a:latin typeface="+mn-lt"/>
                        </a:rPr>
                        <a:t>24</a:t>
                      </a:r>
                    </a:p>
                  </a:txBody>
                  <a:tcPr marL="36000" marR="36000" marT="36000" marB="36000" horzOverflow="overflow">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Arial" panose="020B0604020202020204" pitchFamily="34" charset="0"/>
                        <a:buNone/>
                        <a:tabLst/>
                      </a:pPr>
                      <a:r>
                        <a:rPr kumimoji="0" lang="en-US" sz="1100" b="0" i="0" u="none" strike="noStrike" cap="none" normalizeH="0" baseline="0" dirty="0">
                          <a:ln>
                            <a:noFill/>
                          </a:ln>
                          <a:solidFill>
                            <a:srgbClr val="53565A"/>
                          </a:solidFill>
                          <a:effectLst/>
                          <a:latin typeface="+mn-lt"/>
                        </a:rPr>
                        <a:t>25</a:t>
                      </a:r>
                    </a:p>
                  </a:txBody>
                  <a:tcPr marL="36000" marR="36000" marT="36000" marB="36000" horzOverflow="overflow">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Arial" panose="020B0604020202020204" pitchFamily="34" charset="0"/>
                        <a:buNone/>
                        <a:tabLst/>
                      </a:pPr>
                      <a:r>
                        <a:rPr kumimoji="0" lang="en-US" sz="1100" b="0" i="0" u="none" strike="noStrike" cap="none" normalizeH="0" baseline="0" dirty="0">
                          <a:ln>
                            <a:noFill/>
                          </a:ln>
                          <a:solidFill>
                            <a:srgbClr val="53565A"/>
                          </a:solidFill>
                          <a:effectLst/>
                          <a:latin typeface="+mn-lt"/>
                        </a:rPr>
                        <a:t>26</a:t>
                      </a:r>
                    </a:p>
                  </a:txBody>
                  <a:tcPr marL="36000" marR="36000" marT="36000" marB="36000" horzOverflow="overflow">
                    <a:lnL w="63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4"/>
                  </a:ext>
                </a:extLst>
              </a:tr>
              <a:tr h="503499">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Arial" panose="020B0604020202020204" pitchFamily="34" charset="0"/>
                        <a:buNone/>
                        <a:tabLst/>
                      </a:pPr>
                      <a:r>
                        <a:rPr kumimoji="0" lang="en-US" sz="1100" b="0" i="0" u="none" strike="noStrike" cap="none" normalizeH="0" baseline="0" dirty="0">
                          <a:ln>
                            <a:noFill/>
                          </a:ln>
                          <a:solidFill>
                            <a:srgbClr val="53565A"/>
                          </a:solidFill>
                          <a:effectLst/>
                          <a:latin typeface="+mn-lt"/>
                        </a:rPr>
                        <a:t>29</a:t>
                      </a:r>
                    </a:p>
                  </a:txBody>
                  <a:tcPr marL="36000" marR="36000" marT="36000" marB="36000" horzOverflow="overflow">
                    <a:lnL w="190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Arial" panose="020B0604020202020204" pitchFamily="34" charset="0"/>
                        <a:buNone/>
                        <a:tabLst/>
                      </a:pPr>
                      <a:r>
                        <a:rPr kumimoji="0" lang="en-US" sz="1100" b="0" i="0" u="none" strike="noStrike" cap="none" normalizeH="0" baseline="0" dirty="0">
                          <a:ln>
                            <a:noFill/>
                          </a:ln>
                          <a:solidFill>
                            <a:srgbClr val="53565A"/>
                          </a:solidFill>
                          <a:effectLst/>
                          <a:latin typeface="+mn-lt"/>
                        </a:rPr>
                        <a:t>30</a:t>
                      </a:r>
                    </a:p>
                  </a:txBody>
                  <a:tcPr marL="36000" marR="36000" marT="36000" marB="36000" horzOverflow="overflow">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Arial" panose="020B0604020202020204" pitchFamily="34" charset="0"/>
                        <a:buNone/>
                        <a:tabLst/>
                      </a:pPr>
                      <a:r>
                        <a:rPr kumimoji="0" lang="en-US" sz="1100" b="0" i="0" u="none" strike="noStrike" cap="none" normalizeH="0" baseline="0" dirty="0">
                          <a:ln>
                            <a:noFill/>
                          </a:ln>
                          <a:solidFill>
                            <a:srgbClr val="53565A"/>
                          </a:solidFill>
                          <a:effectLst/>
                          <a:latin typeface="+mn-lt"/>
                        </a:rPr>
                        <a:t>31</a:t>
                      </a:r>
                    </a:p>
                  </a:txBody>
                  <a:tcPr marL="36000" marR="36000" marT="36000" marB="36000" horzOverflow="overflow">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Arial" panose="020B0604020202020204" pitchFamily="34" charset="0"/>
                        <a:buNone/>
                        <a:tabLst/>
                      </a:pPr>
                      <a:endParaRPr kumimoji="0" lang="en-US" sz="1100" b="0" i="0" u="none" strike="noStrike" cap="none" normalizeH="0" baseline="0" dirty="0">
                        <a:ln>
                          <a:noFill/>
                        </a:ln>
                        <a:solidFill>
                          <a:srgbClr val="53565A"/>
                        </a:solidFill>
                        <a:effectLst/>
                        <a:latin typeface="+mn-lt"/>
                      </a:endParaRPr>
                    </a:p>
                  </a:txBody>
                  <a:tcPr marL="36000" marR="36000" marT="36000" marB="36000" horzOverflow="overflow">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Arial" panose="020B0604020202020204" pitchFamily="34" charset="0"/>
                        <a:buNone/>
                        <a:tabLst/>
                      </a:pPr>
                      <a:endParaRPr kumimoji="0" lang="en-US" sz="1100" b="0" i="0" u="none" strike="noStrike" cap="none" normalizeH="0" baseline="0" dirty="0">
                        <a:ln>
                          <a:noFill/>
                        </a:ln>
                        <a:solidFill>
                          <a:srgbClr val="53565A"/>
                        </a:solidFill>
                        <a:effectLst/>
                        <a:latin typeface="+mn-lt"/>
                      </a:endParaRPr>
                    </a:p>
                  </a:txBody>
                  <a:tcPr marL="36000" marR="36000" marT="36000" marB="36000" horzOverflow="overflow">
                    <a:lnL w="63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5"/>
                  </a:ext>
                </a:extLst>
              </a:tr>
            </a:tbl>
          </a:graphicData>
        </a:graphic>
      </p:graphicFrame>
      <p:graphicFrame>
        <p:nvGraphicFramePr>
          <p:cNvPr id="83" name="Group 3">
            <a:extLst>
              <a:ext uri="{FF2B5EF4-FFF2-40B4-BE49-F238E27FC236}">
                <a16:creationId xmlns:a16="http://schemas.microsoft.com/office/drawing/2014/main" id="{24FF06E7-E7A9-43B0-BCF3-96DA8A979AB7}"/>
              </a:ext>
            </a:extLst>
          </p:cNvPr>
          <p:cNvGraphicFramePr>
            <a:graphicFrameLocks noGrp="1"/>
          </p:cNvGraphicFramePr>
          <p:nvPr>
            <p:extLst/>
          </p:nvPr>
        </p:nvGraphicFramePr>
        <p:xfrm>
          <a:off x="469899" y="4089957"/>
          <a:ext cx="5302535" cy="2013996"/>
        </p:xfrm>
        <a:graphic>
          <a:graphicData uri="http://schemas.openxmlformats.org/drawingml/2006/table">
            <a:tbl>
              <a:tblPr/>
              <a:tblGrid>
                <a:gridCol w="1060507">
                  <a:extLst>
                    <a:ext uri="{9D8B030D-6E8A-4147-A177-3AD203B41FA5}">
                      <a16:colId xmlns:a16="http://schemas.microsoft.com/office/drawing/2014/main" val="20000"/>
                    </a:ext>
                  </a:extLst>
                </a:gridCol>
                <a:gridCol w="1060507">
                  <a:extLst>
                    <a:ext uri="{9D8B030D-6E8A-4147-A177-3AD203B41FA5}">
                      <a16:colId xmlns:a16="http://schemas.microsoft.com/office/drawing/2014/main" val="20001"/>
                    </a:ext>
                  </a:extLst>
                </a:gridCol>
                <a:gridCol w="1060507">
                  <a:extLst>
                    <a:ext uri="{9D8B030D-6E8A-4147-A177-3AD203B41FA5}">
                      <a16:colId xmlns:a16="http://schemas.microsoft.com/office/drawing/2014/main" val="20002"/>
                    </a:ext>
                  </a:extLst>
                </a:gridCol>
                <a:gridCol w="1060507">
                  <a:extLst>
                    <a:ext uri="{9D8B030D-6E8A-4147-A177-3AD203B41FA5}">
                      <a16:colId xmlns:a16="http://schemas.microsoft.com/office/drawing/2014/main" val="20003"/>
                    </a:ext>
                  </a:extLst>
                </a:gridCol>
                <a:gridCol w="1060507">
                  <a:extLst>
                    <a:ext uri="{9D8B030D-6E8A-4147-A177-3AD203B41FA5}">
                      <a16:colId xmlns:a16="http://schemas.microsoft.com/office/drawing/2014/main" val="20004"/>
                    </a:ext>
                  </a:extLst>
                </a:gridCol>
              </a:tblGrid>
              <a:tr h="503499">
                <a:tc>
                  <a:txBody>
                    <a:bodyPr/>
                    <a:lstStyle/>
                    <a:p>
                      <a:pPr marL="0" marR="0" lvl="0" indent="0" algn="ctr" defTabSz="914400" rtl="0" eaLnBrk="1" fontAlgn="base" latinLnBrk="0" hangingPunct="1">
                        <a:lnSpc>
                          <a:spcPct val="106000"/>
                        </a:lnSpc>
                        <a:spcBef>
                          <a:spcPct val="80000"/>
                        </a:spcBef>
                        <a:spcAft>
                          <a:spcPct val="0"/>
                        </a:spcAft>
                        <a:buClr>
                          <a:schemeClr val="tx1"/>
                        </a:buClr>
                        <a:buSzTx/>
                        <a:buFont typeface="Arial" panose="020B0604020202020204" pitchFamily="34" charset="0"/>
                        <a:buNone/>
                        <a:tabLst/>
                      </a:pPr>
                      <a:r>
                        <a:rPr kumimoji="0" lang="en-US" sz="1000" b="0" i="0" u="none" strike="noStrike" cap="none" normalizeH="0" baseline="0" dirty="0">
                          <a:ln>
                            <a:noFill/>
                          </a:ln>
                          <a:solidFill>
                            <a:srgbClr val="53565A"/>
                          </a:solidFill>
                          <a:effectLst/>
                          <a:latin typeface="+mn-lt"/>
                        </a:rPr>
                        <a:t>M</a:t>
                      </a:r>
                    </a:p>
                  </a:txBody>
                  <a:tcPr marL="36000" marR="36000" marT="36000" marB="36000" anchor="b"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6000"/>
                        </a:lnSpc>
                        <a:spcBef>
                          <a:spcPct val="80000"/>
                        </a:spcBef>
                        <a:spcAft>
                          <a:spcPct val="0"/>
                        </a:spcAft>
                        <a:buClr>
                          <a:schemeClr val="tx1"/>
                        </a:buClr>
                        <a:buSzTx/>
                        <a:buFont typeface="Arial" panose="020B0604020202020204" pitchFamily="34" charset="0"/>
                        <a:buNone/>
                        <a:tabLst/>
                      </a:pPr>
                      <a:r>
                        <a:rPr kumimoji="0" lang="en-US" sz="1000" b="0" i="0" u="none" strike="noStrike" cap="none" normalizeH="0" baseline="0" dirty="0">
                          <a:ln>
                            <a:noFill/>
                          </a:ln>
                          <a:solidFill>
                            <a:srgbClr val="53565A"/>
                          </a:solidFill>
                          <a:effectLst/>
                          <a:latin typeface="+mn-lt"/>
                        </a:rPr>
                        <a:t>T</a:t>
                      </a:r>
                    </a:p>
                  </a:txBody>
                  <a:tcPr marL="36000" marR="36000" marT="36000" marB="36000" anchor="b"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6000"/>
                        </a:lnSpc>
                        <a:spcBef>
                          <a:spcPct val="80000"/>
                        </a:spcBef>
                        <a:spcAft>
                          <a:spcPct val="0"/>
                        </a:spcAft>
                        <a:buClr>
                          <a:schemeClr val="tx1"/>
                        </a:buClr>
                        <a:buSzTx/>
                        <a:buFont typeface="Arial" panose="020B0604020202020204" pitchFamily="34" charset="0"/>
                        <a:buNone/>
                        <a:tabLst/>
                      </a:pPr>
                      <a:r>
                        <a:rPr kumimoji="0" lang="en-US" sz="1000" b="0" i="0" u="none" strike="noStrike" cap="none" normalizeH="0" baseline="0" dirty="0">
                          <a:ln>
                            <a:noFill/>
                          </a:ln>
                          <a:solidFill>
                            <a:srgbClr val="53565A"/>
                          </a:solidFill>
                          <a:effectLst/>
                          <a:latin typeface="+mn-lt"/>
                        </a:rPr>
                        <a:t>W</a:t>
                      </a:r>
                    </a:p>
                  </a:txBody>
                  <a:tcPr marL="36000" marR="36000" marT="36000" marB="36000" anchor="b"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6000"/>
                        </a:lnSpc>
                        <a:spcBef>
                          <a:spcPct val="80000"/>
                        </a:spcBef>
                        <a:spcAft>
                          <a:spcPct val="0"/>
                        </a:spcAft>
                        <a:buClr>
                          <a:schemeClr val="tx1"/>
                        </a:buClr>
                        <a:buSzTx/>
                        <a:buFont typeface="Arial" panose="020B0604020202020204" pitchFamily="34" charset="0"/>
                        <a:buNone/>
                        <a:tabLst/>
                      </a:pPr>
                      <a:r>
                        <a:rPr kumimoji="0" lang="en-US" sz="1000" b="0" i="0" u="none" strike="noStrike" cap="none" normalizeH="0" baseline="0" dirty="0">
                          <a:ln>
                            <a:noFill/>
                          </a:ln>
                          <a:solidFill>
                            <a:srgbClr val="53565A"/>
                          </a:solidFill>
                          <a:effectLst/>
                          <a:latin typeface="+mn-lt"/>
                        </a:rPr>
                        <a:t>T</a:t>
                      </a:r>
                    </a:p>
                  </a:txBody>
                  <a:tcPr marL="36000" marR="36000" marT="36000" marB="36000" anchor="b"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6000"/>
                        </a:lnSpc>
                        <a:spcBef>
                          <a:spcPct val="80000"/>
                        </a:spcBef>
                        <a:spcAft>
                          <a:spcPct val="0"/>
                        </a:spcAft>
                        <a:buClr>
                          <a:schemeClr val="tx1"/>
                        </a:buClr>
                        <a:buSzTx/>
                        <a:buFont typeface="Arial" panose="020B0604020202020204" pitchFamily="34" charset="0"/>
                        <a:buNone/>
                        <a:tabLst/>
                      </a:pPr>
                      <a:r>
                        <a:rPr kumimoji="0" lang="en-US" sz="1000" b="0" i="0" u="none" strike="noStrike" cap="none" normalizeH="0" baseline="0" dirty="0">
                          <a:ln>
                            <a:noFill/>
                          </a:ln>
                          <a:solidFill>
                            <a:srgbClr val="53565A"/>
                          </a:solidFill>
                          <a:effectLst/>
                          <a:latin typeface="+mn-lt"/>
                        </a:rPr>
                        <a:t>F</a:t>
                      </a:r>
                    </a:p>
                  </a:txBody>
                  <a:tcPr marL="36000" marR="36000" marT="36000" marB="36000" anchor="b"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03499">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Arial" panose="020B0604020202020204" pitchFamily="34" charset="0"/>
                        <a:buNone/>
                        <a:tabLst/>
                      </a:pPr>
                      <a:endParaRPr kumimoji="0" lang="en-US" sz="1100" b="0" i="0" u="none" strike="noStrike" cap="none" normalizeH="0" baseline="0" dirty="0">
                        <a:ln>
                          <a:noFill/>
                        </a:ln>
                        <a:solidFill>
                          <a:srgbClr val="53565A"/>
                        </a:solidFill>
                        <a:effectLst/>
                        <a:latin typeface="+mn-lt"/>
                      </a:endParaRPr>
                    </a:p>
                  </a:txBody>
                  <a:tcPr marL="36000" marR="36000" marT="36000" marB="36000" horzOverflow="overflow">
                    <a:lnL w="190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Arial" panose="020B0604020202020204" pitchFamily="34" charset="0"/>
                        <a:buNone/>
                        <a:tabLst/>
                      </a:pPr>
                      <a:endParaRPr kumimoji="0" lang="en-US" sz="1100" b="0" i="0" u="none" strike="noStrike" cap="none" normalizeH="0" baseline="0" dirty="0">
                        <a:ln>
                          <a:noFill/>
                        </a:ln>
                        <a:solidFill>
                          <a:srgbClr val="53565A"/>
                        </a:solidFill>
                        <a:effectLst/>
                        <a:latin typeface="+mn-lt"/>
                      </a:endParaRPr>
                    </a:p>
                  </a:txBody>
                  <a:tcPr marL="36000" marR="36000" marT="36000" marB="36000" horzOverflow="overflow">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Arial" panose="020B0604020202020204" pitchFamily="34" charset="0"/>
                        <a:buNone/>
                        <a:tabLst/>
                      </a:pPr>
                      <a:endParaRPr kumimoji="0" lang="en-US" sz="1100" b="0" i="0" u="none" strike="noStrike" cap="none" normalizeH="0" baseline="0" dirty="0">
                        <a:ln>
                          <a:noFill/>
                        </a:ln>
                        <a:solidFill>
                          <a:srgbClr val="53565A"/>
                        </a:solidFill>
                        <a:effectLst/>
                        <a:latin typeface="+mn-lt"/>
                      </a:endParaRPr>
                    </a:p>
                  </a:txBody>
                  <a:tcPr marL="36000" marR="36000" marT="36000" marB="36000" horzOverflow="overflow">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Arial" panose="020B0604020202020204" pitchFamily="34" charset="0"/>
                        <a:buNone/>
                        <a:tabLst/>
                      </a:pPr>
                      <a:r>
                        <a:rPr kumimoji="0" lang="en-US" sz="1100" b="0" i="0" u="none" strike="noStrike" cap="none" normalizeH="0" baseline="0" dirty="0">
                          <a:ln>
                            <a:noFill/>
                          </a:ln>
                          <a:solidFill>
                            <a:srgbClr val="53565A"/>
                          </a:solidFill>
                          <a:effectLst/>
                          <a:latin typeface="+mn-lt"/>
                        </a:rPr>
                        <a:t>1</a:t>
                      </a:r>
                    </a:p>
                  </a:txBody>
                  <a:tcPr marL="36000" marR="36000" marT="36000" marB="36000" horzOverflow="overflow">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Arial" panose="020B0604020202020204" pitchFamily="34" charset="0"/>
                        <a:buNone/>
                        <a:tabLst/>
                      </a:pPr>
                      <a:r>
                        <a:rPr kumimoji="0" lang="en-US" sz="1100" b="0" i="0" u="none" strike="noStrike" cap="none" normalizeH="0" baseline="0" dirty="0">
                          <a:ln>
                            <a:noFill/>
                          </a:ln>
                          <a:solidFill>
                            <a:srgbClr val="53565A"/>
                          </a:solidFill>
                          <a:effectLst/>
                          <a:latin typeface="+mn-lt"/>
                        </a:rPr>
                        <a:t>2</a:t>
                      </a:r>
                    </a:p>
                  </a:txBody>
                  <a:tcPr marL="36000" marR="36000" marT="36000" marB="36000" horzOverflow="overflow">
                    <a:lnL w="63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1"/>
                  </a:ext>
                </a:extLst>
              </a:tr>
              <a:tr h="503499">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Arial" panose="020B0604020202020204" pitchFamily="34" charset="0"/>
                        <a:buNone/>
                        <a:tabLst/>
                      </a:pPr>
                      <a:r>
                        <a:rPr kumimoji="0" lang="en-US" sz="1100" b="0" i="0" u="none" strike="noStrike" cap="none" normalizeH="0" baseline="0" dirty="0">
                          <a:ln>
                            <a:noFill/>
                          </a:ln>
                          <a:solidFill>
                            <a:srgbClr val="53565A"/>
                          </a:solidFill>
                          <a:effectLst/>
                          <a:latin typeface="+mn-lt"/>
                        </a:rPr>
                        <a:t>5</a:t>
                      </a:r>
                    </a:p>
                  </a:txBody>
                  <a:tcPr marL="36000" marR="36000" marT="36000" marB="36000" horzOverflow="overflow">
                    <a:lnL w="190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Arial" panose="020B0604020202020204" pitchFamily="34" charset="0"/>
                        <a:buNone/>
                        <a:tabLst/>
                      </a:pPr>
                      <a:r>
                        <a:rPr kumimoji="0" lang="en-US" sz="1100" b="0" i="0" u="none" strike="noStrike" cap="none" normalizeH="0" baseline="0" dirty="0">
                          <a:ln>
                            <a:noFill/>
                          </a:ln>
                          <a:solidFill>
                            <a:srgbClr val="53565A"/>
                          </a:solidFill>
                          <a:effectLst/>
                          <a:latin typeface="+mn-lt"/>
                        </a:rPr>
                        <a:t>6</a:t>
                      </a:r>
                    </a:p>
                  </a:txBody>
                  <a:tcPr marL="36000" marR="36000" marT="36000" marB="36000" horzOverflow="overflow">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Arial" panose="020B0604020202020204" pitchFamily="34" charset="0"/>
                        <a:buNone/>
                        <a:tabLst/>
                      </a:pPr>
                      <a:r>
                        <a:rPr kumimoji="0" lang="en-US" sz="1100" b="0" i="0" u="none" strike="noStrike" cap="none" normalizeH="0" baseline="0" dirty="0">
                          <a:ln>
                            <a:noFill/>
                          </a:ln>
                          <a:solidFill>
                            <a:srgbClr val="53565A"/>
                          </a:solidFill>
                          <a:effectLst/>
                          <a:latin typeface="+mn-lt"/>
                        </a:rPr>
                        <a:t>7</a:t>
                      </a:r>
                    </a:p>
                  </a:txBody>
                  <a:tcPr marL="36000" marR="36000" marT="36000" marB="36000" horzOverflow="overflow">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Arial" panose="020B0604020202020204" pitchFamily="34" charset="0"/>
                        <a:buNone/>
                        <a:tabLst/>
                      </a:pPr>
                      <a:r>
                        <a:rPr kumimoji="0" lang="en-US" sz="1100" b="0" i="0" u="none" strike="noStrike" cap="none" normalizeH="0" baseline="0" dirty="0">
                          <a:ln>
                            <a:noFill/>
                          </a:ln>
                          <a:solidFill>
                            <a:srgbClr val="53565A"/>
                          </a:solidFill>
                          <a:effectLst/>
                          <a:latin typeface="+mn-lt"/>
                        </a:rPr>
                        <a:t>8</a:t>
                      </a:r>
                    </a:p>
                  </a:txBody>
                  <a:tcPr marL="36000" marR="36000" marT="36000" marB="36000" horzOverflow="overflow">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Arial" panose="020B0604020202020204" pitchFamily="34" charset="0"/>
                        <a:buNone/>
                        <a:tabLst/>
                      </a:pPr>
                      <a:r>
                        <a:rPr kumimoji="0" lang="en-US" sz="1100" b="0" i="0" u="none" strike="noStrike" cap="none" normalizeH="0" baseline="0" dirty="0">
                          <a:ln>
                            <a:noFill/>
                          </a:ln>
                          <a:solidFill>
                            <a:srgbClr val="53565A"/>
                          </a:solidFill>
                          <a:effectLst/>
                          <a:latin typeface="+mn-lt"/>
                        </a:rPr>
                        <a:t>9</a:t>
                      </a:r>
                    </a:p>
                  </a:txBody>
                  <a:tcPr marL="36000" marR="36000" marT="36000" marB="36000" horzOverflow="overflow">
                    <a:lnL w="63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2"/>
                  </a:ext>
                </a:extLst>
              </a:tr>
              <a:tr h="503499">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Arial" panose="020B0604020202020204" pitchFamily="34" charset="0"/>
                        <a:buNone/>
                        <a:tabLst/>
                      </a:pPr>
                      <a:r>
                        <a:rPr kumimoji="0" lang="en-US" sz="1100" b="0" i="0" u="none" strike="noStrike" cap="none" normalizeH="0" baseline="0" dirty="0">
                          <a:ln>
                            <a:noFill/>
                          </a:ln>
                          <a:solidFill>
                            <a:srgbClr val="53565A"/>
                          </a:solidFill>
                          <a:effectLst/>
                          <a:latin typeface="+mn-lt"/>
                        </a:rPr>
                        <a:t>12</a:t>
                      </a:r>
                    </a:p>
                  </a:txBody>
                  <a:tcPr marL="36000" marR="36000" marT="36000" marB="36000" horzOverflow="overflow">
                    <a:lnL w="190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Arial" panose="020B0604020202020204" pitchFamily="34" charset="0"/>
                        <a:buNone/>
                        <a:tabLst/>
                      </a:pPr>
                      <a:r>
                        <a:rPr kumimoji="0" lang="en-US" sz="1100" b="0" i="0" u="none" strike="noStrike" cap="none" normalizeH="0" baseline="0" dirty="0">
                          <a:ln>
                            <a:noFill/>
                          </a:ln>
                          <a:solidFill>
                            <a:srgbClr val="53565A"/>
                          </a:solidFill>
                          <a:effectLst/>
                          <a:latin typeface="+mn-lt"/>
                        </a:rPr>
                        <a:t>13</a:t>
                      </a:r>
                    </a:p>
                  </a:txBody>
                  <a:tcPr marL="36000" marR="36000" marT="36000" marB="36000" horzOverflow="overflow">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Arial" panose="020B0604020202020204" pitchFamily="34" charset="0"/>
                        <a:buNone/>
                        <a:tabLst/>
                      </a:pPr>
                      <a:r>
                        <a:rPr kumimoji="0" lang="en-US" sz="1100" b="0" i="0" u="none" strike="noStrike" cap="none" normalizeH="0" baseline="0" dirty="0">
                          <a:ln>
                            <a:noFill/>
                          </a:ln>
                          <a:solidFill>
                            <a:srgbClr val="53565A"/>
                          </a:solidFill>
                          <a:effectLst/>
                          <a:latin typeface="+mn-lt"/>
                        </a:rPr>
                        <a:t>14</a:t>
                      </a:r>
                    </a:p>
                  </a:txBody>
                  <a:tcPr marL="36000" marR="36000" marT="36000" marB="36000" horzOverflow="overflow">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Arial" panose="020B0604020202020204" pitchFamily="34" charset="0"/>
                        <a:buNone/>
                        <a:tabLst/>
                      </a:pPr>
                      <a:r>
                        <a:rPr kumimoji="0" lang="en-US" sz="1100" b="0" i="0" u="none" strike="noStrike" cap="none" normalizeH="0" baseline="0" dirty="0">
                          <a:ln>
                            <a:noFill/>
                          </a:ln>
                          <a:solidFill>
                            <a:srgbClr val="53565A"/>
                          </a:solidFill>
                          <a:effectLst/>
                          <a:latin typeface="+mn-lt"/>
                        </a:rPr>
                        <a:t>15</a:t>
                      </a:r>
                    </a:p>
                  </a:txBody>
                  <a:tcPr marL="36000" marR="36000" marT="36000" marB="36000" horzOverflow="overflow">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Arial" panose="020B0604020202020204" pitchFamily="34" charset="0"/>
                        <a:buNone/>
                        <a:tabLst/>
                      </a:pPr>
                      <a:r>
                        <a:rPr kumimoji="0" lang="en-US" sz="1100" b="0" i="0" u="none" strike="noStrike" cap="none" normalizeH="0" baseline="0" dirty="0">
                          <a:ln>
                            <a:noFill/>
                          </a:ln>
                          <a:solidFill>
                            <a:srgbClr val="53565A"/>
                          </a:solidFill>
                          <a:effectLst/>
                          <a:latin typeface="+mn-lt"/>
                        </a:rPr>
                        <a:t>16</a:t>
                      </a:r>
                    </a:p>
                  </a:txBody>
                  <a:tcPr marL="36000" marR="36000" marT="36000" marB="36000" horzOverflow="overflow">
                    <a:lnL w="63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3"/>
                  </a:ext>
                </a:extLst>
              </a:tr>
            </a:tbl>
          </a:graphicData>
        </a:graphic>
      </p:graphicFrame>
      <p:sp>
        <p:nvSpPr>
          <p:cNvPr id="84" name="Rectangle 83">
            <a:extLst>
              <a:ext uri="{FF2B5EF4-FFF2-40B4-BE49-F238E27FC236}">
                <a16:creationId xmlns:a16="http://schemas.microsoft.com/office/drawing/2014/main" id="{44A79638-D9F2-4FD4-9411-9B4E657241CC}"/>
              </a:ext>
            </a:extLst>
          </p:cNvPr>
          <p:cNvSpPr/>
          <p:nvPr/>
        </p:nvSpPr>
        <p:spPr>
          <a:xfrm>
            <a:off x="469899" y="1307917"/>
            <a:ext cx="2122830" cy="300916"/>
          </a:xfrm>
          <a:prstGeom prst="rect">
            <a:avLst/>
          </a:prstGeom>
        </p:spPr>
        <p:txBody>
          <a:bodyPr wrap="square">
            <a:spAutoFit/>
          </a:bodyPr>
          <a:lstStyle/>
          <a:p>
            <a:pPr>
              <a:lnSpc>
                <a:spcPct val="106000"/>
              </a:lnSpc>
              <a:buFont typeface="Wingdings 2" pitchFamily="18" charset="2"/>
              <a:buNone/>
            </a:pPr>
            <a:r>
              <a:rPr lang="en-US" sz="1400" b="1" dirty="0">
                <a:latin typeface="+mj-lt"/>
              </a:rPr>
              <a:t>September</a:t>
            </a:r>
          </a:p>
        </p:txBody>
      </p:sp>
      <p:sp>
        <p:nvSpPr>
          <p:cNvPr id="85" name="Rectangle 84">
            <a:extLst>
              <a:ext uri="{FF2B5EF4-FFF2-40B4-BE49-F238E27FC236}">
                <a16:creationId xmlns:a16="http://schemas.microsoft.com/office/drawing/2014/main" id="{290ABE93-8921-4042-B7B7-10B1FCC1CB1E}"/>
              </a:ext>
            </a:extLst>
          </p:cNvPr>
          <p:cNvSpPr/>
          <p:nvPr/>
        </p:nvSpPr>
        <p:spPr>
          <a:xfrm>
            <a:off x="6419565" y="1307917"/>
            <a:ext cx="2122830" cy="300916"/>
          </a:xfrm>
          <a:prstGeom prst="rect">
            <a:avLst/>
          </a:prstGeom>
        </p:spPr>
        <p:txBody>
          <a:bodyPr wrap="square">
            <a:spAutoFit/>
          </a:bodyPr>
          <a:lstStyle/>
          <a:p>
            <a:pPr>
              <a:lnSpc>
                <a:spcPct val="106000"/>
              </a:lnSpc>
              <a:buFont typeface="Wingdings 2" pitchFamily="18" charset="2"/>
              <a:buNone/>
            </a:pPr>
            <a:r>
              <a:rPr lang="en-US" sz="1400" b="1" dirty="0">
                <a:latin typeface="+mj-lt"/>
              </a:rPr>
              <a:t>October</a:t>
            </a:r>
          </a:p>
        </p:txBody>
      </p:sp>
      <p:sp>
        <p:nvSpPr>
          <p:cNvPr id="86" name="Rectangle 85">
            <a:extLst>
              <a:ext uri="{FF2B5EF4-FFF2-40B4-BE49-F238E27FC236}">
                <a16:creationId xmlns:a16="http://schemas.microsoft.com/office/drawing/2014/main" id="{0780AF74-F129-45CD-930F-793B5AE3E0B6}"/>
              </a:ext>
            </a:extLst>
          </p:cNvPr>
          <p:cNvSpPr/>
          <p:nvPr/>
        </p:nvSpPr>
        <p:spPr>
          <a:xfrm>
            <a:off x="469899" y="4089957"/>
            <a:ext cx="2122830" cy="300916"/>
          </a:xfrm>
          <a:prstGeom prst="rect">
            <a:avLst/>
          </a:prstGeom>
        </p:spPr>
        <p:txBody>
          <a:bodyPr wrap="square">
            <a:spAutoFit/>
          </a:bodyPr>
          <a:lstStyle/>
          <a:p>
            <a:pPr>
              <a:lnSpc>
                <a:spcPct val="106000"/>
              </a:lnSpc>
              <a:buFont typeface="Wingdings 2" pitchFamily="18" charset="2"/>
              <a:buNone/>
            </a:pPr>
            <a:r>
              <a:rPr lang="en-US" sz="1400" b="1" dirty="0">
                <a:latin typeface="+mj-lt"/>
              </a:rPr>
              <a:t>November</a:t>
            </a:r>
          </a:p>
        </p:txBody>
      </p:sp>
      <p:grpSp>
        <p:nvGrpSpPr>
          <p:cNvPr id="87" name="Group 86">
            <a:extLst>
              <a:ext uri="{FF2B5EF4-FFF2-40B4-BE49-F238E27FC236}">
                <a16:creationId xmlns:a16="http://schemas.microsoft.com/office/drawing/2014/main" id="{B5D7ECA0-29F6-4F5C-A017-04805348076E}"/>
              </a:ext>
            </a:extLst>
          </p:cNvPr>
          <p:cNvGrpSpPr/>
          <p:nvPr/>
        </p:nvGrpSpPr>
        <p:grpSpPr>
          <a:xfrm>
            <a:off x="469899" y="6214610"/>
            <a:ext cx="4338256" cy="153888"/>
            <a:chOff x="1861247" y="6192937"/>
            <a:chExt cx="4338256" cy="153888"/>
          </a:xfrm>
        </p:grpSpPr>
        <p:sp>
          <p:nvSpPr>
            <p:cNvPr id="88" name="Rectangle 47">
              <a:extLst>
                <a:ext uri="{FF2B5EF4-FFF2-40B4-BE49-F238E27FC236}">
                  <a16:creationId xmlns:a16="http://schemas.microsoft.com/office/drawing/2014/main" id="{4416BDCD-C86C-4811-94DF-EEF6E2354A6D}"/>
                </a:ext>
              </a:extLst>
            </p:cNvPr>
            <p:cNvSpPr>
              <a:spLocks noChangeArrowheads="1"/>
            </p:cNvSpPr>
            <p:nvPr/>
          </p:nvSpPr>
          <p:spPr bwMode="auto">
            <a:xfrm>
              <a:off x="1861247" y="6197650"/>
              <a:ext cx="133350" cy="144463"/>
            </a:xfrm>
            <a:prstGeom prst="rect">
              <a:avLst/>
            </a:prstGeom>
            <a:solidFill>
              <a:srgbClr val="FFCC33"/>
            </a:solidFill>
            <a:ln w="12700" algn="ctr">
              <a:noFill/>
              <a:miter lim="800000"/>
              <a:headEnd/>
              <a:tailEnd/>
            </a:ln>
          </p:spPr>
          <p:txBody>
            <a:bodyPr wrap="square" lIns="36000" tIns="36000" rIns="36000" bIns="36000" anchor="ctr"/>
            <a:lstStyle/>
            <a:p>
              <a:pPr algn="ctr"/>
              <a:endParaRPr lang="en-US" sz="1000" dirty="0">
                <a:solidFill>
                  <a:schemeClr val="bg1"/>
                </a:solidFill>
              </a:endParaRPr>
            </a:p>
          </p:txBody>
        </p:sp>
        <p:sp>
          <p:nvSpPr>
            <p:cNvPr id="89" name="Text Box 48">
              <a:extLst>
                <a:ext uri="{FF2B5EF4-FFF2-40B4-BE49-F238E27FC236}">
                  <a16:creationId xmlns:a16="http://schemas.microsoft.com/office/drawing/2014/main" id="{2CC92C43-1CA9-4613-901C-F0E690E360F4}"/>
                </a:ext>
              </a:extLst>
            </p:cNvPr>
            <p:cNvSpPr txBox="1">
              <a:spLocks noChangeArrowheads="1"/>
            </p:cNvSpPr>
            <p:nvPr/>
          </p:nvSpPr>
          <p:spPr bwMode="auto">
            <a:xfrm>
              <a:off x="3793634" y="6192937"/>
              <a:ext cx="1502014" cy="153888"/>
            </a:xfrm>
            <a:prstGeom prst="rect">
              <a:avLst/>
            </a:prstGeom>
            <a:noFill/>
            <a:ln w="6350" algn="ctr">
              <a:noFill/>
              <a:miter lim="800000"/>
              <a:headEnd/>
              <a:tailEnd/>
            </a:ln>
          </p:spPr>
          <p:txBody>
            <a:bodyPr wrap="none" lIns="0" tIns="0" rIns="0" bIns="0" anchor="ctr">
              <a:spAutoFit/>
            </a:bodyPr>
            <a:lstStyle/>
            <a:p>
              <a:r>
                <a:rPr lang="en-US" sz="1000" dirty="0">
                  <a:ea typeface="ＭＳ Ｐゴシック" charset="-128"/>
                </a:rPr>
                <a:t>University of Wisconsin</a:t>
              </a:r>
            </a:p>
          </p:txBody>
        </p:sp>
        <p:sp>
          <p:nvSpPr>
            <p:cNvPr id="90" name="Rectangle 49">
              <a:extLst>
                <a:ext uri="{FF2B5EF4-FFF2-40B4-BE49-F238E27FC236}">
                  <a16:creationId xmlns:a16="http://schemas.microsoft.com/office/drawing/2014/main" id="{1067201F-78F5-4988-9023-70B15FFAA3B9}"/>
                </a:ext>
              </a:extLst>
            </p:cNvPr>
            <p:cNvSpPr>
              <a:spLocks noChangeArrowheads="1"/>
            </p:cNvSpPr>
            <p:nvPr/>
          </p:nvSpPr>
          <p:spPr bwMode="auto">
            <a:xfrm>
              <a:off x="3620597" y="6197650"/>
              <a:ext cx="133350" cy="144463"/>
            </a:xfrm>
            <a:prstGeom prst="rect">
              <a:avLst/>
            </a:prstGeom>
            <a:solidFill>
              <a:srgbClr val="CF1216"/>
            </a:solidFill>
            <a:ln w="12700" algn="ctr">
              <a:noFill/>
              <a:miter lim="800000"/>
              <a:headEnd/>
              <a:tailEnd/>
            </a:ln>
          </p:spPr>
          <p:txBody>
            <a:bodyPr wrap="square" lIns="36000" tIns="36000" rIns="36000" bIns="36000" anchor="ctr"/>
            <a:lstStyle/>
            <a:p>
              <a:pPr algn="ctr"/>
              <a:endParaRPr lang="en-US" sz="1000" dirty="0">
                <a:solidFill>
                  <a:schemeClr val="bg1"/>
                </a:solidFill>
                <a:ea typeface="ＭＳ Ｐゴシック" charset="-128"/>
              </a:endParaRPr>
            </a:p>
          </p:txBody>
        </p:sp>
        <p:sp>
          <p:nvSpPr>
            <p:cNvPr id="91" name="Rectangle 50">
              <a:extLst>
                <a:ext uri="{FF2B5EF4-FFF2-40B4-BE49-F238E27FC236}">
                  <a16:creationId xmlns:a16="http://schemas.microsoft.com/office/drawing/2014/main" id="{06F69771-48D5-49AE-9903-A93A3E731B22}"/>
                </a:ext>
              </a:extLst>
            </p:cNvPr>
            <p:cNvSpPr>
              <a:spLocks noChangeArrowheads="1"/>
            </p:cNvSpPr>
            <p:nvPr/>
          </p:nvSpPr>
          <p:spPr bwMode="auto">
            <a:xfrm>
              <a:off x="5376621" y="6197650"/>
              <a:ext cx="133350" cy="144463"/>
            </a:xfrm>
            <a:prstGeom prst="rect">
              <a:avLst/>
            </a:prstGeom>
            <a:solidFill>
              <a:schemeClr val="accent4"/>
            </a:solidFill>
            <a:ln w="12700" algn="ctr">
              <a:noFill/>
              <a:miter lim="800000"/>
              <a:headEnd/>
              <a:tailEnd/>
            </a:ln>
          </p:spPr>
          <p:txBody>
            <a:bodyPr wrap="square" lIns="36000" tIns="36000" rIns="36000" bIns="36000" anchor="ctr"/>
            <a:lstStyle/>
            <a:p>
              <a:pPr algn="ctr">
                <a:defRPr/>
              </a:pPr>
              <a:endParaRPr lang="en-US" sz="1000" dirty="0">
                <a:solidFill>
                  <a:schemeClr val="bg1"/>
                </a:solidFill>
              </a:endParaRPr>
            </a:p>
          </p:txBody>
        </p:sp>
        <p:sp>
          <p:nvSpPr>
            <p:cNvPr id="92" name="Text Box 51">
              <a:extLst>
                <a:ext uri="{FF2B5EF4-FFF2-40B4-BE49-F238E27FC236}">
                  <a16:creationId xmlns:a16="http://schemas.microsoft.com/office/drawing/2014/main" id="{2CAD13C9-32E0-47AA-86EA-E4668D95E5BB}"/>
                </a:ext>
              </a:extLst>
            </p:cNvPr>
            <p:cNvSpPr txBox="1">
              <a:spLocks noChangeArrowheads="1"/>
            </p:cNvSpPr>
            <p:nvPr/>
          </p:nvSpPr>
          <p:spPr bwMode="auto">
            <a:xfrm>
              <a:off x="5551890" y="6192937"/>
              <a:ext cx="647613" cy="153888"/>
            </a:xfrm>
            <a:prstGeom prst="rect">
              <a:avLst/>
            </a:prstGeom>
            <a:noFill/>
            <a:ln w="6350" algn="ctr">
              <a:noFill/>
              <a:miter lim="800000"/>
              <a:headEnd/>
              <a:tailEnd/>
            </a:ln>
          </p:spPr>
          <p:txBody>
            <a:bodyPr wrap="none" lIns="0" tIns="0" rIns="0" bIns="0" anchor="ctr">
              <a:spAutoFit/>
            </a:bodyPr>
            <a:lstStyle/>
            <a:p>
              <a:r>
                <a:rPr lang="en-US" sz="1000" dirty="0">
                  <a:ea typeface="ＭＳ Ｐゴシック" charset="-128"/>
                </a:rPr>
                <a:t>Combined</a:t>
              </a:r>
            </a:p>
          </p:txBody>
        </p:sp>
        <p:sp>
          <p:nvSpPr>
            <p:cNvPr id="93" name="Text Box 184">
              <a:extLst>
                <a:ext uri="{FF2B5EF4-FFF2-40B4-BE49-F238E27FC236}">
                  <a16:creationId xmlns:a16="http://schemas.microsoft.com/office/drawing/2014/main" id="{40AE25AD-6324-429C-9598-4E3EA2FE5CC1}"/>
                </a:ext>
              </a:extLst>
            </p:cNvPr>
            <p:cNvSpPr txBox="1">
              <a:spLocks noChangeArrowheads="1"/>
            </p:cNvSpPr>
            <p:nvPr/>
          </p:nvSpPr>
          <p:spPr bwMode="auto">
            <a:xfrm>
              <a:off x="2026347" y="6192937"/>
              <a:ext cx="1518044" cy="153888"/>
            </a:xfrm>
            <a:prstGeom prst="rect">
              <a:avLst/>
            </a:prstGeom>
            <a:noFill/>
            <a:ln w="6350" algn="ctr">
              <a:noFill/>
              <a:miter lim="800000"/>
              <a:headEnd/>
              <a:tailEnd/>
            </a:ln>
          </p:spPr>
          <p:txBody>
            <a:bodyPr wrap="none" lIns="0" tIns="0" rIns="0" bIns="0" anchor="ctr">
              <a:spAutoFit/>
            </a:bodyPr>
            <a:lstStyle/>
            <a:p>
              <a:r>
                <a:rPr lang="en-US" sz="1000" dirty="0">
                  <a:ea typeface="ＭＳ Ｐゴシック" charset="-128"/>
                </a:rPr>
                <a:t>University of Minnesota</a:t>
              </a:r>
            </a:p>
          </p:txBody>
        </p:sp>
      </p:grpSp>
      <p:sp>
        <p:nvSpPr>
          <p:cNvPr id="16" name="Rectangle 47">
            <a:extLst>
              <a:ext uri="{FF2B5EF4-FFF2-40B4-BE49-F238E27FC236}">
                <a16:creationId xmlns:a16="http://schemas.microsoft.com/office/drawing/2014/main" id="{4416BDCD-C86C-4811-94DF-EEF6E2354A6D}"/>
              </a:ext>
            </a:extLst>
          </p:cNvPr>
          <p:cNvSpPr>
            <a:spLocks noChangeArrowheads="1"/>
          </p:cNvSpPr>
          <p:nvPr/>
        </p:nvSpPr>
        <p:spPr bwMode="auto">
          <a:xfrm>
            <a:off x="2824447" y="2603639"/>
            <a:ext cx="731520" cy="182880"/>
          </a:xfrm>
          <a:prstGeom prst="rect">
            <a:avLst/>
          </a:prstGeom>
          <a:solidFill>
            <a:srgbClr val="FFCC33"/>
          </a:solidFill>
          <a:ln w="12700" algn="ctr">
            <a:noFill/>
            <a:miter lim="800000"/>
            <a:headEnd/>
            <a:tailEnd/>
          </a:ln>
        </p:spPr>
        <p:txBody>
          <a:bodyPr wrap="square" lIns="36000" tIns="36000" rIns="36000" bIns="36000" anchor="ctr"/>
          <a:lstStyle/>
          <a:p>
            <a:pPr algn="ctr"/>
            <a:r>
              <a:rPr lang="en-US" sz="600" b="1" dirty="0" smtClean="0">
                <a:solidFill>
                  <a:schemeClr val="bg1"/>
                </a:solidFill>
              </a:rPr>
              <a:t>Club MIS Kickoff</a:t>
            </a:r>
            <a:endParaRPr lang="en-US" sz="600" b="1" dirty="0">
              <a:solidFill>
                <a:schemeClr val="bg1"/>
              </a:solidFill>
            </a:endParaRPr>
          </a:p>
        </p:txBody>
      </p:sp>
      <p:sp>
        <p:nvSpPr>
          <p:cNvPr id="17" name="Rectangle 47">
            <a:extLst>
              <a:ext uri="{FF2B5EF4-FFF2-40B4-BE49-F238E27FC236}">
                <a16:creationId xmlns:a16="http://schemas.microsoft.com/office/drawing/2014/main" id="{4416BDCD-C86C-4811-94DF-EEF6E2354A6D}"/>
              </a:ext>
            </a:extLst>
          </p:cNvPr>
          <p:cNvSpPr>
            <a:spLocks noChangeArrowheads="1"/>
          </p:cNvSpPr>
          <p:nvPr/>
        </p:nvSpPr>
        <p:spPr bwMode="auto">
          <a:xfrm>
            <a:off x="3911613" y="2359801"/>
            <a:ext cx="731520" cy="182880"/>
          </a:xfrm>
          <a:prstGeom prst="rect">
            <a:avLst/>
          </a:prstGeom>
          <a:solidFill>
            <a:srgbClr val="FFCC33"/>
          </a:solidFill>
          <a:ln w="12700" algn="ctr">
            <a:noFill/>
            <a:miter lim="800000"/>
            <a:headEnd/>
            <a:tailEnd/>
          </a:ln>
        </p:spPr>
        <p:txBody>
          <a:bodyPr wrap="square" lIns="36000" tIns="36000" rIns="36000" bIns="36000" anchor="ctr"/>
          <a:lstStyle/>
          <a:p>
            <a:pPr algn="ctr"/>
            <a:r>
              <a:rPr lang="en-US" sz="500" b="1" dirty="0" smtClean="0">
                <a:solidFill>
                  <a:schemeClr val="bg1"/>
                </a:solidFill>
              </a:rPr>
              <a:t>Cross Consulting Info Session</a:t>
            </a:r>
            <a:endParaRPr lang="en-US" sz="500" b="1" dirty="0">
              <a:solidFill>
                <a:schemeClr val="bg1"/>
              </a:solidFill>
            </a:endParaRPr>
          </a:p>
        </p:txBody>
      </p:sp>
      <p:sp>
        <p:nvSpPr>
          <p:cNvPr id="18" name="Rectangle 47">
            <a:extLst>
              <a:ext uri="{FF2B5EF4-FFF2-40B4-BE49-F238E27FC236}">
                <a16:creationId xmlns:a16="http://schemas.microsoft.com/office/drawing/2014/main" id="{4416BDCD-C86C-4811-94DF-EEF6E2354A6D}"/>
              </a:ext>
            </a:extLst>
          </p:cNvPr>
          <p:cNvSpPr>
            <a:spLocks noChangeArrowheads="1"/>
          </p:cNvSpPr>
          <p:nvPr/>
        </p:nvSpPr>
        <p:spPr bwMode="auto">
          <a:xfrm>
            <a:off x="4961615" y="2432441"/>
            <a:ext cx="731520" cy="182880"/>
          </a:xfrm>
          <a:prstGeom prst="rect">
            <a:avLst/>
          </a:prstGeom>
          <a:solidFill>
            <a:srgbClr val="FFCC33"/>
          </a:solidFill>
          <a:ln w="12700" algn="ctr">
            <a:noFill/>
            <a:miter lim="800000"/>
            <a:headEnd/>
            <a:tailEnd/>
          </a:ln>
        </p:spPr>
        <p:txBody>
          <a:bodyPr wrap="square" lIns="36000" tIns="36000" rIns="36000" bIns="36000" anchor="ctr"/>
          <a:lstStyle/>
          <a:p>
            <a:pPr algn="ctr"/>
            <a:r>
              <a:rPr lang="en-US" sz="600" b="1" dirty="0" smtClean="0">
                <a:solidFill>
                  <a:schemeClr val="bg1"/>
                </a:solidFill>
              </a:rPr>
              <a:t>Appetizer Social</a:t>
            </a:r>
            <a:endParaRPr lang="en-US" sz="600" b="1" dirty="0">
              <a:solidFill>
                <a:schemeClr val="bg1"/>
              </a:solidFill>
            </a:endParaRPr>
          </a:p>
        </p:txBody>
      </p:sp>
      <p:sp>
        <p:nvSpPr>
          <p:cNvPr id="19" name="Rectangle 47">
            <a:extLst>
              <a:ext uri="{FF2B5EF4-FFF2-40B4-BE49-F238E27FC236}">
                <a16:creationId xmlns:a16="http://schemas.microsoft.com/office/drawing/2014/main" id="{4416BDCD-C86C-4811-94DF-EEF6E2354A6D}"/>
              </a:ext>
            </a:extLst>
          </p:cNvPr>
          <p:cNvSpPr>
            <a:spLocks noChangeArrowheads="1"/>
          </p:cNvSpPr>
          <p:nvPr/>
        </p:nvSpPr>
        <p:spPr bwMode="auto">
          <a:xfrm>
            <a:off x="1727572" y="3126373"/>
            <a:ext cx="731520" cy="182880"/>
          </a:xfrm>
          <a:prstGeom prst="rect">
            <a:avLst/>
          </a:prstGeom>
          <a:solidFill>
            <a:srgbClr val="FFCC33"/>
          </a:solidFill>
          <a:ln w="12700" algn="ctr">
            <a:noFill/>
            <a:miter lim="800000"/>
            <a:headEnd/>
            <a:tailEnd/>
          </a:ln>
        </p:spPr>
        <p:txBody>
          <a:bodyPr wrap="square" lIns="36000" tIns="36000" rIns="36000" bIns="36000" anchor="ctr"/>
          <a:lstStyle/>
          <a:p>
            <a:pPr algn="ctr"/>
            <a:r>
              <a:rPr lang="en-US" sz="600" b="1" dirty="0" smtClean="0">
                <a:solidFill>
                  <a:schemeClr val="bg1"/>
                </a:solidFill>
              </a:rPr>
              <a:t>CSE Career Fair</a:t>
            </a:r>
            <a:endParaRPr lang="en-US" sz="600" b="1" dirty="0">
              <a:solidFill>
                <a:schemeClr val="bg1"/>
              </a:solidFill>
            </a:endParaRPr>
          </a:p>
        </p:txBody>
      </p:sp>
      <p:sp>
        <p:nvSpPr>
          <p:cNvPr id="20" name="Rectangle 47">
            <a:extLst>
              <a:ext uri="{FF2B5EF4-FFF2-40B4-BE49-F238E27FC236}">
                <a16:creationId xmlns:a16="http://schemas.microsoft.com/office/drawing/2014/main" id="{4416BDCD-C86C-4811-94DF-EEF6E2354A6D}"/>
              </a:ext>
            </a:extLst>
          </p:cNvPr>
          <p:cNvSpPr>
            <a:spLocks noChangeArrowheads="1"/>
          </p:cNvSpPr>
          <p:nvPr/>
        </p:nvSpPr>
        <p:spPr bwMode="auto">
          <a:xfrm>
            <a:off x="4961615" y="3446502"/>
            <a:ext cx="731520" cy="182880"/>
          </a:xfrm>
          <a:prstGeom prst="rect">
            <a:avLst/>
          </a:prstGeom>
          <a:solidFill>
            <a:srgbClr val="FFCC33"/>
          </a:solidFill>
          <a:ln w="12700" algn="ctr">
            <a:noFill/>
            <a:miter lim="800000"/>
            <a:headEnd/>
            <a:tailEnd/>
          </a:ln>
        </p:spPr>
        <p:txBody>
          <a:bodyPr wrap="square" lIns="36000" tIns="36000" rIns="36000" bIns="36000" anchor="ctr"/>
          <a:lstStyle/>
          <a:p>
            <a:pPr algn="ctr"/>
            <a:r>
              <a:rPr lang="en-US" sz="600" b="1" dirty="0" smtClean="0">
                <a:solidFill>
                  <a:schemeClr val="bg1"/>
                </a:solidFill>
              </a:rPr>
              <a:t>Case Workshop</a:t>
            </a:r>
            <a:endParaRPr lang="en-US" sz="600" b="1" dirty="0">
              <a:solidFill>
                <a:schemeClr val="bg1"/>
              </a:solidFill>
            </a:endParaRPr>
          </a:p>
        </p:txBody>
      </p:sp>
      <p:sp>
        <p:nvSpPr>
          <p:cNvPr id="21" name="Rectangle 47">
            <a:extLst>
              <a:ext uri="{FF2B5EF4-FFF2-40B4-BE49-F238E27FC236}">
                <a16:creationId xmlns:a16="http://schemas.microsoft.com/office/drawing/2014/main" id="{4416BDCD-C86C-4811-94DF-EEF6E2354A6D}"/>
              </a:ext>
            </a:extLst>
          </p:cNvPr>
          <p:cNvSpPr>
            <a:spLocks noChangeArrowheads="1"/>
          </p:cNvSpPr>
          <p:nvPr/>
        </p:nvSpPr>
        <p:spPr bwMode="auto">
          <a:xfrm>
            <a:off x="10870027" y="2092214"/>
            <a:ext cx="731520" cy="182880"/>
          </a:xfrm>
          <a:prstGeom prst="rect">
            <a:avLst/>
          </a:prstGeom>
          <a:solidFill>
            <a:srgbClr val="FFCC33"/>
          </a:solidFill>
          <a:ln w="12700" algn="ctr">
            <a:noFill/>
            <a:miter lim="800000"/>
            <a:headEnd/>
            <a:tailEnd/>
          </a:ln>
        </p:spPr>
        <p:txBody>
          <a:bodyPr wrap="square" lIns="36000" tIns="36000" rIns="36000" bIns="36000" anchor="ctr"/>
          <a:lstStyle/>
          <a:p>
            <a:pPr algn="ctr"/>
            <a:r>
              <a:rPr lang="en-US" sz="600" b="1" dirty="0" smtClean="0">
                <a:solidFill>
                  <a:schemeClr val="bg1"/>
                </a:solidFill>
              </a:rPr>
              <a:t>First Round Interviews</a:t>
            </a:r>
            <a:endParaRPr lang="en-US" sz="600" b="1" dirty="0">
              <a:solidFill>
                <a:schemeClr val="bg1"/>
              </a:solidFill>
            </a:endParaRPr>
          </a:p>
        </p:txBody>
      </p:sp>
      <p:sp>
        <p:nvSpPr>
          <p:cNvPr id="22" name="Rectangle 50">
            <a:extLst>
              <a:ext uri="{FF2B5EF4-FFF2-40B4-BE49-F238E27FC236}">
                <a16:creationId xmlns:a16="http://schemas.microsoft.com/office/drawing/2014/main" id="{06F69771-48D5-49AE-9903-A93A3E731B22}"/>
              </a:ext>
            </a:extLst>
          </p:cNvPr>
          <p:cNvSpPr>
            <a:spLocks noChangeArrowheads="1"/>
          </p:cNvSpPr>
          <p:nvPr/>
        </p:nvSpPr>
        <p:spPr bwMode="auto">
          <a:xfrm>
            <a:off x="10870027" y="2613052"/>
            <a:ext cx="731520" cy="182880"/>
          </a:xfrm>
          <a:prstGeom prst="rect">
            <a:avLst/>
          </a:prstGeom>
          <a:solidFill>
            <a:schemeClr val="accent4"/>
          </a:solidFill>
          <a:ln w="12700" algn="ctr">
            <a:noFill/>
            <a:miter lim="800000"/>
            <a:headEnd/>
            <a:tailEnd/>
          </a:ln>
        </p:spPr>
        <p:txBody>
          <a:bodyPr wrap="square" lIns="36000" tIns="36000" rIns="36000" bIns="36000" anchor="ctr"/>
          <a:lstStyle/>
          <a:p>
            <a:pPr algn="ctr">
              <a:defRPr/>
            </a:pPr>
            <a:r>
              <a:rPr lang="en-US" sz="600" b="1" dirty="0" smtClean="0">
                <a:solidFill>
                  <a:schemeClr val="bg1"/>
                </a:solidFill>
              </a:rPr>
              <a:t>Second Round Interviews</a:t>
            </a:r>
            <a:endParaRPr lang="en-US" sz="600" b="1" dirty="0">
              <a:solidFill>
                <a:schemeClr val="bg1"/>
              </a:solidFill>
            </a:endParaRPr>
          </a:p>
        </p:txBody>
      </p:sp>
      <p:sp>
        <p:nvSpPr>
          <p:cNvPr id="23" name="Rectangle 50">
            <a:extLst>
              <a:ext uri="{FF2B5EF4-FFF2-40B4-BE49-F238E27FC236}">
                <a16:creationId xmlns:a16="http://schemas.microsoft.com/office/drawing/2014/main" id="{06F69771-48D5-49AE-9903-A93A3E731B22}"/>
              </a:ext>
            </a:extLst>
          </p:cNvPr>
          <p:cNvSpPr>
            <a:spLocks noChangeArrowheads="1"/>
          </p:cNvSpPr>
          <p:nvPr/>
        </p:nvSpPr>
        <p:spPr bwMode="auto">
          <a:xfrm>
            <a:off x="3820173" y="4862370"/>
            <a:ext cx="1828800" cy="144463"/>
          </a:xfrm>
          <a:prstGeom prst="rect">
            <a:avLst/>
          </a:prstGeom>
          <a:solidFill>
            <a:schemeClr val="accent4"/>
          </a:solidFill>
          <a:ln w="12700" algn="ctr">
            <a:noFill/>
            <a:miter lim="800000"/>
            <a:headEnd/>
            <a:tailEnd/>
          </a:ln>
        </p:spPr>
        <p:txBody>
          <a:bodyPr wrap="square" lIns="36000" tIns="36000" rIns="36000" bIns="36000" anchor="ctr"/>
          <a:lstStyle/>
          <a:p>
            <a:pPr algn="ctr">
              <a:defRPr/>
            </a:pPr>
            <a:r>
              <a:rPr lang="en-US" sz="600" b="1" dirty="0" smtClean="0">
                <a:solidFill>
                  <a:schemeClr val="bg1"/>
                </a:solidFill>
              </a:rPr>
              <a:t>BTA IDE</a:t>
            </a:r>
            <a:endParaRPr lang="en-US" sz="600" b="1" dirty="0">
              <a:solidFill>
                <a:schemeClr val="bg1"/>
              </a:solidFill>
            </a:endParaRPr>
          </a:p>
        </p:txBody>
      </p:sp>
      <p:sp>
        <p:nvSpPr>
          <p:cNvPr id="24" name="Rectangle 49">
            <a:extLst>
              <a:ext uri="{FF2B5EF4-FFF2-40B4-BE49-F238E27FC236}">
                <a16:creationId xmlns:a16="http://schemas.microsoft.com/office/drawing/2014/main" id="{1067201F-78F5-4988-9023-70B15FFAA3B9}"/>
              </a:ext>
            </a:extLst>
          </p:cNvPr>
          <p:cNvSpPr>
            <a:spLocks noChangeArrowheads="1"/>
          </p:cNvSpPr>
          <p:nvPr/>
        </p:nvSpPr>
        <p:spPr bwMode="auto">
          <a:xfrm>
            <a:off x="4961615" y="2092214"/>
            <a:ext cx="731520" cy="182880"/>
          </a:xfrm>
          <a:prstGeom prst="rect">
            <a:avLst/>
          </a:prstGeom>
          <a:solidFill>
            <a:srgbClr val="CF1216"/>
          </a:solidFill>
          <a:ln w="12700" algn="ctr">
            <a:noFill/>
            <a:miter lim="800000"/>
            <a:headEnd/>
            <a:tailEnd/>
          </a:ln>
        </p:spPr>
        <p:txBody>
          <a:bodyPr wrap="square" lIns="36000" tIns="36000" rIns="36000" bIns="36000" anchor="ctr"/>
          <a:lstStyle/>
          <a:p>
            <a:pPr algn="ctr"/>
            <a:r>
              <a:rPr lang="en-US" sz="600" b="1" dirty="0" smtClean="0">
                <a:solidFill>
                  <a:schemeClr val="bg1"/>
                </a:solidFill>
                <a:ea typeface="ＭＳ Ｐゴシック" charset="-128"/>
              </a:rPr>
              <a:t>WCC Visit to Chicago Office</a:t>
            </a:r>
            <a:endParaRPr lang="en-US" sz="600" b="1" dirty="0">
              <a:solidFill>
                <a:schemeClr val="bg1"/>
              </a:solidFill>
              <a:ea typeface="ＭＳ Ｐゴシック" charset="-128"/>
            </a:endParaRPr>
          </a:p>
        </p:txBody>
      </p:sp>
      <p:sp>
        <p:nvSpPr>
          <p:cNvPr id="25" name="Rectangle 49">
            <a:extLst>
              <a:ext uri="{FF2B5EF4-FFF2-40B4-BE49-F238E27FC236}">
                <a16:creationId xmlns:a16="http://schemas.microsoft.com/office/drawing/2014/main" id="{1067201F-78F5-4988-9023-70B15FFAA3B9}"/>
              </a:ext>
            </a:extLst>
          </p:cNvPr>
          <p:cNvSpPr>
            <a:spLocks noChangeArrowheads="1"/>
          </p:cNvSpPr>
          <p:nvPr/>
        </p:nvSpPr>
        <p:spPr bwMode="auto">
          <a:xfrm>
            <a:off x="3911613" y="2554433"/>
            <a:ext cx="731520" cy="182880"/>
          </a:xfrm>
          <a:prstGeom prst="rect">
            <a:avLst/>
          </a:prstGeom>
          <a:solidFill>
            <a:srgbClr val="CF1216"/>
          </a:solidFill>
          <a:ln w="12700" algn="ctr">
            <a:noFill/>
            <a:miter lim="800000"/>
            <a:headEnd/>
            <a:tailEnd/>
          </a:ln>
        </p:spPr>
        <p:txBody>
          <a:bodyPr wrap="square" lIns="36000" tIns="36000" rIns="36000" bIns="36000" anchor="ctr"/>
          <a:lstStyle/>
          <a:p>
            <a:pPr algn="ctr"/>
            <a:r>
              <a:rPr lang="en-US" sz="600" b="1" dirty="0" smtClean="0">
                <a:solidFill>
                  <a:schemeClr val="bg1"/>
                </a:solidFill>
                <a:ea typeface="ＭＳ Ｐゴシック" charset="-128"/>
              </a:rPr>
              <a:t>Engineering Career Fair</a:t>
            </a:r>
            <a:endParaRPr lang="en-US" sz="600" b="1" dirty="0">
              <a:solidFill>
                <a:schemeClr val="bg1"/>
              </a:solidFill>
              <a:ea typeface="ＭＳ Ｐゴシック" charset="-128"/>
            </a:endParaRPr>
          </a:p>
        </p:txBody>
      </p:sp>
      <p:sp>
        <p:nvSpPr>
          <p:cNvPr id="26" name="Rectangle 49">
            <a:extLst>
              <a:ext uri="{FF2B5EF4-FFF2-40B4-BE49-F238E27FC236}">
                <a16:creationId xmlns:a16="http://schemas.microsoft.com/office/drawing/2014/main" id="{1067201F-78F5-4988-9023-70B15FFAA3B9}"/>
              </a:ext>
            </a:extLst>
          </p:cNvPr>
          <p:cNvSpPr>
            <a:spLocks noChangeArrowheads="1"/>
          </p:cNvSpPr>
          <p:nvPr/>
        </p:nvSpPr>
        <p:spPr bwMode="auto">
          <a:xfrm>
            <a:off x="3911613" y="2745263"/>
            <a:ext cx="731520" cy="182880"/>
          </a:xfrm>
          <a:prstGeom prst="rect">
            <a:avLst/>
          </a:prstGeom>
          <a:solidFill>
            <a:srgbClr val="CF1216"/>
          </a:solidFill>
          <a:ln w="12700" algn="ctr">
            <a:noFill/>
            <a:miter lim="800000"/>
            <a:headEnd/>
            <a:tailEnd/>
          </a:ln>
        </p:spPr>
        <p:txBody>
          <a:bodyPr wrap="square" lIns="36000" tIns="36000" rIns="36000" bIns="36000" anchor="ctr"/>
          <a:lstStyle/>
          <a:p>
            <a:pPr algn="ctr"/>
            <a:r>
              <a:rPr lang="en-US" sz="600" b="1" dirty="0" smtClean="0">
                <a:solidFill>
                  <a:schemeClr val="bg1"/>
                </a:solidFill>
                <a:ea typeface="ＭＳ Ｐゴシック" charset="-128"/>
              </a:rPr>
              <a:t>Business Info Session</a:t>
            </a:r>
            <a:endParaRPr lang="en-US" sz="600" b="1" dirty="0">
              <a:solidFill>
                <a:schemeClr val="bg1"/>
              </a:solidFill>
              <a:ea typeface="ＭＳ Ｐゴシック" charset="-128"/>
            </a:endParaRPr>
          </a:p>
        </p:txBody>
      </p:sp>
      <p:sp>
        <p:nvSpPr>
          <p:cNvPr id="27" name="Rectangle 49">
            <a:extLst>
              <a:ext uri="{FF2B5EF4-FFF2-40B4-BE49-F238E27FC236}">
                <a16:creationId xmlns:a16="http://schemas.microsoft.com/office/drawing/2014/main" id="{1067201F-78F5-4988-9023-70B15FFAA3B9}"/>
              </a:ext>
            </a:extLst>
          </p:cNvPr>
          <p:cNvSpPr>
            <a:spLocks noChangeArrowheads="1"/>
          </p:cNvSpPr>
          <p:nvPr/>
        </p:nvSpPr>
        <p:spPr bwMode="auto">
          <a:xfrm>
            <a:off x="4961615" y="2628492"/>
            <a:ext cx="731520" cy="182880"/>
          </a:xfrm>
          <a:prstGeom prst="rect">
            <a:avLst/>
          </a:prstGeom>
          <a:solidFill>
            <a:srgbClr val="CF1216"/>
          </a:solidFill>
          <a:ln w="12700" algn="ctr">
            <a:noFill/>
            <a:miter lim="800000"/>
            <a:headEnd/>
            <a:tailEnd/>
          </a:ln>
        </p:spPr>
        <p:txBody>
          <a:bodyPr wrap="square" lIns="36000" tIns="36000" rIns="36000" bIns="36000" anchor="ctr"/>
          <a:lstStyle/>
          <a:p>
            <a:pPr algn="ctr"/>
            <a:r>
              <a:rPr lang="en-US" sz="600" b="1" dirty="0" smtClean="0">
                <a:solidFill>
                  <a:schemeClr val="bg1"/>
                </a:solidFill>
                <a:ea typeface="ＭＳ Ｐゴシック" charset="-128"/>
              </a:rPr>
              <a:t>Engineering Info Session</a:t>
            </a:r>
            <a:endParaRPr lang="en-US" sz="600" b="1" dirty="0">
              <a:solidFill>
                <a:schemeClr val="bg1"/>
              </a:solidFill>
              <a:ea typeface="ＭＳ Ｐゴシック" charset="-128"/>
            </a:endParaRPr>
          </a:p>
        </p:txBody>
      </p:sp>
      <p:sp>
        <p:nvSpPr>
          <p:cNvPr id="28" name="Rectangle 49">
            <a:extLst>
              <a:ext uri="{FF2B5EF4-FFF2-40B4-BE49-F238E27FC236}">
                <a16:creationId xmlns:a16="http://schemas.microsoft.com/office/drawing/2014/main" id="{1067201F-78F5-4988-9023-70B15FFAA3B9}"/>
              </a:ext>
            </a:extLst>
          </p:cNvPr>
          <p:cNvSpPr>
            <a:spLocks noChangeArrowheads="1"/>
          </p:cNvSpPr>
          <p:nvPr/>
        </p:nvSpPr>
        <p:spPr bwMode="auto">
          <a:xfrm>
            <a:off x="4961615" y="3094680"/>
            <a:ext cx="731520" cy="182880"/>
          </a:xfrm>
          <a:prstGeom prst="rect">
            <a:avLst/>
          </a:prstGeom>
          <a:solidFill>
            <a:srgbClr val="CF1216"/>
          </a:solidFill>
          <a:ln w="12700" algn="ctr">
            <a:noFill/>
            <a:miter lim="800000"/>
            <a:headEnd/>
            <a:tailEnd/>
          </a:ln>
        </p:spPr>
        <p:txBody>
          <a:bodyPr wrap="square" lIns="36000" tIns="36000" rIns="36000" bIns="36000" anchor="ctr"/>
          <a:lstStyle/>
          <a:p>
            <a:pPr algn="ctr"/>
            <a:r>
              <a:rPr lang="en-US" sz="600" b="1" dirty="0" smtClean="0">
                <a:solidFill>
                  <a:schemeClr val="bg1"/>
                </a:solidFill>
                <a:ea typeface="ＭＳ Ｐゴシック" charset="-128"/>
              </a:rPr>
              <a:t>Case Workshop</a:t>
            </a:r>
            <a:endParaRPr lang="en-US" sz="600" b="1" dirty="0">
              <a:solidFill>
                <a:schemeClr val="bg1"/>
              </a:solidFill>
              <a:ea typeface="ＭＳ Ｐゴシック" charset="-128"/>
            </a:endParaRPr>
          </a:p>
        </p:txBody>
      </p:sp>
      <p:sp>
        <p:nvSpPr>
          <p:cNvPr id="29" name="Rectangle 49">
            <a:extLst>
              <a:ext uri="{FF2B5EF4-FFF2-40B4-BE49-F238E27FC236}">
                <a16:creationId xmlns:a16="http://schemas.microsoft.com/office/drawing/2014/main" id="{1067201F-78F5-4988-9023-70B15FFAA3B9}"/>
              </a:ext>
            </a:extLst>
          </p:cNvPr>
          <p:cNvSpPr>
            <a:spLocks noChangeArrowheads="1"/>
          </p:cNvSpPr>
          <p:nvPr/>
        </p:nvSpPr>
        <p:spPr bwMode="auto">
          <a:xfrm>
            <a:off x="4961615" y="3645168"/>
            <a:ext cx="731520" cy="182880"/>
          </a:xfrm>
          <a:prstGeom prst="rect">
            <a:avLst/>
          </a:prstGeom>
          <a:solidFill>
            <a:srgbClr val="CF1216"/>
          </a:solidFill>
          <a:ln w="12700" algn="ctr">
            <a:noFill/>
            <a:miter lim="800000"/>
            <a:headEnd/>
            <a:tailEnd/>
          </a:ln>
        </p:spPr>
        <p:txBody>
          <a:bodyPr wrap="square" lIns="36000" tIns="36000" rIns="36000" bIns="36000" anchor="ctr"/>
          <a:lstStyle/>
          <a:p>
            <a:pPr algn="ctr"/>
            <a:r>
              <a:rPr lang="en-US" sz="600" b="1" dirty="0" smtClean="0">
                <a:solidFill>
                  <a:schemeClr val="bg1"/>
                </a:solidFill>
                <a:ea typeface="ＭＳ Ｐゴシック" charset="-128"/>
              </a:rPr>
              <a:t>First Round Interviews</a:t>
            </a:r>
            <a:endParaRPr lang="en-US" sz="600" b="1" dirty="0">
              <a:solidFill>
                <a:schemeClr val="bg1"/>
              </a:solidFill>
              <a:ea typeface="ＭＳ Ｐゴシック" charset="-128"/>
            </a:endParaRPr>
          </a:p>
        </p:txBody>
      </p:sp>
    </p:spTree>
    <p:extLst>
      <p:ext uri="{BB962C8B-B14F-4D97-AF65-F5344CB8AC3E}">
        <p14:creationId xmlns:p14="http://schemas.microsoft.com/office/powerpoint/2010/main" val="4607030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469900" y="725231"/>
            <a:ext cx="11371118" cy="757255"/>
          </a:xfrm>
        </p:spPr>
        <p:txBody>
          <a:bodyPr vert="horz" lIns="0" tIns="0" rIns="0" bIns="0" rtlCol="0">
            <a:noAutofit/>
          </a:bodyPr>
          <a:lstStyle/>
          <a:p>
            <a:r>
              <a:rPr lang="en-US" dirty="0"/>
              <a:t>Prior to attending a campus event or acting as a buddy, event representatives should have a basic understanding of the following:</a:t>
            </a:r>
          </a:p>
        </p:txBody>
      </p:sp>
      <p:sp>
        <p:nvSpPr>
          <p:cNvPr id="3" name="Title 2"/>
          <p:cNvSpPr>
            <a:spLocks noGrp="1"/>
          </p:cNvSpPr>
          <p:nvPr>
            <p:ph type="title"/>
          </p:nvPr>
        </p:nvSpPr>
        <p:spPr/>
        <p:txBody>
          <a:bodyPr/>
          <a:lstStyle/>
          <a:p>
            <a:r>
              <a:rPr lang="en-US" dirty="0"/>
              <a:t>Recruiting Preparation</a:t>
            </a:r>
            <a:endParaRPr lang="en-GB" dirty="0"/>
          </a:p>
        </p:txBody>
      </p:sp>
      <p:grpSp>
        <p:nvGrpSpPr>
          <p:cNvPr id="5" name="Group 4"/>
          <p:cNvGrpSpPr/>
          <p:nvPr/>
        </p:nvGrpSpPr>
        <p:grpSpPr>
          <a:xfrm>
            <a:off x="1605755" y="1482486"/>
            <a:ext cx="9184842" cy="3586684"/>
            <a:chOff x="454492" y="1422989"/>
            <a:chExt cx="8134350" cy="3586684"/>
          </a:xfrm>
        </p:grpSpPr>
        <p:sp>
          <p:nvSpPr>
            <p:cNvPr id="50" name="TextBox 49"/>
            <p:cNvSpPr txBox="1"/>
            <p:nvPr/>
          </p:nvSpPr>
          <p:spPr>
            <a:xfrm>
              <a:off x="2221166" y="1767243"/>
              <a:ext cx="2051428" cy="235231"/>
            </a:xfrm>
            <a:prstGeom prst="rect">
              <a:avLst/>
            </a:prstGeom>
            <a:noFill/>
          </p:spPr>
          <p:txBody>
            <a:bodyPr wrap="square" lIns="0" tIns="0" rIns="0" bIns="0" rtlCol="0">
              <a:noAutofit/>
            </a:bodyPr>
            <a:lstStyle/>
            <a:p>
              <a:pPr lvl="0">
                <a:defRPr/>
              </a:pPr>
              <a:r>
                <a:rPr lang="en-US" sz="1200" b="1" dirty="0">
                  <a:solidFill>
                    <a:schemeClr val="accent3"/>
                  </a:solidFill>
                  <a:ea typeface="Times New Roman" charset="0"/>
                  <a:cs typeface="Times New Roman" charset="0"/>
                </a:rPr>
                <a:t>Profile Descriptions </a:t>
              </a:r>
            </a:p>
          </p:txBody>
        </p:sp>
        <p:sp>
          <p:nvSpPr>
            <p:cNvPr id="52" name="TextBox 51"/>
            <p:cNvSpPr txBox="1"/>
            <p:nvPr/>
          </p:nvSpPr>
          <p:spPr>
            <a:xfrm>
              <a:off x="454492" y="2344078"/>
              <a:ext cx="2153518" cy="830997"/>
            </a:xfrm>
            <a:prstGeom prst="rect">
              <a:avLst/>
            </a:prstGeom>
            <a:noFill/>
          </p:spPr>
          <p:txBody>
            <a:bodyPr wrap="square" lIns="0" tIns="0" rIns="0" bIns="0" rtlCol="0">
              <a:spAutoFit/>
            </a:bodyPr>
            <a:lstStyle/>
            <a:p>
              <a:pPr algn="ctr">
                <a:spcBef>
                  <a:spcPts val="600"/>
                </a:spcBef>
                <a:buSzPct val="100000"/>
              </a:pPr>
              <a:r>
                <a:rPr lang="en-GB" sz="5400" dirty="0">
                  <a:solidFill>
                    <a:schemeClr val="accent2"/>
                  </a:solidFill>
                </a:rPr>
                <a:t>02</a:t>
              </a:r>
              <a:endParaRPr lang="en-GB" sz="6000" dirty="0">
                <a:solidFill>
                  <a:schemeClr val="accent2"/>
                </a:solidFill>
              </a:endParaRPr>
            </a:p>
          </p:txBody>
        </p:sp>
        <p:sp>
          <p:nvSpPr>
            <p:cNvPr id="53" name="TextBox 52"/>
            <p:cNvSpPr txBox="1"/>
            <p:nvPr/>
          </p:nvSpPr>
          <p:spPr>
            <a:xfrm>
              <a:off x="454492" y="1422989"/>
              <a:ext cx="2153518" cy="830997"/>
            </a:xfrm>
            <a:prstGeom prst="rect">
              <a:avLst/>
            </a:prstGeom>
            <a:noFill/>
          </p:spPr>
          <p:txBody>
            <a:bodyPr wrap="square" lIns="0" tIns="0" rIns="0" bIns="0" rtlCol="0">
              <a:spAutoFit/>
            </a:bodyPr>
            <a:lstStyle/>
            <a:p>
              <a:pPr algn="ctr">
                <a:spcBef>
                  <a:spcPts val="600"/>
                </a:spcBef>
                <a:buSzPct val="100000"/>
              </a:pPr>
              <a:r>
                <a:rPr lang="en-GB" sz="5400" dirty="0">
                  <a:solidFill>
                    <a:schemeClr val="accent3"/>
                  </a:solidFill>
                </a:rPr>
                <a:t>01</a:t>
              </a:r>
              <a:endParaRPr lang="en-GB" sz="6000" dirty="0">
                <a:solidFill>
                  <a:schemeClr val="accent3"/>
                </a:solidFill>
              </a:endParaRPr>
            </a:p>
          </p:txBody>
        </p:sp>
        <p:sp>
          <p:nvSpPr>
            <p:cNvPr id="55" name="TextBox 54"/>
            <p:cNvSpPr txBox="1"/>
            <p:nvPr/>
          </p:nvSpPr>
          <p:spPr>
            <a:xfrm>
              <a:off x="2221166" y="4429750"/>
              <a:ext cx="2209970" cy="377190"/>
            </a:xfrm>
            <a:prstGeom prst="rect">
              <a:avLst/>
            </a:prstGeom>
            <a:noFill/>
          </p:spPr>
          <p:txBody>
            <a:bodyPr wrap="square" lIns="0" tIns="0" rIns="0" bIns="0" rtlCol="0">
              <a:noAutofit/>
            </a:bodyPr>
            <a:lstStyle/>
            <a:p>
              <a:pPr lvl="0">
                <a:defRPr/>
              </a:pPr>
              <a:r>
                <a:rPr lang="en-US" sz="1200" b="1" dirty="0">
                  <a:ea typeface="Times New Roman" charset="0"/>
                  <a:cs typeface="Times New Roman" charset="0"/>
                </a:rPr>
                <a:t>Your Role at the Event or as a Buddy</a:t>
              </a:r>
              <a:endParaRPr lang="en-US" b="1" kern="0" dirty="0">
                <a:ea typeface="Times New Roman" charset="0"/>
              </a:endParaRPr>
            </a:p>
          </p:txBody>
        </p:sp>
        <p:sp>
          <p:nvSpPr>
            <p:cNvPr id="56" name="TextBox 55"/>
            <p:cNvSpPr txBox="1"/>
            <p:nvPr/>
          </p:nvSpPr>
          <p:spPr>
            <a:xfrm>
              <a:off x="454492" y="4178676"/>
              <a:ext cx="2153518" cy="830997"/>
            </a:xfrm>
            <a:prstGeom prst="rect">
              <a:avLst/>
            </a:prstGeom>
            <a:noFill/>
          </p:spPr>
          <p:txBody>
            <a:bodyPr wrap="square" lIns="0" tIns="0" rIns="0" bIns="0" rtlCol="0">
              <a:spAutoFit/>
            </a:bodyPr>
            <a:lstStyle/>
            <a:p>
              <a:pPr algn="ctr">
                <a:spcBef>
                  <a:spcPts val="600"/>
                </a:spcBef>
                <a:buSzPct val="100000"/>
              </a:pPr>
              <a:r>
                <a:rPr lang="en-GB" sz="5400" dirty="0"/>
                <a:t>04</a:t>
              </a:r>
              <a:endParaRPr lang="en-GB" sz="6000" dirty="0"/>
            </a:p>
          </p:txBody>
        </p:sp>
        <p:sp>
          <p:nvSpPr>
            <p:cNvPr id="58" name="TextBox 57"/>
            <p:cNvSpPr txBox="1"/>
            <p:nvPr/>
          </p:nvSpPr>
          <p:spPr>
            <a:xfrm>
              <a:off x="454492" y="3169519"/>
              <a:ext cx="2153518" cy="830997"/>
            </a:xfrm>
            <a:prstGeom prst="rect">
              <a:avLst/>
            </a:prstGeom>
            <a:noFill/>
          </p:spPr>
          <p:txBody>
            <a:bodyPr wrap="square" lIns="0" tIns="0" rIns="0" bIns="0" rtlCol="0">
              <a:spAutoFit/>
            </a:bodyPr>
            <a:lstStyle/>
            <a:p>
              <a:pPr algn="ctr">
                <a:spcBef>
                  <a:spcPts val="600"/>
                </a:spcBef>
                <a:buSzPct val="100000"/>
              </a:pPr>
              <a:r>
                <a:rPr lang="en-GB" sz="5400" dirty="0">
                  <a:solidFill>
                    <a:schemeClr val="accent1"/>
                  </a:solidFill>
                </a:rPr>
                <a:t>03</a:t>
              </a:r>
              <a:endParaRPr lang="en-GB" sz="6600" dirty="0">
                <a:solidFill>
                  <a:schemeClr val="accent1"/>
                </a:solidFill>
              </a:endParaRPr>
            </a:p>
          </p:txBody>
        </p:sp>
        <p:sp>
          <p:nvSpPr>
            <p:cNvPr id="59" name="TextBox 58"/>
            <p:cNvSpPr txBox="1"/>
            <p:nvPr/>
          </p:nvSpPr>
          <p:spPr>
            <a:xfrm>
              <a:off x="4313624" y="1422989"/>
              <a:ext cx="2153518" cy="830997"/>
            </a:xfrm>
            <a:prstGeom prst="rect">
              <a:avLst/>
            </a:prstGeom>
            <a:noFill/>
          </p:spPr>
          <p:txBody>
            <a:bodyPr wrap="square" lIns="0" tIns="0" rIns="0" bIns="0" rtlCol="0">
              <a:spAutoFit/>
            </a:bodyPr>
            <a:lstStyle/>
            <a:p>
              <a:pPr algn="ctr">
                <a:spcBef>
                  <a:spcPts val="600"/>
                </a:spcBef>
                <a:buSzPct val="100000"/>
              </a:pPr>
              <a:r>
                <a:rPr lang="en-GB" sz="5400" dirty="0">
                  <a:solidFill>
                    <a:schemeClr val="accent5"/>
                  </a:solidFill>
                </a:rPr>
                <a:t>05</a:t>
              </a:r>
              <a:endParaRPr lang="en-GB" sz="6600" dirty="0">
                <a:solidFill>
                  <a:schemeClr val="accent5"/>
                </a:solidFill>
              </a:endParaRPr>
            </a:p>
          </p:txBody>
        </p:sp>
        <p:sp>
          <p:nvSpPr>
            <p:cNvPr id="61" name="TextBox 60"/>
            <p:cNvSpPr txBox="1"/>
            <p:nvPr/>
          </p:nvSpPr>
          <p:spPr>
            <a:xfrm>
              <a:off x="4313624" y="2344078"/>
              <a:ext cx="2153518" cy="830997"/>
            </a:xfrm>
            <a:prstGeom prst="rect">
              <a:avLst/>
            </a:prstGeom>
            <a:noFill/>
          </p:spPr>
          <p:txBody>
            <a:bodyPr wrap="square" lIns="0" tIns="0" rIns="0" bIns="0" rtlCol="0">
              <a:spAutoFit/>
            </a:bodyPr>
            <a:lstStyle/>
            <a:p>
              <a:pPr algn="ctr">
                <a:spcBef>
                  <a:spcPts val="600"/>
                </a:spcBef>
                <a:buSzPct val="100000"/>
              </a:pPr>
              <a:r>
                <a:rPr lang="en-GB" sz="5400" dirty="0">
                  <a:solidFill>
                    <a:schemeClr val="accent3"/>
                  </a:solidFill>
                </a:rPr>
                <a:t>06</a:t>
              </a:r>
              <a:endParaRPr lang="en-GB" sz="6600" dirty="0">
                <a:solidFill>
                  <a:schemeClr val="accent3"/>
                </a:solidFill>
              </a:endParaRPr>
            </a:p>
          </p:txBody>
        </p:sp>
        <p:sp>
          <p:nvSpPr>
            <p:cNvPr id="65" name="TextBox 64"/>
            <p:cNvSpPr txBox="1"/>
            <p:nvPr/>
          </p:nvSpPr>
          <p:spPr>
            <a:xfrm>
              <a:off x="2221166" y="2686830"/>
              <a:ext cx="2051428" cy="259397"/>
            </a:xfrm>
            <a:prstGeom prst="rect">
              <a:avLst/>
            </a:prstGeom>
            <a:noFill/>
          </p:spPr>
          <p:txBody>
            <a:bodyPr wrap="square" lIns="0" tIns="0" rIns="0" bIns="0" rtlCol="0">
              <a:noAutofit/>
            </a:bodyPr>
            <a:lstStyle/>
            <a:p>
              <a:pPr lvl="0">
                <a:defRPr/>
              </a:pPr>
              <a:r>
                <a:rPr lang="en-US" sz="1200" b="1" dirty="0">
                  <a:solidFill>
                    <a:schemeClr val="accent2"/>
                  </a:solidFill>
                  <a:ea typeface="Times New Roman" charset="0"/>
                  <a:cs typeface="Times New Roman" charset="0"/>
                </a:rPr>
                <a:t>Application Process</a:t>
              </a:r>
              <a:endParaRPr lang="en-US" b="1" kern="0" dirty="0">
                <a:solidFill>
                  <a:schemeClr val="accent2"/>
                </a:solidFill>
                <a:ea typeface="Times New Roman" charset="0"/>
              </a:endParaRPr>
            </a:p>
          </p:txBody>
        </p:sp>
        <p:sp>
          <p:nvSpPr>
            <p:cNvPr id="67" name="TextBox 66"/>
            <p:cNvSpPr txBox="1"/>
            <p:nvPr/>
          </p:nvSpPr>
          <p:spPr>
            <a:xfrm>
              <a:off x="6095143" y="1765938"/>
              <a:ext cx="2256571" cy="225117"/>
            </a:xfrm>
            <a:prstGeom prst="rect">
              <a:avLst/>
            </a:prstGeom>
            <a:noFill/>
          </p:spPr>
          <p:txBody>
            <a:bodyPr wrap="square" lIns="0" tIns="0" rIns="0" bIns="0" rtlCol="0">
              <a:noAutofit/>
            </a:bodyPr>
            <a:lstStyle/>
            <a:p>
              <a:pPr lvl="0">
                <a:defRPr/>
              </a:pPr>
              <a:r>
                <a:rPr lang="en-US" sz="1200" b="1" dirty="0">
                  <a:solidFill>
                    <a:schemeClr val="accent5"/>
                  </a:solidFill>
                  <a:ea typeface="Times New Roman" charset="0"/>
                  <a:cs typeface="Times New Roman" charset="0"/>
                </a:rPr>
                <a:t>General FAQs</a:t>
              </a:r>
              <a:endParaRPr lang="en-US" b="1" kern="0" dirty="0">
                <a:solidFill>
                  <a:schemeClr val="accent5"/>
                </a:solidFill>
                <a:ea typeface="Times New Roman" charset="0"/>
              </a:endParaRPr>
            </a:p>
          </p:txBody>
        </p:sp>
        <p:sp>
          <p:nvSpPr>
            <p:cNvPr id="69" name="TextBox 68"/>
            <p:cNvSpPr txBox="1"/>
            <p:nvPr/>
          </p:nvSpPr>
          <p:spPr>
            <a:xfrm>
              <a:off x="2221166" y="3630583"/>
              <a:ext cx="2051428" cy="247812"/>
            </a:xfrm>
            <a:prstGeom prst="rect">
              <a:avLst/>
            </a:prstGeom>
            <a:noFill/>
          </p:spPr>
          <p:txBody>
            <a:bodyPr wrap="square" lIns="0" tIns="0" rIns="0" bIns="0" rtlCol="0">
              <a:noAutofit/>
            </a:bodyPr>
            <a:lstStyle/>
            <a:p>
              <a:pPr lvl="0">
                <a:defRPr/>
              </a:pPr>
              <a:r>
                <a:rPr lang="en-US" sz="1200" b="1" dirty="0">
                  <a:solidFill>
                    <a:schemeClr val="accent1"/>
                  </a:solidFill>
                  <a:ea typeface="Times New Roman" charset="0"/>
                  <a:cs typeface="Times New Roman" charset="0"/>
                </a:rPr>
                <a:t>Interview Process</a:t>
              </a:r>
              <a:endParaRPr lang="en-US" b="1" kern="0" dirty="0">
                <a:solidFill>
                  <a:schemeClr val="accent1"/>
                </a:solidFill>
                <a:ea typeface="Times New Roman" charset="0"/>
              </a:endParaRPr>
            </a:p>
          </p:txBody>
        </p:sp>
        <p:sp>
          <p:nvSpPr>
            <p:cNvPr id="71" name="TextBox 70"/>
            <p:cNvSpPr txBox="1"/>
            <p:nvPr/>
          </p:nvSpPr>
          <p:spPr>
            <a:xfrm>
              <a:off x="6099511" y="2686830"/>
              <a:ext cx="2489331" cy="186498"/>
            </a:xfrm>
            <a:prstGeom prst="rect">
              <a:avLst/>
            </a:prstGeom>
            <a:noFill/>
          </p:spPr>
          <p:txBody>
            <a:bodyPr wrap="square" lIns="0" tIns="0" rIns="0" bIns="0" rtlCol="0">
              <a:noAutofit/>
            </a:bodyPr>
            <a:lstStyle/>
            <a:p>
              <a:pPr lvl="0">
                <a:defRPr/>
              </a:pPr>
              <a:r>
                <a:rPr lang="en-US" sz="1200" b="1" dirty="0">
                  <a:solidFill>
                    <a:schemeClr val="accent3"/>
                  </a:solidFill>
                  <a:ea typeface="Times New Roman" charset="0"/>
                  <a:cs typeface="Times New Roman" charset="0"/>
                </a:rPr>
                <a:t>Deloitte Opportunities </a:t>
              </a:r>
              <a:endParaRPr lang="en-GB" sz="1050" dirty="0"/>
            </a:p>
          </p:txBody>
        </p:sp>
        <p:sp>
          <p:nvSpPr>
            <p:cNvPr id="4" name="Rectangle 3"/>
            <p:cNvSpPr/>
            <p:nvPr/>
          </p:nvSpPr>
          <p:spPr>
            <a:xfrm>
              <a:off x="4857224" y="3169519"/>
              <a:ext cx="1066318" cy="923330"/>
            </a:xfrm>
            <a:prstGeom prst="rect">
              <a:avLst/>
            </a:prstGeom>
          </p:spPr>
          <p:txBody>
            <a:bodyPr wrap="none">
              <a:spAutoFit/>
            </a:bodyPr>
            <a:lstStyle/>
            <a:p>
              <a:pPr algn="ctr">
                <a:spcBef>
                  <a:spcPts val="600"/>
                </a:spcBef>
                <a:buSzPct val="100000"/>
              </a:pPr>
              <a:r>
                <a:rPr lang="en-GB" sz="5400" dirty="0">
                  <a:solidFill>
                    <a:schemeClr val="accent2"/>
                  </a:solidFill>
                </a:rPr>
                <a:t>07</a:t>
              </a:r>
            </a:p>
          </p:txBody>
        </p:sp>
        <p:sp>
          <p:nvSpPr>
            <p:cNvPr id="17" name="Rectangle 16"/>
            <p:cNvSpPr/>
            <p:nvPr/>
          </p:nvSpPr>
          <p:spPr>
            <a:xfrm>
              <a:off x="4857224" y="4086343"/>
              <a:ext cx="1066318" cy="923330"/>
            </a:xfrm>
            <a:prstGeom prst="rect">
              <a:avLst/>
            </a:prstGeom>
          </p:spPr>
          <p:txBody>
            <a:bodyPr wrap="none">
              <a:spAutoFit/>
            </a:bodyPr>
            <a:lstStyle/>
            <a:p>
              <a:pPr algn="ctr">
                <a:spcBef>
                  <a:spcPts val="600"/>
                </a:spcBef>
                <a:buSzPct val="100000"/>
              </a:pPr>
              <a:r>
                <a:rPr lang="en-GB" sz="5400" dirty="0">
                  <a:solidFill>
                    <a:schemeClr val="accent1"/>
                  </a:solidFill>
                </a:rPr>
                <a:t>08</a:t>
              </a:r>
            </a:p>
          </p:txBody>
        </p:sp>
        <p:sp>
          <p:nvSpPr>
            <p:cNvPr id="18" name="TextBox 17"/>
            <p:cNvSpPr txBox="1"/>
            <p:nvPr/>
          </p:nvSpPr>
          <p:spPr>
            <a:xfrm>
              <a:off x="6099511" y="3630583"/>
              <a:ext cx="2051428" cy="210194"/>
            </a:xfrm>
            <a:prstGeom prst="rect">
              <a:avLst/>
            </a:prstGeom>
            <a:noFill/>
          </p:spPr>
          <p:txBody>
            <a:bodyPr wrap="square" lIns="0" tIns="0" rIns="0" bIns="0" rtlCol="0">
              <a:noAutofit/>
            </a:bodyPr>
            <a:lstStyle/>
            <a:p>
              <a:pPr lvl="0">
                <a:defRPr/>
              </a:pPr>
              <a:r>
                <a:rPr lang="en-US" sz="1200" b="1" dirty="0">
                  <a:solidFill>
                    <a:schemeClr val="accent2"/>
                  </a:solidFill>
                  <a:ea typeface="Times New Roman" charset="0"/>
                  <a:cs typeface="Times New Roman" charset="0"/>
                </a:rPr>
                <a:t>Event Format</a:t>
              </a:r>
              <a:endParaRPr lang="en-US" b="1" kern="0" dirty="0">
                <a:solidFill>
                  <a:schemeClr val="accent2"/>
                </a:solidFill>
                <a:ea typeface="Times New Roman" charset="0"/>
              </a:endParaRPr>
            </a:p>
          </p:txBody>
        </p:sp>
        <p:sp>
          <p:nvSpPr>
            <p:cNvPr id="19" name="TextBox 18"/>
            <p:cNvSpPr txBox="1"/>
            <p:nvPr/>
          </p:nvSpPr>
          <p:spPr>
            <a:xfrm>
              <a:off x="6095143" y="4429750"/>
              <a:ext cx="2493699" cy="382791"/>
            </a:xfrm>
            <a:prstGeom prst="rect">
              <a:avLst/>
            </a:prstGeom>
            <a:noFill/>
          </p:spPr>
          <p:txBody>
            <a:bodyPr wrap="square" lIns="0" tIns="0" rIns="0" bIns="0" rtlCol="0">
              <a:noAutofit/>
            </a:bodyPr>
            <a:lstStyle/>
            <a:p>
              <a:pPr>
                <a:defRPr/>
              </a:pPr>
              <a:r>
                <a:rPr lang="en-US" sz="1200" b="1" dirty="0">
                  <a:solidFill>
                    <a:srgbClr val="92D050"/>
                  </a:solidFill>
                  <a:ea typeface="Times New Roman" charset="0"/>
                  <a:cs typeface="Times New Roman" charset="0"/>
                </a:rPr>
                <a:t>Targeted Majors/GPA</a:t>
              </a:r>
              <a:endParaRPr lang="en-US" sz="1200" b="1" kern="0" dirty="0">
                <a:solidFill>
                  <a:srgbClr val="92D050"/>
                </a:solidFill>
                <a:ea typeface="Times New Roman" charset="0"/>
              </a:endParaRPr>
            </a:p>
            <a:p>
              <a:pPr lvl="0" algn="ctr">
                <a:defRPr/>
              </a:pPr>
              <a:endParaRPr lang="en-US" sz="1600" b="1" kern="0" dirty="0">
                <a:solidFill>
                  <a:schemeClr val="accent1"/>
                </a:solidFill>
                <a:ea typeface="Times New Roman" charset="0"/>
              </a:endParaRPr>
            </a:p>
          </p:txBody>
        </p:sp>
      </p:grpSp>
      <p:sp>
        <p:nvSpPr>
          <p:cNvPr id="20" name="Kicker"/>
          <p:cNvSpPr txBox="1"/>
          <p:nvPr/>
        </p:nvSpPr>
        <p:spPr>
          <a:xfrm>
            <a:off x="674254" y="5436673"/>
            <a:ext cx="11047845" cy="691849"/>
          </a:xfrm>
          <a:prstGeom prst="rect">
            <a:avLst/>
          </a:prstGeom>
          <a:solidFill>
            <a:schemeClr val="bg1"/>
          </a:solidFill>
          <a:ln w="28575">
            <a:solidFill>
              <a:schemeClr val="tx1"/>
            </a:solidFill>
          </a:ln>
          <a:extLst/>
        </p:spPr>
        <p:txBody>
          <a:bodyPr vert="horz" wrap="square" lIns="88900" tIns="88900" rIns="88900" bIns="88900" rtlCol="0" anchor="ctr" anchorCtr="0">
            <a:noAutofit/>
          </a:bodyPr>
          <a:lstStyle/>
          <a:p>
            <a:pPr algn="ctr">
              <a:spcBef>
                <a:spcPct val="20000"/>
              </a:spcBef>
              <a:spcAft>
                <a:spcPct val="0"/>
              </a:spcAft>
            </a:pPr>
            <a:r>
              <a:rPr lang="en-US" sz="1200" b="1" dirty="0"/>
              <a:t>You are not expected to know everything about other programs, but basic understanding is helpful when talking to students. Direct unknown questions to your event lead or recruiter instead of guessing.</a:t>
            </a:r>
          </a:p>
        </p:txBody>
      </p:sp>
    </p:spTree>
    <p:extLst>
      <p:ext uri="{BB962C8B-B14F-4D97-AF65-F5344CB8AC3E}">
        <p14:creationId xmlns:p14="http://schemas.microsoft.com/office/powerpoint/2010/main" val="10245273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FY19 Recruiting Updates</a:t>
            </a:r>
          </a:p>
        </p:txBody>
      </p:sp>
    </p:spTree>
    <p:extLst>
      <p:ext uri="{BB962C8B-B14F-4D97-AF65-F5344CB8AC3E}">
        <p14:creationId xmlns:p14="http://schemas.microsoft.com/office/powerpoint/2010/main" val="238304095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747C497-C3E1-4B17-B7FD-070D6B39A1EC}"/>
              </a:ext>
            </a:extLst>
          </p:cNvPr>
          <p:cNvSpPr>
            <a:spLocks noGrp="1"/>
          </p:cNvSpPr>
          <p:nvPr>
            <p:ph type="body" sz="quarter" idx="13"/>
          </p:nvPr>
        </p:nvSpPr>
        <p:spPr/>
        <p:txBody>
          <a:bodyPr/>
          <a:lstStyle/>
          <a:p>
            <a:r>
              <a:rPr lang="en-US" dirty="0"/>
              <a:t>Key Changes</a:t>
            </a:r>
          </a:p>
        </p:txBody>
      </p:sp>
      <p:sp>
        <p:nvSpPr>
          <p:cNvPr id="3" name="Title 2">
            <a:extLst>
              <a:ext uri="{FF2B5EF4-FFF2-40B4-BE49-F238E27FC236}">
                <a16:creationId xmlns:a16="http://schemas.microsoft.com/office/drawing/2014/main" id="{4B4E8ADD-EEB1-40C5-A71A-7386DABEC3E4}"/>
              </a:ext>
            </a:extLst>
          </p:cNvPr>
          <p:cNvSpPr>
            <a:spLocks noGrp="1"/>
          </p:cNvSpPr>
          <p:nvPr>
            <p:ph type="title"/>
          </p:nvPr>
        </p:nvSpPr>
        <p:spPr/>
        <p:txBody>
          <a:bodyPr/>
          <a:lstStyle/>
          <a:p>
            <a:r>
              <a:rPr lang="en-US" dirty="0"/>
              <a:t>FY19 BTA Commercial Recruiting Strategy</a:t>
            </a:r>
          </a:p>
        </p:txBody>
      </p:sp>
      <p:graphicFrame>
        <p:nvGraphicFramePr>
          <p:cNvPr id="6" name="Content Placeholder 6">
            <a:extLst>
              <a:ext uri="{FF2B5EF4-FFF2-40B4-BE49-F238E27FC236}">
                <a16:creationId xmlns:a16="http://schemas.microsoft.com/office/drawing/2014/main" id="{F5A8E007-EDB9-422A-9CF4-184B4C333A4E}"/>
              </a:ext>
            </a:extLst>
          </p:cNvPr>
          <p:cNvGraphicFramePr>
            <a:graphicFrameLocks/>
          </p:cNvGraphicFramePr>
          <p:nvPr>
            <p:extLst>
              <p:ext uri="{D42A27DB-BD31-4B8C-83A1-F6EECF244321}">
                <p14:modId xmlns:p14="http://schemas.microsoft.com/office/powerpoint/2010/main" val="4013514366"/>
              </p:ext>
            </p:extLst>
          </p:nvPr>
        </p:nvGraphicFramePr>
        <p:xfrm>
          <a:off x="549028" y="1379383"/>
          <a:ext cx="10933725" cy="4769295"/>
        </p:xfrm>
        <a:graphic>
          <a:graphicData uri="http://schemas.openxmlformats.org/drawingml/2006/table">
            <a:tbl>
              <a:tblPr firstRow="1" bandRow="1">
                <a:tableStyleId>{5C22544A-7EE6-4342-B048-85BDC9FD1C3A}</a:tableStyleId>
              </a:tblPr>
              <a:tblGrid>
                <a:gridCol w="3767995">
                  <a:extLst>
                    <a:ext uri="{9D8B030D-6E8A-4147-A177-3AD203B41FA5}">
                      <a16:colId xmlns:a16="http://schemas.microsoft.com/office/drawing/2014/main" val="20001"/>
                    </a:ext>
                  </a:extLst>
                </a:gridCol>
                <a:gridCol w="7165730">
                  <a:extLst>
                    <a:ext uri="{9D8B030D-6E8A-4147-A177-3AD203B41FA5}">
                      <a16:colId xmlns:a16="http://schemas.microsoft.com/office/drawing/2014/main" val="20002"/>
                    </a:ext>
                  </a:extLst>
                </a:gridCol>
              </a:tblGrid>
              <a:tr h="412708">
                <a:tc>
                  <a:txBody>
                    <a:bodyPr/>
                    <a:lstStyle/>
                    <a:p>
                      <a:r>
                        <a:rPr lang="en-US" sz="1200" b="1" dirty="0">
                          <a:solidFill>
                            <a:schemeClr val="accent1"/>
                          </a:solidFill>
                        </a:rPr>
                        <a:t>FY18 to F19 Changes</a:t>
                      </a:r>
                    </a:p>
                  </a:txBody>
                  <a:tcPr marL="122008" marR="122008">
                    <a:lnL w="12700" cmpd="sng">
                      <a:noFill/>
                    </a:lnL>
                    <a:lnR w="12700" cmpd="sng">
                      <a:noFill/>
                    </a:lnR>
                    <a:lnT w="38100" cap="flat" cmpd="sng" algn="ctr">
                      <a:solidFill>
                        <a:schemeClr val="accent1"/>
                      </a:solidFill>
                      <a:prstDash val="solid"/>
                      <a:round/>
                      <a:headEnd type="none" w="med" len="med"/>
                      <a:tailEnd type="none" w="med" len="med"/>
                    </a:lnT>
                    <a:lnB w="31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200" b="1" dirty="0">
                        <a:solidFill>
                          <a:schemeClr val="accent1"/>
                        </a:solidFill>
                      </a:endParaRPr>
                    </a:p>
                  </a:txBody>
                  <a:tcPr marL="122008" marR="122008">
                    <a:lnL w="12700" cmpd="sng">
                      <a:noFill/>
                    </a:lnL>
                    <a:lnR w="12700" cmpd="sng">
                      <a:noFill/>
                    </a:lnR>
                    <a:lnT w="38100" cap="flat" cmpd="sng" algn="ctr">
                      <a:solidFill>
                        <a:schemeClr val="accent1"/>
                      </a:solidFill>
                      <a:prstDash val="solid"/>
                      <a:round/>
                      <a:headEnd type="none" w="med" len="med"/>
                      <a:tailEnd type="none" w="med" len="med"/>
                    </a:lnT>
                    <a:lnB w="31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1392813">
                <a:tc>
                  <a:txBody>
                    <a:bodyPr/>
                    <a:lstStyle/>
                    <a:p>
                      <a:pPr marL="0" marR="0" lvl="0" indent="0" algn="l" defTabSz="1219170" rtl="0" eaLnBrk="1" fontAlgn="auto" latinLnBrk="0" hangingPunct="1">
                        <a:lnSpc>
                          <a:spcPct val="100000"/>
                        </a:lnSpc>
                        <a:spcBef>
                          <a:spcPts val="0"/>
                        </a:spcBef>
                        <a:spcAft>
                          <a:spcPts val="400"/>
                        </a:spcAft>
                        <a:buClr>
                          <a:srgbClr val="000000"/>
                        </a:buClr>
                        <a:buSzPct val="100000"/>
                        <a:buFont typeface="Arial" panose="020B0604020202020204" pitchFamily="34" charset="0"/>
                        <a:buNone/>
                        <a:tabLst/>
                        <a:defRPr/>
                      </a:pPr>
                      <a:r>
                        <a:rPr lang="en-US" sz="1200" b="1" dirty="0">
                          <a:solidFill>
                            <a:schemeClr val="tx1"/>
                          </a:solidFill>
                        </a:rPr>
                        <a:t>3 Segments to 5 Profiles</a:t>
                      </a:r>
                    </a:p>
                  </a:txBody>
                  <a:tcPr marL="122008" marR="122008" anchor="ctr">
                    <a:lnL w="12700" cmpd="sng">
                      <a:noFill/>
                    </a:lnL>
                    <a:lnR w="12700" cmpd="sng">
                      <a:noFill/>
                    </a:lnR>
                    <a:lnT w="3175" cap="flat" cmpd="sng" algn="ctr">
                      <a:solidFill>
                        <a:schemeClr val="accent6"/>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1219170" rtl="0" eaLnBrk="1" fontAlgn="auto" latinLnBrk="0" hangingPunct="1">
                        <a:lnSpc>
                          <a:spcPct val="100000"/>
                        </a:lnSpc>
                        <a:spcBef>
                          <a:spcPts val="0"/>
                        </a:spcBef>
                        <a:spcAft>
                          <a:spcPts val="400"/>
                        </a:spcAft>
                        <a:buClrTx/>
                        <a:buSzTx/>
                        <a:buFont typeface="Arial" panose="020B0604020202020204" pitchFamily="34" charset="0"/>
                        <a:buNone/>
                        <a:tabLst/>
                        <a:defRPr/>
                      </a:pPr>
                      <a:r>
                        <a:rPr lang="en-US" sz="1200" b="0" strike="noStrike" baseline="0" dirty="0">
                          <a:solidFill>
                            <a:schemeClr val="tx1"/>
                          </a:solidFill>
                        </a:rPr>
                        <a:t>Last year, we asked campus teams to recruit for 3 segments – Digital Engineering, Technology Transformation, and Data Analytics Segments.</a:t>
                      </a:r>
                    </a:p>
                    <a:p>
                      <a:pPr marL="0" marR="0" lvl="0" indent="0" algn="l" defTabSz="1219170" rtl="0" eaLnBrk="1" fontAlgn="auto" latinLnBrk="0" hangingPunct="1">
                        <a:lnSpc>
                          <a:spcPct val="100000"/>
                        </a:lnSpc>
                        <a:spcBef>
                          <a:spcPts val="0"/>
                        </a:spcBef>
                        <a:spcAft>
                          <a:spcPts val="400"/>
                        </a:spcAft>
                        <a:buClrTx/>
                        <a:buSzTx/>
                        <a:buFont typeface="Arial" panose="020B0604020202020204" pitchFamily="34" charset="0"/>
                        <a:buNone/>
                        <a:tabLst/>
                        <a:defRPr/>
                      </a:pPr>
                      <a:r>
                        <a:rPr lang="en-US" sz="1200" b="0" strike="noStrike" baseline="0" dirty="0">
                          <a:solidFill>
                            <a:schemeClr val="tx1"/>
                          </a:solidFill>
                        </a:rPr>
                        <a:t>This year, we are asking teams to recruit for 5 profiles, including Solution Engineering, Digital Design and Innovation, Enterprise Technology Transformation, Analytics, and Technology Strategy profiles. </a:t>
                      </a:r>
                    </a:p>
                    <a:p>
                      <a:pPr marL="0" marR="0" lvl="0" indent="0" algn="l" defTabSz="1219170" rtl="0" eaLnBrk="1" fontAlgn="auto" latinLnBrk="0" hangingPunct="1">
                        <a:lnSpc>
                          <a:spcPct val="100000"/>
                        </a:lnSpc>
                        <a:spcBef>
                          <a:spcPts val="0"/>
                        </a:spcBef>
                        <a:spcAft>
                          <a:spcPts val="400"/>
                        </a:spcAft>
                        <a:buClrTx/>
                        <a:buSzTx/>
                        <a:buFont typeface="Arial" panose="020B0604020202020204" pitchFamily="34" charset="0"/>
                        <a:buNone/>
                        <a:tabLst/>
                        <a:defRPr/>
                      </a:pPr>
                      <a:r>
                        <a:rPr lang="en-US" sz="1200" b="0" strike="noStrike" baseline="0" dirty="0">
                          <a:solidFill>
                            <a:schemeClr val="tx1"/>
                          </a:solidFill>
                        </a:rPr>
                        <a:t>As not all profiles are recruited for at every campus, your local office recruiter will share your campus’s target profiles. </a:t>
                      </a:r>
                    </a:p>
                  </a:txBody>
                  <a:tcPr marL="122008" marR="122008" anchor="ctr">
                    <a:lnL w="12700" cmpd="sng">
                      <a:noFill/>
                    </a:lnL>
                    <a:lnR w="12700" cmpd="sng">
                      <a:noFill/>
                    </a:lnR>
                    <a:lnT w="3175" cap="flat" cmpd="sng" algn="ctr">
                      <a:solidFill>
                        <a:schemeClr val="accent6"/>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r h="646851">
                <a:tc>
                  <a:txBody>
                    <a:bodyPr/>
                    <a:lstStyle/>
                    <a:p>
                      <a:pPr marL="0" indent="0">
                        <a:spcBef>
                          <a:spcPts val="0"/>
                        </a:spcBef>
                        <a:spcAft>
                          <a:spcPts val="400"/>
                        </a:spcAft>
                        <a:buClr>
                          <a:srgbClr val="000000"/>
                        </a:buClr>
                        <a:buFont typeface="Arial" panose="020B0604020202020204" pitchFamily="34" charset="0"/>
                        <a:buNone/>
                      </a:pPr>
                      <a:r>
                        <a:rPr lang="en-US" sz="1200" b="1" dirty="0">
                          <a:solidFill>
                            <a:schemeClr val="tx1"/>
                          </a:solidFill>
                          <a:cs typeface="Arial" charset="0"/>
                        </a:rPr>
                        <a:t>Round 2 Interview Format</a:t>
                      </a:r>
                    </a:p>
                  </a:txBody>
                  <a:tcPr marL="122008" marR="122008" anchor="ctr">
                    <a:lnL w="12700" cmpd="sng">
                      <a:noFill/>
                    </a:lnL>
                    <a:lnR w="12700" cmpd="sng">
                      <a:noFill/>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indent="0">
                        <a:spcBef>
                          <a:spcPts val="0"/>
                        </a:spcBef>
                        <a:spcAft>
                          <a:spcPts val="400"/>
                        </a:spcAft>
                        <a:buClr>
                          <a:srgbClr val="000000"/>
                        </a:buClr>
                        <a:buFont typeface="Arial" panose="020B0604020202020204" pitchFamily="34" charset="0"/>
                        <a:buNone/>
                      </a:pPr>
                      <a:r>
                        <a:rPr lang="en-US" sz="1200" b="0" dirty="0">
                          <a:solidFill>
                            <a:schemeClr val="tx1"/>
                          </a:solidFill>
                        </a:rPr>
                        <a:t>Given the shift in this year’s approach, we will be using</a:t>
                      </a:r>
                      <a:r>
                        <a:rPr lang="en-US" sz="1200" b="0" baseline="0" dirty="0">
                          <a:solidFill>
                            <a:schemeClr val="tx1"/>
                          </a:solidFill>
                        </a:rPr>
                        <a:t> the case format from</a:t>
                      </a:r>
                      <a:r>
                        <a:rPr lang="en-US" sz="1200" b="0" dirty="0">
                          <a:solidFill>
                            <a:schemeClr val="tx1"/>
                          </a:solidFill>
                        </a:rPr>
                        <a:t> FY17</a:t>
                      </a:r>
                      <a:r>
                        <a:rPr lang="en-US" sz="1200" b="0" baseline="0" dirty="0">
                          <a:solidFill>
                            <a:schemeClr val="tx1"/>
                          </a:solidFill>
                        </a:rPr>
                        <a:t> </a:t>
                      </a:r>
                      <a:r>
                        <a:rPr lang="en-US" sz="1200" b="0" baseline="0" dirty="0" smtClean="0">
                          <a:solidFill>
                            <a:schemeClr val="tx1"/>
                          </a:solidFill>
                        </a:rPr>
                        <a:t>(one 45 minute case interview with no video portion)</a:t>
                      </a:r>
                      <a:r>
                        <a:rPr lang="en-US" sz="1200" b="0" dirty="0" smtClean="0">
                          <a:solidFill>
                            <a:schemeClr val="tx1"/>
                          </a:solidFill>
                        </a:rPr>
                        <a:t>.</a:t>
                      </a:r>
                      <a:endParaRPr lang="en-US" sz="1200" b="0" dirty="0">
                        <a:solidFill>
                          <a:schemeClr val="tx1"/>
                        </a:solidFill>
                      </a:endParaRPr>
                    </a:p>
                  </a:txBody>
                  <a:tcPr marL="122008" marR="122008" anchor="ctr">
                    <a:lnL w="12700" cmpd="sng">
                      <a:noFill/>
                    </a:lnL>
                    <a:lnR w="12700" cmpd="sng">
                      <a:noFill/>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4"/>
                  </a:ext>
                </a:extLst>
              </a:tr>
              <a:tr h="602659">
                <a:tc>
                  <a:txBody>
                    <a:bodyPr/>
                    <a:lstStyle/>
                    <a:p>
                      <a:pPr marL="0" marR="0" lvl="0" indent="0" algn="l" defTabSz="1219170" rtl="0" eaLnBrk="1" fontAlgn="auto" latinLnBrk="0" hangingPunct="1">
                        <a:lnSpc>
                          <a:spcPct val="100000"/>
                        </a:lnSpc>
                        <a:spcBef>
                          <a:spcPts val="0"/>
                        </a:spcBef>
                        <a:spcAft>
                          <a:spcPts val="400"/>
                        </a:spcAft>
                        <a:buClrTx/>
                        <a:buSzTx/>
                        <a:buFont typeface="Arial" panose="020B0604020202020204" pitchFamily="34" charset="0"/>
                        <a:buNone/>
                        <a:tabLst/>
                        <a:defRPr/>
                      </a:pPr>
                      <a:r>
                        <a:rPr lang="en-US" sz="1200" b="1" dirty="0">
                          <a:solidFill>
                            <a:schemeClr val="tx1"/>
                          </a:solidFill>
                        </a:rPr>
                        <a:t>Storytelling</a:t>
                      </a:r>
                    </a:p>
                  </a:txBody>
                  <a:tcPr marL="122008" marR="122008" anchor="ctr">
                    <a:lnL w="12700" cmpd="sng">
                      <a:noFill/>
                    </a:lnL>
                    <a:lnR w="12700" cmpd="sng">
                      <a:noFill/>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1219170" rtl="0" eaLnBrk="1" fontAlgn="auto" latinLnBrk="0" hangingPunct="1">
                        <a:lnSpc>
                          <a:spcPct val="100000"/>
                        </a:lnSpc>
                        <a:spcBef>
                          <a:spcPts val="0"/>
                        </a:spcBef>
                        <a:spcAft>
                          <a:spcPts val="400"/>
                        </a:spcAft>
                        <a:buClrTx/>
                        <a:buSzTx/>
                        <a:buFont typeface="Arial" panose="020B0604020202020204" pitchFamily="34" charset="0"/>
                        <a:buNone/>
                        <a:tabLst/>
                        <a:defRPr/>
                      </a:pPr>
                      <a:r>
                        <a:rPr lang="en-US" sz="1200" b="0" dirty="0">
                          <a:solidFill>
                            <a:schemeClr val="tx1"/>
                          </a:solidFill>
                        </a:rPr>
                        <a:t>Rather than introducing yourself via your profile alignment, we are shifting our storytelling to focus on type of work, regardless of new internal OpShift alignments.</a:t>
                      </a:r>
                    </a:p>
                  </a:txBody>
                  <a:tcPr marL="122008" marR="122008" anchor="ctr">
                    <a:lnL w="12700" cmpd="sng">
                      <a:noFill/>
                    </a:lnL>
                    <a:lnR w="12700" cmpd="sng">
                      <a:noFill/>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8"/>
                  </a:ext>
                </a:extLst>
              </a:tr>
              <a:tr h="1633877">
                <a:tc>
                  <a:txBody>
                    <a:bodyPr/>
                    <a:lstStyle/>
                    <a:p>
                      <a:pPr marL="0" marR="0" lvl="0" indent="0" algn="l" defTabSz="1219170" rtl="0" eaLnBrk="1" fontAlgn="auto" latinLnBrk="0" hangingPunct="1">
                        <a:lnSpc>
                          <a:spcPct val="100000"/>
                        </a:lnSpc>
                        <a:spcBef>
                          <a:spcPts val="0"/>
                        </a:spcBef>
                        <a:spcAft>
                          <a:spcPts val="400"/>
                        </a:spcAft>
                        <a:buClrTx/>
                        <a:buSzTx/>
                        <a:buFont typeface="Arial" panose="020B0604020202020204" pitchFamily="34" charset="0"/>
                        <a:buNone/>
                        <a:tabLst/>
                        <a:defRPr/>
                      </a:pPr>
                      <a:r>
                        <a:rPr lang="en-US" sz="1200" b="1" dirty="0">
                          <a:solidFill>
                            <a:schemeClr val="tx1"/>
                          </a:solidFill>
                        </a:rPr>
                        <a:t>Even Deeper Emphasis on Technical Talent</a:t>
                      </a:r>
                    </a:p>
                  </a:txBody>
                  <a:tcPr marL="122008" marR="122008" anchor="ctr">
                    <a:lnL w="12700" cmpd="sng">
                      <a:noFill/>
                    </a:lnL>
                    <a:lnR w="12700" cmpd="sng">
                      <a:noFill/>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1219170" rtl="0" eaLnBrk="1" fontAlgn="auto" latinLnBrk="0" hangingPunct="1">
                        <a:lnSpc>
                          <a:spcPct val="100000"/>
                        </a:lnSpc>
                        <a:spcBef>
                          <a:spcPts val="0"/>
                        </a:spcBef>
                        <a:spcAft>
                          <a:spcPts val="400"/>
                        </a:spcAft>
                        <a:buClrTx/>
                        <a:buSzTx/>
                        <a:buFont typeface="Arial" panose="020B0604020202020204" pitchFamily="34" charset="0"/>
                        <a:buNone/>
                        <a:tabLst/>
                        <a:defRPr/>
                      </a:pPr>
                      <a:r>
                        <a:rPr lang="en-US" sz="1200" b="0" dirty="0">
                          <a:solidFill>
                            <a:schemeClr val="tx1"/>
                          </a:solidFill>
                        </a:rPr>
                        <a:t>Last year, we asked teams to get creative in how they build their Digital Engineering pipelines, but we still saw recommended offers disproportionately higher with functional candidates.</a:t>
                      </a:r>
                    </a:p>
                    <a:p>
                      <a:pPr marL="0" marR="0" lvl="0" indent="0" algn="l" defTabSz="1219170" rtl="0" eaLnBrk="1" fontAlgn="auto" latinLnBrk="0" hangingPunct="1">
                        <a:lnSpc>
                          <a:spcPct val="100000"/>
                        </a:lnSpc>
                        <a:spcBef>
                          <a:spcPts val="0"/>
                        </a:spcBef>
                        <a:spcAft>
                          <a:spcPts val="400"/>
                        </a:spcAft>
                        <a:buClrTx/>
                        <a:buSzTx/>
                        <a:buFont typeface="Arial" panose="020B0604020202020204" pitchFamily="34" charset="0"/>
                        <a:buNone/>
                        <a:tabLst/>
                        <a:defRPr/>
                      </a:pPr>
                      <a:r>
                        <a:rPr lang="en-US" sz="1200" b="0" dirty="0">
                          <a:solidFill>
                            <a:schemeClr val="tx1"/>
                          </a:solidFill>
                        </a:rPr>
                        <a:t>With a 73% increase in demand for solution engineering focused BTAs, the need to attract and message to technically focused candidates is imperative. </a:t>
                      </a:r>
                    </a:p>
                  </a:txBody>
                  <a:tcPr marL="122008" marR="122008" anchor="ctr">
                    <a:lnL w="12700" cmpd="sng">
                      <a:noFill/>
                    </a:lnL>
                    <a:lnR w="12700" cmpd="sng">
                      <a:noFill/>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532028244"/>
                  </a:ext>
                </a:extLst>
              </a:tr>
            </a:tbl>
          </a:graphicData>
        </a:graphic>
      </p:graphicFrame>
    </p:spTree>
    <p:extLst>
      <p:ext uri="{BB962C8B-B14F-4D97-AF65-F5344CB8AC3E}">
        <p14:creationId xmlns:p14="http://schemas.microsoft.com/office/powerpoint/2010/main" val="18440652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CONTENT" val="&lt;content&gt;&#10;  &lt;element&gt;&#10;    &lt;prefix&gt;&lt;/prefix&gt;&#10;    &lt;value&gt;%SD_USR_Name%&lt;/value&gt;&#10;    &lt;postfix&gt;, &lt;/postfix&gt;&#10;  &lt;/element&gt;&#10;  &lt;element&gt;&#10;    &lt;prefix&gt;&lt;/prefix&gt;&#10;    &lt;value&gt;%SD_FLD_DocumentDate%&lt;/value&gt;&#10;    &lt;postfix&gt;&lt;/postfix&gt;&#10;  &lt;/element&gt;&#10;&lt;/content&gt;"/>
  <p:tag name="TEMPLAFYSLIDEID" val="64116108-0093-4edb-ae71-2e765f838bc2"/>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5_Deloitte_US_Onscreen">
  <a:themeElements>
    <a:clrScheme name="Deloitte colors">
      <a:dk1>
        <a:sysClr val="windowText" lastClr="000000"/>
      </a:dk1>
      <a:lt1>
        <a:sysClr val="window" lastClr="FFFFFF"/>
      </a:lt1>
      <a:dk2>
        <a:srgbClr val="53565A"/>
      </a:dk2>
      <a:lt2>
        <a:srgbClr val="D0D0CE"/>
      </a:lt2>
      <a:accent1>
        <a:srgbClr val="86BC25"/>
      </a:accent1>
      <a:accent2>
        <a:srgbClr val="046A38"/>
      </a:accent2>
      <a:accent3>
        <a:srgbClr val="62B5E5"/>
      </a:accent3>
      <a:accent4>
        <a:srgbClr val="012169"/>
      </a:accent4>
      <a:accent5>
        <a:srgbClr val="0097A9"/>
      </a:accent5>
      <a:accent6>
        <a:srgbClr val="75787B"/>
      </a:accent6>
      <a:hlink>
        <a:srgbClr val="00A3E0"/>
      </a:hlink>
      <a:folHlink>
        <a:srgbClr val="53565A"/>
      </a:folHlink>
    </a:clrScheme>
    <a:fontScheme name="Deloitte Powerpoint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3"/>
        </a:solidFill>
        <a:ln w="19050" algn="ctr">
          <a:noFill/>
          <a:miter lim="800000"/>
          <a:headEnd/>
          <a:tailEnd/>
        </a:ln>
      </a:spPr>
      <a:bodyPr wrap="square" lIns="88900" tIns="88900" rIns="88900" bIns="88900" rtlCol="0" anchor="ctr"/>
      <a:lstStyle>
        <a:defPPr>
          <a:lnSpc>
            <a:spcPct val="106000"/>
          </a:lnSpc>
          <a:buFont typeface="Wingdings 2" pitchFamily="18" charset="2"/>
          <a:buNone/>
          <a:defRPr sz="1600" b="1" dirty="0" smtClean="0">
            <a:solidFill>
              <a:schemeClr val="bg1"/>
            </a:solidFill>
          </a:defRPr>
        </a:defPPr>
      </a:lst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bwMode="gray"/>
      <a:bodyPr lIns="0" rIns="0" anchor="b" anchorCtr="0">
        <a:normAutofit fontScale="92500"/>
      </a:bodyPr>
      <a:lstStyle>
        <a:defPPr>
          <a:lnSpc>
            <a:spcPts val="900"/>
          </a:lnSpc>
          <a:defRPr sz="1300" b="1" dirty="0">
            <a:solidFill>
              <a:schemeClr val="tx1"/>
            </a:solidFill>
          </a:defRPr>
        </a:defPPr>
      </a:lstStyle>
    </a:txDef>
  </a:objectDefaults>
  <a:extraClrSchemeLst/>
  <a:custClrLst>
    <a:custClr name="Green 7">
      <a:srgbClr val="2C5234"/>
    </a:custClr>
    <a:custClr name="Green 6">
      <a:srgbClr val="046A38"/>
    </a:custClr>
    <a:custClr name="Green 5">
      <a:srgbClr val="009A44"/>
    </a:custClr>
    <a:custClr name="Green 4">
      <a:srgbClr val="43B02A"/>
    </a:custClr>
    <a:custClr name="Deloitte Green">
      <a:srgbClr val="86BC25"/>
    </a:custClr>
    <a:custClr name="Green 2">
      <a:srgbClr val="C4D600"/>
    </a:custClr>
    <a:custClr name="Green 1">
      <a:srgbClr val="E3E48D"/>
    </a:custClr>
    <a:custClr name="Teal 7">
      <a:srgbClr val="004F59"/>
    </a:custClr>
    <a:custClr name="Teal 6">
      <a:srgbClr val="007680"/>
    </a:custClr>
    <a:custClr name="Teal 5">
      <a:srgbClr val="0097A9"/>
    </a:custClr>
    <a:custClr name="Teal 4">
      <a:srgbClr val="00ABAB"/>
    </a:custClr>
    <a:custClr name="Teal 3">
      <a:srgbClr val="6FC2B4"/>
    </a:custClr>
    <a:custClr name="Teal 2">
      <a:srgbClr val="9DD4CF"/>
    </a:custClr>
    <a:custClr name="Teal 1">
      <a:srgbClr val="DDEFE8"/>
    </a:custClr>
    <a:custClr name="Blue 7">
      <a:srgbClr val="041E42"/>
    </a:custClr>
    <a:custClr name="Blue 6">
      <a:srgbClr val="012169"/>
    </a:custClr>
    <a:custClr name="Blue 5">
      <a:srgbClr val="005587"/>
    </a:custClr>
    <a:custClr name="Blue 4">
      <a:srgbClr val="0076A8"/>
    </a:custClr>
    <a:custClr name="Blue 3">
      <a:srgbClr val="00A3E0"/>
    </a:custClr>
    <a:custClr name="Blue 2">
      <a:srgbClr val="62B5E5"/>
    </a:custClr>
    <a:custClr name="Blue 1">
      <a:srgbClr val="A0DCFF"/>
    </a:custClr>
    <a:custClr name="Cool Gray 11">
      <a:srgbClr val="53565A"/>
    </a:custClr>
    <a:custClr name="Cool Gray 10">
      <a:srgbClr val="63666A"/>
    </a:custClr>
    <a:custClr name="Cool Gray 9">
      <a:srgbClr val="75787B"/>
    </a:custClr>
    <a:custClr name="Cool Gray 7">
      <a:srgbClr val="97999B"/>
    </a:custClr>
    <a:custClr name="Cool Gray 6">
      <a:srgbClr val="A7A8AA"/>
    </a:custClr>
    <a:custClr name="Cool Gray 4">
      <a:srgbClr val="BBBCBC"/>
    </a:custClr>
    <a:custClr name="Cool Gray 2">
      <a:srgbClr val="D0D0CE"/>
    </a:custClr>
    <a:custClr name="White">
      <a:srgbClr val="FFFFFF"/>
    </a:custClr>
    <a:custClr name="Black">
      <a:srgbClr val="000000"/>
    </a:custClr>
    <a:custClr name="Red">
      <a:srgbClr val="DA291C"/>
    </a:custClr>
    <a:custClr name="Orange">
      <a:srgbClr val="ED8B00"/>
    </a:custClr>
    <a:custClr name="Yellow">
      <a:srgbClr val="FFCD00"/>
    </a:custClr>
  </a:custClrLst>
  <a:extLst>
    <a:ext uri="{05A4C25C-085E-4340-85A3-A5531E510DB2}">
      <thm15:themeFamily xmlns:thm15="http://schemas.microsoft.com/office/thememl/2012/main" name="Presentation1" id="{BD9D60A4-7FEF-4394-BC40-395386A52B23}" vid="{30850DB0-321B-45CC-986F-67B0BBFB8DCF}"/>
    </a:ext>
  </a:ext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Deloitte colors">
    <a:dk1>
      <a:sysClr val="windowText" lastClr="000000"/>
    </a:dk1>
    <a:lt1>
      <a:sysClr val="window" lastClr="FFFFFF"/>
    </a:lt1>
    <a:dk2>
      <a:srgbClr val="53565A"/>
    </a:dk2>
    <a:lt2>
      <a:srgbClr val="D0D0CE"/>
    </a:lt2>
    <a:accent1>
      <a:srgbClr val="86BC25"/>
    </a:accent1>
    <a:accent2>
      <a:srgbClr val="046A38"/>
    </a:accent2>
    <a:accent3>
      <a:srgbClr val="62B5E5"/>
    </a:accent3>
    <a:accent4>
      <a:srgbClr val="012169"/>
    </a:accent4>
    <a:accent5>
      <a:srgbClr val="0097A9"/>
    </a:accent5>
    <a:accent6>
      <a:srgbClr val="75787B"/>
    </a:accent6>
    <a:hlink>
      <a:srgbClr val="00A3E0"/>
    </a:hlink>
    <a:folHlink>
      <a:srgbClr val="53565A"/>
    </a:folHlink>
  </a:clrScheme>
</a:themeOverride>
</file>

<file path=ppt/theme/themeOverride2.xml><?xml version="1.0" encoding="utf-8"?>
<a:themeOverride xmlns:a="http://schemas.openxmlformats.org/drawingml/2006/main">
  <a:clrScheme name="Deloitte colors">
    <a:dk1>
      <a:sysClr val="windowText" lastClr="000000"/>
    </a:dk1>
    <a:lt1>
      <a:sysClr val="window" lastClr="FFFFFF"/>
    </a:lt1>
    <a:dk2>
      <a:srgbClr val="53565A"/>
    </a:dk2>
    <a:lt2>
      <a:srgbClr val="D0D0CE"/>
    </a:lt2>
    <a:accent1>
      <a:srgbClr val="86BC25"/>
    </a:accent1>
    <a:accent2>
      <a:srgbClr val="046A38"/>
    </a:accent2>
    <a:accent3>
      <a:srgbClr val="62B5E5"/>
    </a:accent3>
    <a:accent4>
      <a:srgbClr val="012169"/>
    </a:accent4>
    <a:accent5>
      <a:srgbClr val="0097A9"/>
    </a:accent5>
    <a:accent6>
      <a:srgbClr val="75787B"/>
    </a:accent6>
    <a:hlink>
      <a:srgbClr val="00A3E0"/>
    </a:hlink>
    <a:folHlink>
      <a:srgbClr val="53565A"/>
    </a:folHlink>
  </a:clrScheme>
</a:themeOverride>
</file>

<file path=ppt/theme/themeOverride3.xml><?xml version="1.0" encoding="utf-8"?>
<a:themeOverride xmlns:a="http://schemas.openxmlformats.org/drawingml/2006/main">
  <a:clrScheme name="Deloitte colors">
    <a:dk1>
      <a:sysClr val="windowText" lastClr="000000"/>
    </a:dk1>
    <a:lt1>
      <a:sysClr val="window" lastClr="FFFFFF"/>
    </a:lt1>
    <a:dk2>
      <a:srgbClr val="53565A"/>
    </a:dk2>
    <a:lt2>
      <a:srgbClr val="D0D0CE"/>
    </a:lt2>
    <a:accent1>
      <a:srgbClr val="86BC25"/>
    </a:accent1>
    <a:accent2>
      <a:srgbClr val="046A38"/>
    </a:accent2>
    <a:accent3>
      <a:srgbClr val="62B5E5"/>
    </a:accent3>
    <a:accent4>
      <a:srgbClr val="012169"/>
    </a:accent4>
    <a:accent5>
      <a:srgbClr val="0097A9"/>
    </a:accent5>
    <a:accent6>
      <a:srgbClr val="75787B"/>
    </a:accent6>
    <a:hlink>
      <a:srgbClr val="00A3E0"/>
    </a:hlink>
    <a:folHlink>
      <a:srgbClr val="53565A"/>
    </a:folHlink>
  </a:clrScheme>
</a:themeOverride>
</file>

<file path=ppt/theme/themeOverride4.xml><?xml version="1.0" encoding="utf-8"?>
<a:themeOverride xmlns:a="http://schemas.openxmlformats.org/drawingml/2006/main">
  <a:clrScheme name="Deloitte colors">
    <a:dk1>
      <a:sysClr val="windowText" lastClr="000000"/>
    </a:dk1>
    <a:lt1>
      <a:sysClr val="window" lastClr="FFFFFF"/>
    </a:lt1>
    <a:dk2>
      <a:srgbClr val="53565A"/>
    </a:dk2>
    <a:lt2>
      <a:srgbClr val="D0D0CE"/>
    </a:lt2>
    <a:accent1>
      <a:srgbClr val="86BC25"/>
    </a:accent1>
    <a:accent2>
      <a:srgbClr val="046A38"/>
    </a:accent2>
    <a:accent3>
      <a:srgbClr val="62B5E5"/>
    </a:accent3>
    <a:accent4>
      <a:srgbClr val="012169"/>
    </a:accent4>
    <a:accent5>
      <a:srgbClr val="0097A9"/>
    </a:accent5>
    <a:accent6>
      <a:srgbClr val="75787B"/>
    </a:accent6>
    <a:hlink>
      <a:srgbClr val="00A3E0"/>
    </a:hlink>
    <a:folHlink>
      <a:srgbClr val="53565A"/>
    </a:folHlink>
  </a:clrScheme>
</a:themeOverride>
</file>

<file path=ppt/theme/themeOverride5.xml><?xml version="1.0" encoding="utf-8"?>
<a:themeOverride xmlns:a="http://schemas.openxmlformats.org/drawingml/2006/main">
  <a:clrScheme name="Deloitte colors">
    <a:dk1>
      <a:sysClr val="windowText" lastClr="000000"/>
    </a:dk1>
    <a:lt1>
      <a:sysClr val="window" lastClr="FFFFFF"/>
    </a:lt1>
    <a:dk2>
      <a:srgbClr val="53565A"/>
    </a:dk2>
    <a:lt2>
      <a:srgbClr val="D0D0CE"/>
    </a:lt2>
    <a:accent1>
      <a:srgbClr val="86BC25"/>
    </a:accent1>
    <a:accent2>
      <a:srgbClr val="046A38"/>
    </a:accent2>
    <a:accent3>
      <a:srgbClr val="62B5E5"/>
    </a:accent3>
    <a:accent4>
      <a:srgbClr val="012169"/>
    </a:accent4>
    <a:accent5>
      <a:srgbClr val="0097A9"/>
    </a:accent5>
    <a:accent6>
      <a:srgbClr val="75787B"/>
    </a:accent6>
    <a:hlink>
      <a:srgbClr val="00A3E0"/>
    </a:hlink>
    <a:folHlink>
      <a:srgbClr val="53565A"/>
    </a:folHlink>
  </a:clrScheme>
</a:themeOverride>
</file>

<file path=ppt/theme/themeOverride6.xml><?xml version="1.0" encoding="utf-8"?>
<a:themeOverride xmlns:a="http://schemas.openxmlformats.org/drawingml/2006/main">
  <a:clrScheme name="Deloitte colors">
    <a:dk1>
      <a:sysClr val="windowText" lastClr="000000"/>
    </a:dk1>
    <a:lt1>
      <a:sysClr val="window" lastClr="FFFFFF"/>
    </a:lt1>
    <a:dk2>
      <a:srgbClr val="53565A"/>
    </a:dk2>
    <a:lt2>
      <a:srgbClr val="D0D0CE"/>
    </a:lt2>
    <a:accent1>
      <a:srgbClr val="86BC25"/>
    </a:accent1>
    <a:accent2>
      <a:srgbClr val="046A38"/>
    </a:accent2>
    <a:accent3>
      <a:srgbClr val="62B5E5"/>
    </a:accent3>
    <a:accent4>
      <a:srgbClr val="012169"/>
    </a:accent4>
    <a:accent5>
      <a:srgbClr val="0097A9"/>
    </a:accent5>
    <a:accent6>
      <a:srgbClr val="75787B"/>
    </a:accent6>
    <a:hlink>
      <a:srgbClr val="00A3E0"/>
    </a:hlink>
    <a:folHlink>
      <a:srgbClr val="53565A"/>
    </a:folHlink>
  </a:clrScheme>
</a:themeOverride>
</file>

<file path=ppt/theme/themeOverride7.xml><?xml version="1.0" encoding="utf-8"?>
<a:themeOverride xmlns:a="http://schemas.openxmlformats.org/drawingml/2006/main">
  <a:clrScheme name="Deloitte colors">
    <a:dk1>
      <a:sysClr val="windowText" lastClr="000000"/>
    </a:dk1>
    <a:lt1>
      <a:sysClr val="window" lastClr="FFFFFF"/>
    </a:lt1>
    <a:dk2>
      <a:srgbClr val="53565A"/>
    </a:dk2>
    <a:lt2>
      <a:srgbClr val="D0D0CE"/>
    </a:lt2>
    <a:accent1>
      <a:srgbClr val="86BC25"/>
    </a:accent1>
    <a:accent2>
      <a:srgbClr val="046A38"/>
    </a:accent2>
    <a:accent3>
      <a:srgbClr val="62B5E5"/>
    </a:accent3>
    <a:accent4>
      <a:srgbClr val="012169"/>
    </a:accent4>
    <a:accent5>
      <a:srgbClr val="0097A9"/>
    </a:accent5>
    <a:accent6>
      <a:srgbClr val="75787B"/>
    </a:accent6>
    <a:hlink>
      <a:srgbClr val="00A3E0"/>
    </a:hlink>
    <a:folHlink>
      <a:srgbClr val="53565A"/>
    </a:folHlink>
  </a:clrScheme>
</a:themeOverride>
</file>

<file path=ppt/theme/themeOverride8.xml><?xml version="1.0" encoding="utf-8"?>
<a:themeOverride xmlns:a="http://schemas.openxmlformats.org/drawingml/2006/main">
  <a:clrScheme name="Deloitte colors">
    <a:dk1>
      <a:sysClr val="windowText" lastClr="000000"/>
    </a:dk1>
    <a:lt1>
      <a:sysClr val="window" lastClr="FFFFFF"/>
    </a:lt1>
    <a:dk2>
      <a:srgbClr val="53565A"/>
    </a:dk2>
    <a:lt2>
      <a:srgbClr val="D0D0CE"/>
    </a:lt2>
    <a:accent1>
      <a:srgbClr val="86BC25"/>
    </a:accent1>
    <a:accent2>
      <a:srgbClr val="046A38"/>
    </a:accent2>
    <a:accent3>
      <a:srgbClr val="62B5E5"/>
    </a:accent3>
    <a:accent4>
      <a:srgbClr val="012169"/>
    </a:accent4>
    <a:accent5>
      <a:srgbClr val="0097A9"/>
    </a:accent5>
    <a:accent6>
      <a:srgbClr val="75787B"/>
    </a:accent6>
    <a:hlink>
      <a:srgbClr val="00A3E0"/>
    </a:hlink>
    <a:folHlink>
      <a:srgbClr val="53565A"/>
    </a:folHlink>
  </a:clrScheme>
</a:themeOverride>
</file>

<file path=ppt/theme/themeOverride9.xml><?xml version="1.0" encoding="utf-8"?>
<a:themeOverride xmlns:a="http://schemas.openxmlformats.org/drawingml/2006/main">
  <a:clrScheme name="Deloitte colors">
    <a:dk1>
      <a:sysClr val="windowText" lastClr="000000"/>
    </a:dk1>
    <a:lt1>
      <a:sysClr val="window" lastClr="FFFFFF"/>
    </a:lt1>
    <a:dk2>
      <a:srgbClr val="53565A"/>
    </a:dk2>
    <a:lt2>
      <a:srgbClr val="D0D0CE"/>
    </a:lt2>
    <a:accent1>
      <a:srgbClr val="86BC25"/>
    </a:accent1>
    <a:accent2>
      <a:srgbClr val="046A38"/>
    </a:accent2>
    <a:accent3>
      <a:srgbClr val="62B5E5"/>
    </a:accent3>
    <a:accent4>
      <a:srgbClr val="012169"/>
    </a:accent4>
    <a:accent5>
      <a:srgbClr val="0097A9"/>
    </a:accent5>
    <a:accent6>
      <a:srgbClr val="75787B"/>
    </a:accent6>
    <a:hlink>
      <a:srgbClr val="00A3E0"/>
    </a:hlink>
    <a:folHlink>
      <a:srgbClr val="53565A"/>
    </a:folHlink>
  </a:clrScheme>
</a:themeOverride>
</file>

<file path=docProps/app.xml><?xml version="1.0" encoding="utf-8"?>
<Properties xmlns="http://schemas.openxmlformats.org/officeDocument/2006/extended-properties" xmlns:vt="http://schemas.openxmlformats.org/officeDocument/2006/docPropsVTypes">
  <Template/>
  <TotalTime>7713</TotalTime>
  <Words>5090</Words>
  <Application>Microsoft Office PowerPoint</Application>
  <PresentationFormat>Widescreen</PresentationFormat>
  <Paragraphs>556</Paragraphs>
  <Slides>34</Slides>
  <Notes>16</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34</vt:i4>
      </vt:variant>
    </vt:vector>
  </HeadingPairs>
  <TitlesOfParts>
    <vt:vector size="44" baseType="lpstr">
      <vt:lpstr>ＭＳ Ｐゴシック</vt:lpstr>
      <vt:lpstr>Arial</vt:lpstr>
      <vt:lpstr>Calibri</vt:lpstr>
      <vt:lpstr>Open Sans</vt:lpstr>
      <vt:lpstr>Times New Roman</vt:lpstr>
      <vt:lpstr>Verdana</vt:lpstr>
      <vt:lpstr>Wingdings</vt:lpstr>
      <vt:lpstr>Wingdings 2</vt:lpstr>
      <vt:lpstr>5_Deloitte_US_Onscreen</vt:lpstr>
      <vt:lpstr>think-cell Slide</vt:lpstr>
      <vt:lpstr>FY19 Recruiting 101 - Minneapolis</vt:lpstr>
      <vt:lpstr>Agenda </vt:lpstr>
      <vt:lpstr>Apprentice Capstone Pitch: Airline Complaint Optimization</vt:lpstr>
      <vt:lpstr>Issue</vt:lpstr>
      <vt:lpstr>Recruiting Events Timeline</vt:lpstr>
      <vt:lpstr>Recruiting Calendar – University of Minnesota &amp; Wisconsin</vt:lpstr>
      <vt:lpstr>Recruiting Preparation</vt:lpstr>
      <vt:lpstr>FY19 Recruiting Updates</vt:lpstr>
      <vt:lpstr>FY19 BTA Commercial Recruiting Strategy</vt:lpstr>
      <vt:lpstr>FY19 Profiles</vt:lpstr>
      <vt:lpstr>FY19 Profile Strategy Overview</vt:lpstr>
      <vt:lpstr>Profile Overview: Solution Engineering</vt:lpstr>
      <vt:lpstr>PowerPoint Presentation</vt:lpstr>
      <vt:lpstr>Profile Overview: Analytics</vt:lpstr>
      <vt:lpstr>Profile Overview: Technology Strategy</vt:lpstr>
      <vt:lpstr>Key Messaging</vt:lpstr>
      <vt:lpstr>The BTA Candidate Journey</vt:lpstr>
      <vt:lpstr>Selling Deloitte On Campus</vt:lpstr>
      <vt:lpstr>FIRM EMINENCE AND INITIATIVES</vt:lpstr>
      <vt:lpstr>BTA RECRUITING FAQs</vt:lpstr>
      <vt:lpstr>Interview Strategy</vt:lpstr>
      <vt:lpstr>FY19 BTA Commercial Recruiting Strategy</vt:lpstr>
      <vt:lpstr>Salesforce Quad Tool</vt:lpstr>
      <vt:lpstr>Quad Overview</vt:lpstr>
      <vt:lpstr>InsideDeloitte App</vt:lpstr>
      <vt:lpstr>InsideDeloitte Mobile App</vt:lpstr>
      <vt:lpstr>Wrap-Up / Questions</vt:lpstr>
      <vt:lpstr>Appendix</vt:lpstr>
      <vt:lpstr>Technology Profiles – Examples</vt:lpstr>
      <vt:lpstr>Cross Competency Profile – Example</vt:lpstr>
      <vt:lpstr>Additional FAQs</vt:lpstr>
      <vt:lpstr>FAQs – Things we anticipate Candidates to ask related to OPs, Profiles, and Op Shift</vt:lpstr>
      <vt:lpstr>Additional FAQs</vt:lpstr>
      <vt:lpstr>Additional FAQs</vt:lpstr>
    </vt:vector>
  </TitlesOfParts>
  <Company>Deloitte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Dean, Kim</dc:creator>
  <cp:lastModifiedBy>Roden, Eric Victor</cp:lastModifiedBy>
  <cp:revision>284</cp:revision>
  <dcterms:created xsi:type="dcterms:W3CDTF">2018-06-26T16:20:22Z</dcterms:created>
  <dcterms:modified xsi:type="dcterms:W3CDTF">2018-10-19T22:56:32Z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luginDependencies_0">
    <vt:lpwstr>{"635596967989602323:635756574568932733":[],"635596967989602323:635756574568932734":[],"635596967989602323:635989270736526042":[],"635953564952684809:635956105453816334":[{"dependencyType":"DataSource","dependencyId":"635578795114913335:","dependencyVersi</vt:lpwstr>
  </property>
  <property fmtid="{D5CDD505-2E9C-101B-9397-08002B2CF9AE}" pid="3" name="PluginDependencies_1">
    <vt:lpwstr>on":null},{"dependencyType":"DataSource","dependencyId":"635578795114913335:","dependencyVersion":null},{"dependencyType":"DataSource","dependencyId":"635578795114913335:","dependencyVersion":null},{"dependencyType":"DataSource","dependencyId":"6355787951</vt:lpwstr>
  </property>
  <property fmtid="{D5CDD505-2E9C-101B-9397-08002B2CF9AE}" pid="4" name="PluginDependencies_2">
    <vt:lpwstr>14913335:","dependencyVersion":null},{"dependencyType":"DataSource","dependencyId":"635578795114913335:","dependencyVersion":null},{"dependencyType":"DataSource","dependencyId":"635578795114913335:","dependencyVersion":null},{"dependencyType":"DataSource"</vt:lpwstr>
  </property>
  <property fmtid="{D5CDD505-2E9C-101B-9397-08002B2CF9AE}" pid="5" name="PluginDependencies_3">
    <vt:lpwstr>,"dependencyId":"635578795114913335:","dependencyVersion":null},{"dependencyType":"DataSource","dependencyId":"635578795114913335:","dependencyVersion":null},{"dependencyType":"DataSource","dependencyId":"635578795114913335:","dependencyVersion":null},{"d</vt:lpwstr>
  </property>
  <property fmtid="{D5CDD505-2E9C-101B-9397-08002B2CF9AE}" pid="6" name="PluginDependencies_4">
    <vt:lpwstr>ependencyType":"DataSource","dependencyId":"635578795114913335:","dependencyVersion":null},{"dependencyType":"DataSource","dependencyId":"635578795114913335:","dependencyVersion":null},{"dependencyType":"DataSource","dependencyId":"635578795114913335:","d</vt:lpwstr>
  </property>
  <property fmtid="{D5CDD505-2E9C-101B-9397-08002B2CF9AE}" pid="7" name="PluginDependencies_5">
    <vt:lpwstr>ependencyVersion":null},{"dependencyType":"DataSource","dependencyId":"635578795114913335:","dependencyVersion":null},{"dependencyType":"DataSource","dependencyId":"635578795114913335:","dependencyVersion":null},{"dependencyType":"DataSource","dependencyI</vt:lpwstr>
  </property>
  <property fmtid="{D5CDD505-2E9C-101B-9397-08002B2CF9AE}" pid="8" name="PluginDependencies_6">
    <vt:lpwstr>d":"635578795114913335:","dependencyVersion":null},{"dependencyType":"DataSource","dependencyId":"635578795114913335:","dependencyVersion":null},{"dependencyType":"DataSource","dependencyId":"635578795114913335:","dependencyVersion":null},{"dependencyType</vt:lpwstr>
  </property>
  <property fmtid="{D5CDD505-2E9C-101B-9397-08002B2CF9AE}" pid="9" name="PluginDependencies_7">
    <vt:lpwstr>":"DataSource","dependencyId":"635578795114913335:","dependencyVersion":null},{"dependencyType":"DataSource","dependencyId":"635578795114913335:","dependencyVersion":null},{"dependencyType":"DataSource","dependencyId":"635578795114913335:","dependencyVers</vt:lpwstr>
  </property>
  <property fmtid="{D5CDD505-2E9C-101B-9397-08002B2CF9AE}" pid="10" name="PluginDependencies_8">
    <vt:lpwstr>ion":null},{"dependencyType":"DataSource","dependencyId":"635578795114913335:","dependencyVersion":null},{"dependencyType":"DataSource","dependencyId":"635578795114913335:","dependencyVersion":null},{"dependencyType":"DataSource","dependencyId":"635578795</vt:lpwstr>
  </property>
  <property fmtid="{D5CDD505-2E9C-101B-9397-08002B2CF9AE}" pid="11" name="PluginDependencies_9">
    <vt:lpwstr>114913335:","dependencyVersion":null},{"dependencyType":"DataSource","dependencyId":"635578795114913335:","dependencyVersion":null},{"dependencyType":"DataSource","dependencyId":"635578795114913335:","dependencyVersion":null},{"dependencyType":"DataSource</vt:lpwstr>
  </property>
  <property fmtid="{D5CDD505-2E9C-101B-9397-08002B2CF9AE}" pid="12" name="PluginDependencies_10">
    <vt:lpwstr>","dependencyId":"635578795114913335:","dependencyVersion":null},{"dependencyType":"DataSource","dependencyId":"635578795114913335:","dependencyVersion":null},{"dependencyType":"DataSource","dependencyId":"635578795114913335:","dependencyVersion":null},{"</vt:lpwstr>
  </property>
  <property fmtid="{D5CDD505-2E9C-101B-9397-08002B2CF9AE}" pid="13" name="PluginDependencies_11">
    <vt:lpwstr>dependencyType":"DataSource","dependencyId":"635578795114913335:","dependencyVersion":null},{"dependencyType":"DataSource","dependencyId":"635578795114913335:","dependencyVersion":null},{"dependencyType":"DataSource","dependencyId":"635578795114913335:","</vt:lpwstr>
  </property>
  <property fmtid="{D5CDD505-2E9C-101B-9397-08002B2CF9AE}" pid="14" name="PluginDependencies_12">
    <vt:lpwstr>dependencyVersion":null},{"dependencyType":"DataSource","dependencyId":"635578795114913335:","dependencyVersion":null},{"dependencyType":"DataSource","dependencyId":"635578795114913335:","dependencyVersion":null},{"dependencyType":"DataSource","dependency</vt:lpwstr>
  </property>
  <property fmtid="{D5CDD505-2E9C-101B-9397-08002B2CF9AE}" pid="15" name="PluginDependencies_13">
    <vt:lpwstr>Id":"635578795114913335:","dependencyVersion":null},{"dependencyType":"DataSource","dependencyId":"635578795114913335:","dependencyVersion":null},{"dependencyType":"DataSource","dependencyId":"635578795114913335:","dependencyVersion":null},{"dependencyTyp</vt:lpwstr>
  </property>
  <property fmtid="{D5CDD505-2E9C-101B-9397-08002B2CF9AE}" pid="16" name="PluginDependencies_14">
    <vt:lpwstr>e":"DataSource","dependencyId":"635578795114913335:","dependencyVersion":null},{"dependencyType":"DataSource","dependencyId":"635578795114913335:","dependencyVersion":null},{"dependencyType":"DataSource","dependencyId":"635578795114913335:","dependencyVer</vt:lpwstr>
  </property>
  <property fmtid="{D5CDD505-2E9C-101B-9397-08002B2CF9AE}" pid="17" name="PluginDependencies_15">
    <vt:lpwstr>sion":null},{"dependencyType":"DataSource","dependencyId":"635578795114913335:","dependencyVersion":null},{"dependencyType":"DataSource","dependencyId":"635578795114913335:","dependencyVersion":null},{"dependencyType":"DataSource","dependencyId":"63557879</vt:lpwstr>
  </property>
  <property fmtid="{D5CDD505-2E9C-101B-9397-08002B2CF9AE}" pid="18" name="PluginDependencies_16">
    <vt:lpwstr>5114913335:","dependencyVersion":null},{"dependencyType":"DataSource","dependencyId":"635578795114913335:","dependencyVersion":null},{"dependencyType":"DataSource","dependencyId":"635578795114913335:","dependencyVersion":null},{"dependencyType":"DataSourc</vt:lpwstr>
  </property>
  <property fmtid="{D5CDD505-2E9C-101B-9397-08002B2CF9AE}" pid="19" name="PluginDependencies_17">
    <vt:lpwstr>e","dependencyId":"635578795114913335:","dependencyVersion":null},{"dependencyType":"DataSource","dependencyId":"635578795114913335:","dependencyVersion":null},{"dependencyType":"DataSource","dependencyId":"635578795114913335:","dependencyVersion":null},{</vt:lpwstr>
  </property>
  <property fmtid="{D5CDD505-2E9C-101B-9397-08002B2CF9AE}" pid="20" name="PluginDependencies_18">
    <vt:lpwstr>"dependencyType":"DataSource","dependencyId":"635578795114913335:","dependencyVersion":null},{"dependencyType":"DataSource","dependencyId":"635578795114913335:","dependencyVersion":null},{"dependencyType":"DataSource","dependencyId":"635578795114913335:",</vt:lpwstr>
  </property>
  <property fmtid="{D5CDD505-2E9C-101B-9397-08002B2CF9AE}" pid="21" name="PluginDependencies_19">
    <vt:lpwstr>"dependencyVersion":null},{"dependencyType":"DataSource","dependencyId":"635578795114913335:","dependencyVersion":null},{"dependencyType":"DataSource","dependencyId":"635578795114913335:","dependencyVersion":null},{"dependencyType":"DataSource","dependenc</vt:lpwstr>
  </property>
  <property fmtid="{D5CDD505-2E9C-101B-9397-08002B2CF9AE}" pid="22" name="PluginDependencies_20">
    <vt:lpwstr>yId":"635578795114913335:","dependencyVersion":null},{"dependencyType":"DataSource","dependencyId":"635578795114913335:","dependencyVersion":null},{"dependencyType":"DataSource","dependencyId":"635578795114913335:","dependencyVersion":null},{"dependencyTy</vt:lpwstr>
  </property>
  <property fmtid="{D5CDD505-2E9C-101B-9397-08002B2CF9AE}" pid="23" name="PluginDependencies_21">
    <vt:lpwstr>pe":"DataSource","dependencyId":"635578795114913335:","dependencyVersion":null},{"dependencyType":"DataSource","dependencyId":"635578795114913335:","dependencyVersion":null},{"dependencyType":"DataSource","dependencyId":"635578795114913335:","dependencyVe</vt:lpwstr>
  </property>
  <property fmtid="{D5CDD505-2E9C-101B-9397-08002B2CF9AE}" pid="24" name="PluginDependencies_22">
    <vt:lpwstr>rsion":null},{"dependencyType":"DataSource","dependencyId":"635578795114913335:","dependencyVersion":null},{"dependencyType":"DataSource","dependencyId":"635578795114913335:","dependencyVersion":null},{"dependencyType":"DataSource","dependencyId":"6355787</vt:lpwstr>
  </property>
  <property fmtid="{D5CDD505-2E9C-101B-9397-08002B2CF9AE}" pid="25" name="PluginDependencies_23">
    <vt:lpwstr>95114913335:","dependencyVersion":null},{"dependencyType":"DataSource","dependencyId":"635578795114913335:","dependencyVersion":null},{"dependencyType":"DataSource","dependencyId":"635578795114913335:","dependencyVersion":null},{"dependencyType":"DataSour</vt:lpwstr>
  </property>
  <property fmtid="{D5CDD505-2E9C-101B-9397-08002B2CF9AE}" pid="26" name="PluginDependencies_24">
    <vt:lpwstr>ce","dependencyId":"635578795114913335:","dependencyVersion":null},{"dependencyType":"DataSource","dependencyId":"635578795114913335:","dependencyVersion":null},{"dependencyType":"DataSource","dependencyId":"635578795114913335:","dependencyVersion":null},</vt:lpwstr>
  </property>
  <property fmtid="{D5CDD505-2E9C-101B-9397-08002B2CF9AE}" pid="27" name="PluginDependencies_25">
    <vt:lpwstr>{"dependencyType":"DataSource","dependencyId":"635578795114913335:","dependencyVersion":null},{"dependencyType":"DataSource","dependencyId":"635578795114913335:","dependencyVersion":null},{"dependencyType":"DataSource","dependencyId":"635578795114913335:"</vt:lpwstr>
  </property>
  <property fmtid="{D5CDD505-2E9C-101B-9397-08002B2CF9AE}" pid="28" name="PluginDependencies_26">
    <vt:lpwstr>,"dependencyVersion":null},{"dependencyType":"DataSource","dependencyId":"635578795114913335:","dependencyVersion":null},{"dependencyType":"DataSource","dependencyId":"635578795114913335:","dependencyVersion":null},{"dependencyType":"DataSource","dependen</vt:lpwstr>
  </property>
  <property fmtid="{D5CDD505-2E9C-101B-9397-08002B2CF9AE}" pid="29" name="PluginDependencies_27">
    <vt:lpwstr>cyId":"635578795114913335:","dependencyVersion":null},{"dependencyType":"DataSource","dependencyId":"635578795114913335:","dependencyVersion":null},{"dependencyType":"DataSource","dependencyId":"635578795114913335:","dependencyVersion":null},{"dependencyT</vt:lpwstr>
  </property>
  <property fmtid="{D5CDD505-2E9C-101B-9397-08002B2CF9AE}" pid="30" name="PluginDependencies_28">
    <vt:lpwstr>ype":"DataSource","dependencyId":"635578795114913335:","dependencyVersion":null},{"dependencyType":"DataSource","dependencyId":"635578795114913335:","dependencyVersion":null},{"dependencyType":"DataSource","dependencyId":"635578795114913335:","dependencyV</vt:lpwstr>
  </property>
  <property fmtid="{D5CDD505-2E9C-101B-9397-08002B2CF9AE}" pid="31" name="PluginDependencies_29">
    <vt:lpwstr>ersion":null},{"dependencyType":"DataSource","dependencyId":"635578795114913335:","dependencyVersion":null},{"dependencyType":"DataSource","dependencyId":"635578795114913335:","dependencyVersion":null},{"dependencyType":"DataSource","dependencyId":"635578</vt:lpwstr>
  </property>
  <property fmtid="{D5CDD505-2E9C-101B-9397-08002B2CF9AE}" pid="32" name="PluginDependencies_30">
    <vt:lpwstr>795114913335:","dependencyVersion":null},{"dependencyType":"DataSource","dependencyId":"635578795114913335:","dependencyVersion":null},{"dependencyType":"DataSource","dependencyId":"635578795114913335:","dependencyVersion":null},{"dependencyType":"DataSou</vt:lpwstr>
  </property>
  <property fmtid="{D5CDD505-2E9C-101B-9397-08002B2CF9AE}" pid="33" name="PluginDependencies_31">
    <vt:lpwstr>rce","dependencyId":"635578795114913335:","dependencyVersion":null},{"dependencyType":"DataSource","dependencyId":"635578795114913335:","dependencyVersion":null},{"dependencyType":"DataSource","dependencyId":"635578795114913335:","dependencyVersion":null}</vt:lpwstr>
  </property>
  <property fmtid="{D5CDD505-2E9C-101B-9397-08002B2CF9AE}" pid="34" name="PluginDependencies_32">
    <vt:lpwstr>,{"dependencyType":"DataSource","dependencyId":"635578795114913335:","dependencyVersion":null},{"dependencyType":"DataSource","dependencyId":"635578795114913335:","dependencyVersion":null},{"dependencyType":"DataSource","dependencyId":"635578795114913335:</vt:lpwstr>
  </property>
  <property fmtid="{D5CDD505-2E9C-101B-9397-08002B2CF9AE}" pid="35" name="PluginDependencies_33">
    <vt:lpwstr>","dependencyVersion":null},{"dependencyType":"DataSource","dependencyId":"635578795114913335:","dependencyVersion":null},{"dependencyType":"DataSource","dependencyId":"635578795114913335:","dependencyVersion":null},{"dependencyType":"DataSource","depende</vt:lpwstr>
  </property>
  <property fmtid="{D5CDD505-2E9C-101B-9397-08002B2CF9AE}" pid="36" name="PluginDependencies_34">
    <vt:lpwstr>ncyId":"635578795114913335:","dependencyVersion":null},{"dependencyType":"DataSource","dependencyId":"635578795114913335:","dependencyVersion":null},{"dependencyType":"DataSource","dependencyId":"635578795114913335:","dependencyVersion":null},{"dependency</vt:lpwstr>
  </property>
  <property fmtid="{D5CDD505-2E9C-101B-9397-08002B2CF9AE}" pid="37" name="PluginDependencies_35">
    <vt:lpwstr>Type":"DataSource","dependencyId":"635578795114913335:","dependencyVersion":null},{"dependencyType":"DataSource","dependencyId":"635578795114913335:","dependencyVersion":null},{"dependencyType":"DataSource","dependencyId":"635578795114913335:","dependency</vt:lpwstr>
  </property>
  <property fmtid="{D5CDD505-2E9C-101B-9397-08002B2CF9AE}" pid="38" name="PluginDependencies_36">
    <vt:lpwstr>Version":null},{"dependencyType":"DataSource","dependencyId":"635578795114913335:","dependencyVersion":null},{"dependencyType":"DataSource","dependencyId":"635578795114913335:","dependencyVersion":null},{"dependencyType":"DataSource","dependencyId":"63557</vt:lpwstr>
  </property>
  <property fmtid="{D5CDD505-2E9C-101B-9397-08002B2CF9AE}" pid="39" name="PluginDependencies_37">
    <vt:lpwstr>8795114913335:","dependencyVersion":null},{"dependencyType":"DataSource","dependencyId":"635578795114913335:","dependencyVersion":null},{"dependencyType":"DataSource","dependencyId":"635578795114913335:","dependencyVersion":null},{"dependencyType":"DataSo</vt:lpwstr>
  </property>
  <property fmtid="{D5CDD505-2E9C-101B-9397-08002B2CF9AE}" pid="40" name="PluginDependencies_38">
    <vt:lpwstr>urce","dependencyId":"635578795114913335:","dependencyVersion":null},{"dependencyType":"DataSource","dependencyId":"635578795114913335:","dependencyVersion":null},{"dependencyType":"DataSource","dependencyId":"635578795114913335:","dependencyVersion":null</vt:lpwstr>
  </property>
  <property fmtid="{D5CDD505-2E9C-101B-9397-08002B2CF9AE}" pid="41" name="PluginDependencies_39">
    <vt:lpwstr>},{"dependencyType":"DataSource","dependencyId":"635578795114913335:","dependencyVersion":null},{"dependencyType":"DataSource","dependencyId":"635578795114913335:","dependencyVersion":null},{"dependencyType":"DataSource","dependencyId":"635578795114913335</vt:lpwstr>
  </property>
  <property fmtid="{D5CDD505-2E9C-101B-9397-08002B2CF9AE}" pid="42" name="PluginDependencies_40">
    <vt:lpwstr>:","dependencyVersion":null},{"dependencyType":"DataSource","dependencyId":"635578795114913335:","dependencyVersion":null},{"dependencyType":"DataSource","dependencyId":"635578795114913335:","dependencyVersion":null},{"dependencyType":"DataSource","depend</vt:lpwstr>
  </property>
  <property fmtid="{D5CDD505-2E9C-101B-9397-08002B2CF9AE}" pid="43" name="PluginDependencies_41">
    <vt:lpwstr>encyId":"635578795114913335:","dependencyVersion":null},{"dependencyType":"DataSource","dependencyId":"635578795114913335:","dependencyVersion":null},{"dependencyType":"DataSource","dependencyId":"635578795114913335:","dependencyVersion":null},{"dependenc</vt:lpwstr>
  </property>
  <property fmtid="{D5CDD505-2E9C-101B-9397-08002B2CF9AE}" pid="44" name="PluginDependencies_42">
    <vt:lpwstr>yType":"DataSource","dependencyId":"635578795114913335:","dependencyVersion":null},{"dependencyType":"DataSource","dependencyId":"635578795114913335:","dependencyVersion":null},{"dependencyType":"DataSource","dependencyId":"635578795114913335:","dependenc</vt:lpwstr>
  </property>
  <property fmtid="{D5CDD505-2E9C-101B-9397-08002B2CF9AE}" pid="45" name="PluginDependencies_43">
    <vt:lpwstr>yVersion":null},{"dependencyType":"DataSource","dependencyId":"635578795114913335:","dependencyVersion":null},{"dependencyType":"DataSource","dependencyId":"635578795114913335:","dependencyVersion":null},{"dependencyType":"DataSource","dependencyId":"6355</vt:lpwstr>
  </property>
  <property fmtid="{D5CDD505-2E9C-101B-9397-08002B2CF9AE}" pid="46" name="PluginDependencies_44">
    <vt:lpwstr>78795114913335:","dependencyVersion":null},{"dependencyType":"DataSource","dependencyId":"635578795114913335:","dependencyVersion":null},{"dependencyType":"DataSource","dependencyId":"635578795114913335:","dependencyVersion":null},{"dependencyType":"DataS</vt:lpwstr>
  </property>
  <property fmtid="{D5CDD505-2E9C-101B-9397-08002B2CF9AE}" pid="47" name="PluginDependencies_45">
    <vt:lpwstr>ource","dependencyId":"635578795114913335:","dependencyVersion":null},{"dependencyType":"DataSource","dependencyId":"635578795114913335:","dependencyVersion":null},{"dependencyType":"DataSource","dependencyId":"635578795114913335:","dependencyVersion":nul</vt:lpwstr>
  </property>
  <property fmtid="{D5CDD505-2E9C-101B-9397-08002B2CF9AE}" pid="48" name="PluginDependencies_46">
    <vt:lpwstr>l},{"dependencyType":"DataSource","dependencyId":"635578795114913335:","dependencyVersion":null},{"dependencyType":"DataSource","dependencyId":"635578795114913335:","dependencyVersion":null},{"dependencyType":"DataSource","dependencyId":"63557879511491333</vt:lpwstr>
  </property>
  <property fmtid="{D5CDD505-2E9C-101B-9397-08002B2CF9AE}" pid="49" name="PluginDependencies_47">
    <vt:lpwstr>5:","dependencyVersion":null},{"dependencyType":"DataSource","dependencyId":"635578795114913335:","dependencyVersion":null},{"dependencyType":"DataSource","dependencyId":"635578795114913335:","dependencyVersion":null},{"dependencyType":"DataSource","depen</vt:lpwstr>
  </property>
  <property fmtid="{D5CDD505-2E9C-101B-9397-08002B2CF9AE}" pid="50" name="PluginDependencies_48">
    <vt:lpwstr>dencyId":"635578795114913335:","dependencyVersion":null},{"dependencyType":"DataSource","dependencyId":"635578795114913335:","dependencyVersion":null},{"dependencyType":"DataSource","dependencyId":"635578795114913335:","dependencyVersion":null},{"dependen</vt:lpwstr>
  </property>
  <property fmtid="{D5CDD505-2E9C-101B-9397-08002B2CF9AE}" pid="51" name="PluginDependencies_49">
    <vt:lpwstr>cyType":"DataSource","dependencyId":"635578795114913335:","dependencyVersion":null},{"dependencyType":"DataSource","dependencyId":"635578795114913335:","dependencyVersion":null},{"dependencyType":"DataSource","dependencyId":"635578795114913335:","dependen</vt:lpwstr>
  </property>
  <property fmtid="{D5CDD505-2E9C-101B-9397-08002B2CF9AE}" pid="52" name="PluginDependencies_50">
    <vt:lpwstr>cyVersion":null},{"dependencyType":"DataSource","dependencyId":"635578795114913335:","dependencyVersion":null},{"dependencyType":"DataSource","dependencyId":"635578795114913335:","dependencyVersion":null},{"dependencyType":"DataSource","dependencyId":"635</vt:lpwstr>
  </property>
  <property fmtid="{D5CDD505-2E9C-101B-9397-08002B2CF9AE}" pid="53" name="PluginDependencies_51">
    <vt:lpwstr>578795114913335:","dependencyVersion":null},{"dependencyType":"DataSource","dependencyId":"635578795114913335:","dependencyVersion":null},{"dependencyType":"DataSource","dependencyId":"635578795114913335:","dependencyVersion":null},{"dependencyType":"Data</vt:lpwstr>
  </property>
  <property fmtid="{D5CDD505-2E9C-101B-9397-08002B2CF9AE}" pid="54" name="PluginDependencies_52">
    <vt:lpwstr>Source","dependencyId":"635578795114913335:","dependencyVersion":null},{"dependencyType":"DataSource","dependencyId":"635578795114913335:","dependencyVersion":null},{"dependencyType":"DataSource","dependencyId":"635578795114913335:","dependencyVersion":nu</vt:lpwstr>
  </property>
  <property fmtid="{D5CDD505-2E9C-101B-9397-08002B2CF9AE}" pid="55" name="PluginDependencies_53">
    <vt:lpwstr>ll},{"dependencyType":"DataSource","dependencyId":"635578795114913335:","dependencyVersion":null},{"dependencyType":"DataSource","dependencyId":"635578795114913335:","dependencyVersion":null},{"dependencyType":"DataSource","dependencyId":"6355787951149133</vt:lpwstr>
  </property>
  <property fmtid="{D5CDD505-2E9C-101B-9397-08002B2CF9AE}" pid="56" name="PluginDependencies_54">
    <vt:lpwstr>35:","dependencyVersion":null},{"dependencyType":"DataSource","dependencyId":"635578795114913335:","dependencyVersion":null},{"dependencyType":"DataSource","dependencyId":"635578795114913335:","dependencyVersion":null},{"dependencyType":"DataSource","depe</vt:lpwstr>
  </property>
  <property fmtid="{D5CDD505-2E9C-101B-9397-08002B2CF9AE}" pid="57" name="PluginDependencies_55">
    <vt:lpwstr>ndencyId":"635578795114913335:","dependencyVersion":null},{"dependencyType":"DataSource","dependencyId":"635578795114913335:","dependencyVersion":null},{"dependencyType":"DataSource","dependencyId":"635578795114913335:","dependencyVersion":null},{"depende</vt:lpwstr>
  </property>
  <property fmtid="{D5CDD505-2E9C-101B-9397-08002B2CF9AE}" pid="58" name="PluginDependencies_56">
    <vt:lpwstr>ncyType":"DataSource","dependencyId":"635578795114913335:","dependencyVersion":null},{"dependencyType":"DataSource","dependencyId":"635578795114913335:","dependencyVersion":null},{"dependencyType":"DataSource","dependencyId":"635578795114913335:","depende</vt:lpwstr>
  </property>
  <property fmtid="{D5CDD505-2E9C-101B-9397-08002B2CF9AE}" pid="59" name="PluginDependencies_57">
    <vt:lpwstr>ncyVersion":null},{"dependencyType":"DataSource","dependencyId":"635578795114913335:","dependencyVersion":null},{"dependencyType":"DataSource","dependencyId":"635578795114913335:","dependencyVersion":null},{"dependencyType":"DataSource","dependencyId":"63</vt:lpwstr>
  </property>
  <property fmtid="{D5CDD505-2E9C-101B-9397-08002B2CF9AE}" pid="60" name="PluginDependencies_58">
    <vt:lpwstr>5578795114913335:","dependencyVersion":null},{"dependencyType":"DataSource","dependencyId":"635578795114913335:","dependencyVersion":null},{"dependencyType":"DataSource","dependencyId":"635578795114913335:","dependencyVersion":null},{"dependencyType":"Dat</vt:lpwstr>
  </property>
  <property fmtid="{D5CDD505-2E9C-101B-9397-08002B2CF9AE}" pid="61" name="PluginDependencies_59">
    <vt:lpwstr>aSource","dependencyId":"635578795114913335:","dependencyVersion":null},{"dependencyType":"DataSource","dependencyId":"635578795114913335:","dependencyVersion":null},{"dependencyType":"DataSource","dependencyId":"635578795114913335:","dependencyVersion":n</vt:lpwstr>
  </property>
  <property fmtid="{D5CDD505-2E9C-101B-9397-08002B2CF9AE}" pid="62" name="PluginDependencies_60">
    <vt:lpwstr>ull},{"dependencyType":"DataSource","dependencyId":"635578795114913335:","dependencyVersion":null},{"dependencyType":"DataSource","dependencyId":"635578795114913335:","dependencyVersion":null},{"dependencyType":"DataSource","dependencyId":"635578795114913</vt:lpwstr>
  </property>
  <property fmtid="{D5CDD505-2E9C-101B-9397-08002B2CF9AE}" pid="63" name="PluginDependencies_61">
    <vt:lpwstr>335:","dependencyVersion":null},{"dependencyType":"DataSource","dependencyId":"635578795114913335:","dependencyVersion":null},{"dependencyType":"DataSource","dependencyId":"635578795114913335:","dependencyVersion":null},{"dependencyType":"DataSource","dep</vt:lpwstr>
  </property>
  <property fmtid="{D5CDD505-2E9C-101B-9397-08002B2CF9AE}" pid="64" name="PluginDependencies_62">
    <vt:lpwstr>endencyId":"635578795114913335:","dependencyVersion":null},{"dependencyType":"DataSource","dependencyId":"635578795114913335:","dependencyVersion":null},{"dependencyType":"DataSource","dependencyId":"635578795114913335:","dependencyVersion":null},{"depend</vt:lpwstr>
  </property>
  <property fmtid="{D5CDD505-2E9C-101B-9397-08002B2CF9AE}" pid="65" name="PluginDependencies_63">
    <vt:lpwstr>encyType":"DataSource","dependencyId":"635578795114913335:","dependencyVersion":null},{"dependencyType":"DataSource","dependencyId":"635578795114913335:","dependencyVersion":null},{"dependencyType":"DataSource","dependencyId":"635578795114913335:","depend</vt:lpwstr>
  </property>
  <property fmtid="{D5CDD505-2E9C-101B-9397-08002B2CF9AE}" pid="66" name="PluginDependencies_64">
    <vt:lpwstr>encyVersion":null},{"dependencyType":"DataSource","dependencyId":"635578795114913335:","dependencyVersion":null},{"dependencyType":"DataSource","dependencyId":"635578795114913335:","dependencyVersion":null},{"dependencyType":"DataSource","dependencyId":"6</vt:lpwstr>
  </property>
  <property fmtid="{D5CDD505-2E9C-101B-9397-08002B2CF9AE}" pid="67" name="PluginDependencies_65">
    <vt:lpwstr>35578795114913335:","dependencyVersion":null},{"dependencyType":"DataSource","dependencyId":"635578795114913335:","dependencyVersion":null},{"dependencyType":"DataSource","dependencyId":"635578795114913335:","dependencyVersion":null},{"dependencyType":"Da</vt:lpwstr>
  </property>
  <property fmtid="{D5CDD505-2E9C-101B-9397-08002B2CF9AE}" pid="68" name="PluginDependencies_66">
    <vt:lpwstr>taSource","dependencyId":"635578795114913335:","dependencyVersion":null},{"dependencyType":"DataSource","dependencyId":"635578795114913335:","dependencyVersion":null},{"dependencyType":"DataSource","dependencyId":"635578795114913335:","dependencyVersion":</vt:lpwstr>
  </property>
  <property fmtid="{D5CDD505-2E9C-101B-9397-08002B2CF9AE}" pid="69" name="PluginDependencies_67">
    <vt:lpwstr>null},{"dependencyType":"DataSource","dependencyId":"635578795114913335:","dependencyVersion":null}],"635953564952684809:635953567398858530":[],"635953564952684809:635953567704393972":[],"635953564952684809:635953654399412128":[],"635953564952684809:63597</vt:lpwstr>
  </property>
  <property fmtid="{D5CDD505-2E9C-101B-9397-08002B2CF9AE}" pid="70" name="PluginDependencies_68">
    <vt:lpwstr>9493927969348":[],"635953564952684809:635953567398858529":[],"635953564952684809:635986781855808500":[]}</vt:lpwstr>
  </property>
  <property fmtid="{D5CDD505-2E9C-101B-9397-08002B2CF9AE}" pid="71" name="CustomerId">
    <vt:lpwstr>deloittebasic</vt:lpwstr>
  </property>
  <property fmtid="{D5CDD505-2E9C-101B-9397-08002B2CF9AE}" pid="72" name="TemplateId">
    <vt:lpwstr>635986756201929906</vt:lpwstr>
  </property>
  <property fmtid="{D5CDD505-2E9C-101B-9397-08002B2CF9AE}" pid="73" name="UserProfileId">
    <vt:lpwstr>635996688503861219</vt:lpwstr>
  </property>
</Properties>
</file>