
<file path=[Content_Types].xml><?xml version="1.0" encoding="utf-8"?>
<Types xmlns="http://schemas.openxmlformats.org/package/2006/content-types">
  <Default Extension="bin" ContentType="image/x-emf"/>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embeddings/oleObject1.bin" ContentType="application/vnd.openxmlformats-officedocument.oleObject"/>
  <Override PartName="/ppt/tags/tag2.xml" ContentType="application/vnd.openxmlformats-officedocument.presentationml.tags+xml"/>
  <Override PartName="/ppt/embeddings/oleObject2.bin" ContentType="application/vnd.openxmlformats-officedocument.oleObject"/>
  <Override PartName="/ppt/media/image4.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media/image6.bin"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embeddings/oleObject3.bin" ContentType="application/vnd.openxmlformats-officedocument.oleObject"/>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7" r:id="rId1"/>
  </p:sldMasterIdLst>
  <p:notesMasterIdLst>
    <p:notesMasterId r:id="rId34"/>
  </p:notesMasterIdLst>
  <p:handoutMasterIdLst>
    <p:handoutMasterId r:id="rId35"/>
  </p:handoutMasterIdLst>
  <p:sldIdLst>
    <p:sldId id="307" r:id="rId2"/>
    <p:sldId id="308" r:id="rId3"/>
    <p:sldId id="338" r:id="rId4"/>
    <p:sldId id="393" r:id="rId5"/>
    <p:sldId id="340" r:id="rId6"/>
    <p:sldId id="299" r:id="rId7"/>
    <p:sldId id="313" r:id="rId8"/>
    <p:sldId id="305" r:id="rId9"/>
    <p:sldId id="342" r:id="rId10"/>
    <p:sldId id="289" r:id="rId11"/>
    <p:sldId id="291" r:id="rId12"/>
    <p:sldId id="293" r:id="rId13"/>
    <p:sldId id="318" r:id="rId14"/>
    <p:sldId id="341" r:id="rId15"/>
    <p:sldId id="325" r:id="rId16"/>
    <p:sldId id="343" r:id="rId17"/>
    <p:sldId id="391" r:id="rId18"/>
    <p:sldId id="344" r:id="rId19"/>
    <p:sldId id="346" r:id="rId20"/>
    <p:sldId id="347" r:id="rId21"/>
    <p:sldId id="348" r:id="rId22"/>
    <p:sldId id="349" r:id="rId23"/>
    <p:sldId id="384" r:id="rId24"/>
    <p:sldId id="388" r:id="rId25"/>
    <p:sldId id="390" r:id="rId26"/>
    <p:sldId id="315" r:id="rId27"/>
    <p:sldId id="385" r:id="rId28"/>
    <p:sldId id="386" r:id="rId29"/>
    <p:sldId id="381" r:id="rId30"/>
    <p:sldId id="364" r:id="rId31"/>
    <p:sldId id="361" r:id="rId32"/>
    <p:sldId id="362" r:id="rId33"/>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3329B-8616-49A2-B158-36CFB9280DC6}">
          <p14:sldIdLst>
            <p14:sldId id="307"/>
            <p14:sldId id="308"/>
            <p14:sldId id="338"/>
            <p14:sldId id="393"/>
            <p14:sldId id="340"/>
            <p14:sldId id="299"/>
            <p14:sldId id="313"/>
            <p14:sldId id="305"/>
            <p14:sldId id="342"/>
            <p14:sldId id="289"/>
            <p14:sldId id="291"/>
            <p14:sldId id="293"/>
            <p14:sldId id="318"/>
            <p14:sldId id="341"/>
            <p14:sldId id="325"/>
            <p14:sldId id="343"/>
            <p14:sldId id="391"/>
            <p14:sldId id="344"/>
            <p14:sldId id="346"/>
            <p14:sldId id="347"/>
            <p14:sldId id="348"/>
            <p14:sldId id="349"/>
            <p14:sldId id="384"/>
            <p14:sldId id="388"/>
            <p14:sldId id="390"/>
          </p14:sldIdLst>
        </p14:section>
        <p14:section name="Appendix" id="{BF19F17D-957F-477C-9F3F-6A44804EDBA8}">
          <p14:sldIdLst>
            <p14:sldId id="315"/>
            <p14:sldId id="385"/>
            <p14:sldId id="386"/>
            <p14:sldId id="381"/>
            <p14:sldId id="364"/>
            <p14:sldId id="361"/>
            <p14:sldId id="362"/>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90"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rlow, Kendall" initials="KT" lastIdx="3" clrIdx="0">
    <p:extLst>
      <p:ext uri="{19B8F6BF-5375-455C-9EA6-DF929625EA0E}">
        <p15:presenceInfo xmlns:p15="http://schemas.microsoft.com/office/powerpoint/2012/main" userId="Thurlow, Kenda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3979" autoAdjust="0"/>
  </p:normalViewPr>
  <p:slideViewPr>
    <p:cSldViewPr snapToGrid="0" showGuides="1">
      <p:cViewPr varScale="1">
        <p:scale>
          <a:sx n="61" d="100"/>
          <a:sy n="61" d="100"/>
        </p:scale>
        <p:origin x="33" y="219"/>
      </p:cViewPr>
      <p:guideLst>
        <p:guide/>
        <p:guide orient="horz" pos="2047"/>
        <p:guide orient="horz" pos="1593"/>
        <p:guide orient="horz" pos="2568"/>
        <p:guide orient="horz" pos="3090"/>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10/19/2018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10/19/2018</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a:pPr/>
              <a:t>1</a:t>
            </a:fld>
            <a:endParaRPr lang="en-US" dirty="0"/>
          </a:p>
        </p:txBody>
      </p:sp>
    </p:spTree>
    <p:extLst>
      <p:ext uri="{BB962C8B-B14F-4D97-AF65-F5344CB8AC3E}">
        <p14:creationId xmlns:p14="http://schemas.microsoft.com/office/powerpoint/2010/main" val="164057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51330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2D0A8F-149F-4D10-BDCD-FC340672DD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20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Quad is</a:t>
            </a:r>
            <a:r>
              <a:rPr lang="en-US" baseline="0" dirty="0"/>
              <a:t> a </a:t>
            </a:r>
            <a:r>
              <a:rPr lang="en-US" dirty="0"/>
              <a:t>Salesforce’s add-on which allows</a:t>
            </a:r>
            <a:r>
              <a:rPr lang="en-US" baseline="0" dirty="0"/>
              <a:t> event volunteers and campus team members to submit feedback on candidates, helping to automate candidate lifecycle management. Key functionality includes event management, candidate feedback, and the ability to export data for reports. The software is a useful tool for recruiters and campus teams as it provides them with a centralized platform to collect feedback on candidates. The goal of using The Quad is that teams will gain efficiencies by streamlining feedback and prioritizing top candidates faster.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7810CC-C9D9-45F6-A958-53CEEC0A80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927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UPDATED 7.2 </a:t>
            </a:r>
            <a:endParaRPr lang="en-US" dirty="0"/>
          </a:p>
        </p:txBody>
      </p:sp>
      <p:sp>
        <p:nvSpPr>
          <p:cNvPr id="4" name="Slide Number Placeholder 3"/>
          <p:cNvSpPr>
            <a:spLocks noGrp="1"/>
          </p:cNvSpPr>
          <p:nvPr>
            <p:ph type="sldNum" sz="quarter" idx="10"/>
          </p:nvPr>
        </p:nvSpPr>
        <p:spPr/>
        <p:txBody>
          <a:bodyPr/>
          <a:lstStyle/>
          <a:p>
            <a:fld id="{18A625DB-787D-491D-8A5F-7E8FF7F21876}" type="slidenum">
              <a:rPr lang="en-US" smtClean="0"/>
              <a:t>27</a:t>
            </a:fld>
            <a:endParaRPr lang="en-US"/>
          </a:p>
        </p:txBody>
      </p:sp>
    </p:spTree>
    <p:extLst>
      <p:ext uri="{BB962C8B-B14F-4D97-AF65-F5344CB8AC3E}">
        <p14:creationId xmlns:p14="http://schemas.microsoft.com/office/powerpoint/2010/main" val="3442062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1390">
              <a:defRPr/>
            </a:pPr>
            <a:fld id="{451BABEC-EA3D-4C38-82F6-E3FEECC98721}" type="slidenum">
              <a:rPr lang="en-US">
                <a:solidFill>
                  <a:prstClr val="black"/>
                </a:solidFill>
                <a:latin typeface="Calibri" panose="020F0502020204030204"/>
              </a:rPr>
              <a:pPr defTabSz="881390">
                <a:defRPr/>
              </a:pPr>
              <a:t>30</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4217737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75364" y="4560571"/>
            <a:ext cx="5364480" cy="4320540"/>
          </a:xfrm>
        </p:spPr>
        <p:txBody>
          <a:bodyPr/>
          <a:lstStyle/>
          <a:p>
            <a:endParaRPr lang="en-US"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52433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75364" y="4560571"/>
            <a:ext cx="5364480" cy="4320540"/>
          </a:xfrm>
        </p:spPr>
        <p:txBody>
          <a:bodyPr/>
          <a:lstStyle/>
          <a:p>
            <a:endParaRPr lang="en-US"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8264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06580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This fall, there will be Career Fairs, Info Sessions, and other campus events up until the interview buddy program and interviews occurs. In the winter, there are opportunities to volunteer at the Inside Deloitte Event for new hires or be a part of an offer buddy program. </a:t>
            </a:r>
            <a:endParaRPr lang="en-US" dirty="0"/>
          </a:p>
        </p:txBody>
      </p:sp>
      <p:sp>
        <p:nvSpPr>
          <p:cNvPr id="5" name="Slide Number Placeholder 4"/>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4223557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104359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prepare</a:t>
            </a:r>
            <a:r>
              <a:rPr lang="en-US" baseline="0" dirty="0"/>
              <a:t>, campus recruiting teams should start with a basic understanding of the job requirements, the application process, the interview process, their role, general questions, other Deloitte positions, the event format, and targeted majors and GPA. Any unknown questions can be directed to the Lead or Recruiter, however. This Recruiting 101 session is about getting the entire BTA/C community comfortable with attending recruiting events. </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2501553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397077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prstClr val="white"/>
                </a:solidFill>
              </a:rPr>
              <a:t>For FY19 Recruiting, the profile approach has been modified to align recruit skills more clearly with business needs and better articulate project and role expectations to candidates.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a:solidFill>
                <a:prstClr val="whit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baseline="0" dirty="0">
                <a:solidFill>
                  <a:prstClr val="white"/>
                </a:solidFill>
              </a:rPr>
              <a:t> </a:t>
            </a:r>
            <a:r>
              <a:rPr lang="en-US" dirty="0">
                <a:solidFill>
                  <a:srgbClr val="53565A"/>
                </a:solidFill>
              </a:rPr>
              <a:t>Two high level goals have been identified for segment based recruiting:</a:t>
            </a:r>
          </a:p>
          <a:p>
            <a:pPr marL="285750" indent="-285750">
              <a:buFont typeface="Arial" panose="020B0604020202020204" pitchFamily="34" charset="0"/>
              <a:buChar char="•"/>
            </a:pPr>
            <a:r>
              <a:rPr lang="en-US" dirty="0">
                <a:solidFill>
                  <a:srgbClr val="53565A"/>
                </a:solidFill>
              </a:rPr>
              <a:t>Set </a:t>
            </a:r>
            <a:r>
              <a:rPr lang="en-US" dirty="0">
                <a:solidFill>
                  <a:srgbClr val="007680"/>
                </a:solidFill>
              </a:rPr>
              <a:t>expectations around the type of work BTA’s will do</a:t>
            </a:r>
            <a:r>
              <a:rPr lang="en-US" dirty="0">
                <a:solidFill>
                  <a:srgbClr val="53565A"/>
                </a:solidFill>
              </a:rPr>
              <a:t> when they join the firm</a:t>
            </a:r>
          </a:p>
          <a:p>
            <a:pPr marL="285750" indent="-285750">
              <a:buFont typeface="Arial" panose="020B0604020202020204" pitchFamily="34" charset="0"/>
              <a:buChar char="•"/>
            </a:pPr>
            <a:r>
              <a:rPr lang="en-US" dirty="0">
                <a:solidFill>
                  <a:srgbClr val="53565A"/>
                </a:solidFill>
              </a:rPr>
              <a:t>Provide flexibility and </a:t>
            </a:r>
            <a:r>
              <a:rPr lang="en-US" dirty="0">
                <a:solidFill>
                  <a:srgbClr val="007680"/>
                </a:solidFill>
              </a:rPr>
              <a:t>further align talent to business needs</a:t>
            </a:r>
          </a:p>
          <a:p>
            <a:pPr marL="285750" indent="-285750">
              <a:buFont typeface="Arial" panose="020B0604020202020204" pitchFamily="34" charset="0"/>
              <a:buChar char="•"/>
            </a:pPr>
            <a:endParaRPr lang="en-US" dirty="0">
              <a:solidFill>
                <a:srgbClr val="007680"/>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53565A"/>
                </a:solidFill>
                <a:effectLst/>
                <a:uLnTx/>
                <a:uFillTx/>
                <a:latin typeface="Verdana"/>
                <a:ea typeface="+mn-ea"/>
                <a:cs typeface="+mn-cs"/>
              </a:rPr>
              <a:t>During recruitment BTA’s are aligned to a profile which best matches their skills, interests, and experiences. While BTAs can expect to have role(s) which are aligned to these profiles, project assignments for BTA’s vary depending on an analyst’s skills/background and business needs. </a:t>
            </a:r>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438837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9418" y="4416426"/>
            <a:ext cx="5611566" cy="169277"/>
          </a:xfrm>
        </p:spPr>
        <p:txBody>
          <a:bodyPr>
            <a:normAutofit fontScale="32500" lnSpcReduction="20000"/>
          </a:bodyPr>
          <a:lstStyle/>
          <a:p>
            <a:pPr defTabSz="931774">
              <a:defRPr/>
            </a:pPr>
            <a:endParaRPr lang="en-US" b="0" dirty="0"/>
          </a:p>
        </p:txBody>
      </p:sp>
      <p:sp>
        <p:nvSpPr>
          <p:cNvPr id="4" name="Slide Number Placeholder 3"/>
          <p:cNvSpPr>
            <a:spLocks noGrp="1"/>
          </p:cNvSpPr>
          <p:nvPr>
            <p:ph type="sldNum" sz="quarter" idx="10"/>
          </p:nvPr>
        </p:nvSpPr>
        <p:spPr/>
        <p:txBody>
          <a:bodyPr/>
          <a:lstStyle/>
          <a:p>
            <a:fld id="{13626CA2-F9ED-4069-A904-0B563E565E61}"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04123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75364" y="4560571"/>
            <a:ext cx="5364480" cy="4320540"/>
          </a:xfrm>
        </p:spPr>
        <p:txBody>
          <a:bodyPr/>
          <a:lstStyle/>
          <a:p>
            <a:endParaRPr lang="en-US"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4437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84491926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1928064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814711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556495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4257293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0799149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42360325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458357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432816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97" name="think-cell Slide" r:id="rId4" imgW="476" imgH="475" progId="TCLayout.ActiveDocument.1">
                  <p:embed/>
                </p:oleObj>
              </mc:Choice>
              <mc:Fallback>
                <p:oleObj name="think-cell Slide" r:id="rId4" imgW="476" imgH="475"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204566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176319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6782108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4686964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537955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4048283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764493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5784024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7863620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7176366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586946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412035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0733556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687487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0869222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766511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098345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185483846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8822807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481726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145492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3490835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413031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595434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11328858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4329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US" noProof="0" dirty="0"/>
              <a:t>Click icon to add picture</a:t>
            </a:r>
            <a:endParaRPr lang="en-GB" noProof="0" dirty="0"/>
          </a:p>
        </p:txBody>
      </p:sp>
      <p:sp>
        <p:nvSpPr>
          <p:cNvPr id="2" name="FLD_PresentationTitle"/>
          <p:cNvSpPr>
            <a:spLocks noGrp="1"/>
          </p:cNvSpPr>
          <p:nvPr>
            <p:ph type="ctrTitle" hasCustomPrompt="1"/>
          </p:nvPr>
        </p:nvSpPr>
        <p:spPr bwMode="gray">
          <a:xfrm>
            <a:off x="475200" y="5480578"/>
            <a:ext cx="5620800"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endParaRPr lang="en-GB" noProof="0" dirty="0"/>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endParaRPr lang="en-GB"/>
          </a:p>
        </p:txBody>
      </p:sp>
      <p:sp>
        <p:nvSpPr>
          <p:cNvPr id="18" name="SD_ART_Logo_White"/>
          <p:cNvSpPr/>
          <p:nvPr userDrawn="1"/>
        </p:nvSpPr>
        <p:spPr>
          <a:xfrm>
            <a:off x="475438" y="464400"/>
            <a:ext cx="2286000" cy="100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28426494" name="LogoFrontSlide"/>
          <p:cNvPicPr>
            <a:picLocks noChangeAspect="1"/>
          </p:cNvPicPr>
          <p:nvPr/>
        </p:nvPicPr>
        <p:blipFill>
          <a:blip r:embed="rId3">
            <a:extLst/>
          </a:blip>
          <a:stretch>
            <a:fillRect/>
          </a:stretch>
        </p:blipFill>
        <p:spPr>
          <a:xfrm>
            <a:off x="413999" y="503999"/>
            <a:ext cx="1655999" cy="725867"/>
          </a:xfrm>
          <a:prstGeom prst="rect">
            <a:avLst/>
          </a:prstGeom>
        </p:spPr>
      </p:pic>
      <p:sp>
        <p:nvSpPr>
          <p:cNvPr id="4" name="Footer Placeholder 3" hidden="1"/>
          <p:cNvSpPr>
            <a:spLocks noGrp="1"/>
          </p:cNvSpPr>
          <p:nvPr>
            <p:ph type="ftr" sz="quarter" idx="12"/>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410543685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2" y="1665289"/>
            <a:ext cx="11188699" cy="392112"/>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7446420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1145669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5985258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830717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6333624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19141425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3373"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8131866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Lst>
  <p:transition>
    <p:fade/>
  </p:transition>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1.xml"/><Relationship Id="rId1" Type="http://schemas.openxmlformats.org/officeDocument/2006/relationships/tags" Target="../tags/tag3.xml"/><Relationship Id="rId4" Type="http://schemas.openxmlformats.org/officeDocument/2006/relationships/image" Target="../media/image6.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hyperlink" Target="https://talent--c.na2.visual.force.com/apex/PracPortal_Home" TargetMode="External"/><Relationship Id="rId5" Type="http://schemas.openxmlformats.org/officeDocument/2006/relationships/oleObject" Target="../embeddings/oleObject3.bin"/><Relationship Id="rId4"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srcRect l="15" r="15"/>
          <a:stretch>
            <a:fillRect/>
          </a:stretch>
        </p:blipFill>
        <p:spPr/>
      </p:pic>
      <p:sp>
        <p:nvSpPr>
          <p:cNvPr id="2" name="Title 1"/>
          <p:cNvSpPr>
            <a:spLocks noGrp="1"/>
          </p:cNvSpPr>
          <p:nvPr>
            <p:ph type="ctrTitle"/>
          </p:nvPr>
        </p:nvSpPr>
        <p:spPr/>
        <p:txBody>
          <a:bodyPr/>
          <a:lstStyle/>
          <a:p>
            <a:r>
              <a:rPr lang="en-GB" dirty="0"/>
              <a:t>FY19 Recruiting </a:t>
            </a:r>
            <a:r>
              <a:rPr lang="en-GB" dirty="0" smtClean="0"/>
              <a:t>101 - Minneapolis</a:t>
            </a:r>
            <a:endParaRPr lang="en-GB" dirty="0"/>
          </a:p>
        </p:txBody>
      </p:sp>
      <p:sp>
        <p:nvSpPr>
          <p:cNvPr id="7" name="Subtitle 6"/>
          <p:cNvSpPr>
            <a:spLocks noGrp="1"/>
          </p:cNvSpPr>
          <p:nvPr>
            <p:ph type="subTitle" idx="1"/>
          </p:nvPr>
        </p:nvSpPr>
        <p:spPr/>
        <p:txBody>
          <a:bodyPr/>
          <a:lstStyle/>
          <a:p>
            <a:r>
              <a:rPr lang="en-GB" dirty="0" smtClean="0"/>
              <a:t>September </a:t>
            </a:r>
            <a:r>
              <a:rPr lang="en-GB" dirty="0"/>
              <a:t>2018</a:t>
            </a:r>
          </a:p>
        </p:txBody>
      </p:sp>
      <p:sp>
        <p:nvSpPr>
          <p:cNvPr id="8" name="NameDate"/>
          <p:cNvSpPr/>
          <p:nvPr>
            <p:custDataLst>
              <p:tags r:id="rId1"/>
            </p:custDataLst>
          </p:nvPr>
        </p:nvSpPr>
        <p:spPr bwMode="gray">
          <a:xfrm>
            <a:off x="469899" y="6381750"/>
            <a:ext cx="7445375" cy="298450"/>
          </a:xfrm>
          <a:prstGeom prst="rect">
            <a:avLst/>
          </a:prstGeom>
          <a:noFill/>
          <a:ln w="19050" algn="ctr">
            <a:noFill/>
            <a:miter lim="800000"/>
            <a:headEnd/>
            <a:tailEnd/>
          </a:ln>
        </p:spPr>
        <p:txBody>
          <a:bodyPr wrap="square" lIns="0" tIns="0" rIns="0" bIns="0" rtlCol="0" anchor="t" anchorCtr="0"/>
          <a:lstStyle/>
          <a:p>
            <a:pPr marL="0" indent="0" algn="l" defTabSz="914400" rtl="0" eaLnBrk="1" latinLnBrk="0" hangingPunct="1">
              <a:lnSpc>
                <a:spcPct val="106000"/>
              </a:lnSpc>
              <a:spcBef>
                <a:spcPts val="0"/>
              </a:spcBef>
              <a:spcAft>
                <a:spcPts val="0"/>
              </a:spcAft>
              <a:buSzPct val="100000"/>
              <a:buFont typeface="Arial" panose="020B0604020202020204" pitchFamily="34" charset="0"/>
              <a:buChar char="​"/>
            </a:pPr>
            <a:endParaRPr lang="en-GB" sz="1050" b="0" kern="1200" noProof="0" dirty="0">
              <a:solidFill>
                <a:schemeClr val="tx1"/>
              </a:solidFill>
              <a:latin typeface="+mn-lt"/>
              <a:ea typeface="+mn-ea"/>
              <a:cs typeface="+mn-cs"/>
            </a:endParaRPr>
          </a:p>
        </p:txBody>
      </p:sp>
    </p:spTree>
    <p:extLst>
      <p:ext uri="{BB962C8B-B14F-4D97-AF65-F5344CB8AC3E}">
        <p14:creationId xmlns:p14="http://schemas.microsoft.com/office/powerpoint/2010/main" val="122492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A4974C-68DD-454B-A27D-B6D495EB2022}"/>
              </a:ext>
            </a:extLst>
          </p:cNvPr>
          <p:cNvSpPr>
            <a:spLocks noGrp="1"/>
          </p:cNvSpPr>
          <p:nvPr>
            <p:ph type="title"/>
          </p:nvPr>
        </p:nvSpPr>
        <p:spPr/>
        <p:txBody>
          <a:bodyPr/>
          <a:lstStyle/>
          <a:p>
            <a:r>
              <a:rPr lang="en-US" dirty="0"/>
              <a:t>Profile Overview: Solution Engineering</a:t>
            </a:r>
          </a:p>
        </p:txBody>
      </p:sp>
      <p:sp>
        <p:nvSpPr>
          <p:cNvPr id="18" name="Rectangle 17"/>
          <p:cNvSpPr/>
          <p:nvPr/>
        </p:nvSpPr>
        <p:spPr bwMode="auto">
          <a:xfrm>
            <a:off x="714340" y="2451249"/>
            <a:ext cx="4943208" cy="254845"/>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Interests / Skills</a:t>
            </a:r>
          </a:p>
        </p:txBody>
      </p:sp>
      <p:sp>
        <p:nvSpPr>
          <p:cNvPr id="19" name="Rectangle 18"/>
          <p:cNvSpPr/>
          <p:nvPr/>
        </p:nvSpPr>
        <p:spPr bwMode="auto">
          <a:xfrm>
            <a:off x="6524429" y="2449490"/>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Majors / Coursework</a:t>
            </a:r>
          </a:p>
        </p:txBody>
      </p:sp>
      <p:sp>
        <p:nvSpPr>
          <p:cNvPr id="20" name="TextBox 19"/>
          <p:cNvSpPr txBox="1"/>
          <p:nvPr/>
        </p:nvSpPr>
        <p:spPr>
          <a:xfrm>
            <a:off x="762108" y="2757703"/>
            <a:ext cx="4876691" cy="160596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IT Delivery Methodology</a:t>
            </a:r>
          </a:p>
          <a:p>
            <a:pPr marL="171450" indent="-171450">
              <a:buFont typeface="Arial" panose="020B0604020202020204" pitchFamily="34" charset="0"/>
              <a:buChar char="•"/>
            </a:pPr>
            <a:r>
              <a:rPr lang="en-US" sz="1100" dirty="0"/>
              <a:t>Software/application development</a:t>
            </a:r>
          </a:p>
          <a:p>
            <a:pPr marL="171450" indent="-171450">
              <a:buFont typeface="Arial" panose="020B0604020202020204" pitchFamily="34" charset="0"/>
              <a:buChar char="•"/>
            </a:pPr>
            <a:r>
              <a:rPr lang="en-US" sz="1100" dirty="0"/>
              <a:t>Programming/modeling language proficiency</a:t>
            </a:r>
          </a:p>
          <a:p>
            <a:pPr marL="171450" indent="-171450">
              <a:buFont typeface="Arial" panose="020B0604020202020204" pitchFamily="34" charset="0"/>
              <a:buChar char="•"/>
            </a:pPr>
            <a:r>
              <a:rPr lang="en-US" sz="1100" dirty="0"/>
              <a:t>Capabilities across the cloud journey (plan, execute, and run)</a:t>
            </a:r>
          </a:p>
          <a:p>
            <a:pPr marL="171450" indent="-171450">
              <a:buFont typeface="Arial" panose="020B0604020202020204" pitchFamily="34" charset="0"/>
              <a:buChar char="•"/>
            </a:pPr>
            <a:endParaRPr lang="en-US" sz="1100" dirty="0"/>
          </a:p>
        </p:txBody>
      </p:sp>
      <p:sp>
        <p:nvSpPr>
          <p:cNvPr id="21" name="TextBox 20"/>
          <p:cNvSpPr txBox="1"/>
          <p:nvPr/>
        </p:nvSpPr>
        <p:spPr>
          <a:xfrm>
            <a:off x="6574206" y="2757703"/>
            <a:ext cx="4876691" cy="1620626"/>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Computer Science </a:t>
            </a:r>
          </a:p>
          <a:p>
            <a:pPr marL="171450" indent="-171450">
              <a:buFont typeface="Arial" panose="020B0604020202020204" pitchFamily="34" charset="0"/>
              <a:buChar char="•"/>
            </a:pPr>
            <a:r>
              <a:rPr lang="en-US" sz="1100" dirty="0"/>
              <a:t>Software Engineering</a:t>
            </a:r>
          </a:p>
          <a:p>
            <a:pPr marL="171450" indent="-171450">
              <a:buFont typeface="Arial" panose="020B0604020202020204" pitchFamily="34" charset="0"/>
              <a:buChar char="•"/>
            </a:pPr>
            <a:r>
              <a:rPr lang="en-US" sz="1100" dirty="0"/>
              <a:t>Information Systems </a:t>
            </a:r>
          </a:p>
        </p:txBody>
      </p:sp>
      <p:sp>
        <p:nvSpPr>
          <p:cNvPr id="22" name="Rectangle 21"/>
          <p:cNvSpPr/>
          <p:nvPr/>
        </p:nvSpPr>
        <p:spPr bwMode="auto">
          <a:xfrm>
            <a:off x="716659" y="4222953"/>
            <a:ext cx="4940240"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Potential Deloitte Roles</a:t>
            </a:r>
          </a:p>
        </p:txBody>
      </p:sp>
      <p:sp>
        <p:nvSpPr>
          <p:cNvPr id="23" name="Rectangle 22"/>
          <p:cNvSpPr/>
          <p:nvPr/>
        </p:nvSpPr>
        <p:spPr bwMode="auto">
          <a:xfrm>
            <a:off x="6524429" y="4219517"/>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What to Look For</a:t>
            </a:r>
          </a:p>
        </p:txBody>
      </p:sp>
      <p:sp>
        <p:nvSpPr>
          <p:cNvPr id="24" name="TextBox 23"/>
          <p:cNvSpPr txBox="1"/>
          <p:nvPr/>
        </p:nvSpPr>
        <p:spPr>
          <a:xfrm>
            <a:off x="756678" y="4531751"/>
            <a:ext cx="4900221" cy="944765"/>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Assist clients with the design, assessment and optimization of integrated solutions</a:t>
            </a:r>
          </a:p>
          <a:p>
            <a:pPr marL="171450" indent="-171450">
              <a:buFont typeface="Arial" panose="020B0604020202020204" pitchFamily="34" charset="0"/>
              <a:buChar char="•"/>
            </a:pPr>
            <a:r>
              <a:rPr lang="en-US" sz="1100" dirty="0"/>
              <a:t>Support cloud offering, enabling client’s end-to-end journey from on-premise to cloud</a:t>
            </a:r>
          </a:p>
          <a:p>
            <a:pPr marL="171450" indent="-171450">
              <a:buFont typeface="Arial" panose="020B0604020202020204" pitchFamily="34" charset="0"/>
              <a:buChar char="•"/>
            </a:pPr>
            <a:r>
              <a:rPr lang="en-US" sz="1100" dirty="0"/>
              <a:t>Define integrated application solutions to deliver on the client’s objectives</a:t>
            </a:r>
          </a:p>
          <a:p>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
        <p:nvSpPr>
          <p:cNvPr id="25" name="TextBox 24"/>
          <p:cNvSpPr txBox="1"/>
          <p:nvPr/>
        </p:nvSpPr>
        <p:spPr>
          <a:xfrm>
            <a:off x="6574206" y="4531751"/>
            <a:ext cx="4876691" cy="1090311"/>
          </a:xfrm>
          <a:prstGeom prst="rect">
            <a:avLst/>
          </a:prstGeom>
          <a:noFill/>
        </p:spPr>
        <p:txBody>
          <a:bodyPr wrap="square" lIns="0" tIns="0" rIns="0" bIns="0" rtlCol="0">
            <a:noAutofit/>
          </a:bodyPr>
          <a:lstStyle/>
          <a:p>
            <a:pPr marL="171450" indent="-171450">
              <a:buFont typeface="Arial" panose="020B0604020202020204" pitchFamily="34" charset="0"/>
              <a:buChar char="•"/>
            </a:pPr>
            <a:endParaRPr lang="en-US" sz="1100" dirty="0"/>
          </a:p>
        </p:txBody>
      </p:sp>
      <p:sp>
        <p:nvSpPr>
          <p:cNvPr id="26" name="Rectangle 25"/>
          <p:cNvSpPr/>
          <p:nvPr/>
        </p:nvSpPr>
        <p:spPr>
          <a:xfrm>
            <a:off x="1757679" y="1076262"/>
            <a:ext cx="9693217" cy="1015663"/>
          </a:xfrm>
          <a:prstGeom prst="rect">
            <a:avLst/>
          </a:prstGeom>
        </p:spPr>
        <p:txBody>
          <a:bodyPr wrap="square">
            <a:spAutoFit/>
          </a:bodyPr>
          <a:lstStyle/>
          <a:p>
            <a:r>
              <a:rPr lang="en-US" sz="1200" dirty="0">
                <a:solidFill>
                  <a:schemeClr val="tx1">
                    <a:lumMod val="100000"/>
                  </a:schemeClr>
                </a:solidFill>
              </a:rPr>
              <a:t>While all BTA candidates have outstanding leadership experience, strong academic performance, and excellent communication skills, students interested in the Solution Engineering profile have specific interest in </a:t>
            </a:r>
            <a:r>
              <a:rPr lang="en-US" sz="1200" b="1" dirty="0">
                <a:solidFill>
                  <a:schemeClr val="tx1">
                    <a:lumMod val="100000"/>
                  </a:schemeClr>
                </a:solidFill>
              </a:rPr>
              <a:t>design, implementation, and operation of the ‘heart of the business’ systems. </a:t>
            </a:r>
            <a:r>
              <a:rPr lang="en-US" sz="1200" dirty="0">
                <a:solidFill>
                  <a:schemeClr val="tx1">
                    <a:lumMod val="100000"/>
                  </a:schemeClr>
                </a:solidFill>
              </a:rPr>
              <a:t>They may have internship experience or extracurricular involvement in these areas, or show interest in </a:t>
            </a:r>
            <a:r>
              <a:rPr lang="en-US" sz="1200" b="1" dirty="0">
                <a:solidFill>
                  <a:schemeClr val="tx1">
                    <a:lumMod val="100000"/>
                  </a:schemeClr>
                </a:solidFill>
              </a:rPr>
              <a:t>the custom development work </a:t>
            </a:r>
            <a:r>
              <a:rPr lang="en-US" sz="1200" dirty="0">
                <a:solidFill>
                  <a:schemeClr val="tx1">
                    <a:lumMod val="100000"/>
                  </a:schemeClr>
                </a:solidFill>
              </a:rPr>
              <a:t>that</a:t>
            </a:r>
            <a:r>
              <a:rPr lang="en-US" sz="1200" b="1" dirty="0">
                <a:solidFill>
                  <a:schemeClr val="tx1">
                    <a:lumMod val="100000"/>
                  </a:schemeClr>
                </a:solidFill>
              </a:rPr>
              <a:t> </a:t>
            </a:r>
            <a:r>
              <a:rPr lang="en-US" sz="1200" dirty="0">
                <a:solidFill>
                  <a:schemeClr val="tx1">
                    <a:lumMod val="100000"/>
                  </a:schemeClr>
                </a:solidFill>
              </a:rPr>
              <a:t>Deloitte delivers to clients</a:t>
            </a:r>
          </a:p>
        </p:txBody>
      </p:sp>
      <p:grpSp>
        <p:nvGrpSpPr>
          <p:cNvPr id="27" name="Group 545"/>
          <p:cNvGrpSpPr>
            <a:grpSpLocks noChangeAspect="1"/>
          </p:cNvGrpSpPr>
          <p:nvPr/>
        </p:nvGrpSpPr>
        <p:grpSpPr bwMode="auto">
          <a:xfrm>
            <a:off x="714340" y="1212047"/>
            <a:ext cx="779477" cy="779477"/>
            <a:chOff x="1885" y="1944"/>
            <a:chExt cx="340" cy="340"/>
          </a:xfrm>
          <a:solidFill>
            <a:schemeClr val="accent6"/>
          </a:solidFill>
        </p:grpSpPr>
        <p:sp>
          <p:nvSpPr>
            <p:cNvPr id="28" name="Freeform 546"/>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547"/>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cxnSp>
        <p:nvCxnSpPr>
          <p:cNvPr id="30" name="Gerade Verbindung 69"/>
          <p:cNvCxnSpPr>
            <a:cxnSpLocks/>
          </p:cNvCxnSpPr>
          <p:nvPr/>
        </p:nvCxnSpPr>
        <p:spPr bwMode="gray">
          <a:xfrm flipH="1">
            <a:off x="1737360" y="1017539"/>
            <a:ext cx="971353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1" name="Gerade Verbindung 69"/>
          <p:cNvCxnSpPr>
            <a:cxnSpLocks/>
          </p:cNvCxnSpPr>
          <p:nvPr/>
        </p:nvCxnSpPr>
        <p:spPr bwMode="gray">
          <a:xfrm flipH="1">
            <a:off x="1757680" y="2152034"/>
            <a:ext cx="9693217"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1A5A361-5C64-4D54-A4B9-593530FB49A4}"/>
              </a:ext>
            </a:extLst>
          </p:cNvPr>
          <p:cNvSpPr txBox="1"/>
          <p:nvPr/>
        </p:nvSpPr>
        <p:spPr>
          <a:xfrm>
            <a:off x="6604287" y="4531751"/>
            <a:ext cx="4876691" cy="1620626"/>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Internship experience in system development</a:t>
            </a:r>
          </a:p>
          <a:p>
            <a:pPr marL="781035" lvl="1" indent="-171450">
              <a:buFont typeface="Arial" panose="020B0604020202020204" pitchFamily="34" charset="0"/>
              <a:buChar char="•"/>
            </a:pPr>
            <a:r>
              <a:rPr lang="en-US" sz="1100" dirty="0"/>
              <a:t>Example – “Built a custom cross-functional inventory system at Johnson &amp; Johnson ”</a:t>
            </a:r>
          </a:p>
          <a:p>
            <a:pPr marL="171450" indent="-171450">
              <a:buFont typeface="Arial" panose="020B0604020202020204" pitchFamily="34" charset="0"/>
              <a:buChar char="•"/>
            </a:pPr>
            <a:r>
              <a:rPr lang="en-US" sz="1100" dirty="0"/>
              <a:t>Coursework in systems development or app architecture</a:t>
            </a:r>
          </a:p>
          <a:p>
            <a:pPr marL="171450" indent="-171450">
              <a:buFont typeface="Arial" panose="020B0604020202020204" pitchFamily="34" charset="0"/>
              <a:buChar char="•"/>
            </a:pPr>
            <a:r>
              <a:rPr lang="en-US" sz="1100" dirty="0"/>
              <a:t>Experience with program management, functional, testing, solution and platform integration</a:t>
            </a:r>
            <a:endParaRPr lang="en-US" sz="1100" dirty="0">
              <a:solidFill>
                <a:schemeClr val="tx1">
                  <a:lumMod val="100000"/>
                </a:schemeClr>
              </a:solidFill>
            </a:endParaRPr>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218804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714340" y="2451249"/>
            <a:ext cx="4943208" cy="254845"/>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Interests / Skills</a:t>
            </a:r>
          </a:p>
        </p:txBody>
      </p:sp>
      <p:sp>
        <p:nvSpPr>
          <p:cNvPr id="19" name="Rectangle 18"/>
          <p:cNvSpPr/>
          <p:nvPr/>
        </p:nvSpPr>
        <p:spPr bwMode="auto">
          <a:xfrm>
            <a:off x="6524429" y="2449490"/>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Majors / Coursework</a:t>
            </a:r>
          </a:p>
        </p:txBody>
      </p:sp>
      <p:sp>
        <p:nvSpPr>
          <p:cNvPr id="20" name="TextBox 19"/>
          <p:cNvSpPr txBox="1"/>
          <p:nvPr/>
        </p:nvSpPr>
        <p:spPr>
          <a:xfrm>
            <a:off x="762108" y="2757703"/>
            <a:ext cx="4876691" cy="160596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Awareness of the market for leading edge technologies</a:t>
            </a:r>
          </a:p>
          <a:p>
            <a:pPr marL="171450" indent="-171450">
              <a:buFont typeface="Arial" panose="020B0604020202020204" pitchFamily="34" charset="0"/>
              <a:buChar char="•"/>
            </a:pPr>
            <a:r>
              <a:rPr lang="en-US" sz="1100" dirty="0"/>
              <a:t>Business domain knowledge or interest</a:t>
            </a:r>
          </a:p>
          <a:p>
            <a:pPr marL="171450" indent="-171450">
              <a:buFont typeface="Arial" panose="020B0604020202020204" pitchFamily="34" charset="0"/>
              <a:buChar char="•"/>
            </a:pPr>
            <a:r>
              <a:rPr lang="en-US" sz="1100" dirty="0"/>
              <a:t>Business process optimization/reengineering</a:t>
            </a:r>
          </a:p>
          <a:p>
            <a:pPr marL="171450" indent="-171450">
              <a:buFont typeface="Arial" panose="020B0604020202020204" pitchFamily="34" charset="0"/>
              <a:buChar char="•"/>
            </a:pPr>
            <a:r>
              <a:rPr lang="en-US" sz="1100" dirty="0"/>
              <a:t>In-memory computing – SAP Hana, Oracle Exadata </a:t>
            </a:r>
          </a:p>
        </p:txBody>
      </p:sp>
      <p:sp>
        <p:nvSpPr>
          <p:cNvPr id="21" name="TextBox 20"/>
          <p:cNvSpPr txBox="1"/>
          <p:nvPr/>
        </p:nvSpPr>
        <p:spPr>
          <a:xfrm>
            <a:off x="6574206" y="2757703"/>
            <a:ext cx="4876691" cy="1620626"/>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Business (Accounting, Finance, Marketing)</a:t>
            </a:r>
          </a:p>
          <a:p>
            <a:pPr marL="171450" indent="-171450">
              <a:buFont typeface="Arial" panose="020B0604020202020204" pitchFamily="34" charset="0"/>
              <a:buChar char="•"/>
            </a:pPr>
            <a:r>
              <a:rPr lang="en-US" sz="1100" dirty="0"/>
              <a:t>Economics</a:t>
            </a:r>
          </a:p>
          <a:p>
            <a:pPr marL="171450" indent="-171450">
              <a:buFont typeface="Arial" panose="020B0604020202020204" pitchFamily="34" charset="0"/>
              <a:buChar char="•"/>
            </a:pPr>
            <a:r>
              <a:rPr lang="en-US" sz="1100" dirty="0"/>
              <a:t>Information Systems</a:t>
            </a:r>
          </a:p>
          <a:p>
            <a:pPr marL="171450" indent="-171450">
              <a:buFont typeface="Arial" panose="020B0604020202020204" pitchFamily="34" charset="0"/>
              <a:buChar char="•"/>
            </a:pPr>
            <a:r>
              <a:rPr lang="en-US" sz="1100" dirty="0"/>
              <a:t>Supply Chain</a:t>
            </a:r>
          </a:p>
          <a:p>
            <a:pPr marL="171450" indent="-171450">
              <a:buFont typeface="Arial" panose="020B0604020202020204" pitchFamily="34" charset="0"/>
              <a:buChar char="•"/>
            </a:pPr>
            <a:r>
              <a:rPr lang="en-US" sz="1100" dirty="0"/>
              <a:t>Operations</a:t>
            </a:r>
          </a:p>
          <a:p>
            <a:pPr marL="171450" indent="-171450">
              <a:buFont typeface="Arial" panose="020B0604020202020204" pitchFamily="34" charset="0"/>
              <a:buChar char="•"/>
            </a:pPr>
            <a:r>
              <a:rPr lang="en-US" sz="1100" dirty="0"/>
              <a:t>STEM </a:t>
            </a:r>
          </a:p>
        </p:txBody>
      </p:sp>
      <p:sp>
        <p:nvSpPr>
          <p:cNvPr id="22" name="Rectangle 21"/>
          <p:cNvSpPr/>
          <p:nvPr/>
        </p:nvSpPr>
        <p:spPr bwMode="auto">
          <a:xfrm>
            <a:off x="716659" y="4222953"/>
            <a:ext cx="4940240"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Potential Deloitte Roles</a:t>
            </a:r>
          </a:p>
        </p:txBody>
      </p:sp>
      <p:sp>
        <p:nvSpPr>
          <p:cNvPr id="23" name="Rectangle 22"/>
          <p:cNvSpPr/>
          <p:nvPr/>
        </p:nvSpPr>
        <p:spPr bwMode="auto">
          <a:xfrm>
            <a:off x="6524429" y="4219517"/>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What to Look For</a:t>
            </a:r>
          </a:p>
        </p:txBody>
      </p:sp>
      <p:sp>
        <p:nvSpPr>
          <p:cNvPr id="24" name="TextBox 23"/>
          <p:cNvSpPr txBox="1"/>
          <p:nvPr/>
        </p:nvSpPr>
        <p:spPr>
          <a:xfrm>
            <a:off x="756678" y="4531751"/>
            <a:ext cx="4900221" cy="944765"/>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Develop capability-driven, technology roadmaps to transform business operations</a:t>
            </a:r>
          </a:p>
          <a:p>
            <a:pPr marL="171450" indent="-171450">
              <a:buFont typeface="Arial" panose="020B0604020202020204" pitchFamily="34" charset="0"/>
              <a:buChar char="•"/>
            </a:pPr>
            <a:r>
              <a:rPr lang="en-US" sz="1100" dirty="0"/>
              <a:t>Help clients define, design and deliver on their strategy by combining technology, data, and software into compelling user experiences </a:t>
            </a:r>
          </a:p>
          <a:p>
            <a:pPr marL="171450" indent="-171450">
              <a:buFont typeface="Arial" panose="020B0604020202020204" pitchFamily="34" charset="0"/>
              <a:buChar char="•"/>
            </a:pPr>
            <a:r>
              <a:rPr lang="en-US" sz="1100" dirty="0"/>
              <a:t>Deliver automated and improved business processes through the use of cognitive solutions</a:t>
            </a:r>
          </a:p>
          <a:p>
            <a:endParaRPr lang="en-US" sz="1100" dirty="0"/>
          </a:p>
          <a:p>
            <a:pPr marL="171450" indent="-171450">
              <a:buFont typeface="Arial" panose="020B0604020202020204" pitchFamily="34" charset="0"/>
              <a:buChar char="•"/>
            </a:pPr>
            <a:endParaRPr lang="en-US" sz="1100" dirty="0"/>
          </a:p>
        </p:txBody>
      </p:sp>
      <p:sp>
        <p:nvSpPr>
          <p:cNvPr id="25" name="TextBox 24"/>
          <p:cNvSpPr txBox="1"/>
          <p:nvPr/>
        </p:nvSpPr>
        <p:spPr>
          <a:xfrm>
            <a:off x="6574206" y="4531751"/>
            <a:ext cx="4876691" cy="1090311"/>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Internship experience in business transformation</a:t>
            </a:r>
          </a:p>
          <a:p>
            <a:pPr marL="781035" lvl="1" indent="-171450">
              <a:buFont typeface="Arial" panose="020B0604020202020204" pitchFamily="34" charset="0"/>
              <a:buChar char="•"/>
            </a:pPr>
            <a:r>
              <a:rPr lang="en-US" sz="1100" dirty="0"/>
              <a:t>Example – “Created a 6-month roadmap to upgrade  insurance company’s ability to capture transactions”</a:t>
            </a:r>
          </a:p>
          <a:p>
            <a:pPr marL="171450" indent="-171450">
              <a:buFont typeface="Arial" panose="020B0604020202020204" pitchFamily="34" charset="0"/>
              <a:buChar char="•"/>
            </a:pPr>
            <a:r>
              <a:rPr lang="en-US" sz="1100" dirty="0">
                <a:latin typeface="Verdana" panose="020B0604030504040204" pitchFamily="34" charset="0"/>
                <a:ea typeface="Verdana" panose="020B0604030504040204" pitchFamily="34" charset="0"/>
                <a:cs typeface="Verdana" panose="020B0604030504040204" pitchFamily="34" charset="0"/>
              </a:rPr>
              <a:t>Coursework in SAP, Oracle, supply chain, or management</a:t>
            </a:r>
            <a:endParaRPr lang="en-US" sz="1100" dirty="0"/>
          </a:p>
          <a:p>
            <a:pPr marL="171450" indent="-171450">
              <a:buFont typeface="Arial" panose="020B0604020202020204" pitchFamily="34" charset="0"/>
              <a:buChar char="•"/>
            </a:pPr>
            <a:r>
              <a:rPr lang="en-US" sz="1100" dirty="0"/>
              <a:t>Experience in enterprise technologies to support implementations</a:t>
            </a:r>
          </a:p>
          <a:p>
            <a:endParaRPr lang="en-US" sz="1100" dirty="0"/>
          </a:p>
          <a:p>
            <a:pPr marL="171450" indent="-171450">
              <a:buFont typeface="Arial" panose="020B0604020202020204" pitchFamily="34" charset="0"/>
              <a:buChar char="•"/>
            </a:pPr>
            <a:endParaRPr lang="en-US" sz="1100" dirty="0"/>
          </a:p>
        </p:txBody>
      </p:sp>
      <p:sp>
        <p:nvSpPr>
          <p:cNvPr id="26" name="Rectangle 25"/>
          <p:cNvSpPr/>
          <p:nvPr/>
        </p:nvSpPr>
        <p:spPr>
          <a:xfrm>
            <a:off x="1757679" y="1085120"/>
            <a:ext cx="9693217" cy="1015663"/>
          </a:xfrm>
          <a:prstGeom prst="rect">
            <a:avLst/>
          </a:prstGeom>
        </p:spPr>
        <p:txBody>
          <a:bodyPr wrap="square">
            <a:spAutoFit/>
          </a:bodyPr>
          <a:lstStyle/>
          <a:p>
            <a:r>
              <a:rPr lang="en-US" sz="1200" dirty="0">
                <a:solidFill>
                  <a:schemeClr val="tx1">
                    <a:lumMod val="100000"/>
                  </a:schemeClr>
                </a:solidFill>
              </a:rPr>
              <a:t>While all BTA candidates have outstanding leadership experience, strong academic performance, and excellent communication skills, students interested in the Enterprise Technology Transformation profile have specific interest in </a:t>
            </a:r>
            <a:r>
              <a:rPr lang="en-US" sz="1200" b="1" dirty="0">
                <a:solidFill>
                  <a:schemeClr val="tx1">
                    <a:lumMod val="100000"/>
                  </a:schemeClr>
                </a:solidFill>
              </a:rPr>
              <a:t>assessing current business operations and applying industry leading practices.  </a:t>
            </a:r>
            <a:r>
              <a:rPr lang="en-US" sz="1200" dirty="0">
                <a:solidFill>
                  <a:schemeClr val="tx1">
                    <a:lumMod val="100000"/>
                  </a:schemeClr>
                </a:solidFill>
              </a:rPr>
              <a:t>They may have internship experience or extracurricular involvement in these areas, or show interest in the </a:t>
            </a:r>
            <a:r>
              <a:rPr lang="en-US" sz="1200" b="1" dirty="0">
                <a:solidFill>
                  <a:schemeClr val="tx1">
                    <a:lumMod val="100000"/>
                  </a:schemeClr>
                </a:solidFill>
              </a:rPr>
              <a:t>packaged software or business transformation work </a:t>
            </a:r>
            <a:r>
              <a:rPr lang="en-US" sz="1200" dirty="0">
                <a:solidFill>
                  <a:schemeClr val="tx1">
                    <a:lumMod val="100000"/>
                  </a:schemeClr>
                </a:solidFill>
              </a:rPr>
              <a:t>that</a:t>
            </a:r>
            <a:r>
              <a:rPr lang="en-US" sz="1200" b="1" dirty="0">
                <a:solidFill>
                  <a:schemeClr val="tx1">
                    <a:lumMod val="100000"/>
                  </a:schemeClr>
                </a:solidFill>
              </a:rPr>
              <a:t> </a:t>
            </a:r>
            <a:r>
              <a:rPr lang="en-US" sz="1200" dirty="0">
                <a:solidFill>
                  <a:schemeClr val="tx1">
                    <a:lumMod val="100000"/>
                  </a:schemeClr>
                </a:solidFill>
              </a:rPr>
              <a:t>Deloitte delivers to clients</a:t>
            </a:r>
          </a:p>
        </p:txBody>
      </p:sp>
      <p:grpSp>
        <p:nvGrpSpPr>
          <p:cNvPr id="27" name="Group 545"/>
          <p:cNvGrpSpPr>
            <a:grpSpLocks noChangeAspect="1"/>
          </p:cNvGrpSpPr>
          <p:nvPr/>
        </p:nvGrpSpPr>
        <p:grpSpPr bwMode="auto">
          <a:xfrm>
            <a:off x="714340" y="1212047"/>
            <a:ext cx="779477" cy="779477"/>
            <a:chOff x="1885" y="1944"/>
            <a:chExt cx="340" cy="340"/>
          </a:xfrm>
          <a:solidFill>
            <a:schemeClr val="accent6"/>
          </a:solidFill>
        </p:grpSpPr>
        <p:sp>
          <p:nvSpPr>
            <p:cNvPr id="28" name="Freeform 546"/>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547"/>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cxnSp>
        <p:nvCxnSpPr>
          <p:cNvPr id="30" name="Gerade Verbindung 69"/>
          <p:cNvCxnSpPr>
            <a:cxnSpLocks/>
          </p:cNvCxnSpPr>
          <p:nvPr/>
        </p:nvCxnSpPr>
        <p:spPr bwMode="gray">
          <a:xfrm flipH="1">
            <a:off x="1737360" y="1017539"/>
            <a:ext cx="971353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1" name="Gerade Verbindung 69"/>
          <p:cNvCxnSpPr>
            <a:cxnSpLocks/>
          </p:cNvCxnSpPr>
          <p:nvPr/>
        </p:nvCxnSpPr>
        <p:spPr bwMode="gray">
          <a:xfrm flipH="1">
            <a:off x="1757680" y="2152034"/>
            <a:ext cx="9693217"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2" name="Title 2">
            <a:extLst>
              <a:ext uri="{FF2B5EF4-FFF2-40B4-BE49-F238E27FC236}">
                <a16:creationId xmlns:a16="http://schemas.microsoft.com/office/drawing/2014/main" id="{0980BD03-28E5-48A0-8C77-D73AB435BFA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dirty="0"/>
              <a:t>Profile Overview: Enterprise Technology Transformation </a:t>
            </a:r>
          </a:p>
        </p:txBody>
      </p:sp>
    </p:spTree>
    <p:extLst>
      <p:ext uri="{BB962C8B-B14F-4D97-AF65-F5344CB8AC3E}">
        <p14:creationId xmlns:p14="http://schemas.microsoft.com/office/powerpoint/2010/main" val="809512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A4974C-68DD-454B-A27D-B6D495EB2022}"/>
              </a:ext>
            </a:extLst>
          </p:cNvPr>
          <p:cNvSpPr>
            <a:spLocks noGrp="1"/>
          </p:cNvSpPr>
          <p:nvPr>
            <p:ph type="title"/>
          </p:nvPr>
        </p:nvSpPr>
        <p:spPr/>
        <p:txBody>
          <a:bodyPr/>
          <a:lstStyle/>
          <a:p>
            <a:r>
              <a:rPr lang="en-US" dirty="0"/>
              <a:t>Profile Overview: Analytics</a:t>
            </a:r>
          </a:p>
        </p:txBody>
      </p:sp>
      <p:sp>
        <p:nvSpPr>
          <p:cNvPr id="18" name="Rectangle 17"/>
          <p:cNvSpPr/>
          <p:nvPr/>
        </p:nvSpPr>
        <p:spPr bwMode="auto">
          <a:xfrm>
            <a:off x="714340" y="2451249"/>
            <a:ext cx="4943208" cy="254845"/>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Interests / Skills</a:t>
            </a:r>
          </a:p>
        </p:txBody>
      </p:sp>
      <p:sp>
        <p:nvSpPr>
          <p:cNvPr id="19" name="Rectangle 18"/>
          <p:cNvSpPr/>
          <p:nvPr/>
        </p:nvSpPr>
        <p:spPr bwMode="auto">
          <a:xfrm>
            <a:off x="6524429" y="2449490"/>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Majors / Coursework</a:t>
            </a:r>
          </a:p>
        </p:txBody>
      </p:sp>
      <p:sp>
        <p:nvSpPr>
          <p:cNvPr id="20" name="TextBox 19"/>
          <p:cNvSpPr txBox="1"/>
          <p:nvPr/>
        </p:nvSpPr>
        <p:spPr>
          <a:xfrm>
            <a:off x="762108" y="2757703"/>
            <a:ext cx="4876691" cy="160596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Analytics modeling – R, Python, SQL, Java, MATLAB</a:t>
            </a:r>
          </a:p>
          <a:p>
            <a:pPr marL="171450" indent="-171450">
              <a:buFont typeface="Arial" panose="020B0604020202020204" pitchFamily="34" charset="0"/>
              <a:buChar char="•"/>
            </a:pPr>
            <a:r>
              <a:rPr lang="en-US" sz="1100" dirty="0"/>
              <a:t>Analytics packages – SAS, BI, SAP Business objects</a:t>
            </a:r>
          </a:p>
          <a:p>
            <a:pPr marL="171450" indent="-171450">
              <a:buFont typeface="Arial" panose="020B0604020202020204" pitchFamily="34" charset="0"/>
              <a:buChar char="•"/>
            </a:pPr>
            <a:r>
              <a:rPr lang="en-US" sz="1100" dirty="0"/>
              <a:t>Big data – Hadoop, Cloudera, Hortonworks</a:t>
            </a:r>
          </a:p>
          <a:p>
            <a:pPr marL="171450" indent="-171450">
              <a:buFont typeface="Arial" panose="020B0604020202020204" pitchFamily="34" charset="0"/>
              <a:buChar char="•"/>
            </a:pPr>
            <a:r>
              <a:rPr lang="en-US" sz="1100" dirty="0"/>
              <a:t>Cognitive/AI/Machine Learning – IBM Watson</a:t>
            </a:r>
          </a:p>
          <a:p>
            <a:pPr marL="171450" indent="-171450">
              <a:buFont typeface="Arial" panose="020B0604020202020204" pitchFamily="34" charset="0"/>
              <a:buChar char="•"/>
            </a:pPr>
            <a:r>
              <a:rPr lang="en-US" sz="1100" dirty="0"/>
              <a:t>Data transformation – Informatica, Data Services, OBIEE</a:t>
            </a:r>
          </a:p>
          <a:p>
            <a:pPr marL="171450" indent="-171450">
              <a:buFont typeface="Arial" panose="020B0604020202020204" pitchFamily="34" charset="0"/>
              <a:buChar char="•"/>
            </a:pPr>
            <a:r>
              <a:rPr lang="en-US" sz="1100" dirty="0"/>
              <a:t>Data management/architecture – MDM, Data Modeling</a:t>
            </a:r>
          </a:p>
          <a:p>
            <a:endParaRPr lang="en-US" sz="1100" dirty="0"/>
          </a:p>
          <a:p>
            <a:pPr marL="171450" indent="-171450">
              <a:buFont typeface="Arial" panose="020B0604020202020204" pitchFamily="34" charset="0"/>
              <a:buChar char="•"/>
            </a:pPr>
            <a:endParaRPr lang="en-US" sz="1100" dirty="0"/>
          </a:p>
        </p:txBody>
      </p:sp>
      <p:sp>
        <p:nvSpPr>
          <p:cNvPr id="21" name="TextBox 20"/>
          <p:cNvSpPr txBox="1"/>
          <p:nvPr/>
        </p:nvSpPr>
        <p:spPr>
          <a:xfrm>
            <a:off x="6574206" y="2757703"/>
            <a:ext cx="4876691" cy="1620626"/>
          </a:xfrm>
          <a:prstGeom prst="rect">
            <a:avLst/>
          </a:prstGeom>
          <a:noFill/>
        </p:spPr>
        <p:txBody>
          <a:bodyPr wrap="square" lIns="0" tIns="0" rIns="0" bIns="0" rtlCol="0">
            <a:noAutofit/>
          </a:bodyPr>
          <a:lstStyle/>
          <a:p>
            <a:pPr marL="171450" lvl="1" indent="-171450">
              <a:spcBef>
                <a:spcPts val="200"/>
              </a:spcBef>
              <a:buSzPct val="100000"/>
              <a:buFont typeface="Arial" panose="020B0604020202020204" pitchFamily="34" charset="0"/>
              <a:buChar char="•"/>
              <a:defRPr/>
            </a:pPr>
            <a:r>
              <a:rPr lang="en-US" sz="1100" dirty="0"/>
              <a:t>Analytics</a:t>
            </a:r>
          </a:p>
          <a:p>
            <a:pPr marL="171450" lvl="1" indent="-171450">
              <a:spcBef>
                <a:spcPts val="200"/>
              </a:spcBef>
              <a:buSzPct val="100000"/>
              <a:buFont typeface="Arial" panose="020B0604020202020204" pitchFamily="34" charset="0"/>
              <a:buChar char="•"/>
              <a:defRPr/>
            </a:pPr>
            <a:r>
              <a:rPr lang="en-US" sz="1100" dirty="0"/>
              <a:t>Data Science </a:t>
            </a:r>
          </a:p>
          <a:p>
            <a:pPr marL="171450" lvl="1" indent="-171450">
              <a:spcBef>
                <a:spcPts val="200"/>
              </a:spcBef>
              <a:buSzPct val="100000"/>
              <a:buFont typeface="Arial" panose="020B0604020202020204" pitchFamily="34" charset="0"/>
              <a:buChar char="•"/>
              <a:defRPr/>
            </a:pPr>
            <a:r>
              <a:rPr lang="en-US" sz="1100" dirty="0"/>
              <a:t>Math/Statistics </a:t>
            </a:r>
          </a:p>
          <a:p>
            <a:pPr marL="171450" lvl="1" indent="-171450">
              <a:spcBef>
                <a:spcPts val="200"/>
              </a:spcBef>
              <a:buSzPct val="100000"/>
              <a:buFont typeface="Arial" panose="020B0604020202020204" pitchFamily="34" charset="0"/>
              <a:buChar char="•"/>
              <a:defRPr/>
            </a:pPr>
            <a:r>
              <a:rPr lang="en-US" sz="1100" dirty="0"/>
              <a:t>Computer Science</a:t>
            </a:r>
          </a:p>
          <a:p>
            <a:pPr marL="171450" lvl="1" indent="-171450">
              <a:spcBef>
                <a:spcPts val="200"/>
              </a:spcBef>
              <a:buSzPct val="100000"/>
              <a:buFont typeface="Arial" panose="020B0604020202020204" pitchFamily="34" charset="0"/>
              <a:buChar char="•"/>
              <a:defRPr/>
            </a:pPr>
            <a:r>
              <a:rPr lang="en-US" sz="1100" dirty="0"/>
              <a:t>Machine Learning  </a:t>
            </a:r>
          </a:p>
        </p:txBody>
      </p:sp>
      <p:sp>
        <p:nvSpPr>
          <p:cNvPr id="22" name="Rectangle 21"/>
          <p:cNvSpPr/>
          <p:nvPr/>
        </p:nvSpPr>
        <p:spPr bwMode="auto">
          <a:xfrm>
            <a:off x="716659" y="4222953"/>
            <a:ext cx="4940240"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Potential Deloitte Roles</a:t>
            </a:r>
          </a:p>
        </p:txBody>
      </p:sp>
      <p:sp>
        <p:nvSpPr>
          <p:cNvPr id="23" name="Rectangle 22"/>
          <p:cNvSpPr/>
          <p:nvPr/>
        </p:nvSpPr>
        <p:spPr bwMode="auto">
          <a:xfrm>
            <a:off x="6524429" y="4219517"/>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What to Look For</a:t>
            </a:r>
          </a:p>
        </p:txBody>
      </p:sp>
      <p:sp>
        <p:nvSpPr>
          <p:cNvPr id="24" name="TextBox 23"/>
          <p:cNvSpPr txBox="1"/>
          <p:nvPr/>
        </p:nvSpPr>
        <p:spPr>
          <a:xfrm>
            <a:off x="756678" y="4531751"/>
            <a:ext cx="4900221" cy="944765"/>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Exploring disparate data sources to identify useful trends and inform business goals</a:t>
            </a:r>
          </a:p>
          <a:p>
            <a:pPr marL="171450" indent="-171450">
              <a:buFont typeface="Arial" panose="020B0604020202020204" pitchFamily="34" charset="0"/>
              <a:buChar char="•"/>
            </a:pPr>
            <a:r>
              <a:rPr lang="en-US" sz="1100" dirty="0"/>
              <a:t>Designing dashboards which enable business users to comprehend complex processes </a:t>
            </a:r>
          </a:p>
          <a:p>
            <a:pPr marL="171450" indent="-171450">
              <a:buFont typeface="Arial" panose="020B0604020202020204" pitchFamily="34" charset="0"/>
              <a:buChar char="•"/>
            </a:pPr>
            <a:r>
              <a:rPr lang="en-US" sz="1100" dirty="0"/>
              <a:t>Restructuring data architecture to drive business value and make more intelligent decisions about internal operations and customer engagement</a:t>
            </a:r>
          </a:p>
        </p:txBody>
      </p:sp>
      <p:sp>
        <p:nvSpPr>
          <p:cNvPr id="25" name="TextBox 24"/>
          <p:cNvSpPr txBox="1"/>
          <p:nvPr/>
        </p:nvSpPr>
        <p:spPr>
          <a:xfrm>
            <a:off x="6574206" y="4531751"/>
            <a:ext cx="4876691" cy="1090311"/>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Internship experience in transforming data into meaningful, actionable insights</a:t>
            </a:r>
          </a:p>
          <a:p>
            <a:pPr marL="781035" lvl="1" indent="-171450">
              <a:buFont typeface="Arial" panose="020B0604020202020204" pitchFamily="34" charset="0"/>
              <a:buChar char="•"/>
            </a:pPr>
            <a:r>
              <a:rPr lang="en-US" sz="1100" dirty="0"/>
              <a:t>Example – “Built dashboards to capture US health care trends”</a:t>
            </a:r>
          </a:p>
          <a:p>
            <a:pPr marL="171450" indent="-171450">
              <a:buFont typeface="Arial" panose="020B0604020202020204" pitchFamily="34" charset="0"/>
              <a:buChar char="•"/>
            </a:pPr>
            <a:r>
              <a:rPr lang="en-US" sz="1100" dirty="0">
                <a:latin typeface="Verdana" panose="020B0604030504040204" pitchFamily="34" charset="0"/>
                <a:ea typeface="Verdana" panose="020B0604030504040204" pitchFamily="34" charset="0"/>
                <a:cs typeface="Verdana" panose="020B0604030504040204" pitchFamily="34" charset="0"/>
              </a:rPr>
              <a:t>Coursework in analytics</a:t>
            </a:r>
            <a:endParaRPr lang="en-US" sz="1100" dirty="0"/>
          </a:p>
          <a:p>
            <a:pPr marL="171450" indent="-171450">
              <a:buFont typeface="Arial" panose="020B0604020202020204" pitchFamily="34" charset="0"/>
              <a:buChar char="•"/>
            </a:pPr>
            <a:r>
              <a:rPr lang="en-US" sz="1100" dirty="0"/>
              <a:t>Experience in structuring data, visualizing data, or identifying trends</a:t>
            </a:r>
          </a:p>
          <a:p>
            <a:endParaRPr lang="en-US" sz="1100" dirty="0"/>
          </a:p>
          <a:p>
            <a:pPr marL="171450" indent="-171450">
              <a:buFont typeface="Arial" panose="020B0604020202020204" pitchFamily="34" charset="0"/>
              <a:buChar char="•"/>
            </a:pPr>
            <a:endParaRPr lang="en-US" sz="1100" dirty="0"/>
          </a:p>
        </p:txBody>
      </p:sp>
      <p:sp>
        <p:nvSpPr>
          <p:cNvPr id="26" name="Rectangle 25"/>
          <p:cNvSpPr/>
          <p:nvPr/>
        </p:nvSpPr>
        <p:spPr>
          <a:xfrm>
            <a:off x="1757679" y="1153044"/>
            <a:ext cx="9693217" cy="830997"/>
          </a:xfrm>
          <a:prstGeom prst="rect">
            <a:avLst/>
          </a:prstGeom>
        </p:spPr>
        <p:txBody>
          <a:bodyPr wrap="square">
            <a:spAutoFit/>
          </a:bodyPr>
          <a:lstStyle/>
          <a:p>
            <a:r>
              <a:rPr lang="en-US" sz="1200" dirty="0">
                <a:solidFill>
                  <a:schemeClr val="tx1">
                    <a:lumMod val="100000"/>
                  </a:schemeClr>
                </a:solidFill>
              </a:rPr>
              <a:t>While all BTA candidates have outstanding leadership experience, strong academic performance, and excellent communication skills, students interested in the Analytics profile have specific interest in </a:t>
            </a:r>
            <a:r>
              <a:rPr lang="en-US" sz="1200" b="1" dirty="0">
                <a:solidFill>
                  <a:schemeClr val="tx1">
                    <a:lumMod val="100000"/>
                  </a:schemeClr>
                </a:solidFill>
              </a:rPr>
              <a:t>leveraging disparate data </a:t>
            </a:r>
            <a:r>
              <a:rPr lang="en-US" sz="1200" dirty="0">
                <a:solidFill>
                  <a:schemeClr val="tx1">
                    <a:lumMod val="100000"/>
                  </a:schemeClr>
                </a:solidFill>
              </a:rPr>
              <a:t>to </a:t>
            </a:r>
            <a:r>
              <a:rPr lang="en-US" sz="1200" b="1" dirty="0">
                <a:solidFill>
                  <a:schemeClr val="tx1">
                    <a:lumMod val="100000"/>
                  </a:schemeClr>
                </a:solidFill>
              </a:rPr>
              <a:t>design cutting-edge analytics tools.  </a:t>
            </a:r>
            <a:r>
              <a:rPr lang="en-US" sz="1200" dirty="0">
                <a:solidFill>
                  <a:schemeClr val="tx1">
                    <a:lumMod val="100000"/>
                  </a:schemeClr>
                </a:solidFill>
              </a:rPr>
              <a:t>They may have internship experience or extracurricular involvement in these areas, or show interest in the </a:t>
            </a:r>
            <a:r>
              <a:rPr lang="en-US" sz="1200" b="1" dirty="0">
                <a:solidFill>
                  <a:schemeClr val="tx1">
                    <a:lumMod val="100000"/>
                  </a:schemeClr>
                </a:solidFill>
              </a:rPr>
              <a:t>data management and business analytics</a:t>
            </a:r>
            <a:r>
              <a:rPr lang="en-US" sz="1200" dirty="0">
                <a:solidFill>
                  <a:schemeClr val="tx1">
                    <a:lumMod val="100000"/>
                  </a:schemeClr>
                </a:solidFill>
              </a:rPr>
              <a:t> work</a:t>
            </a:r>
            <a:r>
              <a:rPr lang="en-US" sz="1200" b="1" dirty="0">
                <a:solidFill>
                  <a:schemeClr val="tx1">
                    <a:lumMod val="100000"/>
                  </a:schemeClr>
                </a:solidFill>
              </a:rPr>
              <a:t> </a:t>
            </a:r>
            <a:r>
              <a:rPr lang="en-US" sz="1200" dirty="0">
                <a:solidFill>
                  <a:schemeClr val="tx1">
                    <a:lumMod val="100000"/>
                  </a:schemeClr>
                </a:solidFill>
              </a:rPr>
              <a:t>that</a:t>
            </a:r>
            <a:r>
              <a:rPr lang="en-US" sz="1200" b="1" dirty="0">
                <a:solidFill>
                  <a:schemeClr val="tx1">
                    <a:lumMod val="100000"/>
                  </a:schemeClr>
                </a:solidFill>
              </a:rPr>
              <a:t> </a:t>
            </a:r>
            <a:r>
              <a:rPr lang="en-US" sz="1200" dirty="0">
                <a:solidFill>
                  <a:schemeClr val="tx1">
                    <a:lumMod val="100000"/>
                  </a:schemeClr>
                </a:solidFill>
              </a:rPr>
              <a:t>Deloitte delivers to clients</a:t>
            </a:r>
          </a:p>
        </p:txBody>
      </p:sp>
      <p:grpSp>
        <p:nvGrpSpPr>
          <p:cNvPr id="27" name="Group 545"/>
          <p:cNvGrpSpPr>
            <a:grpSpLocks noChangeAspect="1"/>
          </p:cNvGrpSpPr>
          <p:nvPr/>
        </p:nvGrpSpPr>
        <p:grpSpPr bwMode="auto">
          <a:xfrm>
            <a:off x="714340" y="1212047"/>
            <a:ext cx="779477" cy="779477"/>
            <a:chOff x="1885" y="1944"/>
            <a:chExt cx="340" cy="340"/>
          </a:xfrm>
          <a:solidFill>
            <a:schemeClr val="accent6"/>
          </a:solidFill>
        </p:grpSpPr>
        <p:sp>
          <p:nvSpPr>
            <p:cNvPr id="28" name="Freeform 546"/>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547"/>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cxnSp>
        <p:nvCxnSpPr>
          <p:cNvPr id="30" name="Gerade Verbindung 69"/>
          <p:cNvCxnSpPr>
            <a:cxnSpLocks/>
          </p:cNvCxnSpPr>
          <p:nvPr/>
        </p:nvCxnSpPr>
        <p:spPr bwMode="gray">
          <a:xfrm flipH="1">
            <a:off x="1737360" y="1017539"/>
            <a:ext cx="971353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1" name="Gerade Verbindung 69"/>
          <p:cNvCxnSpPr>
            <a:cxnSpLocks/>
          </p:cNvCxnSpPr>
          <p:nvPr/>
        </p:nvCxnSpPr>
        <p:spPr bwMode="gray">
          <a:xfrm flipH="1">
            <a:off x="1757680" y="2152034"/>
            <a:ext cx="9693217"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476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A4974C-68DD-454B-A27D-B6D495EB2022}"/>
              </a:ext>
            </a:extLst>
          </p:cNvPr>
          <p:cNvSpPr>
            <a:spLocks noGrp="1"/>
          </p:cNvSpPr>
          <p:nvPr>
            <p:ph type="title"/>
          </p:nvPr>
        </p:nvSpPr>
        <p:spPr/>
        <p:txBody>
          <a:bodyPr/>
          <a:lstStyle/>
          <a:p>
            <a:r>
              <a:rPr lang="en-US" dirty="0"/>
              <a:t>Profile Overview: Technology Strategy</a:t>
            </a:r>
          </a:p>
        </p:txBody>
      </p:sp>
      <p:sp>
        <p:nvSpPr>
          <p:cNvPr id="18" name="Rectangle 17"/>
          <p:cNvSpPr/>
          <p:nvPr/>
        </p:nvSpPr>
        <p:spPr bwMode="auto">
          <a:xfrm>
            <a:off x="714340" y="2451249"/>
            <a:ext cx="4943208" cy="254845"/>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Interests / Skills</a:t>
            </a:r>
          </a:p>
        </p:txBody>
      </p:sp>
      <p:sp>
        <p:nvSpPr>
          <p:cNvPr id="19" name="Rectangle 18"/>
          <p:cNvSpPr/>
          <p:nvPr/>
        </p:nvSpPr>
        <p:spPr bwMode="auto">
          <a:xfrm>
            <a:off x="6524429" y="2449490"/>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Majors / Coursework</a:t>
            </a:r>
          </a:p>
        </p:txBody>
      </p:sp>
      <p:sp>
        <p:nvSpPr>
          <p:cNvPr id="20" name="TextBox 19"/>
          <p:cNvSpPr txBox="1"/>
          <p:nvPr/>
        </p:nvSpPr>
        <p:spPr>
          <a:xfrm>
            <a:off x="762108" y="2757703"/>
            <a:ext cx="4876691" cy="687423"/>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Interest in technology enabled transformation</a:t>
            </a:r>
          </a:p>
          <a:p>
            <a:pPr marL="171450" indent="-171450">
              <a:buFont typeface="Arial" panose="020B0604020202020204" pitchFamily="34" charset="0"/>
              <a:buChar char="•"/>
            </a:pPr>
            <a:r>
              <a:rPr lang="en-US" sz="1100" dirty="0"/>
              <a:t>Knowledge in a business domain</a:t>
            </a:r>
          </a:p>
          <a:p>
            <a:pPr marL="171450" indent="-171450">
              <a:buFont typeface="Arial" panose="020B0604020202020204" pitchFamily="34" charset="0"/>
              <a:buChar char="•"/>
            </a:pPr>
            <a:r>
              <a:rPr lang="en-US" sz="1100" dirty="0"/>
              <a:t>Specialized training in technology strategy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
        <p:nvSpPr>
          <p:cNvPr id="21" name="TextBox 20"/>
          <p:cNvSpPr txBox="1"/>
          <p:nvPr/>
        </p:nvSpPr>
        <p:spPr>
          <a:xfrm>
            <a:off x="6574206" y="2757703"/>
            <a:ext cx="4876691" cy="1620626"/>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MBA</a:t>
            </a:r>
          </a:p>
          <a:p>
            <a:pPr marL="171450" indent="-171450">
              <a:buFont typeface="Arial" panose="020B0604020202020204" pitchFamily="34" charset="0"/>
              <a:buChar char="•"/>
            </a:pPr>
            <a:r>
              <a:rPr lang="en-US" sz="1100" dirty="0"/>
              <a:t>Business</a:t>
            </a:r>
          </a:p>
          <a:p>
            <a:pPr marL="171450" indent="-171450">
              <a:buFont typeface="Arial" panose="020B0604020202020204" pitchFamily="34" charset="0"/>
              <a:buChar char="•"/>
            </a:pPr>
            <a:r>
              <a:rPr lang="en-US" sz="1100" dirty="0"/>
              <a:t>Economics</a:t>
            </a:r>
          </a:p>
          <a:p>
            <a:pPr marL="171450" indent="-171450">
              <a:buFont typeface="Arial" panose="020B0604020202020204" pitchFamily="34" charset="0"/>
              <a:buChar char="•"/>
            </a:pPr>
            <a:r>
              <a:rPr lang="en-US" sz="1100" dirty="0"/>
              <a:t>STEM</a:t>
            </a:r>
          </a:p>
        </p:txBody>
      </p:sp>
      <p:sp>
        <p:nvSpPr>
          <p:cNvPr id="22" name="Rectangle 21"/>
          <p:cNvSpPr/>
          <p:nvPr/>
        </p:nvSpPr>
        <p:spPr bwMode="auto">
          <a:xfrm>
            <a:off x="716659" y="4222953"/>
            <a:ext cx="4940240"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Potential Deloitte Roles</a:t>
            </a:r>
          </a:p>
        </p:txBody>
      </p:sp>
      <p:sp>
        <p:nvSpPr>
          <p:cNvPr id="23" name="Rectangle 22"/>
          <p:cNvSpPr/>
          <p:nvPr/>
        </p:nvSpPr>
        <p:spPr bwMode="auto">
          <a:xfrm>
            <a:off x="6524429" y="4219517"/>
            <a:ext cx="4946904" cy="256032"/>
          </a:xfrm>
          <a:prstGeom prst="rect">
            <a:avLst/>
          </a:prstGeom>
          <a:solidFill>
            <a:schemeClr val="accent1"/>
          </a:solidFill>
          <a:ln w="25400" algn="ctr">
            <a:noFill/>
            <a:round/>
            <a:headEnd/>
            <a:tailEnd/>
          </a:ln>
        </p:spPr>
        <p:txBody>
          <a:bodyPr wrap="none" lIns="68002" tIns="0" rIns="68002" bIns="0" anchor="ctr"/>
          <a:lstStyle/>
          <a:p>
            <a:pPr algn="ctr" defTabSz="679090">
              <a:defRPr/>
            </a:pPr>
            <a:r>
              <a:rPr lang="en-US" sz="1200" b="1" kern="0" dirty="0">
                <a:solidFill>
                  <a:prstClr val="white"/>
                </a:solidFill>
              </a:rPr>
              <a:t>What to Look For</a:t>
            </a:r>
          </a:p>
        </p:txBody>
      </p:sp>
      <p:sp>
        <p:nvSpPr>
          <p:cNvPr id="24" name="TextBox 23"/>
          <p:cNvSpPr txBox="1"/>
          <p:nvPr/>
        </p:nvSpPr>
        <p:spPr>
          <a:xfrm>
            <a:off x="756678" y="4531751"/>
            <a:ext cx="4900221" cy="1649593"/>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Develop strategies to optimize the use of technology to drive business value within organizations</a:t>
            </a:r>
          </a:p>
          <a:p>
            <a:pPr marL="171450" indent="-171450">
              <a:buFont typeface="Arial" panose="020B0604020202020204" pitchFamily="34" charset="0"/>
              <a:buChar char="•"/>
            </a:pPr>
            <a:r>
              <a:rPr lang="en-US" sz="1100" dirty="0"/>
              <a:t>Develop a business unit strategy to support executive-level objectives</a:t>
            </a:r>
          </a:p>
          <a:p>
            <a:pPr marL="171450" indent="-171450">
              <a:buFont typeface="Arial" panose="020B0604020202020204" pitchFamily="34" charset="0"/>
              <a:buChar char="•"/>
            </a:pPr>
            <a:r>
              <a:rPr lang="en-US" sz="1100" dirty="0"/>
              <a:t>Advise clients on entering new markets and more effectively targeting and engaging customers</a:t>
            </a:r>
          </a:p>
          <a:p>
            <a:pPr marL="171450" indent="-171450">
              <a:buFont typeface="Arial" panose="020B0604020202020204" pitchFamily="34" charset="0"/>
              <a:buChar char="•"/>
            </a:pPr>
            <a:r>
              <a:rPr lang="en-US" sz="1100" dirty="0"/>
              <a:t>Support strategic cost transformation enabling clients to change their competitive position</a:t>
            </a:r>
          </a:p>
          <a:p>
            <a:pPr marL="171450" indent="-171450">
              <a:buFont typeface="Arial" panose="020B0604020202020204" pitchFamily="34" charset="0"/>
              <a:buChar char="•"/>
            </a:pPr>
            <a:endParaRPr lang="en-US" sz="1100" dirty="0"/>
          </a:p>
        </p:txBody>
      </p:sp>
      <p:sp>
        <p:nvSpPr>
          <p:cNvPr id="25" name="TextBox 24"/>
          <p:cNvSpPr txBox="1"/>
          <p:nvPr/>
        </p:nvSpPr>
        <p:spPr>
          <a:xfrm>
            <a:off x="6574206" y="4531751"/>
            <a:ext cx="4876691" cy="1090311"/>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1100" dirty="0"/>
              <a:t>Internship experience in strategy development and implementation</a:t>
            </a:r>
          </a:p>
          <a:p>
            <a:pPr marL="781035" lvl="1" indent="-171450">
              <a:buFont typeface="Arial" panose="020B0604020202020204" pitchFamily="34" charset="0"/>
              <a:buChar char="•"/>
            </a:pPr>
            <a:r>
              <a:rPr lang="en-US" sz="1100" dirty="0"/>
              <a:t>Example – “Developed operating model to govern vulnerability management for a financial institution”</a:t>
            </a:r>
          </a:p>
          <a:p>
            <a:pPr marL="171450" indent="-171450">
              <a:buFont typeface="Arial" panose="020B0604020202020204" pitchFamily="34" charset="0"/>
              <a:buChar char="•"/>
            </a:pPr>
            <a:r>
              <a:rPr lang="en-US" sz="1100" dirty="0"/>
              <a:t>Coursework in strategic planning or process optimization</a:t>
            </a:r>
          </a:p>
          <a:p>
            <a:pPr marL="171450" indent="-171450">
              <a:buFont typeface="Arial" panose="020B0604020202020204" pitchFamily="34" charset="0"/>
              <a:buChar char="•"/>
            </a:pPr>
            <a:r>
              <a:rPr lang="en-US" sz="1100" dirty="0"/>
              <a:t>Industry specific experience (e.g., financial services, life sciences and health care, consumer products, etc.)</a:t>
            </a:r>
          </a:p>
        </p:txBody>
      </p:sp>
      <p:sp>
        <p:nvSpPr>
          <p:cNvPr id="26" name="Rectangle 25"/>
          <p:cNvSpPr/>
          <p:nvPr/>
        </p:nvSpPr>
        <p:spPr>
          <a:xfrm>
            <a:off x="1757679" y="1134120"/>
            <a:ext cx="9693217" cy="830997"/>
          </a:xfrm>
          <a:prstGeom prst="rect">
            <a:avLst/>
          </a:prstGeom>
        </p:spPr>
        <p:txBody>
          <a:bodyPr wrap="square">
            <a:spAutoFit/>
          </a:bodyPr>
          <a:lstStyle/>
          <a:p>
            <a:r>
              <a:rPr lang="en-US" sz="1200" dirty="0">
                <a:solidFill>
                  <a:schemeClr val="tx1">
                    <a:lumMod val="100000"/>
                  </a:schemeClr>
                </a:solidFill>
              </a:rPr>
              <a:t>While all BTA candidates have outstanding leadership experience, strong academic performance, and excellent communication skills, students interested in the Technology Strategy profile have specific interest in </a:t>
            </a:r>
            <a:r>
              <a:rPr lang="en-US" sz="1200" b="1" dirty="0">
                <a:solidFill>
                  <a:schemeClr val="tx1">
                    <a:lumMod val="100000"/>
                  </a:schemeClr>
                </a:solidFill>
              </a:rPr>
              <a:t>developing strategies to optimize the use of technology.  </a:t>
            </a:r>
            <a:r>
              <a:rPr lang="en-US" sz="1200" dirty="0">
                <a:solidFill>
                  <a:schemeClr val="tx1">
                    <a:lumMod val="100000"/>
                  </a:schemeClr>
                </a:solidFill>
              </a:rPr>
              <a:t>They may have internship experience or extracurricular involvement in these areas, or show interest in </a:t>
            </a:r>
            <a:r>
              <a:rPr lang="en-US" sz="1200" b="1" dirty="0">
                <a:solidFill>
                  <a:schemeClr val="tx1">
                    <a:lumMod val="100000"/>
                  </a:schemeClr>
                </a:solidFill>
              </a:rPr>
              <a:t>supporting clients’ long-term goals and strategic objectives</a:t>
            </a:r>
            <a:endParaRPr lang="en-US" sz="1200" dirty="0">
              <a:solidFill>
                <a:schemeClr val="tx1">
                  <a:lumMod val="100000"/>
                </a:schemeClr>
              </a:solidFill>
            </a:endParaRPr>
          </a:p>
        </p:txBody>
      </p:sp>
      <p:grpSp>
        <p:nvGrpSpPr>
          <p:cNvPr id="27" name="Group 545"/>
          <p:cNvGrpSpPr>
            <a:grpSpLocks noChangeAspect="1"/>
          </p:cNvGrpSpPr>
          <p:nvPr/>
        </p:nvGrpSpPr>
        <p:grpSpPr bwMode="auto">
          <a:xfrm>
            <a:off x="714340" y="1212047"/>
            <a:ext cx="779477" cy="779477"/>
            <a:chOff x="1885" y="1944"/>
            <a:chExt cx="340" cy="340"/>
          </a:xfrm>
          <a:solidFill>
            <a:schemeClr val="accent6"/>
          </a:solidFill>
        </p:grpSpPr>
        <p:sp>
          <p:nvSpPr>
            <p:cNvPr id="28" name="Freeform 546"/>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547"/>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cxnSp>
        <p:nvCxnSpPr>
          <p:cNvPr id="30" name="Gerade Verbindung 69"/>
          <p:cNvCxnSpPr>
            <a:cxnSpLocks/>
          </p:cNvCxnSpPr>
          <p:nvPr/>
        </p:nvCxnSpPr>
        <p:spPr bwMode="gray">
          <a:xfrm flipH="1">
            <a:off x="1737360" y="1017539"/>
            <a:ext cx="971353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1" name="Gerade Verbindung 69"/>
          <p:cNvCxnSpPr>
            <a:cxnSpLocks/>
          </p:cNvCxnSpPr>
          <p:nvPr/>
        </p:nvCxnSpPr>
        <p:spPr bwMode="gray">
          <a:xfrm flipH="1">
            <a:off x="1757680" y="2152034"/>
            <a:ext cx="9693217"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E017054-5086-4130-B36F-AAC6C5A3FFAE}"/>
              </a:ext>
            </a:extLst>
          </p:cNvPr>
          <p:cNvSpPr/>
          <p:nvPr/>
        </p:nvSpPr>
        <p:spPr bwMode="gray">
          <a:xfrm>
            <a:off x="8472026" y="5989544"/>
            <a:ext cx="2978870" cy="466418"/>
          </a:xfrm>
          <a:prstGeom prst="rect">
            <a:avLst/>
          </a:prstGeom>
          <a:noFill/>
          <a:ln w="19050" algn="ctr">
            <a:noFill/>
            <a:miter lim="800000"/>
            <a:headEnd/>
            <a:tailEnd/>
          </a:ln>
        </p:spPr>
        <p:txBody>
          <a:bodyPr wrap="square" lIns="88900" tIns="88900" rIns="88900" bIns="88900" rtlCol="0" anchor="ctr"/>
          <a:lstStyle/>
          <a:p>
            <a:pPr algn="ctr">
              <a:lnSpc>
                <a:spcPct val="106000"/>
              </a:lnSpc>
            </a:pPr>
            <a:r>
              <a:rPr lang="en-US" sz="1200" b="1" dirty="0">
                <a:solidFill>
                  <a:schemeClr val="bg1">
                    <a:lumMod val="65000"/>
                  </a:schemeClr>
                </a:solidFill>
              </a:rPr>
              <a:t>Primarily Advanced Degree, Only Some Targeted BTA Efforts</a:t>
            </a:r>
          </a:p>
        </p:txBody>
      </p:sp>
      <p:sp>
        <p:nvSpPr>
          <p:cNvPr id="2" name="Rectangle 1">
            <a:extLst>
              <a:ext uri="{FF2B5EF4-FFF2-40B4-BE49-F238E27FC236}">
                <a16:creationId xmlns:a16="http://schemas.microsoft.com/office/drawing/2014/main" id="{4AFA32B1-D92D-45F7-A022-4119506840D3}"/>
              </a:ext>
            </a:extLst>
          </p:cNvPr>
          <p:cNvSpPr/>
          <p:nvPr/>
        </p:nvSpPr>
        <p:spPr bwMode="gray">
          <a:xfrm>
            <a:off x="8472026" y="5989544"/>
            <a:ext cx="2978869" cy="466418"/>
          </a:xfrm>
          <a:prstGeom prst="rect">
            <a:avLst/>
          </a:prstGeom>
          <a:noFill/>
          <a:ln w="19050" algn="ctr">
            <a:solidFill>
              <a:srgbClr val="FF000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ln>
                <a:solidFill>
                  <a:srgbClr val="FF0000"/>
                </a:solidFill>
              </a:ln>
              <a:solidFill>
                <a:schemeClr val="bg1"/>
              </a:solidFill>
            </a:endParaRPr>
          </a:p>
        </p:txBody>
      </p:sp>
    </p:spTree>
    <p:extLst>
      <p:ext uri="{BB962C8B-B14F-4D97-AF65-F5344CB8AC3E}">
        <p14:creationId xmlns:p14="http://schemas.microsoft.com/office/powerpoint/2010/main" val="352466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Messaging</a:t>
            </a:r>
          </a:p>
        </p:txBody>
      </p:sp>
    </p:spTree>
    <p:extLst>
      <p:ext uri="{BB962C8B-B14F-4D97-AF65-F5344CB8AC3E}">
        <p14:creationId xmlns:p14="http://schemas.microsoft.com/office/powerpoint/2010/main" val="2158078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7B71F9-A8B8-4618-9808-07FC01726006}"/>
              </a:ext>
            </a:extLst>
          </p:cNvPr>
          <p:cNvSpPr>
            <a:spLocks noGrp="1"/>
          </p:cNvSpPr>
          <p:nvPr>
            <p:ph type="title"/>
          </p:nvPr>
        </p:nvSpPr>
        <p:spPr/>
        <p:txBody>
          <a:bodyPr/>
          <a:lstStyle/>
          <a:p>
            <a:r>
              <a:rPr lang="en-US" dirty="0"/>
              <a:t>The BTA Candidate Journey</a:t>
            </a:r>
          </a:p>
        </p:txBody>
      </p:sp>
      <p:sp>
        <p:nvSpPr>
          <p:cNvPr id="17" name="Freeform 761">
            <a:extLst>
              <a:ext uri="{FF2B5EF4-FFF2-40B4-BE49-F238E27FC236}">
                <a16:creationId xmlns:a16="http://schemas.microsoft.com/office/drawing/2014/main" id="{A811B2EB-6E52-4C80-AD50-7724876DA3FF}"/>
              </a:ext>
            </a:extLst>
          </p:cNvPr>
          <p:cNvSpPr>
            <a:spLocks noChangeAspect="1" noEditPoints="1"/>
          </p:cNvSpPr>
          <p:nvPr/>
        </p:nvSpPr>
        <p:spPr bwMode="auto">
          <a:xfrm>
            <a:off x="1927937" y="2631177"/>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 name="Speech Bubble: Rectangle with Corners Rounded 3">
            <a:extLst>
              <a:ext uri="{FF2B5EF4-FFF2-40B4-BE49-F238E27FC236}">
                <a16:creationId xmlns:a16="http://schemas.microsoft.com/office/drawing/2014/main" id="{9977274B-03DC-43F1-B544-7BEF660A0D11}"/>
              </a:ext>
            </a:extLst>
          </p:cNvPr>
          <p:cNvSpPr/>
          <p:nvPr/>
        </p:nvSpPr>
        <p:spPr bwMode="gray">
          <a:xfrm>
            <a:off x="1541367" y="1595469"/>
            <a:ext cx="1286412" cy="870463"/>
          </a:xfrm>
          <a:prstGeom prst="wedgeRoundRectCallout">
            <a:avLst>
              <a:gd name="adj1" fmla="val 22442"/>
              <a:gd name="adj2" fmla="val 62167"/>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What is Consulting and Who is Deloitte?</a:t>
            </a:r>
          </a:p>
        </p:txBody>
      </p:sp>
      <p:sp>
        <p:nvSpPr>
          <p:cNvPr id="23" name="Freeform 761">
            <a:extLst>
              <a:ext uri="{FF2B5EF4-FFF2-40B4-BE49-F238E27FC236}">
                <a16:creationId xmlns:a16="http://schemas.microsoft.com/office/drawing/2014/main" id="{89D0C928-369C-4EE2-846C-9AF56975B83F}"/>
              </a:ext>
            </a:extLst>
          </p:cNvPr>
          <p:cNvSpPr>
            <a:spLocks noChangeAspect="1" noEditPoints="1"/>
          </p:cNvSpPr>
          <p:nvPr/>
        </p:nvSpPr>
        <p:spPr bwMode="auto">
          <a:xfrm>
            <a:off x="1934177"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Speech Bubble: Rectangle with Corners Rounded 23">
            <a:extLst>
              <a:ext uri="{FF2B5EF4-FFF2-40B4-BE49-F238E27FC236}">
                <a16:creationId xmlns:a16="http://schemas.microsoft.com/office/drawing/2014/main" id="{2EC419E5-71D2-44EE-9AE6-4B2BA84E5DE0}"/>
              </a:ext>
            </a:extLst>
          </p:cNvPr>
          <p:cNvSpPr/>
          <p:nvPr/>
        </p:nvSpPr>
        <p:spPr bwMode="gray">
          <a:xfrm flipH="1">
            <a:off x="1541367"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One Deloitte; Consulting Problems; </a:t>
            </a:r>
            <a:br>
              <a:rPr lang="en-US" sz="1000" dirty="0"/>
            </a:br>
            <a:r>
              <a:rPr lang="en-US" sz="1000" dirty="0"/>
              <a:t>Life of a BTA</a:t>
            </a:r>
          </a:p>
        </p:txBody>
      </p:sp>
      <p:sp>
        <p:nvSpPr>
          <p:cNvPr id="18" name="Rectangle 17">
            <a:extLst>
              <a:ext uri="{FF2B5EF4-FFF2-40B4-BE49-F238E27FC236}">
                <a16:creationId xmlns:a16="http://schemas.microsoft.com/office/drawing/2014/main" id="{538D8E8F-E300-4C67-9798-84F14079B43E}"/>
              </a:ext>
            </a:extLst>
          </p:cNvPr>
          <p:cNvSpPr/>
          <p:nvPr/>
        </p:nvSpPr>
        <p:spPr bwMode="gray">
          <a:xfrm rot="16200000">
            <a:off x="-302298" y="4995565"/>
            <a:ext cx="1974655" cy="438393"/>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Deloitte’s Messaging</a:t>
            </a:r>
          </a:p>
        </p:txBody>
      </p:sp>
      <p:sp>
        <p:nvSpPr>
          <p:cNvPr id="35" name="Rectangle 34">
            <a:extLst>
              <a:ext uri="{FF2B5EF4-FFF2-40B4-BE49-F238E27FC236}">
                <a16:creationId xmlns:a16="http://schemas.microsoft.com/office/drawing/2014/main" id="{8466B207-9575-4645-9373-BAFB629BBA1C}"/>
              </a:ext>
            </a:extLst>
          </p:cNvPr>
          <p:cNvSpPr/>
          <p:nvPr/>
        </p:nvSpPr>
        <p:spPr bwMode="gray">
          <a:xfrm rot="16200000">
            <a:off x="-644015" y="2705317"/>
            <a:ext cx="2658092" cy="438393"/>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Candidate Mindset</a:t>
            </a:r>
          </a:p>
        </p:txBody>
      </p:sp>
      <p:sp>
        <p:nvSpPr>
          <p:cNvPr id="34" name="Rectangle 33">
            <a:extLst>
              <a:ext uri="{FF2B5EF4-FFF2-40B4-BE49-F238E27FC236}">
                <a16:creationId xmlns:a16="http://schemas.microsoft.com/office/drawing/2014/main" id="{773BED7C-67D7-4ADE-B82E-51AF12C1FE43}"/>
              </a:ext>
            </a:extLst>
          </p:cNvPr>
          <p:cNvSpPr/>
          <p:nvPr/>
        </p:nvSpPr>
        <p:spPr bwMode="gray">
          <a:xfrm>
            <a:off x="1035677" y="3398233"/>
            <a:ext cx="11001994" cy="855327"/>
          </a:xfrm>
          <a:prstGeom prst="rect">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Arrow: Pentagon 4">
            <a:extLst>
              <a:ext uri="{FF2B5EF4-FFF2-40B4-BE49-F238E27FC236}">
                <a16:creationId xmlns:a16="http://schemas.microsoft.com/office/drawing/2014/main" id="{FA512AE3-E271-4AF7-9A0B-040DD94BCF7C}"/>
              </a:ext>
            </a:extLst>
          </p:cNvPr>
          <p:cNvSpPr/>
          <p:nvPr/>
        </p:nvSpPr>
        <p:spPr bwMode="gray">
          <a:xfrm>
            <a:off x="1210724" y="3500072"/>
            <a:ext cx="1947698" cy="651649"/>
          </a:xfrm>
          <a:prstGeom prst="homePlat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Learning about Consulting and Deloitte</a:t>
            </a:r>
          </a:p>
        </p:txBody>
      </p:sp>
      <p:sp>
        <p:nvSpPr>
          <p:cNvPr id="33" name="Arrow: Chevron 32">
            <a:extLst>
              <a:ext uri="{FF2B5EF4-FFF2-40B4-BE49-F238E27FC236}">
                <a16:creationId xmlns:a16="http://schemas.microsoft.com/office/drawing/2014/main" id="{1FE24884-B3FD-4AEA-8403-1ACDE2B4EAEC}"/>
              </a:ext>
            </a:extLst>
          </p:cNvPr>
          <p:cNvSpPr/>
          <p:nvPr/>
        </p:nvSpPr>
        <p:spPr bwMode="gray">
          <a:xfrm>
            <a:off x="2988976" y="3500072"/>
            <a:ext cx="1947698" cy="651649"/>
          </a:xfrm>
          <a:prstGeom prst="chevron">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Understanding Competencies</a:t>
            </a:r>
          </a:p>
        </p:txBody>
      </p:sp>
      <p:sp>
        <p:nvSpPr>
          <p:cNvPr id="36" name="Arrow: Chevron 35">
            <a:extLst>
              <a:ext uri="{FF2B5EF4-FFF2-40B4-BE49-F238E27FC236}">
                <a16:creationId xmlns:a16="http://schemas.microsoft.com/office/drawing/2014/main" id="{F2A03A2A-0DF9-4650-9610-E4064F8C977D}"/>
              </a:ext>
            </a:extLst>
          </p:cNvPr>
          <p:cNvSpPr/>
          <p:nvPr/>
        </p:nvSpPr>
        <p:spPr bwMode="gray">
          <a:xfrm>
            <a:off x="4767778" y="3500072"/>
            <a:ext cx="1947698" cy="651649"/>
          </a:xfrm>
          <a:prstGeom prst="chevron">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Understanding Profiles / </a:t>
            </a:r>
            <a:br>
              <a:rPr lang="en-US" sz="1050" b="1" dirty="0">
                <a:solidFill>
                  <a:schemeClr val="bg1"/>
                </a:solidFill>
              </a:rPr>
            </a:br>
            <a:r>
              <a:rPr lang="en-US" sz="1050" b="1" dirty="0">
                <a:solidFill>
                  <a:schemeClr val="bg1"/>
                </a:solidFill>
              </a:rPr>
              <a:t>Type of Work</a:t>
            </a:r>
            <a:endParaRPr lang="en-US" sz="1000" b="1" dirty="0">
              <a:solidFill>
                <a:schemeClr val="bg1"/>
              </a:solidFill>
            </a:endParaRPr>
          </a:p>
        </p:txBody>
      </p:sp>
      <p:sp>
        <p:nvSpPr>
          <p:cNvPr id="37" name="Arrow: Chevron 36">
            <a:extLst>
              <a:ext uri="{FF2B5EF4-FFF2-40B4-BE49-F238E27FC236}">
                <a16:creationId xmlns:a16="http://schemas.microsoft.com/office/drawing/2014/main" id="{EAB046B1-9A3D-407F-8488-73817FA1A227}"/>
              </a:ext>
            </a:extLst>
          </p:cNvPr>
          <p:cNvSpPr/>
          <p:nvPr/>
        </p:nvSpPr>
        <p:spPr bwMode="gray">
          <a:xfrm>
            <a:off x="8101961" y="3500072"/>
            <a:ext cx="1708029" cy="651649"/>
          </a:xfrm>
          <a:prstGeom prst="chevron">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Navigating the Interview</a:t>
            </a:r>
          </a:p>
        </p:txBody>
      </p:sp>
      <p:sp>
        <p:nvSpPr>
          <p:cNvPr id="38" name="Arrow: Chevron 37">
            <a:extLst>
              <a:ext uri="{FF2B5EF4-FFF2-40B4-BE49-F238E27FC236}">
                <a16:creationId xmlns:a16="http://schemas.microsoft.com/office/drawing/2014/main" id="{3408A9F3-8389-4E60-94A3-90D7E6B9DE0A}"/>
              </a:ext>
            </a:extLst>
          </p:cNvPr>
          <p:cNvSpPr/>
          <p:nvPr/>
        </p:nvSpPr>
        <p:spPr bwMode="gray">
          <a:xfrm>
            <a:off x="10254039" y="3500072"/>
            <a:ext cx="1701319" cy="651649"/>
          </a:xfrm>
          <a:prstGeom prst="chevron">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Starting my Career at Deloitte!</a:t>
            </a:r>
          </a:p>
        </p:txBody>
      </p:sp>
      <p:sp>
        <p:nvSpPr>
          <p:cNvPr id="41" name="Freeform 761">
            <a:extLst>
              <a:ext uri="{FF2B5EF4-FFF2-40B4-BE49-F238E27FC236}">
                <a16:creationId xmlns:a16="http://schemas.microsoft.com/office/drawing/2014/main" id="{A7B26AA9-22A2-4D66-9604-DE6F7E950271}"/>
              </a:ext>
            </a:extLst>
          </p:cNvPr>
          <p:cNvSpPr>
            <a:spLocks noChangeAspect="1" noEditPoints="1"/>
          </p:cNvSpPr>
          <p:nvPr/>
        </p:nvSpPr>
        <p:spPr bwMode="auto">
          <a:xfrm>
            <a:off x="3706189"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2" name="Speech Bubble: Rectangle with Corners Rounded 41">
            <a:extLst>
              <a:ext uri="{FF2B5EF4-FFF2-40B4-BE49-F238E27FC236}">
                <a16:creationId xmlns:a16="http://schemas.microsoft.com/office/drawing/2014/main" id="{F5BEAE07-6A38-42BD-914B-E8A1175160A5}"/>
              </a:ext>
            </a:extLst>
          </p:cNvPr>
          <p:cNvSpPr/>
          <p:nvPr/>
        </p:nvSpPr>
        <p:spPr bwMode="gray">
          <a:xfrm>
            <a:off x="3319619" y="1605683"/>
            <a:ext cx="1286412" cy="870463"/>
          </a:xfrm>
          <a:prstGeom prst="wedgeRoundRectCallout">
            <a:avLst>
              <a:gd name="adj1" fmla="val 22442"/>
              <a:gd name="adj2" fmla="val 62167"/>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What Type of Consulting and Problems do I like to Solve?</a:t>
            </a:r>
          </a:p>
        </p:txBody>
      </p:sp>
      <p:sp>
        <p:nvSpPr>
          <p:cNvPr id="43" name="Freeform 761">
            <a:extLst>
              <a:ext uri="{FF2B5EF4-FFF2-40B4-BE49-F238E27FC236}">
                <a16:creationId xmlns:a16="http://schemas.microsoft.com/office/drawing/2014/main" id="{E19E1358-5371-483D-A56A-E6E47C9EFBFE}"/>
              </a:ext>
            </a:extLst>
          </p:cNvPr>
          <p:cNvSpPr>
            <a:spLocks noChangeAspect="1" noEditPoints="1"/>
          </p:cNvSpPr>
          <p:nvPr/>
        </p:nvSpPr>
        <p:spPr bwMode="auto">
          <a:xfrm>
            <a:off x="3712429"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4" name="Speech Bubble: Rectangle with Corners Rounded 43">
            <a:extLst>
              <a:ext uri="{FF2B5EF4-FFF2-40B4-BE49-F238E27FC236}">
                <a16:creationId xmlns:a16="http://schemas.microsoft.com/office/drawing/2014/main" id="{AD6FBBD7-E3ED-4EAA-9452-DA76F25A6B13}"/>
              </a:ext>
            </a:extLst>
          </p:cNvPr>
          <p:cNvSpPr/>
          <p:nvPr/>
        </p:nvSpPr>
        <p:spPr bwMode="gray">
          <a:xfrm flipH="1">
            <a:off x="3319619"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Intro to Competency Areas</a:t>
            </a:r>
          </a:p>
        </p:txBody>
      </p:sp>
      <p:sp>
        <p:nvSpPr>
          <p:cNvPr id="45" name="Freeform 761">
            <a:extLst>
              <a:ext uri="{FF2B5EF4-FFF2-40B4-BE49-F238E27FC236}">
                <a16:creationId xmlns:a16="http://schemas.microsoft.com/office/drawing/2014/main" id="{4A590AE2-09FC-4AB7-8C9A-5839573A83B8}"/>
              </a:ext>
            </a:extLst>
          </p:cNvPr>
          <p:cNvSpPr>
            <a:spLocks noChangeAspect="1" noEditPoints="1"/>
          </p:cNvSpPr>
          <p:nvPr/>
        </p:nvSpPr>
        <p:spPr bwMode="auto">
          <a:xfrm>
            <a:off x="5484991"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6" name="Speech Bubble: Rectangle with Corners Rounded 45">
            <a:extLst>
              <a:ext uri="{FF2B5EF4-FFF2-40B4-BE49-F238E27FC236}">
                <a16:creationId xmlns:a16="http://schemas.microsoft.com/office/drawing/2014/main" id="{4F672DA4-0619-4584-8C94-6B59A4563DAD}"/>
              </a:ext>
            </a:extLst>
          </p:cNvPr>
          <p:cNvSpPr/>
          <p:nvPr/>
        </p:nvSpPr>
        <p:spPr bwMode="gray">
          <a:xfrm>
            <a:off x="5098421" y="1605683"/>
            <a:ext cx="1286412" cy="870463"/>
          </a:xfrm>
          <a:prstGeom prst="wedgeRoundRectCallout">
            <a:avLst>
              <a:gd name="adj1" fmla="val 22442"/>
              <a:gd name="adj2" fmla="val 62167"/>
              <a:gd name="adj3" fmla="val 16667"/>
            </a:avLst>
          </a:prstGeom>
          <a:no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I’m a good fit for Tech, but which Profiles interest me?</a:t>
            </a:r>
          </a:p>
        </p:txBody>
      </p:sp>
      <p:sp>
        <p:nvSpPr>
          <p:cNvPr id="47" name="Freeform 761">
            <a:extLst>
              <a:ext uri="{FF2B5EF4-FFF2-40B4-BE49-F238E27FC236}">
                <a16:creationId xmlns:a16="http://schemas.microsoft.com/office/drawing/2014/main" id="{00F0F4E0-2125-4024-AFA3-7DE6842E46C8}"/>
              </a:ext>
            </a:extLst>
          </p:cNvPr>
          <p:cNvSpPr>
            <a:spLocks noChangeAspect="1" noEditPoints="1"/>
          </p:cNvSpPr>
          <p:nvPr/>
        </p:nvSpPr>
        <p:spPr bwMode="auto">
          <a:xfrm>
            <a:off x="5491231"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8" name="Speech Bubble: Rectangle with Corners Rounded 47">
            <a:extLst>
              <a:ext uri="{FF2B5EF4-FFF2-40B4-BE49-F238E27FC236}">
                <a16:creationId xmlns:a16="http://schemas.microsoft.com/office/drawing/2014/main" id="{B069E456-AAEE-45F0-B5F2-B7C144DC995D}"/>
              </a:ext>
            </a:extLst>
          </p:cNvPr>
          <p:cNvSpPr/>
          <p:nvPr/>
        </p:nvSpPr>
        <p:spPr bwMode="gray">
          <a:xfrm flipH="1">
            <a:off x="5098421"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Intro to Profiles and BTA Level Programming</a:t>
            </a:r>
          </a:p>
        </p:txBody>
      </p:sp>
      <p:sp>
        <p:nvSpPr>
          <p:cNvPr id="49" name="Freeform 761">
            <a:extLst>
              <a:ext uri="{FF2B5EF4-FFF2-40B4-BE49-F238E27FC236}">
                <a16:creationId xmlns:a16="http://schemas.microsoft.com/office/drawing/2014/main" id="{4A934826-921F-487B-9C76-CF84A3932298}"/>
              </a:ext>
            </a:extLst>
          </p:cNvPr>
          <p:cNvSpPr>
            <a:spLocks noChangeAspect="1" noEditPoints="1"/>
          </p:cNvSpPr>
          <p:nvPr/>
        </p:nvSpPr>
        <p:spPr bwMode="auto">
          <a:xfrm>
            <a:off x="8699339"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0" name="Speech Bubble: Rectangle with Corners Rounded 49">
            <a:extLst>
              <a:ext uri="{FF2B5EF4-FFF2-40B4-BE49-F238E27FC236}">
                <a16:creationId xmlns:a16="http://schemas.microsoft.com/office/drawing/2014/main" id="{D47337A5-D3C2-4D8B-99DD-E9CBFCECE86C}"/>
              </a:ext>
            </a:extLst>
          </p:cNvPr>
          <p:cNvSpPr/>
          <p:nvPr/>
        </p:nvSpPr>
        <p:spPr bwMode="gray">
          <a:xfrm>
            <a:off x="8312769" y="1605683"/>
            <a:ext cx="1286412" cy="870463"/>
          </a:xfrm>
          <a:prstGeom prst="wedgeRoundRectCallout">
            <a:avLst>
              <a:gd name="adj1" fmla="val 22442"/>
              <a:gd name="adj2" fmla="val 62167"/>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What’s a case interview?</a:t>
            </a:r>
          </a:p>
        </p:txBody>
      </p:sp>
      <p:sp>
        <p:nvSpPr>
          <p:cNvPr id="51" name="Freeform 761">
            <a:extLst>
              <a:ext uri="{FF2B5EF4-FFF2-40B4-BE49-F238E27FC236}">
                <a16:creationId xmlns:a16="http://schemas.microsoft.com/office/drawing/2014/main" id="{46B11E2F-064D-4050-93ED-D4C26836F1A7}"/>
              </a:ext>
            </a:extLst>
          </p:cNvPr>
          <p:cNvSpPr>
            <a:spLocks noChangeAspect="1" noEditPoints="1"/>
          </p:cNvSpPr>
          <p:nvPr/>
        </p:nvSpPr>
        <p:spPr bwMode="auto">
          <a:xfrm>
            <a:off x="8705579"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2" name="Speech Bubble: Rectangle with Corners Rounded 51">
            <a:extLst>
              <a:ext uri="{FF2B5EF4-FFF2-40B4-BE49-F238E27FC236}">
                <a16:creationId xmlns:a16="http://schemas.microsoft.com/office/drawing/2014/main" id="{8923CFA2-73AD-4804-9D10-9A260F28E2E5}"/>
              </a:ext>
            </a:extLst>
          </p:cNvPr>
          <p:cNvSpPr/>
          <p:nvPr/>
        </p:nvSpPr>
        <p:spPr bwMode="gray">
          <a:xfrm flipH="1">
            <a:off x="8312769"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Case Interview Workshops; Online Resources</a:t>
            </a:r>
          </a:p>
        </p:txBody>
      </p:sp>
      <p:sp>
        <p:nvSpPr>
          <p:cNvPr id="53" name="Freeform 761">
            <a:extLst>
              <a:ext uri="{FF2B5EF4-FFF2-40B4-BE49-F238E27FC236}">
                <a16:creationId xmlns:a16="http://schemas.microsoft.com/office/drawing/2014/main" id="{624A228B-5C6B-4A54-9274-F3DD40F440BD}"/>
              </a:ext>
            </a:extLst>
          </p:cNvPr>
          <p:cNvSpPr>
            <a:spLocks noChangeAspect="1" noEditPoints="1"/>
          </p:cNvSpPr>
          <p:nvPr/>
        </p:nvSpPr>
        <p:spPr bwMode="auto">
          <a:xfrm>
            <a:off x="10848062"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4" name="Speech Bubble: Rectangle with Corners Rounded 53">
            <a:extLst>
              <a:ext uri="{FF2B5EF4-FFF2-40B4-BE49-F238E27FC236}">
                <a16:creationId xmlns:a16="http://schemas.microsoft.com/office/drawing/2014/main" id="{E32F706E-51C7-4937-A443-0ADBF0DE20EA}"/>
              </a:ext>
            </a:extLst>
          </p:cNvPr>
          <p:cNvSpPr/>
          <p:nvPr/>
        </p:nvSpPr>
        <p:spPr bwMode="gray">
          <a:xfrm>
            <a:off x="10461492" y="1605683"/>
            <a:ext cx="1286412" cy="870463"/>
          </a:xfrm>
          <a:prstGeom prst="wedgeRoundRectCallout">
            <a:avLst>
              <a:gd name="adj1" fmla="val 22442"/>
              <a:gd name="adj2" fmla="val 62167"/>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How do I build my network and start my career on the right foot?</a:t>
            </a:r>
          </a:p>
        </p:txBody>
      </p:sp>
      <p:sp>
        <p:nvSpPr>
          <p:cNvPr id="55" name="Freeform 761">
            <a:extLst>
              <a:ext uri="{FF2B5EF4-FFF2-40B4-BE49-F238E27FC236}">
                <a16:creationId xmlns:a16="http://schemas.microsoft.com/office/drawing/2014/main" id="{B424AF75-747F-4EBF-9C24-694DF0B97825}"/>
              </a:ext>
            </a:extLst>
          </p:cNvPr>
          <p:cNvSpPr>
            <a:spLocks noChangeAspect="1" noEditPoints="1"/>
          </p:cNvSpPr>
          <p:nvPr/>
        </p:nvSpPr>
        <p:spPr bwMode="auto">
          <a:xfrm>
            <a:off x="10854302"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6" name="Speech Bubble: Rectangle with Corners Rounded 55">
            <a:extLst>
              <a:ext uri="{FF2B5EF4-FFF2-40B4-BE49-F238E27FC236}">
                <a16:creationId xmlns:a16="http://schemas.microsoft.com/office/drawing/2014/main" id="{B4343842-93D2-4B30-AA21-FF2AACC7AA41}"/>
              </a:ext>
            </a:extLst>
          </p:cNvPr>
          <p:cNvSpPr/>
          <p:nvPr/>
        </p:nvSpPr>
        <p:spPr bwMode="gray">
          <a:xfrm flipH="1">
            <a:off x="10461492"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Level Program; Office/Alumni Network; BTAAC Surveys</a:t>
            </a:r>
          </a:p>
        </p:txBody>
      </p:sp>
      <p:sp>
        <p:nvSpPr>
          <p:cNvPr id="9" name="TextBox 8">
            <a:extLst>
              <a:ext uri="{FF2B5EF4-FFF2-40B4-BE49-F238E27FC236}">
                <a16:creationId xmlns:a16="http://schemas.microsoft.com/office/drawing/2014/main" id="{25E52987-DFFF-4DB1-971F-9E636B93CC32}"/>
              </a:ext>
            </a:extLst>
          </p:cNvPr>
          <p:cNvSpPr txBox="1"/>
          <p:nvPr/>
        </p:nvSpPr>
        <p:spPr>
          <a:xfrm>
            <a:off x="9660955" y="4471254"/>
            <a:ext cx="732573" cy="394980"/>
          </a:xfrm>
          <a:prstGeom prst="rect">
            <a:avLst/>
          </a:prstGeom>
          <a:noFill/>
        </p:spPr>
        <p:txBody>
          <a:bodyPr vert="horz" wrap="none" lIns="0" tIns="0" rIns="0" bIns="0" rtlCol="0">
            <a:spAutoFit/>
          </a:bodyPr>
          <a:lstStyle/>
          <a:p>
            <a:pPr algn="ctr">
              <a:spcBef>
                <a:spcPts val="200"/>
              </a:spcBef>
              <a:buSzPct val="100000"/>
            </a:pPr>
            <a:r>
              <a:rPr lang="en-US" sz="1200" b="1" dirty="0"/>
              <a:t>Offer</a:t>
            </a:r>
          </a:p>
          <a:p>
            <a:pPr algn="ctr">
              <a:spcBef>
                <a:spcPts val="200"/>
              </a:spcBef>
              <a:buSzPct val="100000"/>
            </a:pPr>
            <a:r>
              <a:rPr lang="en-US" sz="1200" b="1" dirty="0"/>
              <a:t>Decision</a:t>
            </a:r>
          </a:p>
        </p:txBody>
      </p:sp>
      <p:cxnSp>
        <p:nvCxnSpPr>
          <p:cNvPr id="11" name="Straight Connector 10">
            <a:extLst>
              <a:ext uri="{FF2B5EF4-FFF2-40B4-BE49-F238E27FC236}">
                <a16:creationId xmlns:a16="http://schemas.microsoft.com/office/drawing/2014/main" id="{00F66E46-7A2B-4003-B13B-707843B230B6}"/>
              </a:ext>
            </a:extLst>
          </p:cNvPr>
          <p:cNvCxnSpPr>
            <a:cxnSpLocks/>
          </p:cNvCxnSpPr>
          <p:nvPr/>
        </p:nvCxnSpPr>
        <p:spPr>
          <a:xfrm flipH="1">
            <a:off x="10027242" y="4039130"/>
            <a:ext cx="27583" cy="34140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owchart: Decision 11">
            <a:extLst>
              <a:ext uri="{FF2B5EF4-FFF2-40B4-BE49-F238E27FC236}">
                <a16:creationId xmlns:a16="http://schemas.microsoft.com/office/drawing/2014/main" id="{7D9E1D10-EED3-461E-85AC-6CDA2F032516}"/>
              </a:ext>
            </a:extLst>
          </p:cNvPr>
          <p:cNvSpPr/>
          <p:nvPr/>
        </p:nvSpPr>
        <p:spPr bwMode="gray">
          <a:xfrm>
            <a:off x="9893863" y="3651338"/>
            <a:ext cx="372905" cy="373711"/>
          </a:xfrm>
          <a:prstGeom prst="flowChartDecision">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0" name="Arrow: Chevron 39">
            <a:extLst>
              <a:ext uri="{FF2B5EF4-FFF2-40B4-BE49-F238E27FC236}">
                <a16:creationId xmlns:a16="http://schemas.microsoft.com/office/drawing/2014/main" id="{79630F80-727C-4B69-BC43-DAB430076FCB}"/>
              </a:ext>
            </a:extLst>
          </p:cNvPr>
          <p:cNvSpPr/>
          <p:nvPr/>
        </p:nvSpPr>
        <p:spPr bwMode="gray">
          <a:xfrm>
            <a:off x="6545480" y="3500072"/>
            <a:ext cx="1708029" cy="651649"/>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Applying to Deloitte</a:t>
            </a:r>
          </a:p>
        </p:txBody>
      </p:sp>
      <p:sp>
        <p:nvSpPr>
          <p:cNvPr id="57" name="Freeform 761">
            <a:extLst>
              <a:ext uri="{FF2B5EF4-FFF2-40B4-BE49-F238E27FC236}">
                <a16:creationId xmlns:a16="http://schemas.microsoft.com/office/drawing/2014/main" id="{37E4F069-D153-41D7-A6DF-2812C0324300}"/>
              </a:ext>
            </a:extLst>
          </p:cNvPr>
          <p:cNvSpPr>
            <a:spLocks noChangeAspect="1" noEditPoints="1"/>
          </p:cNvSpPr>
          <p:nvPr/>
        </p:nvSpPr>
        <p:spPr bwMode="auto">
          <a:xfrm>
            <a:off x="7142858" y="2655053"/>
            <a:ext cx="51327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58" name="Speech Bubble: Rectangle with Corners Rounded 57">
            <a:extLst>
              <a:ext uri="{FF2B5EF4-FFF2-40B4-BE49-F238E27FC236}">
                <a16:creationId xmlns:a16="http://schemas.microsoft.com/office/drawing/2014/main" id="{F01C7BF2-F8AE-49F6-9732-6AEA128E4A31}"/>
              </a:ext>
            </a:extLst>
          </p:cNvPr>
          <p:cNvSpPr/>
          <p:nvPr/>
        </p:nvSpPr>
        <p:spPr bwMode="gray">
          <a:xfrm>
            <a:off x="6756288" y="1605683"/>
            <a:ext cx="1286412" cy="870463"/>
          </a:xfrm>
          <a:prstGeom prst="wedgeRoundRectCallout">
            <a:avLst>
              <a:gd name="adj1" fmla="val 22442"/>
              <a:gd name="adj2" fmla="val 62167"/>
              <a:gd name="adj3" fmla="val 16667"/>
            </a:avLst>
          </a:prstGeom>
          <a:noFill/>
          <a:ln w="19050" algn="ctr">
            <a:solidFill>
              <a:schemeClr val="bg2"/>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dirty="0"/>
              <a:t>I’m applying to Deloitte Tech and have indicated my Profile interests</a:t>
            </a:r>
          </a:p>
        </p:txBody>
      </p:sp>
      <p:sp>
        <p:nvSpPr>
          <p:cNvPr id="59" name="Freeform 761">
            <a:extLst>
              <a:ext uri="{FF2B5EF4-FFF2-40B4-BE49-F238E27FC236}">
                <a16:creationId xmlns:a16="http://schemas.microsoft.com/office/drawing/2014/main" id="{E125784A-DE25-4792-9334-9B4166080676}"/>
              </a:ext>
            </a:extLst>
          </p:cNvPr>
          <p:cNvSpPr>
            <a:spLocks noChangeAspect="1" noEditPoints="1"/>
          </p:cNvSpPr>
          <p:nvPr/>
        </p:nvSpPr>
        <p:spPr bwMode="auto">
          <a:xfrm>
            <a:off x="7149098" y="5507807"/>
            <a:ext cx="500792" cy="640080"/>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60" name="Speech Bubble: Rectangle with Corners Rounded 59">
            <a:extLst>
              <a:ext uri="{FF2B5EF4-FFF2-40B4-BE49-F238E27FC236}">
                <a16:creationId xmlns:a16="http://schemas.microsoft.com/office/drawing/2014/main" id="{2E7FA0D4-90DE-46FE-BCE3-CEE74E5DD108}"/>
              </a:ext>
            </a:extLst>
          </p:cNvPr>
          <p:cNvSpPr/>
          <p:nvPr/>
        </p:nvSpPr>
        <p:spPr bwMode="gray">
          <a:xfrm flipH="1">
            <a:off x="6756288" y="4420221"/>
            <a:ext cx="1286412" cy="872883"/>
          </a:xfrm>
          <a:prstGeom prst="wedgeRoundRectCallout">
            <a:avLst>
              <a:gd name="adj1" fmla="val -21371"/>
              <a:gd name="adj2" fmla="val 68000"/>
              <a:gd name="adj3" fmla="val 16667"/>
            </a:avLst>
          </a:prstGeom>
          <a:solidFill>
            <a:schemeClr val="bg1"/>
          </a:solidFill>
          <a:ln w="19050" algn="ctr">
            <a:solidFill>
              <a:schemeClr val="bg2"/>
            </a:solidFill>
            <a:miter lim="800000"/>
            <a:headEnd/>
            <a:tailEnd/>
          </a:ln>
        </p:spPr>
        <p:txBody>
          <a:bodyPr wrap="square" lIns="88900" tIns="88900" rIns="88900" bIns="88900" rtlCol="0" anchor="ctr"/>
          <a:lstStyle/>
          <a:p>
            <a:pPr algn="ctr">
              <a:lnSpc>
                <a:spcPct val="106000"/>
              </a:lnSpc>
            </a:pPr>
            <a:r>
              <a:rPr lang="en-US" sz="1000" dirty="0"/>
              <a:t>Profile Fit Assessment; Application Process / Survey</a:t>
            </a:r>
          </a:p>
        </p:txBody>
      </p:sp>
      <p:sp>
        <p:nvSpPr>
          <p:cNvPr id="61" name="Text Placeholder 4">
            <a:extLst>
              <a:ext uri="{FF2B5EF4-FFF2-40B4-BE49-F238E27FC236}">
                <a16:creationId xmlns:a16="http://schemas.microsoft.com/office/drawing/2014/main" id="{C567A693-00B1-4AF5-8DC1-16B0F48F5BDC}"/>
              </a:ext>
            </a:extLst>
          </p:cNvPr>
          <p:cNvSpPr>
            <a:spLocks noGrp="1"/>
          </p:cNvSpPr>
          <p:nvPr>
            <p:ph type="body" sz="quarter" idx="13"/>
          </p:nvPr>
        </p:nvSpPr>
        <p:spPr>
          <a:xfrm>
            <a:off x="465833" y="731671"/>
            <a:ext cx="11571837" cy="438692"/>
          </a:xfrm>
        </p:spPr>
        <p:txBody>
          <a:bodyPr/>
          <a:lstStyle/>
          <a:p>
            <a:r>
              <a:rPr lang="en-US" dirty="0"/>
              <a:t>Recruiting teams should understanding key messaging across the candidate journey</a:t>
            </a:r>
          </a:p>
        </p:txBody>
      </p:sp>
    </p:spTree>
    <p:extLst>
      <p:ext uri="{BB962C8B-B14F-4D97-AF65-F5344CB8AC3E}">
        <p14:creationId xmlns:p14="http://schemas.microsoft.com/office/powerpoint/2010/main" val="1334580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gray">
          <a:xfrm>
            <a:off x="6430479" y="1142680"/>
            <a:ext cx="5194690" cy="492887"/>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Rectangle 5"/>
          <p:cNvSpPr/>
          <p:nvPr/>
        </p:nvSpPr>
        <p:spPr bwMode="gray">
          <a:xfrm>
            <a:off x="588674" y="1170722"/>
            <a:ext cx="5194690" cy="492887"/>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Text Placeholder 4"/>
          <p:cNvSpPr>
            <a:spLocks noGrp="1"/>
          </p:cNvSpPr>
          <p:nvPr>
            <p:ph type="body" sz="quarter" idx="13"/>
          </p:nvPr>
        </p:nvSpPr>
        <p:spPr>
          <a:xfrm>
            <a:off x="588674" y="731671"/>
            <a:ext cx="8439150" cy="299871"/>
          </a:xfrm>
        </p:spPr>
        <p:txBody>
          <a:bodyPr/>
          <a:lstStyle/>
          <a:p>
            <a:r>
              <a:rPr lang="en-US" dirty="0"/>
              <a:t>What to keep in mind when speaking to potential candidates</a:t>
            </a:r>
          </a:p>
          <a:p>
            <a:endParaRPr lang="en-US" dirty="0"/>
          </a:p>
        </p:txBody>
      </p:sp>
      <p:sp>
        <p:nvSpPr>
          <p:cNvPr id="2" name="Title 1"/>
          <p:cNvSpPr>
            <a:spLocks noGrp="1"/>
          </p:cNvSpPr>
          <p:nvPr>
            <p:ph type="title"/>
          </p:nvPr>
        </p:nvSpPr>
        <p:spPr>
          <a:xfrm>
            <a:off x="588674" y="397569"/>
            <a:ext cx="8439150" cy="334102"/>
          </a:xfrm>
        </p:spPr>
        <p:txBody>
          <a:bodyPr>
            <a:normAutofit/>
          </a:bodyPr>
          <a:lstStyle/>
          <a:p>
            <a:pPr defTabSz="914400">
              <a:defRPr/>
            </a:pPr>
            <a:r>
              <a:rPr lang="en-US" dirty="0">
                <a:solidFill>
                  <a:prstClr val="black"/>
                </a:solidFill>
                <a:latin typeface="Verdana"/>
              </a:rPr>
              <a:t>Selling Deloitte On Campus</a:t>
            </a:r>
          </a:p>
        </p:txBody>
      </p:sp>
      <p:sp>
        <p:nvSpPr>
          <p:cNvPr id="3" name="Content Placeholder 2"/>
          <p:cNvSpPr>
            <a:spLocks noGrp="1"/>
          </p:cNvSpPr>
          <p:nvPr>
            <p:ph idx="1"/>
          </p:nvPr>
        </p:nvSpPr>
        <p:spPr>
          <a:xfrm>
            <a:off x="588674" y="1720840"/>
            <a:ext cx="5194690" cy="4456669"/>
          </a:xfrm>
          <a:ln w="28575">
            <a:solidFill>
              <a:schemeClr val="accent1"/>
            </a:solidFill>
          </a:ln>
        </p:spPr>
        <p:txBody>
          <a:bodyPr vert="horz" lIns="91440" tIns="91440" rIns="91440" bIns="91440" rtlCol="0">
            <a:noAutofit/>
          </a:bodyPr>
          <a:lstStyle/>
          <a:p>
            <a:pPr marL="285750" indent="-285750" defTabSz="914400">
              <a:buFont typeface="Arial" panose="020B0604020202020204" pitchFamily="34" charset="0"/>
              <a:buChar char="•"/>
              <a:defRPr/>
            </a:pPr>
            <a:r>
              <a:rPr lang="en-US" kern="0" dirty="0"/>
              <a:t>DO share </a:t>
            </a:r>
            <a:r>
              <a:rPr lang="en-US" b="1" kern="0" dirty="0"/>
              <a:t>stories</a:t>
            </a:r>
            <a:r>
              <a:rPr lang="en-US" kern="0" dirty="0"/>
              <a:t> about your Deloitte experiences and the </a:t>
            </a:r>
            <a:r>
              <a:rPr lang="en-US" b="1" kern="0" dirty="0"/>
              <a:t>value</a:t>
            </a:r>
            <a:r>
              <a:rPr lang="en-US" kern="0" dirty="0"/>
              <a:t> you bring to clients</a:t>
            </a:r>
          </a:p>
          <a:p>
            <a:pPr marL="285750" indent="-285750" defTabSz="914400">
              <a:buFont typeface="Arial" panose="020B0604020202020204" pitchFamily="34" charset="0"/>
              <a:buChar char="•"/>
              <a:defRPr/>
            </a:pPr>
            <a:r>
              <a:rPr lang="en-US" kern="0" dirty="0"/>
              <a:t>DO communicate in a </a:t>
            </a:r>
            <a:r>
              <a:rPr lang="en-US" b="1" kern="0" dirty="0"/>
              <a:t>positive</a:t>
            </a:r>
            <a:r>
              <a:rPr lang="en-US" kern="0" dirty="0"/>
              <a:t>, </a:t>
            </a:r>
            <a:r>
              <a:rPr lang="en-US" b="1" kern="0" dirty="0"/>
              <a:t>respectful</a:t>
            </a:r>
            <a:r>
              <a:rPr lang="en-US" kern="0" dirty="0"/>
              <a:t>, manner</a:t>
            </a:r>
          </a:p>
          <a:p>
            <a:pPr marL="285750" indent="-285750" defTabSz="914400">
              <a:buFont typeface="Arial" panose="020B0604020202020204" pitchFamily="34" charset="0"/>
              <a:buChar char="•"/>
              <a:defRPr/>
            </a:pPr>
            <a:r>
              <a:rPr lang="en-US" kern="0" dirty="0"/>
              <a:t>DO share information on </a:t>
            </a:r>
            <a:r>
              <a:rPr lang="en-US" b="1" kern="0" dirty="0"/>
              <a:t>flexibility</a:t>
            </a:r>
            <a:r>
              <a:rPr lang="en-US" kern="0" dirty="0"/>
              <a:t> and the </a:t>
            </a:r>
            <a:r>
              <a:rPr lang="en-US" b="1" kern="0" dirty="0"/>
              <a:t>supportive environment </a:t>
            </a:r>
            <a:r>
              <a:rPr lang="en-US" kern="0" dirty="0"/>
              <a:t>at Deloitte and our work-life balance programs</a:t>
            </a:r>
          </a:p>
          <a:p>
            <a:pPr marL="285750" indent="-285750" defTabSz="914400">
              <a:buFont typeface="Arial" panose="020B0604020202020204" pitchFamily="34" charset="0"/>
              <a:buChar char="•"/>
              <a:defRPr/>
            </a:pPr>
            <a:r>
              <a:rPr lang="en-US" kern="0" dirty="0"/>
              <a:t>DO share that we rely on campus hires to bring a </a:t>
            </a:r>
            <a:r>
              <a:rPr lang="en-US" b="1" kern="0" dirty="0"/>
              <a:t>fresh</a:t>
            </a:r>
            <a:r>
              <a:rPr lang="en-US" kern="0" dirty="0"/>
              <a:t>, </a:t>
            </a:r>
            <a:r>
              <a:rPr lang="en-US" b="1" kern="0" dirty="0"/>
              <a:t>new perspective to our culture </a:t>
            </a:r>
            <a:r>
              <a:rPr lang="en-US" kern="0" dirty="0"/>
              <a:t>and will look to them to be the LEADERS of tomorrow</a:t>
            </a:r>
          </a:p>
          <a:p>
            <a:pPr marL="285750" indent="-285750" defTabSz="914400">
              <a:buFont typeface="Arial" panose="020B0604020202020204" pitchFamily="34" charset="0"/>
              <a:buChar char="•"/>
              <a:defRPr/>
            </a:pPr>
            <a:r>
              <a:rPr lang="en-US" kern="0" dirty="0"/>
              <a:t>DO </a:t>
            </a:r>
            <a:r>
              <a:rPr lang="en-US" b="1" kern="0" dirty="0"/>
              <a:t>follow up with top candidates </a:t>
            </a:r>
            <a:r>
              <a:rPr lang="en-US" kern="0" dirty="0"/>
              <a:t>via EMAIL, PHONE or IN-PERSON meetings</a:t>
            </a:r>
          </a:p>
          <a:p>
            <a:pPr marL="285750" indent="-285750" defTabSz="914400">
              <a:buFont typeface="Arial" panose="020B0604020202020204" pitchFamily="34" charset="0"/>
              <a:buChar char="•"/>
              <a:defRPr/>
            </a:pPr>
            <a:r>
              <a:rPr lang="en-US" kern="0" dirty="0"/>
              <a:t>DO discuss </a:t>
            </a:r>
            <a:r>
              <a:rPr lang="en-US" b="1" kern="0" dirty="0"/>
              <a:t>pro-bono work, </a:t>
            </a:r>
            <a:r>
              <a:rPr lang="en-US" kern="0" dirty="0"/>
              <a:t>breadth of career opportunities, and other </a:t>
            </a:r>
            <a:r>
              <a:rPr lang="en-US" b="1" kern="0" dirty="0"/>
              <a:t>Deloitte “hot-topics”</a:t>
            </a:r>
          </a:p>
          <a:p>
            <a:pPr marL="285750" indent="-285750" defTabSz="914400">
              <a:buFont typeface="Arial" panose="020B0604020202020204" pitchFamily="34" charset="0"/>
              <a:buChar char="•"/>
              <a:defRPr/>
            </a:pPr>
            <a:r>
              <a:rPr lang="en-US" kern="0" dirty="0"/>
              <a:t>DO </a:t>
            </a:r>
            <a:r>
              <a:rPr lang="en-US" b="1" kern="0" dirty="0"/>
              <a:t>encourage </a:t>
            </a:r>
            <a:r>
              <a:rPr lang="en-US" kern="0" dirty="0"/>
              <a:t>candidates</a:t>
            </a:r>
            <a:r>
              <a:rPr lang="en-US" b="1" kern="0" dirty="0"/>
              <a:t> to speak to the recruiter about specific salary details</a:t>
            </a:r>
            <a:r>
              <a:rPr lang="en-US" kern="0" dirty="0"/>
              <a:t>, ensure that salaries and benefits are </a:t>
            </a:r>
            <a:r>
              <a:rPr lang="en-US" b="1" kern="0" dirty="0"/>
              <a:t>competitive</a:t>
            </a:r>
            <a:r>
              <a:rPr lang="en-US" kern="0" dirty="0"/>
              <a:t> by industry standards, speak to other benefits (i.e. gym discounts, health plan options)</a:t>
            </a:r>
          </a:p>
          <a:p>
            <a:pPr marL="285750" indent="-285750" defTabSz="914400">
              <a:buFont typeface="Arial" panose="020B0604020202020204" pitchFamily="34" charset="0"/>
              <a:buChar char="•"/>
              <a:defRPr/>
            </a:pPr>
            <a:endParaRPr lang="en-US" kern="0" dirty="0"/>
          </a:p>
          <a:p>
            <a:pPr marL="171450" indent="-171450">
              <a:buFont typeface="Arial" panose="020B0604020202020204" pitchFamily="34" charset="0"/>
              <a:buChar char="•"/>
            </a:pPr>
            <a:endParaRPr lang="en-US" sz="800" dirty="0"/>
          </a:p>
        </p:txBody>
      </p:sp>
      <p:sp>
        <p:nvSpPr>
          <p:cNvPr id="4" name="Content Placeholder 3"/>
          <p:cNvSpPr>
            <a:spLocks noGrp="1"/>
          </p:cNvSpPr>
          <p:nvPr>
            <p:ph idx="4294967295"/>
          </p:nvPr>
        </p:nvSpPr>
        <p:spPr>
          <a:xfrm>
            <a:off x="6430479" y="1720839"/>
            <a:ext cx="5194690" cy="4456670"/>
          </a:xfrm>
          <a:ln w="28575">
            <a:solidFill>
              <a:schemeClr val="accent1"/>
            </a:solidFill>
          </a:ln>
        </p:spPr>
        <p:txBody>
          <a:bodyPr vert="horz" lIns="91440" tIns="91440" rIns="91440" bIns="91440" rtlCol="0">
            <a:noAutofit/>
          </a:bodyPr>
          <a:lstStyle/>
          <a:p>
            <a:pPr marL="285750" indent="-285750" defTabSz="914400">
              <a:buFont typeface="Arial" panose="020B0604020202020204" pitchFamily="34" charset="0"/>
              <a:buChar char="•"/>
              <a:defRPr/>
            </a:pPr>
            <a:r>
              <a:rPr lang="en-US" b="1" kern="0" dirty="0"/>
              <a:t>DON’T introduce yourself by legacy service lines </a:t>
            </a:r>
            <a:r>
              <a:rPr lang="en-US" kern="0" dirty="0"/>
              <a:t>or</a:t>
            </a:r>
            <a:r>
              <a:rPr lang="en-US" b="1" kern="0" dirty="0"/>
              <a:t> operating portfolio</a:t>
            </a:r>
          </a:p>
          <a:p>
            <a:pPr marL="285750" indent="-285750" defTabSz="914400">
              <a:buFont typeface="Arial" panose="020B0604020202020204" pitchFamily="34" charset="0"/>
              <a:buChar char="•"/>
              <a:defRPr/>
            </a:pPr>
            <a:r>
              <a:rPr lang="en-US" b="1" kern="0" dirty="0"/>
              <a:t>DON’T talk in consultant speak</a:t>
            </a:r>
            <a:r>
              <a:rPr lang="en-US" kern="0" dirty="0"/>
              <a:t>; share your experiences in a straight-forward, casual tone so candidates can see what your experience might mean to them</a:t>
            </a:r>
          </a:p>
          <a:p>
            <a:pPr marL="285750" indent="-285750" defTabSz="914400">
              <a:buFont typeface="Arial" panose="020B0604020202020204" pitchFamily="34" charset="0"/>
              <a:buChar char="•"/>
              <a:defRPr/>
            </a:pPr>
            <a:r>
              <a:rPr lang="en-US" b="1" kern="0" dirty="0"/>
              <a:t>DON’T over-promise </a:t>
            </a:r>
            <a:r>
              <a:rPr lang="en-US" kern="0" dirty="0"/>
              <a:t>flexibility programs and options for work-life balance; keep your examples </a:t>
            </a:r>
            <a:r>
              <a:rPr lang="en-US" b="1" kern="0" dirty="0"/>
              <a:t>REALISTIC</a:t>
            </a:r>
          </a:p>
          <a:p>
            <a:pPr marL="285750" indent="-285750" defTabSz="914400">
              <a:buFont typeface="Arial" panose="020B0604020202020204" pitchFamily="34" charset="0"/>
              <a:buChar char="•"/>
              <a:defRPr/>
            </a:pPr>
            <a:r>
              <a:rPr lang="en-US" b="1" kern="0" dirty="0"/>
              <a:t>DON’T</a:t>
            </a:r>
            <a:r>
              <a:rPr lang="en-US" kern="0" dirty="0"/>
              <a:t> </a:t>
            </a:r>
            <a:r>
              <a:rPr lang="en-GB" b="1" dirty="0"/>
              <a:t>share specific information</a:t>
            </a:r>
            <a:r>
              <a:rPr lang="en-GB" dirty="0"/>
              <a:t> about your client or their business issues, instead </a:t>
            </a:r>
            <a:r>
              <a:rPr lang="en-GB" b="1" dirty="0"/>
              <a:t>use generalizations</a:t>
            </a:r>
            <a:r>
              <a:rPr lang="en-GB" dirty="0"/>
              <a:t> and focus on your day-to-day role</a:t>
            </a:r>
            <a:endParaRPr lang="en-US" b="1" kern="0" dirty="0"/>
          </a:p>
          <a:p>
            <a:pPr marL="285750" indent="-285750" defTabSz="914400">
              <a:buFont typeface="Arial" panose="020B0604020202020204" pitchFamily="34" charset="0"/>
              <a:buChar char="•"/>
              <a:defRPr/>
            </a:pPr>
            <a:r>
              <a:rPr lang="en-US" b="1" kern="0" dirty="0"/>
              <a:t>DON’T be short </a:t>
            </a:r>
            <a:r>
              <a:rPr lang="en-US" kern="0" dirty="0"/>
              <a:t>if a candidate does not meet recruiting requirements, but balance time effectively</a:t>
            </a:r>
          </a:p>
          <a:p>
            <a:pPr marL="285750" indent="-285750" defTabSz="914400">
              <a:buFont typeface="Arial" panose="020B0604020202020204" pitchFamily="34" charset="0"/>
              <a:buChar char="•"/>
              <a:defRPr/>
            </a:pPr>
            <a:r>
              <a:rPr lang="en-US" b="1" kern="0" dirty="0"/>
              <a:t>DON’T give out specific information about </a:t>
            </a:r>
            <a:r>
              <a:rPr lang="en-US" kern="0" dirty="0"/>
              <a:t>the</a:t>
            </a:r>
            <a:r>
              <a:rPr lang="en-US" b="1" kern="0" dirty="0"/>
              <a:t> interviews </a:t>
            </a:r>
            <a:r>
              <a:rPr lang="en-US" kern="0" dirty="0"/>
              <a:t>beyond the general setup (type, time, etc.)</a:t>
            </a:r>
          </a:p>
          <a:p>
            <a:pPr marL="285750" indent="-285750" defTabSz="914400">
              <a:buFont typeface="Arial" panose="020B0604020202020204" pitchFamily="34" charset="0"/>
              <a:buChar char="•"/>
              <a:defRPr/>
            </a:pPr>
            <a:r>
              <a:rPr lang="en-US" b="1" kern="0" dirty="0"/>
              <a:t>DON’T disclose your personal compensation </a:t>
            </a:r>
            <a:r>
              <a:rPr lang="en-US" kern="0" dirty="0"/>
              <a:t>or discuss previous offer details</a:t>
            </a:r>
          </a:p>
          <a:p>
            <a:pPr defTabSz="914400">
              <a:defRPr/>
            </a:pPr>
            <a:endParaRPr lang="en-US" kern="0" dirty="0"/>
          </a:p>
        </p:txBody>
      </p:sp>
      <p:sp>
        <p:nvSpPr>
          <p:cNvPr id="8" name="Rectangle 7"/>
          <p:cNvSpPr/>
          <p:nvPr/>
        </p:nvSpPr>
        <p:spPr>
          <a:xfrm>
            <a:off x="1856234" y="1194522"/>
            <a:ext cx="2832456" cy="461665"/>
          </a:xfrm>
          <a:prstGeom prst="rect">
            <a:avLst/>
          </a:prstGeom>
        </p:spPr>
        <p:txBody>
          <a:bodyPr wrap="square">
            <a:spAutoFit/>
          </a:bodyPr>
          <a:lstStyle/>
          <a:p>
            <a:pPr algn="ctr"/>
            <a:r>
              <a:rPr lang="en-US" b="1" dirty="0">
                <a:solidFill>
                  <a:schemeClr val="bg1"/>
                </a:solidFill>
                <a:cs typeface="Arial"/>
                <a:sym typeface="Arial"/>
              </a:rPr>
              <a:t>DO</a:t>
            </a:r>
            <a:endParaRPr lang="en-US" b="1" dirty="0">
              <a:solidFill>
                <a:schemeClr val="bg1"/>
              </a:solidFill>
            </a:endParaRPr>
          </a:p>
        </p:txBody>
      </p:sp>
      <p:sp>
        <p:nvSpPr>
          <p:cNvPr id="9" name="Rectangle 8"/>
          <p:cNvSpPr/>
          <p:nvPr/>
        </p:nvSpPr>
        <p:spPr>
          <a:xfrm>
            <a:off x="7660527" y="1187270"/>
            <a:ext cx="2832456" cy="461665"/>
          </a:xfrm>
          <a:prstGeom prst="rect">
            <a:avLst/>
          </a:prstGeom>
        </p:spPr>
        <p:txBody>
          <a:bodyPr wrap="square">
            <a:spAutoFit/>
          </a:bodyPr>
          <a:lstStyle/>
          <a:p>
            <a:pPr algn="ctr"/>
            <a:r>
              <a:rPr lang="en-US" b="1" dirty="0">
                <a:solidFill>
                  <a:schemeClr val="bg1"/>
                </a:solidFill>
                <a:cs typeface="Arial"/>
                <a:sym typeface="Arial"/>
              </a:rPr>
              <a:t>DON’T</a:t>
            </a:r>
            <a:endParaRPr lang="en-US" b="1" dirty="0">
              <a:solidFill>
                <a:schemeClr val="bg1"/>
              </a:solidFill>
            </a:endParaRPr>
          </a:p>
        </p:txBody>
      </p:sp>
      <p:sp>
        <p:nvSpPr>
          <p:cNvPr id="12" name="Freeform 274"/>
          <p:cNvSpPr>
            <a:spLocks noEditPoints="1"/>
          </p:cNvSpPr>
          <p:nvPr/>
        </p:nvSpPr>
        <p:spPr bwMode="auto">
          <a:xfrm>
            <a:off x="8200581" y="1223316"/>
            <a:ext cx="290384" cy="354291"/>
          </a:xfrm>
          <a:custGeom>
            <a:avLst/>
            <a:gdLst>
              <a:gd name="T0" fmla="*/ 184 w 197"/>
              <a:gd name="T1" fmla="*/ 33 h 241"/>
              <a:gd name="T2" fmla="*/ 149 w 197"/>
              <a:gd name="T3" fmla="*/ 22 h 241"/>
              <a:gd name="T4" fmla="*/ 70 w 197"/>
              <a:gd name="T5" fmla="*/ 0 h 241"/>
              <a:gd name="T6" fmla="*/ 41 w 197"/>
              <a:gd name="T7" fmla="*/ 27 h 241"/>
              <a:gd name="T8" fmla="*/ 21 w 197"/>
              <a:gd name="T9" fmla="*/ 55 h 241"/>
              <a:gd name="T10" fmla="*/ 6 w 197"/>
              <a:gd name="T11" fmla="*/ 78 h 241"/>
              <a:gd name="T12" fmla="*/ 7 w 197"/>
              <a:gd name="T13" fmla="*/ 93 h 241"/>
              <a:gd name="T14" fmla="*/ 17 w 197"/>
              <a:gd name="T15" fmla="*/ 130 h 241"/>
              <a:gd name="T16" fmla="*/ 65 w 197"/>
              <a:gd name="T17" fmla="*/ 139 h 241"/>
              <a:gd name="T18" fmla="*/ 52 w 197"/>
              <a:gd name="T19" fmla="*/ 175 h 241"/>
              <a:gd name="T20" fmla="*/ 73 w 197"/>
              <a:gd name="T21" fmla="*/ 241 h 241"/>
              <a:gd name="T22" fmla="*/ 76 w 197"/>
              <a:gd name="T23" fmla="*/ 241 h 241"/>
              <a:gd name="T24" fmla="*/ 81 w 197"/>
              <a:gd name="T25" fmla="*/ 237 h 241"/>
              <a:gd name="T26" fmla="*/ 103 w 197"/>
              <a:gd name="T27" fmla="*/ 185 h 241"/>
              <a:gd name="T28" fmla="*/ 126 w 197"/>
              <a:gd name="T29" fmla="*/ 160 h 241"/>
              <a:gd name="T30" fmla="*/ 141 w 197"/>
              <a:gd name="T31" fmla="*/ 140 h 241"/>
              <a:gd name="T32" fmla="*/ 163 w 197"/>
              <a:gd name="T33" fmla="*/ 124 h 241"/>
              <a:gd name="T34" fmla="*/ 187 w 197"/>
              <a:gd name="T35" fmla="*/ 121 h 241"/>
              <a:gd name="T36" fmla="*/ 188 w 197"/>
              <a:gd name="T37" fmla="*/ 36 h 241"/>
              <a:gd name="T38" fmla="*/ 163 w 197"/>
              <a:gd name="T39" fmla="*/ 114 h 241"/>
              <a:gd name="T40" fmla="*/ 133 w 197"/>
              <a:gd name="T41" fmla="*/ 134 h 241"/>
              <a:gd name="T42" fmla="*/ 119 w 197"/>
              <a:gd name="T43" fmla="*/ 154 h 241"/>
              <a:gd name="T44" fmla="*/ 96 w 197"/>
              <a:gd name="T45" fmla="*/ 178 h 241"/>
              <a:gd name="T46" fmla="*/ 72 w 197"/>
              <a:gd name="T47" fmla="*/ 230 h 241"/>
              <a:gd name="T48" fmla="*/ 61 w 197"/>
              <a:gd name="T49" fmla="*/ 180 h 241"/>
              <a:gd name="T50" fmla="*/ 75 w 197"/>
              <a:gd name="T51" fmla="*/ 139 h 241"/>
              <a:gd name="T52" fmla="*/ 74 w 197"/>
              <a:gd name="T53" fmla="*/ 131 h 241"/>
              <a:gd name="T54" fmla="*/ 62 w 197"/>
              <a:gd name="T55" fmla="*/ 130 h 241"/>
              <a:gd name="T56" fmla="*/ 10 w 197"/>
              <a:gd name="T57" fmla="*/ 107 h 241"/>
              <a:gd name="T58" fmla="*/ 18 w 197"/>
              <a:gd name="T59" fmla="*/ 96 h 241"/>
              <a:gd name="T60" fmla="*/ 50 w 197"/>
              <a:gd name="T61" fmla="*/ 94 h 241"/>
              <a:gd name="T62" fmla="*/ 49 w 197"/>
              <a:gd name="T63" fmla="*/ 84 h 241"/>
              <a:gd name="T64" fmla="*/ 16 w 197"/>
              <a:gd name="T65" fmla="*/ 78 h 241"/>
              <a:gd name="T66" fmla="*/ 25 w 197"/>
              <a:gd name="T67" fmla="*/ 64 h 241"/>
              <a:gd name="T68" fmla="*/ 56 w 197"/>
              <a:gd name="T69" fmla="*/ 62 h 241"/>
              <a:gd name="T70" fmla="*/ 56 w 197"/>
              <a:gd name="T71" fmla="*/ 52 h 241"/>
              <a:gd name="T72" fmla="*/ 31 w 197"/>
              <a:gd name="T73" fmla="*/ 47 h 241"/>
              <a:gd name="T74" fmla="*/ 47 w 197"/>
              <a:gd name="T75" fmla="*/ 36 h 241"/>
              <a:gd name="T76" fmla="*/ 60 w 197"/>
              <a:gd name="T77" fmla="*/ 36 h 241"/>
              <a:gd name="T78" fmla="*/ 60 w 197"/>
              <a:gd name="T79" fmla="*/ 26 h 241"/>
              <a:gd name="T80" fmla="*/ 50 w 197"/>
              <a:gd name="T81" fmla="*/ 25 h 241"/>
              <a:gd name="T82" fmla="*/ 93 w 197"/>
              <a:gd name="T83" fmla="*/ 10 h 241"/>
              <a:gd name="T84" fmla="*/ 152 w 197"/>
              <a:gd name="T85" fmla="*/ 40 h 241"/>
              <a:gd name="T86" fmla="*/ 156 w 197"/>
              <a:gd name="T87" fmla="*/ 43 h 241"/>
              <a:gd name="T88" fmla="*/ 187 w 197"/>
              <a:gd name="T89" fmla="*/ 7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241">
                <a:moveTo>
                  <a:pt x="188" y="36"/>
                </a:moveTo>
                <a:cubicBezTo>
                  <a:pt x="187" y="34"/>
                  <a:pt x="186" y="33"/>
                  <a:pt x="184" y="33"/>
                </a:cubicBezTo>
                <a:cubicBezTo>
                  <a:pt x="159" y="33"/>
                  <a:pt x="159" y="33"/>
                  <a:pt x="159" y="33"/>
                </a:cubicBezTo>
                <a:cubicBezTo>
                  <a:pt x="155" y="29"/>
                  <a:pt x="152" y="26"/>
                  <a:pt x="149" y="22"/>
                </a:cubicBezTo>
                <a:cubicBezTo>
                  <a:pt x="134" y="8"/>
                  <a:pt x="114" y="0"/>
                  <a:pt x="93" y="0"/>
                </a:cubicBezTo>
                <a:cubicBezTo>
                  <a:pt x="82" y="0"/>
                  <a:pt x="71" y="0"/>
                  <a:pt x="70" y="0"/>
                </a:cubicBezTo>
                <a:cubicBezTo>
                  <a:pt x="43" y="0"/>
                  <a:pt x="40" y="17"/>
                  <a:pt x="40" y="25"/>
                </a:cubicBezTo>
                <a:cubicBezTo>
                  <a:pt x="40" y="25"/>
                  <a:pt x="41" y="26"/>
                  <a:pt x="41" y="27"/>
                </a:cubicBezTo>
                <a:cubicBezTo>
                  <a:pt x="31" y="28"/>
                  <a:pt x="21" y="33"/>
                  <a:pt x="21" y="47"/>
                </a:cubicBezTo>
                <a:cubicBezTo>
                  <a:pt x="21" y="48"/>
                  <a:pt x="21" y="52"/>
                  <a:pt x="21" y="55"/>
                </a:cubicBezTo>
                <a:cubicBezTo>
                  <a:pt x="16" y="57"/>
                  <a:pt x="13" y="59"/>
                  <a:pt x="10" y="62"/>
                </a:cubicBezTo>
                <a:cubicBezTo>
                  <a:pt x="6" y="67"/>
                  <a:pt x="6" y="78"/>
                  <a:pt x="6" y="78"/>
                </a:cubicBezTo>
                <a:cubicBezTo>
                  <a:pt x="6" y="82"/>
                  <a:pt x="7" y="86"/>
                  <a:pt x="10" y="90"/>
                </a:cubicBezTo>
                <a:cubicBezTo>
                  <a:pt x="8" y="91"/>
                  <a:pt x="7" y="92"/>
                  <a:pt x="7" y="93"/>
                </a:cubicBezTo>
                <a:cubicBezTo>
                  <a:pt x="2" y="97"/>
                  <a:pt x="0" y="100"/>
                  <a:pt x="0" y="107"/>
                </a:cubicBezTo>
                <a:cubicBezTo>
                  <a:pt x="0" y="119"/>
                  <a:pt x="7" y="124"/>
                  <a:pt x="17" y="130"/>
                </a:cubicBezTo>
                <a:cubicBezTo>
                  <a:pt x="29" y="136"/>
                  <a:pt x="44" y="139"/>
                  <a:pt x="62" y="139"/>
                </a:cubicBezTo>
                <a:cubicBezTo>
                  <a:pt x="65" y="139"/>
                  <a:pt x="65" y="139"/>
                  <a:pt x="65" y="139"/>
                </a:cubicBezTo>
                <a:cubicBezTo>
                  <a:pt x="63" y="150"/>
                  <a:pt x="60" y="160"/>
                  <a:pt x="55" y="170"/>
                </a:cubicBezTo>
                <a:cubicBezTo>
                  <a:pt x="52" y="175"/>
                  <a:pt x="52" y="175"/>
                  <a:pt x="52" y="175"/>
                </a:cubicBezTo>
                <a:cubicBezTo>
                  <a:pt x="46" y="188"/>
                  <a:pt x="42" y="197"/>
                  <a:pt x="42" y="204"/>
                </a:cubicBezTo>
                <a:cubicBezTo>
                  <a:pt x="42" y="224"/>
                  <a:pt x="53" y="236"/>
                  <a:pt x="73" y="241"/>
                </a:cubicBezTo>
                <a:cubicBezTo>
                  <a:pt x="75" y="241"/>
                  <a:pt x="75" y="241"/>
                  <a:pt x="75" y="241"/>
                </a:cubicBezTo>
                <a:cubicBezTo>
                  <a:pt x="75" y="241"/>
                  <a:pt x="76" y="241"/>
                  <a:pt x="76" y="241"/>
                </a:cubicBezTo>
                <a:cubicBezTo>
                  <a:pt x="77" y="241"/>
                  <a:pt x="78" y="241"/>
                  <a:pt x="79" y="240"/>
                </a:cubicBezTo>
                <a:cubicBezTo>
                  <a:pt x="80" y="240"/>
                  <a:pt x="81" y="239"/>
                  <a:pt x="81" y="237"/>
                </a:cubicBezTo>
                <a:cubicBezTo>
                  <a:pt x="85" y="219"/>
                  <a:pt x="85" y="219"/>
                  <a:pt x="85" y="219"/>
                </a:cubicBezTo>
                <a:cubicBezTo>
                  <a:pt x="88" y="206"/>
                  <a:pt x="94" y="195"/>
                  <a:pt x="103" y="185"/>
                </a:cubicBezTo>
                <a:cubicBezTo>
                  <a:pt x="122" y="165"/>
                  <a:pt x="122" y="165"/>
                  <a:pt x="122" y="165"/>
                </a:cubicBezTo>
                <a:cubicBezTo>
                  <a:pt x="123" y="163"/>
                  <a:pt x="125" y="162"/>
                  <a:pt x="126" y="160"/>
                </a:cubicBezTo>
                <a:cubicBezTo>
                  <a:pt x="129" y="157"/>
                  <a:pt x="132" y="153"/>
                  <a:pt x="136" y="147"/>
                </a:cubicBezTo>
                <a:cubicBezTo>
                  <a:pt x="141" y="140"/>
                  <a:pt x="141" y="140"/>
                  <a:pt x="141" y="140"/>
                </a:cubicBezTo>
                <a:cubicBezTo>
                  <a:pt x="147" y="133"/>
                  <a:pt x="151" y="128"/>
                  <a:pt x="153" y="127"/>
                </a:cubicBezTo>
                <a:cubicBezTo>
                  <a:pt x="155" y="125"/>
                  <a:pt x="158" y="124"/>
                  <a:pt x="163" y="124"/>
                </a:cubicBezTo>
                <a:cubicBezTo>
                  <a:pt x="183" y="124"/>
                  <a:pt x="183" y="124"/>
                  <a:pt x="183" y="124"/>
                </a:cubicBezTo>
                <a:cubicBezTo>
                  <a:pt x="185" y="124"/>
                  <a:pt x="186" y="123"/>
                  <a:pt x="187" y="121"/>
                </a:cubicBezTo>
                <a:cubicBezTo>
                  <a:pt x="193" y="108"/>
                  <a:pt x="197" y="93"/>
                  <a:pt x="197" y="79"/>
                </a:cubicBezTo>
                <a:cubicBezTo>
                  <a:pt x="197" y="65"/>
                  <a:pt x="194" y="50"/>
                  <a:pt x="188" y="36"/>
                </a:cubicBezTo>
                <a:close/>
                <a:moveTo>
                  <a:pt x="179" y="114"/>
                </a:moveTo>
                <a:cubicBezTo>
                  <a:pt x="163" y="114"/>
                  <a:pt x="163" y="114"/>
                  <a:pt x="163" y="114"/>
                </a:cubicBezTo>
                <a:cubicBezTo>
                  <a:pt x="156" y="114"/>
                  <a:pt x="151" y="116"/>
                  <a:pt x="147" y="119"/>
                </a:cubicBezTo>
                <a:cubicBezTo>
                  <a:pt x="145" y="120"/>
                  <a:pt x="141" y="123"/>
                  <a:pt x="133" y="134"/>
                </a:cubicBezTo>
                <a:cubicBezTo>
                  <a:pt x="128" y="141"/>
                  <a:pt x="128" y="141"/>
                  <a:pt x="128" y="141"/>
                </a:cubicBezTo>
                <a:cubicBezTo>
                  <a:pt x="124" y="147"/>
                  <a:pt x="121" y="151"/>
                  <a:pt x="119" y="154"/>
                </a:cubicBezTo>
                <a:cubicBezTo>
                  <a:pt x="117" y="155"/>
                  <a:pt x="116" y="157"/>
                  <a:pt x="115" y="158"/>
                </a:cubicBezTo>
                <a:cubicBezTo>
                  <a:pt x="96" y="178"/>
                  <a:pt x="96" y="178"/>
                  <a:pt x="96" y="178"/>
                </a:cubicBezTo>
                <a:cubicBezTo>
                  <a:pt x="86" y="189"/>
                  <a:pt x="79" y="202"/>
                  <a:pt x="75" y="216"/>
                </a:cubicBezTo>
                <a:cubicBezTo>
                  <a:pt x="72" y="230"/>
                  <a:pt x="72" y="230"/>
                  <a:pt x="72" y="230"/>
                </a:cubicBezTo>
                <a:cubicBezTo>
                  <a:pt x="58" y="226"/>
                  <a:pt x="52" y="218"/>
                  <a:pt x="52" y="204"/>
                </a:cubicBezTo>
                <a:cubicBezTo>
                  <a:pt x="52" y="201"/>
                  <a:pt x="54" y="193"/>
                  <a:pt x="61" y="180"/>
                </a:cubicBezTo>
                <a:cubicBezTo>
                  <a:pt x="64" y="174"/>
                  <a:pt x="64" y="174"/>
                  <a:pt x="64" y="174"/>
                </a:cubicBezTo>
                <a:cubicBezTo>
                  <a:pt x="70" y="163"/>
                  <a:pt x="74" y="151"/>
                  <a:pt x="75" y="139"/>
                </a:cubicBezTo>
                <a:cubicBezTo>
                  <a:pt x="76" y="135"/>
                  <a:pt x="76" y="135"/>
                  <a:pt x="76" y="135"/>
                </a:cubicBezTo>
                <a:cubicBezTo>
                  <a:pt x="76" y="134"/>
                  <a:pt x="75" y="132"/>
                  <a:pt x="74" y="131"/>
                </a:cubicBezTo>
                <a:cubicBezTo>
                  <a:pt x="74" y="130"/>
                  <a:pt x="72" y="130"/>
                  <a:pt x="71" y="130"/>
                </a:cubicBezTo>
                <a:cubicBezTo>
                  <a:pt x="62" y="130"/>
                  <a:pt x="62" y="130"/>
                  <a:pt x="62" y="130"/>
                </a:cubicBezTo>
                <a:cubicBezTo>
                  <a:pt x="45" y="130"/>
                  <a:pt x="32" y="127"/>
                  <a:pt x="22" y="121"/>
                </a:cubicBezTo>
                <a:cubicBezTo>
                  <a:pt x="12" y="116"/>
                  <a:pt x="10" y="113"/>
                  <a:pt x="10" y="107"/>
                </a:cubicBezTo>
                <a:cubicBezTo>
                  <a:pt x="10" y="104"/>
                  <a:pt x="10" y="103"/>
                  <a:pt x="13" y="100"/>
                </a:cubicBezTo>
                <a:cubicBezTo>
                  <a:pt x="15" y="99"/>
                  <a:pt x="16" y="98"/>
                  <a:pt x="18" y="96"/>
                </a:cubicBezTo>
                <a:cubicBezTo>
                  <a:pt x="18" y="96"/>
                  <a:pt x="18" y="96"/>
                  <a:pt x="18" y="96"/>
                </a:cubicBezTo>
                <a:cubicBezTo>
                  <a:pt x="50" y="94"/>
                  <a:pt x="50" y="94"/>
                  <a:pt x="50" y="94"/>
                </a:cubicBezTo>
                <a:cubicBezTo>
                  <a:pt x="53" y="94"/>
                  <a:pt x="55" y="92"/>
                  <a:pt x="55" y="89"/>
                </a:cubicBezTo>
                <a:cubicBezTo>
                  <a:pt x="54" y="86"/>
                  <a:pt x="52" y="84"/>
                  <a:pt x="49" y="84"/>
                </a:cubicBezTo>
                <a:cubicBezTo>
                  <a:pt x="18" y="86"/>
                  <a:pt x="18" y="86"/>
                  <a:pt x="18" y="86"/>
                </a:cubicBezTo>
                <a:cubicBezTo>
                  <a:pt x="17" y="83"/>
                  <a:pt x="16" y="80"/>
                  <a:pt x="16" y="78"/>
                </a:cubicBezTo>
                <a:cubicBezTo>
                  <a:pt x="16" y="74"/>
                  <a:pt x="17" y="69"/>
                  <a:pt x="18" y="68"/>
                </a:cubicBezTo>
                <a:cubicBezTo>
                  <a:pt x="19" y="66"/>
                  <a:pt x="22" y="65"/>
                  <a:pt x="25" y="64"/>
                </a:cubicBezTo>
                <a:cubicBezTo>
                  <a:pt x="27" y="64"/>
                  <a:pt x="27" y="64"/>
                  <a:pt x="27" y="64"/>
                </a:cubicBezTo>
                <a:cubicBezTo>
                  <a:pt x="56" y="62"/>
                  <a:pt x="56" y="62"/>
                  <a:pt x="56" y="62"/>
                </a:cubicBezTo>
                <a:cubicBezTo>
                  <a:pt x="59" y="62"/>
                  <a:pt x="61" y="60"/>
                  <a:pt x="61" y="57"/>
                </a:cubicBezTo>
                <a:cubicBezTo>
                  <a:pt x="61" y="54"/>
                  <a:pt x="58" y="52"/>
                  <a:pt x="56" y="52"/>
                </a:cubicBezTo>
                <a:cubicBezTo>
                  <a:pt x="31" y="53"/>
                  <a:pt x="31" y="53"/>
                  <a:pt x="31" y="53"/>
                </a:cubicBezTo>
                <a:cubicBezTo>
                  <a:pt x="31" y="51"/>
                  <a:pt x="31" y="48"/>
                  <a:pt x="31" y="47"/>
                </a:cubicBezTo>
                <a:cubicBezTo>
                  <a:pt x="31" y="42"/>
                  <a:pt x="32" y="37"/>
                  <a:pt x="43" y="37"/>
                </a:cubicBezTo>
                <a:cubicBezTo>
                  <a:pt x="47" y="36"/>
                  <a:pt x="47" y="36"/>
                  <a:pt x="47" y="36"/>
                </a:cubicBezTo>
                <a:cubicBezTo>
                  <a:pt x="60" y="36"/>
                  <a:pt x="60" y="36"/>
                  <a:pt x="60" y="36"/>
                </a:cubicBezTo>
                <a:cubicBezTo>
                  <a:pt x="60" y="36"/>
                  <a:pt x="60" y="36"/>
                  <a:pt x="60" y="36"/>
                </a:cubicBezTo>
                <a:cubicBezTo>
                  <a:pt x="63" y="36"/>
                  <a:pt x="65" y="34"/>
                  <a:pt x="65" y="31"/>
                </a:cubicBezTo>
                <a:cubicBezTo>
                  <a:pt x="65" y="29"/>
                  <a:pt x="63" y="26"/>
                  <a:pt x="60" y="26"/>
                </a:cubicBezTo>
                <a:cubicBezTo>
                  <a:pt x="51" y="26"/>
                  <a:pt x="51" y="26"/>
                  <a:pt x="51" y="26"/>
                </a:cubicBezTo>
                <a:cubicBezTo>
                  <a:pt x="50" y="26"/>
                  <a:pt x="50" y="25"/>
                  <a:pt x="50" y="25"/>
                </a:cubicBezTo>
                <a:cubicBezTo>
                  <a:pt x="50" y="18"/>
                  <a:pt x="52" y="10"/>
                  <a:pt x="70" y="10"/>
                </a:cubicBezTo>
                <a:cubicBezTo>
                  <a:pt x="71" y="10"/>
                  <a:pt x="82" y="10"/>
                  <a:pt x="93" y="10"/>
                </a:cubicBezTo>
                <a:cubicBezTo>
                  <a:pt x="111" y="10"/>
                  <a:pt x="129" y="17"/>
                  <a:pt x="142" y="30"/>
                </a:cubicBezTo>
                <a:cubicBezTo>
                  <a:pt x="145" y="33"/>
                  <a:pt x="148" y="36"/>
                  <a:pt x="152" y="40"/>
                </a:cubicBezTo>
                <a:cubicBezTo>
                  <a:pt x="153" y="41"/>
                  <a:pt x="153" y="41"/>
                  <a:pt x="153" y="41"/>
                </a:cubicBezTo>
                <a:cubicBezTo>
                  <a:pt x="154" y="42"/>
                  <a:pt x="155" y="43"/>
                  <a:pt x="156" y="43"/>
                </a:cubicBezTo>
                <a:cubicBezTo>
                  <a:pt x="180" y="43"/>
                  <a:pt x="180" y="43"/>
                  <a:pt x="180" y="43"/>
                </a:cubicBezTo>
                <a:cubicBezTo>
                  <a:pt x="184" y="55"/>
                  <a:pt x="187" y="67"/>
                  <a:pt x="187" y="79"/>
                </a:cubicBezTo>
                <a:cubicBezTo>
                  <a:pt x="187" y="91"/>
                  <a:pt x="184" y="103"/>
                  <a:pt x="179" y="114"/>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79"/>
          <p:cNvSpPr>
            <a:spLocks noEditPoints="1"/>
          </p:cNvSpPr>
          <p:nvPr/>
        </p:nvSpPr>
        <p:spPr bwMode="auto">
          <a:xfrm>
            <a:off x="2615349" y="1219286"/>
            <a:ext cx="313381" cy="385979"/>
          </a:xfrm>
          <a:custGeom>
            <a:avLst/>
            <a:gdLst>
              <a:gd name="T0" fmla="*/ 185 w 197"/>
              <a:gd name="T1" fmla="*/ 120 h 243"/>
              <a:gd name="T2" fmla="*/ 140 w 197"/>
              <a:gd name="T3" fmla="*/ 100 h 243"/>
              <a:gd name="T4" fmla="*/ 101 w 197"/>
              <a:gd name="T5" fmla="*/ 55 h 243"/>
              <a:gd name="T6" fmla="*/ 77 w 197"/>
              <a:gd name="T7" fmla="*/ 1 h 243"/>
              <a:gd name="T8" fmla="*/ 51 w 197"/>
              <a:gd name="T9" fmla="*/ 14 h 243"/>
              <a:gd name="T10" fmla="*/ 55 w 197"/>
              <a:gd name="T11" fmla="*/ 63 h 243"/>
              <a:gd name="T12" fmla="*/ 21 w 197"/>
              <a:gd name="T13" fmla="*/ 110 h 243"/>
              <a:gd name="T14" fmla="*/ 12 w 197"/>
              <a:gd name="T15" fmla="*/ 163 h 243"/>
              <a:gd name="T16" fmla="*/ 18 w 197"/>
              <a:gd name="T17" fmla="*/ 192 h 243"/>
              <a:gd name="T18" fmla="*/ 21 w 197"/>
              <a:gd name="T19" fmla="*/ 199 h 243"/>
              <a:gd name="T20" fmla="*/ 42 w 197"/>
              <a:gd name="T21" fmla="*/ 221 h 243"/>
              <a:gd name="T22" fmla="*/ 72 w 197"/>
              <a:gd name="T23" fmla="*/ 243 h 243"/>
              <a:gd name="T24" fmla="*/ 96 w 197"/>
              <a:gd name="T25" fmla="*/ 242 h 243"/>
              <a:gd name="T26" fmla="*/ 120 w 197"/>
              <a:gd name="T27" fmla="*/ 242 h 243"/>
              <a:gd name="T28" fmla="*/ 190 w 197"/>
              <a:gd name="T29" fmla="*/ 204 h 243"/>
              <a:gd name="T30" fmla="*/ 190 w 197"/>
              <a:gd name="T31" fmla="*/ 126 h 243"/>
              <a:gd name="T32" fmla="*/ 17 w 197"/>
              <a:gd name="T33" fmla="*/ 175 h 243"/>
              <a:gd name="T34" fmla="*/ 36 w 197"/>
              <a:gd name="T35" fmla="*/ 172 h 243"/>
              <a:gd name="T36" fmla="*/ 76 w 197"/>
              <a:gd name="T37" fmla="*/ 160 h 243"/>
              <a:gd name="T38" fmla="*/ 87 w 197"/>
              <a:gd name="T39" fmla="*/ 174 h 243"/>
              <a:gd name="T40" fmla="*/ 53 w 197"/>
              <a:gd name="T41" fmla="*/ 186 h 243"/>
              <a:gd name="T42" fmla="*/ 29 w 197"/>
              <a:gd name="T43" fmla="*/ 185 h 243"/>
              <a:gd name="T44" fmla="*/ 36 w 197"/>
              <a:gd name="T45" fmla="*/ 206 h 243"/>
              <a:gd name="T46" fmla="*/ 39 w 197"/>
              <a:gd name="T47" fmla="*/ 196 h 243"/>
              <a:gd name="T48" fmla="*/ 88 w 197"/>
              <a:gd name="T49" fmla="*/ 184 h 243"/>
              <a:gd name="T50" fmla="*/ 101 w 197"/>
              <a:gd name="T51" fmla="*/ 193 h 243"/>
              <a:gd name="T52" fmla="*/ 72 w 197"/>
              <a:gd name="T53" fmla="*/ 206 h 243"/>
              <a:gd name="T54" fmla="*/ 48 w 197"/>
              <a:gd name="T55" fmla="*/ 209 h 243"/>
              <a:gd name="T56" fmla="*/ 79 w 197"/>
              <a:gd name="T57" fmla="*/ 231 h 243"/>
              <a:gd name="T58" fmla="*/ 56 w 197"/>
              <a:gd name="T59" fmla="*/ 230 h 243"/>
              <a:gd name="T60" fmla="*/ 60 w 197"/>
              <a:gd name="T61" fmla="*/ 219 h 243"/>
              <a:gd name="T62" fmla="*/ 95 w 197"/>
              <a:gd name="T63" fmla="*/ 209 h 243"/>
              <a:gd name="T64" fmla="*/ 105 w 197"/>
              <a:gd name="T65" fmla="*/ 219 h 243"/>
              <a:gd name="T66" fmla="*/ 182 w 197"/>
              <a:gd name="T67" fmla="*/ 198 h 243"/>
              <a:gd name="T68" fmla="*/ 115 w 197"/>
              <a:gd name="T69" fmla="*/ 233 h 243"/>
              <a:gd name="T70" fmla="*/ 99 w 197"/>
              <a:gd name="T71" fmla="*/ 233 h 243"/>
              <a:gd name="T72" fmla="*/ 114 w 197"/>
              <a:gd name="T73" fmla="*/ 215 h 243"/>
              <a:gd name="T74" fmla="*/ 112 w 197"/>
              <a:gd name="T75" fmla="*/ 212 h 243"/>
              <a:gd name="T76" fmla="*/ 111 w 197"/>
              <a:gd name="T77" fmla="*/ 196 h 243"/>
              <a:gd name="T78" fmla="*/ 99 w 197"/>
              <a:gd name="T79" fmla="*/ 179 h 243"/>
              <a:gd name="T80" fmla="*/ 88 w 197"/>
              <a:gd name="T81" fmla="*/ 154 h 243"/>
              <a:gd name="T82" fmla="*/ 62 w 197"/>
              <a:gd name="T83" fmla="*/ 127 h 243"/>
              <a:gd name="T84" fmla="*/ 32 w 197"/>
              <a:gd name="T85" fmla="*/ 134 h 243"/>
              <a:gd name="T86" fmla="*/ 40 w 197"/>
              <a:gd name="T87" fmla="*/ 143 h 243"/>
              <a:gd name="T88" fmla="*/ 62 w 197"/>
              <a:gd name="T89" fmla="*/ 137 h 243"/>
              <a:gd name="T90" fmla="*/ 73 w 197"/>
              <a:gd name="T91" fmla="*/ 150 h 243"/>
              <a:gd name="T92" fmla="*/ 36 w 197"/>
              <a:gd name="T93" fmla="*/ 162 h 243"/>
              <a:gd name="T94" fmla="*/ 18 w 197"/>
              <a:gd name="T95" fmla="*/ 154 h 243"/>
              <a:gd name="T96" fmla="*/ 70 w 197"/>
              <a:gd name="T97" fmla="*/ 114 h 243"/>
              <a:gd name="T98" fmla="*/ 79 w 197"/>
              <a:gd name="T99" fmla="*/ 108 h 243"/>
              <a:gd name="T100" fmla="*/ 63 w 197"/>
              <a:gd name="T101" fmla="*/ 58 h 243"/>
              <a:gd name="T102" fmla="*/ 59 w 197"/>
              <a:gd name="T103" fmla="*/ 20 h 243"/>
              <a:gd name="T104" fmla="*/ 94 w 197"/>
              <a:gd name="T105" fmla="*/ 62 h 243"/>
              <a:gd name="T106" fmla="*/ 151 w 197"/>
              <a:gd name="T107" fmla="*/ 127 h 243"/>
              <a:gd name="T108" fmla="*/ 182 w 197"/>
              <a:gd name="T109" fmla="*/ 198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 h="243">
                <a:moveTo>
                  <a:pt x="190" y="126"/>
                </a:moveTo>
                <a:cubicBezTo>
                  <a:pt x="190" y="123"/>
                  <a:pt x="190" y="123"/>
                  <a:pt x="190" y="123"/>
                </a:cubicBezTo>
                <a:cubicBezTo>
                  <a:pt x="189" y="121"/>
                  <a:pt x="187" y="120"/>
                  <a:pt x="185" y="120"/>
                </a:cubicBezTo>
                <a:cubicBezTo>
                  <a:pt x="182" y="120"/>
                  <a:pt x="182" y="120"/>
                  <a:pt x="182" y="120"/>
                </a:cubicBezTo>
                <a:cubicBezTo>
                  <a:pt x="161" y="120"/>
                  <a:pt x="156" y="118"/>
                  <a:pt x="156" y="118"/>
                </a:cubicBezTo>
                <a:cubicBezTo>
                  <a:pt x="155" y="118"/>
                  <a:pt x="151" y="116"/>
                  <a:pt x="140" y="100"/>
                </a:cubicBezTo>
                <a:cubicBezTo>
                  <a:pt x="137" y="96"/>
                  <a:pt x="132" y="90"/>
                  <a:pt x="125" y="81"/>
                </a:cubicBezTo>
                <a:cubicBezTo>
                  <a:pt x="125" y="81"/>
                  <a:pt x="125" y="81"/>
                  <a:pt x="125" y="81"/>
                </a:cubicBezTo>
                <a:cubicBezTo>
                  <a:pt x="101" y="55"/>
                  <a:pt x="101" y="55"/>
                  <a:pt x="101" y="55"/>
                </a:cubicBezTo>
                <a:cubicBezTo>
                  <a:pt x="92" y="46"/>
                  <a:pt x="86" y="35"/>
                  <a:pt x="84" y="22"/>
                </a:cubicBezTo>
                <a:cubicBezTo>
                  <a:pt x="80" y="4"/>
                  <a:pt x="80" y="4"/>
                  <a:pt x="80" y="4"/>
                </a:cubicBezTo>
                <a:cubicBezTo>
                  <a:pt x="79" y="3"/>
                  <a:pt x="79" y="1"/>
                  <a:pt x="77" y="1"/>
                </a:cubicBezTo>
                <a:cubicBezTo>
                  <a:pt x="76" y="0"/>
                  <a:pt x="75" y="0"/>
                  <a:pt x="73" y="0"/>
                </a:cubicBezTo>
                <a:cubicBezTo>
                  <a:pt x="69" y="2"/>
                  <a:pt x="69" y="2"/>
                  <a:pt x="69" y="2"/>
                </a:cubicBezTo>
                <a:cubicBezTo>
                  <a:pt x="61" y="4"/>
                  <a:pt x="55" y="8"/>
                  <a:pt x="51" y="14"/>
                </a:cubicBezTo>
                <a:cubicBezTo>
                  <a:pt x="47" y="19"/>
                  <a:pt x="44" y="26"/>
                  <a:pt x="44" y="34"/>
                </a:cubicBezTo>
                <a:cubicBezTo>
                  <a:pt x="44" y="42"/>
                  <a:pt x="47" y="51"/>
                  <a:pt x="52" y="59"/>
                </a:cubicBezTo>
                <a:cubicBezTo>
                  <a:pt x="55" y="63"/>
                  <a:pt x="55" y="63"/>
                  <a:pt x="55" y="63"/>
                </a:cubicBezTo>
                <a:cubicBezTo>
                  <a:pt x="55" y="63"/>
                  <a:pt x="55" y="63"/>
                  <a:pt x="55" y="63"/>
                </a:cubicBezTo>
                <a:cubicBezTo>
                  <a:pt x="63" y="77"/>
                  <a:pt x="68" y="91"/>
                  <a:pt x="68" y="104"/>
                </a:cubicBezTo>
                <a:cubicBezTo>
                  <a:pt x="48" y="104"/>
                  <a:pt x="32" y="106"/>
                  <a:pt x="21" y="110"/>
                </a:cubicBezTo>
                <a:cubicBezTo>
                  <a:pt x="4" y="117"/>
                  <a:pt x="0" y="128"/>
                  <a:pt x="0" y="137"/>
                </a:cubicBezTo>
                <a:cubicBezTo>
                  <a:pt x="0" y="146"/>
                  <a:pt x="4" y="155"/>
                  <a:pt x="11" y="162"/>
                </a:cubicBezTo>
                <a:cubicBezTo>
                  <a:pt x="11" y="162"/>
                  <a:pt x="12" y="162"/>
                  <a:pt x="12" y="163"/>
                </a:cubicBezTo>
                <a:cubicBezTo>
                  <a:pt x="11" y="164"/>
                  <a:pt x="11" y="164"/>
                  <a:pt x="11" y="164"/>
                </a:cubicBezTo>
                <a:cubicBezTo>
                  <a:pt x="8" y="168"/>
                  <a:pt x="7" y="171"/>
                  <a:pt x="7" y="175"/>
                </a:cubicBezTo>
                <a:cubicBezTo>
                  <a:pt x="7" y="182"/>
                  <a:pt x="11" y="188"/>
                  <a:pt x="18" y="192"/>
                </a:cubicBezTo>
                <a:cubicBezTo>
                  <a:pt x="19" y="193"/>
                  <a:pt x="21" y="193"/>
                  <a:pt x="22" y="194"/>
                </a:cubicBezTo>
                <a:cubicBezTo>
                  <a:pt x="21" y="197"/>
                  <a:pt x="21" y="197"/>
                  <a:pt x="21" y="197"/>
                </a:cubicBezTo>
                <a:cubicBezTo>
                  <a:pt x="21" y="198"/>
                  <a:pt x="21" y="198"/>
                  <a:pt x="21" y="199"/>
                </a:cubicBezTo>
                <a:cubicBezTo>
                  <a:pt x="21" y="206"/>
                  <a:pt x="25" y="212"/>
                  <a:pt x="31" y="215"/>
                </a:cubicBezTo>
                <a:cubicBezTo>
                  <a:pt x="34" y="217"/>
                  <a:pt x="38" y="218"/>
                  <a:pt x="42" y="218"/>
                </a:cubicBezTo>
                <a:cubicBezTo>
                  <a:pt x="42" y="221"/>
                  <a:pt x="42" y="221"/>
                  <a:pt x="42" y="221"/>
                </a:cubicBezTo>
                <a:cubicBezTo>
                  <a:pt x="42" y="228"/>
                  <a:pt x="45" y="234"/>
                  <a:pt x="50" y="238"/>
                </a:cubicBezTo>
                <a:cubicBezTo>
                  <a:pt x="55" y="241"/>
                  <a:pt x="61" y="243"/>
                  <a:pt x="69" y="243"/>
                </a:cubicBezTo>
                <a:cubicBezTo>
                  <a:pt x="72" y="243"/>
                  <a:pt x="72" y="243"/>
                  <a:pt x="72" y="243"/>
                </a:cubicBezTo>
                <a:cubicBezTo>
                  <a:pt x="76" y="243"/>
                  <a:pt x="79" y="242"/>
                  <a:pt x="83" y="240"/>
                </a:cubicBezTo>
                <a:cubicBezTo>
                  <a:pt x="85" y="239"/>
                  <a:pt x="85" y="239"/>
                  <a:pt x="85" y="239"/>
                </a:cubicBezTo>
                <a:cubicBezTo>
                  <a:pt x="96" y="242"/>
                  <a:pt x="96" y="242"/>
                  <a:pt x="96" y="242"/>
                </a:cubicBezTo>
                <a:cubicBezTo>
                  <a:pt x="100" y="243"/>
                  <a:pt x="104" y="243"/>
                  <a:pt x="106" y="243"/>
                </a:cubicBezTo>
                <a:cubicBezTo>
                  <a:pt x="116" y="243"/>
                  <a:pt x="116" y="243"/>
                  <a:pt x="116" y="243"/>
                </a:cubicBezTo>
                <a:cubicBezTo>
                  <a:pt x="117" y="243"/>
                  <a:pt x="119" y="243"/>
                  <a:pt x="120" y="242"/>
                </a:cubicBezTo>
                <a:cubicBezTo>
                  <a:pt x="137" y="232"/>
                  <a:pt x="150" y="221"/>
                  <a:pt x="161" y="208"/>
                </a:cubicBezTo>
                <a:cubicBezTo>
                  <a:pt x="185" y="208"/>
                  <a:pt x="185" y="208"/>
                  <a:pt x="185" y="208"/>
                </a:cubicBezTo>
                <a:cubicBezTo>
                  <a:pt x="188" y="208"/>
                  <a:pt x="189" y="206"/>
                  <a:pt x="190" y="204"/>
                </a:cubicBezTo>
                <a:cubicBezTo>
                  <a:pt x="191" y="202"/>
                  <a:pt x="191" y="202"/>
                  <a:pt x="191" y="202"/>
                </a:cubicBezTo>
                <a:cubicBezTo>
                  <a:pt x="195" y="190"/>
                  <a:pt x="197" y="177"/>
                  <a:pt x="197" y="166"/>
                </a:cubicBezTo>
                <a:cubicBezTo>
                  <a:pt x="197" y="152"/>
                  <a:pt x="195" y="139"/>
                  <a:pt x="190" y="126"/>
                </a:cubicBezTo>
                <a:close/>
                <a:moveTo>
                  <a:pt x="29" y="185"/>
                </a:moveTo>
                <a:cubicBezTo>
                  <a:pt x="26" y="185"/>
                  <a:pt x="24" y="184"/>
                  <a:pt x="22" y="183"/>
                </a:cubicBezTo>
                <a:cubicBezTo>
                  <a:pt x="19" y="181"/>
                  <a:pt x="17" y="179"/>
                  <a:pt x="17" y="175"/>
                </a:cubicBezTo>
                <a:cubicBezTo>
                  <a:pt x="17" y="174"/>
                  <a:pt x="18" y="172"/>
                  <a:pt x="19" y="169"/>
                </a:cubicBezTo>
                <a:cubicBezTo>
                  <a:pt x="20" y="168"/>
                  <a:pt x="20" y="168"/>
                  <a:pt x="20" y="168"/>
                </a:cubicBezTo>
                <a:cubicBezTo>
                  <a:pt x="25" y="170"/>
                  <a:pt x="30" y="172"/>
                  <a:pt x="36" y="172"/>
                </a:cubicBezTo>
                <a:cubicBezTo>
                  <a:pt x="41" y="172"/>
                  <a:pt x="41" y="172"/>
                  <a:pt x="41" y="172"/>
                </a:cubicBezTo>
                <a:cubicBezTo>
                  <a:pt x="47" y="172"/>
                  <a:pt x="53" y="171"/>
                  <a:pt x="58" y="168"/>
                </a:cubicBezTo>
                <a:cubicBezTo>
                  <a:pt x="76" y="160"/>
                  <a:pt x="76" y="160"/>
                  <a:pt x="76" y="160"/>
                </a:cubicBezTo>
                <a:cubicBezTo>
                  <a:pt x="79" y="161"/>
                  <a:pt x="79" y="161"/>
                  <a:pt x="79" y="161"/>
                </a:cubicBezTo>
                <a:cubicBezTo>
                  <a:pt x="84" y="163"/>
                  <a:pt x="89" y="166"/>
                  <a:pt x="93" y="171"/>
                </a:cubicBezTo>
                <a:cubicBezTo>
                  <a:pt x="87" y="174"/>
                  <a:pt x="87" y="174"/>
                  <a:pt x="87" y="174"/>
                </a:cubicBezTo>
                <a:cubicBezTo>
                  <a:pt x="87" y="174"/>
                  <a:pt x="87" y="174"/>
                  <a:pt x="86" y="174"/>
                </a:cubicBezTo>
                <a:cubicBezTo>
                  <a:pt x="65" y="183"/>
                  <a:pt x="65" y="183"/>
                  <a:pt x="65" y="183"/>
                </a:cubicBezTo>
                <a:cubicBezTo>
                  <a:pt x="61" y="185"/>
                  <a:pt x="57" y="186"/>
                  <a:pt x="53" y="186"/>
                </a:cubicBezTo>
                <a:cubicBezTo>
                  <a:pt x="39" y="186"/>
                  <a:pt x="39" y="186"/>
                  <a:pt x="39" y="186"/>
                </a:cubicBezTo>
                <a:cubicBezTo>
                  <a:pt x="35" y="186"/>
                  <a:pt x="32" y="185"/>
                  <a:pt x="30" y="185"/>
                </a:cubicBezTo>
                <a:cubicBezTo>
                  <a:pt x="29" y="185"/>
                  <a:pt x="29" y="185"/>
                  <a:pt x="29" y="185"/>
                </a:cubicBezTo>
                <a:close/>
                <a:moveTo>
                  <a:pt x="48" y="209"/>
                </a:moveTo>
                <a:cubicBezTo>
                  <a:pt x="48" y="209"/>
                  <a:pt x="48" y="209"/>
                  <a:pt x="48" y="209"/>
                </a:cubicBezTo>
                <a:cubicBezTo>
                  <a:pt x="42" y="208"/>
                  <a:pt x="39" y="208"/>
                  <a:pt x="36" y="206"/>
                </a:cubicBezTo>
                <a:cubicBezTo>
                  <a:pt x="33" y="205"/>
                  <a:pt x="31" y="202"/>
                  <a:pt x="31" y="199"/>
                </a:cubicBezTo>
                <a:cubicBezTo>
                  <a:pt x="32" y="195"/>
                  <a:pt x="32" y="195"/>
                  <a:pt x="32" y="195"/>
                </a:cubicBezTo>
                <a:cubicBezTo>
                  <a:pt x="34" y="196"/>
                  <a:pt x="37" y="196"/>
                  <a:pt x="39" y="196"/>
                </a:cubicBezTo>
                <a:cubicBezTo>
                  <a:pt x="53" y="196"/>
                  <a:pt x="53" y="196"/>
                  <a:pt x="53" y="196"/>
                </a:cubicBezTo>
                <a:cubicBezTo>
                  <a:pt x="58" y="196"/>
                  <a:pt x="64" y="195"/>
                  <a:pt x="69" y="192"/>
                </a:cubicBezTo>
                <a:cubicBezTo>
                  <a:pt x="88" y="184"/>
                  <a:pt x="88" y="184"/>
                  <a:pt x="88" y="184"/>
                </a:cubicBezTo>
                <a:cubicBezTo>
                  <a:pt x="90" y="185"/>
                  <a:pt x="90" y="185"/>
                  <a:pt x="90" y="185"/>
                </a:cubicBezTo>
                <a:cubicBezTo>
                  <a:pt x="94" y="187"/>
                  <a:pt x="98" y="190"/>
                  <a:pt x="100" y="193"/>
                </a:cubicBezTo>
                <a:cubicBezTo>
                  <a:pt x="101" y="193"/>
                  <a:pt x="101" y="193"/>
                  <a:pt x="101" y="193"/>
                </a:cubicBezTo>
                <a:cubicBezTo>
                  <a:pt x="93" y="197"/>
                  <a:pt x="93" y="197"/>
                  <a:pt x="93" y="197"/>
                </a:cubicBezTo>
                <a:cubicBezTo>
                  <a:pt x="93" y="197"/>
                  <a:pt x="93" y="197"/>
                  <a:pt x="93" y="197"/>
                </a:cubicBezTo>
                <a:cubicBezTo>
                  <a:pt x="72" y="206"/>
                  <a:pt x="72" y="206"/>
                  <a:pt x="72" y="206"/>
                </a:cubicBezTo>
                <a:cubicBezTo>
                  <a:pt x="68" y="208"/>
                  <a:pt x="64" y="209"/>
                  <a:pt x="60" y="209"/>
                </a:cubicBezTo>
                <a:cubicBezTo>
                  <a:pt x="52" y="209"/>
                  <a:pt x="52" y="209"/>
                  <a:pt x="52" y="209"/>
                </a:cubicBezTo>
                <a:cubicBezTo>
                  <a:pt x="51" y="209"/>
                  <a:pt x="49" y="209"/>
                  <a:pt x="48" y="209"/>
                </a:cubicBezTo>
                <a:close/>
                <a:moveTo>
                  <a:pt x="82" y="230"/>
                </a:moveTo>
                <a:cubicBezTo>
                  <a:pt x="82" y="230"/>
                  <a:pt x="82" y="230"/>
                  <a:pt x="82" y="230"/>
                </a:cubicBezTo>
                <a:cubicBezTo>
                  <a:pt x="79" y="231"/>
                  <a:pt x="79" y="231"/>
                  <a:pt x="79" y="231"/>
                </a:cubicBezTo>
                <a:cubicBezTo>
                  <a:pt x="77" y="232"/>
                  <a:pt x="74" y="233"/>
                  <a:pt x="72" y="233"/>
                </a:cubicBezTo>
                <a:cubicBezTo>
                  <a:pt x="69" y="233"/>
                  <a:pt x="69" y="233"/>
                  <a:pt x="69" y="233"/>
                </a:cubicBezTo>
                <a:cubicBezTo>
                  <a:pt x="63" y="233"/>
                  <a:pt x="59" y="232"/>
                  <a:pt x="56" y="230"/>
                </a:cubicBezTo>
                <a:cubicBezTo>
                  <a:pt x="53" y="228"/>
                  <a:pt x="52" y="225"/>
                  <a:pt x="52" y="222"/>
                </a:cubicBezTo>
                <a:cubicBezTo>
                  <a:pt x="52" y="219"/>
                  <a:pt x="52" y="219"/>
                  <a:pt x="52" y="219"/>
                </a:cubicBezTo>
                <a:cubicBezTo>
                  <a:pt x="60" y="219"/>
                  <a:pt x="60" y="219"/>
                  <a:pt x="60" y="219"/>
                </a:cubicBezTo>
                <a:cubicBezTo>
                  <a:pt x="65" y="219"/>
                  <a:pt x="71" y="218"/>
                  <a:pt x="76" y="215"/>
                </a:cubicBezTo>
                <a:cubicBezTo>
                  <a:pt x="94" y="208"/>
                  <a:pt x="94" y="208"/>
                  <a:pt x="94" y="208"/>
                </a:cubicBezTo>
                <a:cubicBezTo>
                  <a:pt x="95" y="209"/>
                  <a:pt x="95" y="209"/>
                  <a:pt x="95" y="209"/>
                </a:cubicBezTo>
                <a:cubicBezTo>
                  <a:pt x="95" y="209"/>
                  <a:pt x="95" y="209"/>
                  <a:pt x="95" y="209"/>
                </a:cubicBezTo>
                <a:cubicBezTo>
                  <a:pt x="99" y="212"/>
                  <a:pt x="102" y="215"/>
                  <a:pt x="104" y="218"/>
                </a:cubicBezTo>
                <a:cubicBezTo>
                  <a:pt x="105" y="219"/>
                  <a:pt x="105" y="219"/>
                  <a:pt x="105" y="219"/>
                </a:cubicBezTo>
                <a:cubicBezTo>
                  <a:pt x="105" y="219"/>
                  <a:pt x="105" y="219"/>
                  <a:pt x="105" y="219"/>
                </a:cubicBezTo>
                <a:lnTo>
                  <a:pt x="82" y="230"/>
                </a:lnTo>
                <a:close/>
                <a:moveTo>
                  <a:pt x="182" y="198"/>
                </a:moveTo>
                <a:cubicBezTo>
                  <a:pt x="158" y="198"/>
                  <a:pt x="158" y="198"/>
                  <a:pt x="158" y="198"/>
                </a:cubicBezTo>
                <a:cubicBezTo>
                  <a:pt x="157" y="198"/>
                  <a:pt x="155" y="199"/>
                  <a:pt x="154" y="200"/>
                </a:cubicBezTo>
                <a:cubicBezTo>
                  <a:pt x="144" y="213"/>
                  <a:pt x="132" y="224"/>
                  <a:pt x="115" y="233"/>
                </a:cubicBezTo>
                <a:cubicBezTo>
                  <a:pt x="108" y="233"/>
                  <a:pt x="108" y="233"/>
                  <a:pt x="108" y="233"/>
                </a:cubicBezTo>
                <a:cubicBezTo>
                  <a:pt x="106" y="233"/>
                  <a:pt x="106" y="233"/>
                  <a:pt x="106" y="233"/>
                </a:cubicBezTo>
                <a:cubicBezTo>
                  <a:pt x="104" y="233"/>
                  <a:pt x="102" y="233"/>
                  <a:pt x="99" y="233"/>
                </a:cubicBezTo>
                <a:cubicBezTo>
                  <a:pt x="111" y="228"/>
                  <a:pt x="111" y="228"/>
                  <a:pt x="111" y="228"/>
                </a:cubicBezTo>
                <a:cubicBezTo>
                  <a:pt x="113" y="227"/>
                  <a:pt x="115" y="224"/>
                  <a:pt x="116" y="222"/>
                </a:cubicBezTo>
                <a:cubicBezTo>
                  <a:pt x="116" y="219"/>
                  <a:pt x="116" y="217"/>
                  <a:pt x="114" y="215"/>
                </a:cubicBezTo>
                <a:cubicBezTo>
                  <a:pt x="113" y="214"/>
                  <a:pt x="113" y="213"/>
                  <a:pt x="113" y="213"/>
                </a:cubicBezTo>
                <a:cubicBezTo>
                  <a:pt x="113" y="213"/>
                  <a:pt x="112" y="213"/>
                  <a:pt x="112" y="213"/>
                </a:cubicBezTo>
                <a:cubicBezTo>
                  <a:pt x="112" y="212"/>
                  <a:pt x="112" y="212"/>
                  <a:pt x="112" y="212"/>
                </a:cubicBezTo>
                <a:cubicBezTo>
                  <a:pt x="110" y="209"/>
                  <a:pt x="107" y="206"/>
                  <a:pt x="104" y="203"/>
                </a:cubicBezTo>
                <a:cubicBezTo>
                  <a:pt x="107" y="202"/>
                  <a:pt x="107" y="202"/>
                  <a:pt x="107" y="202"/>
                </a:cubicBezTo>
                <a:cubicBezTo>
                  <a:pt x="109" y="201"/>
                  <a:pt x="111" y="199"/>
                  <a:pt x="111" y="196"/>
                </a:cubicBezTo>
                <a:cubicBezTo>
                  <a:pt x="112" y="194"/>
                  <a:pt x="112" y="191"/>
                  <a:pt x="110" y="189"/>
                </a:cubicBezTo>
                <a:cubicBezTo>
                  <a:pt x="110" y="188"/>
                  <a:pt x="108" y="187"/>
                  <a:pt x="108" y="186"/>
                </a:cubicBezTo>
                <a:cubicBezTo>
                  <a:pt x="105" y="183"/>
                  <a:pt x="103" y="181"/>
                  <a:pt x="99" y="179"/>
                </a:cubicBezTo>
                <a:cubicBezTo>
                  <a:pt x="101" y="178"/>
                  <a:pt x="103" y="176"/>
                  <a:pt x="103" y="174"/>
                </a:cubicBezTo>
                <a:cubicBezTo>
                  <a:pt x="104" y="171"/>
                  <a:pt x="103" y="168"/>
                  <a:pt x="102" y="166"/>
                </a:cubicBezTo>
                <a:cubicBezTo>
                  <a:pt x="98" y="161"/>
                  <a:pt x="93" y="157"/>
                  <a:pt x="88" y="154"/>
                </a:cubicBezTo>
                <a:cubicBezTo>
                  <a:pt x="90" y="153"/>
                  <a:pt x="91" y="152"/>
                  <a:pt x="91" y="150"/>
                </a:cubicBezTo>
                <a:cubicBezTo>
                  <a:pt x="92" y="148"/>
                  <a:pt x="92" y="145"/>
                  <a:pt x="90" y="143"/>
                </a:cubicBezTo>
                <a:cubicBezTo>
                  <a:pt x="83" y="133"/>
                  <a:pt x="73" y="127"/>
                  <a:pt x="62" y="127"/>
                </a:cubicBezTo>
                <a:cubicBezTo>
                  <a:pt x="59" y="127"/>
                  <a:pt x="55" y="128"/>
                  <a:pt x="51" y="129"/>
                </a:cubicBezTo>
                <a:cubicBezTo>
                  <a:pt x="47" y="130"/>
                  <a:pt x="43" y="131"/>
                  <a:pt x="38" y="133"/>
                </a:cubicBezTo>
                <a:cubicBezTo>
                  <a:pt x="32" y="134"/>
                  <a:pt x="32" y="134"/>
                  <a:pt x="32" y="134"/>
                </a:cubicBezTo>
                <a:cubicBezTo>
                  <a:pt x="30" y="134"/>
                  <a:pt x="28" y="136"/>
                  <a:pt x="28" y="139"/>
                </a:cubicBezTo>
                <a:cubicBezTo>
                  <a:pt x="28" y="142"/>
                  <a:pt x="30" y="144"/>
                  <a:pt x="33" y="144"/>
                </a:cubicBezTo>
                <a:cubicBezTo>
                  <a:pt x="40" y="143"/>
                  <a:pt x="40" y="143"/>
                  <a:pt x="40" y="143"/>
                </a:cubicBezTo>
                <a:cubicBezTo>
                  <a:pt x="40" y="143"/>
                  <a:pt x="41" y="143"/>
                  <a:pt x="41" y="143"/>
                </a:cubicBezTo>
                <a:cubicBezTo>
                  <a:pt x="46" y="141"/>
                  <a:pt x="50" y="139"/>
                  <a:pt x="53" y="139"/>
                </a:cubicBezTo>
                <a:cubicBezTo>
                  <a:pt x="57" y="138"/>
                  <a:pt x="60" y="137"/>
                  <a:pt x="62" y="137"/>
                </a:cubicBezTo>
                <a:cubicBezTo>
                  <a:pt x="70" y="137"/>
                  <a:pt x="76" y="140"/>
                  <a:pt x="81" y="147"/>
                </a:cubicBezTo>
                <a:cubicBezTo>
                  <a:pt x="73" y="150"/>
                  <a:pt x="73" y="150"/>
                  <a:pt x="73" y="150"/>
                </a:cubicBezTo>
                <a:cubicBezTo>
                  <a:pt x="73" y="150"/>
                  <a:pt x="73" y="150"/>
                  <a:pt x="73" y="150"/>
                </a:cubicBezTo>
                <a:cubicBezTo>
                  <a:pt x="54" y="159"/>
                  <a:pt x="54" y="159"/>
                  <a:pt x="54" y="159"/>
                </a:cubicBezTo>
                <a:cubicBezTo>
                  <a:pt x="50" y="161"/>
                  <a:pt x="46" y="162"/>
                  <a:pt x="41" y="162"/>
                </a:cubicBezTo>
                <a:cubicBezTo>
                  <a:pt x="36" y="162"/>
                  <a:pt x="36" y="162"/>
                  <a:pt x="36" y="162"/>
                </a:cubicBezTo>
                <a:cubicBezTo>
                  <a:pt x="31" y="162"/>
                  <a:pt x="26" y="160"/>
                  <a:pt x="21" y="157"/>
                </a:cubicBezTo>
                <a:cubicBezTo>
                  <a:pt x="21" y="157"/>
                  <a:pt x="21" y="157"/>
                  <a:pt x="21" y="157"/>
                </a:cubicBezTo>
                <a:cubicBezTo>
                  <a:pt x="20" y="156"/>
                  <a:pt x="19" y="155"/>
                  <a:pt x="18" y="154"/>
                </a:cubicBezTo>
                <a:cubicBezTo>
                  <a:pt x="13" y="150"/>
                  <a:pt x="10" y="144"/>
                  <a:pt x="10" y="137"/>
                </a:cubicBezTo>
                <a:cubicBezTo>
                  <a:pt x="10" y="129"/>
                  <a:pt x="15" y="123"/>
                  <a:pt x="25" y="120"/>
                </a:cubicBezTo>
                <a:cubicBezTo>
                  <a:pt x="35" y="116"/>
                  <a:pt x="50" y="114"/>
                  <a:pt x="70" y="114"/>
                </a:cubicBezTo>
                <a:cubicBezTo>
                  <a:pt x="74" y="114"/>
                  <a:pt x="74" y="114"/>
                  <a:pt x="74" y="114"/>
                </a:cubicBezTo>
                <a:cubicBezTo>
                  <a:pt x="75" y="114"/>
                  <a:pt x="76" y="113"/>
                  <a:pt x="77" y="112"/>
                </a:cubicBezTo>
                <a:cubicBezTo>
                  <a:pt x="78" y="111"/>
                  <a:pt x="79" y="110"/>
                  <a:pt x="79" y="108"/>
                </a:cubicBezTo>
                <a:cubicBezTo>
                  <a:pt x="79" y="107"/>
                  <a:pt x="79" y="107"/>
                  <a:pt x="79" y="107"/>
                </a:cubicBezTo>
                <a:cubicBezTo>
                  <a:pt x="79" y="91"/>
                  <a:pt x="73" y="75"/>
                  <a:pt x="63" y="58"/>
                </a:cubicBezTo>
                <a:cubicBezTo>
                  <a:pt x="63" y="58"/>
                  <a:pt x="63" y="58"/>
                  <a:pt x="63" y="58"/>
                </a:cubicBezTo>
                <a:cubicBezTo>
                  <a:pt x="61" y="54"/>
                  <a:pt x="61" y="54"/>
                  <a:pt x="61" y="54"/>
                </a:cubicBezTo>
                <a:cubicBezTo>
                  <a:pt x="57" y="47"/>
                  <a:pt x="54" y="40"/>
                  <a:pt x="54" y="34"/>
                </a:cubicBezTo>
                <a:cubicBezTo>
                  <a:pt x="54" y="29"/>
                  <a:pt x="56" y="24"/>
                  <a:pt x="59" y="20"/>
                </a:cubicBezTo>
                <a:cubicBezTo>
                  <a:pt x="62" y="16"/>
                  <a:pt x="66" y="14"/>
                  <a:pt x="71" y="12"/>
                </a:cubicBezTo>
                <a:cubicBezTo>
                  <a:pt x="74" y="24"/>
                  <a:pt x="74" y="24"/>
                  <a:pt x="74" y="24"/>
                </a:cubicBezTo>
                <a:cubicBezTo>
                  <a:pt x="77" y="38"/>
                  <a:pt x="84" y="52"/>
                  <a:pt x="94" y="62"/>
                </a:cubicBezTo>
                <a:cubicBezTo>
                  <a:pt x="118" y="87"/>
                  <a:pt x="118" y="87"/>
                  <a:pt x="118" y="87"/>
                </a:cubicBezTo>
                <a:cubicBezTo>
                  <a:pt x="125" y="96"/>
                  <a:pt x="129" y="102"/>
                  <a:pt x="132" y="106"/>
                </a:cubicBezTo>
                <a:cubicBezTo>
                  <a:pt x="141" y="118"/>
                  <a:pt x="147" y="125"/>
                  <a:pt x="151" y="127"/>
                </a:cubicBezTo>
                <a:cubicBezTo>
                  <a:pt x="156" y="129"/>
                  <a:pt x="165" y="130"/>
                  <a:pt x="181" y="130"/>
                </a:cubicBezTo>
                <a:cubicBezTo>
                  <a:pt x="185" y="142"/>
                  <a:pt x="187" y="154"/>
                  <a:pt x="187" y="166"/>
                </a:cubicBezTo>
                <a:cubicBezTo>
                  <a:pt x="187" y="176"/>
                  <a:pt x="186" y="187"/>
                  <a:pt x="182" y="198"/>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03834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We encourage our analysts to be passionate, well-rounded leaders – in both practice and thought – and participate in firm eminence and internal initiatives </a:t>
            </a:r>
          </a:p>
          <a:p>
            <a:endParaRPr lang="en-US" dirty="0"/>
          </a:p>
          <a:p>
            <a:endParaRPr lang="en-US" dirty="0"/>
          </a:p>
        </p:txBody>
      </p:sp>
      <p:sp>
        <p:nvSpPr>
          <p:cNvPr id="3" name="Title 2"/>
          <p:cNvSpPr>
            <a:spLocks noGrp="1"/>
          </p:cNvSpPr>
          <p:nvPr>
            <p:ph type="title"/>
          </p:nvPr>
        </p:nvSpPr>
        <p:spPr/>
        <p:txBody>
          <a:bodyPr/>
          <a:lstStyle/>
          <a:p>
            <a:r>
              <a:rPr lang="en-US" dirty="0"/>
              <a:t>FIRM EMINENCE AND INITIATIVES</a:t>
            </a:r>
          </a:p>
        </p:txBody>
      </p:sp>
      <p:sp>
        <p:nvSpPr>
          <p:cNvPr id="4" name="Content Placeholder 3"/>
          <p:cNvSpPr>
            <a:spLocks noGrp="1"/>
          </p:cNvSpPr>
          <p:nvPr>
            <p:ph idx="1"/>
          </p:nvPr>
        </p:nvSpPr>
        <p:spPr/>
        <p:txBody>
          <a:bodyPr/>
          <a:lstStyle/>
          <a:p>
            <a:pPr marL="342900" lvl="0" indent="-342900">
              <a:spcAft>
                <a:spcPts val="0"/>
              </a:spcAft>
              <a:buFont typeface="+mj-lt"/>
              <a:buAutoNum type="arabicPeriod"/>
            </a:pPr>
            <a:r>
              <a:rPr lang="en-US" sz="1800" b="1" dirty="0">
                <a:solidFill>
                  <a:schemeClr val="accent1"/>
                </a:solidFill>
                <a:ea typeface="Times New Roman" panose="02020603050405020304" pitchFamily="18" charset="0"/>
              </a:rPr>
              <a:t>Eminence</a:t>
            </a:r>
            <a:endParaRPr lang="en-US" sz="2800" b="1" dirty="0">
              <a:solidFill>
                <a:schemeClr val="accent1"/>
              </a:solidFill>
              <a:ea typeface="Calibri" panose="020F0502020204030204" pitchFamily="34" charset="0"/>
            </a:endParaRPr>
          </a:p>
          <a:p>
            <a:pPr marL="742950" lvl="1" indent="-285750">
              <a:spcAft>
                <a:spcPts val="0"/>
              </a:spcAft>
            </a:pPr>
            <a:r>
              <a:rPr lang="en-US" sz="1800" dirty="0">
                <a:ea typeface="Times New Roman" panose="02020603050405020304" pitchFamily="18" charset="0"/>
              </a:rPr>
              <a:t>White Paper </a:t>
            </a:r>
            <a:r>
              <a:rPr lang="en-US" sz="1800" dirty="0" smtClean="0">
                <a:ea typeface="Times New Roman" panose="02020603050405020304" pitchFamily="18" charset="0"/>
              </a:rPr>
              <a:t>– Work </a:t>
            </a:r>
            <a:r>
              <a:rPr lang="en-US" sz="1800" dirty="0">
                <a:ea typeface="Times New Roman" panose="02020603050405020304" pitchFamily="18" charset="0"/>
              </a:rPr>
              <a:t>on innovative publications </a:t>
            </a:r>
            <a:endParaRPr lang="en-US" sz="2800" dirty="0">
              <a:ea typeface="Calibri" panose="020F0502020204030204" pitchFamily="34" charset="0"/>
            </a:endParaRPr>
          </a:p>
          <a:p>
            <a:pPr marL="742950" lvl="1" indent="-285750">
              <a:spcAft>
                <a:spcPts val="0"/>
              </a:spcAft>
            </a:pPr>
            <a:r>
              <a:rPr lang="en-US" sz="1800" dirty="0">
                <a:ea typeface="Times New Roman" panose="02020603050405020304" pitchFamily="18" charset="0"/>
              </a:rPr>
              <a:t>Practice Development – </a:t>
            </a:r>
            <a:r>
              <a:rPr lang="en-US" sz="1800" dirty="0" smtClean="0">
                <a:ea typeface="Times New Roman" panose="02020603050405020304" pitchFamily="18" charset="0"/>
              </a:rPr>
              <a:t>Participate in trainings based on level or interest </a:t>
            </a:r>
            <a:endParaRPr lang="en-US" sz="2800" dirty="0">
              <a:ea typeface="Calibri" panose="020F0502020204030204" pitchFamily="34" charset="0"/>
            </a:endParaRPr>
          </a:p>
          <a:p>
            <a:pPr marL="742950" lvl="1" indent="-285750">
              <a:spcAft>
                <a:spcPts val="0"/>
              </a:spcAft>
            </a:pPr>
            <a:r>
              <a:rPr lang="en-US" sz="1800" dirty="0">
                <a:ea typeface="Times New Roman" panose="02020603050405020304" pitchFamily="18" charset="0"/>
              </a:rPr>
              <a:t>Tech Trends </a:t>
            </a:r>
            <a:r>
              <a:rPr lang="en-US" sz="1800" dirty="0" smtClean="0">
                <a:ea typeface="Times New Roman" panose="02020603050405020304" pitchFamily="18" charset="0"/>
              </a:rPr>
              <a:t>– Compile </a:t>
            </a:r>
            <a:r>
              <a:rPr lang="en-US" sz="1800" dirty="0">
                <a:ea typeface="Times New Roman" panose="02020603050405020304" pitchFamily="18" charset="0"/>
              </a:rPr>
              <a:t>research for global thought leadership</a:t>
            </a:r>
            <a:endParaRPr lang="en-US" sz="2800" dirty="0">
              <a:ea typeface="Calibri" panose="020F0502020204030204" pitchFamily="34" charset="0"/>
            </a:endParaRPr>
          </a:p>
          <a:p>
            <a:pPr marL="342900" lvl="0" indent="-342900">
              <a:spcAft>
                <a:spcPts val="0"/>
              </a:spcAft>
              <a:buFont typeface="+mj-lt"/>
              <a:buAutoNum type="arabicPeriod"/>
            </a:pPr>
            <a:r>
              <a:rPr lang="en-US" sz="1800" b="1" dirty="0">
                <a:solidFill>
                  <a:schemeClr val="accent1"/>
                </a:solidFill>
                <a:ea typeface="Times New Roman" panose="02020603050405020304" pitchFamily="18" charset="0"/>
              </a:rPr>
              <a:t>People Development </a:t>
            </a:r>
            <a:endParaRPr lang="en-US" sz="2800" b="1" dirty="0">
              <a:solidFill>
                <a:schemeClr val="accent1"/>
              </a:solidFill>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Recruiting – Get back to campus and help recruit future BTA classes </a:t>
            </a:r>
          </a:p>
          <a:p>
            <a:pPr marL="742950" lvl="1" indent="-285750">
              <a:spcAft>
                <a:spcPts val="0"/>
              </a:spcAft>
            </a:pPr>
            <a:r>
              <a:rPr lang="en-US" sz="1800" dirty="0" smtClean="0">
                <a:ea typeface="Times New Roman" panose="02020603050405020304" pitchFamily="18" charset="0"/>
              </a:rPr>
              <a:t>3C Global – International service trip held twice a year with ~25-30 participants </a:t>
            </a:r>
          </a:p>
          <a:p>
            <a:pPr marL="742950" lvl="1" indent="-285750">
              <a:spcAft>
                <a:spcPts val="0"/>
              </a:spcAft>
            </a:pPr>
            <a:r>
              <a:rPr lang="en-US" sz="1800" dirty="0" smtClean="0">
                <a:ea typeface="Calibri" panose="020F0502020204030204" pitchFamily="34" charset="0"/>
              </a:rPr>
              <a:t>3C Local – Local service events organized by office </a:t>
            </a:r>
            <a:endParaRPr lang="en-US" sz="2800" dirty="0" smtClean="0">
              <a:ea typeface="Calibri" panose="020F0502020204030204" pitchFamily="34" charset="0"/>
            </a:endParaRPr>
          </a:p>
          <a:p>
            <a:pPr marL="342900" lvl="0" indent="-342900">
              <a:spcAft>
                <a:spcPts val="0"/>
              </a:spcAft>
              <a:buFont typeface="+mj-lt"/>
              <a:buAutoNum type="arabicPeriod"/>
            </a:pPr>
            <a:r>
              <a:rPr lang="en-US" sz="1800" b="1" dirty="0" smtClean="0">
                <a:solidFill>
                  <a:schemeClr val="accent1"/>
                </a:solidFill>
                <a:ea typeface="Times New Roman" panose="02020603050405020304" pitchFamily="18" charset="0"/>
              </a:rPr>
              <a:t>Firm Initiatives</a:t>
            </a:r>
            <a:endParaRPr lang="en-US" sz="2800" b="1" dirty="0" smtClean="0">
              <a:solidFill>
                <a:schemeClr val="accent1"/>
              </a:solidFill>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Start-Up </a:t>
            </a:r>
            <a:r>
              <a:rPr lang="en-US" sz="1800" dirty="0">
                <a:ea typeface="Times New Roman" panose="02020603050405020304" pitchFamily="18" charset="0"/>
              </a:rPr>
              <a:t>Deloitte – </a:t>
            </a:r>
            <a:r>
              <a:rPr lang="en-US" sz="1800" dirty="0" smtClean="0">
                <a:ea typeface="Times New Roman" panose="02020603050405020304" pitchFamily="18" charset="0"/>
              </a:rPr>
              <a:t>Innovation competition allowing practitioners to develop ideas and pitch to judges </a:t>
            </a:r>
            <a:endParaRPr lang="en-US" sz="2800" dirty="0">
              <a:ea typeface="Calibri" panose="020F0502020204030204" pitchFamily="34" charset="0"/>
            </a:endParaRPr>
          </a:p>
          <a:p>
            <a:pPr marL="742950" lvl="1" indent="-285750">
              <a:spcAft>
                <a:spcPts val="0"/>
              </a:spcAft>
            </a:pPr>
            <a:r>
              <a:rPr lang="en-US" sz="1800" dirty="0" smtClean="0">
                <a:ea typeface="Times New Roman" panose="02020603050405020304" pitchFamily="18" charset="0"/>
              </a:rPr>
              <a:t>BTAAC – National committee that promotes and improves BTA experience through various threads</a:t>
            </a:r>
            <a:endParaRPr lang="en-US" sz="2800" dirty="0">
              <a:ea typeface="Calibri" panose="020F0502020204030204" pitchFamily="34" charset="0"/>
            </a:endParaRPr>
          </a:p>
          <a:p>
            <a:r>
              <a:rPr lang="en-US" dirty="0"/>
              <a:t> </a:t>
            </a:r>
          </a:p>
          <a:p>
            <a:endParaRPr lang="en-US" sz="1800" dirty="0"/>
          </a:p>
        </p:txBody>
      </p:sp>
    </p:spTree>
    <p:extLst>
      <p:ext uri="{BB962C8B-B14F-4D97-AF65-F5344CB8AC3E}">
        <p14:creationId xmlns:p14="http://schemas.microsoft.com/office/powerpoint/2010/main" val="31450190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59" name="Group 3"/>
          <p:cNvGraphicFramePr>
            <a:graphicFrameLocks noGrp="1"/>
          </p:cNvGraphicFramePr>
          <p:nvPr>
            <p:extLst>
              <p:ext uri="{D42A27DB-BD31-4B8C-83A1-F6EECF244321}">
                <p14:modId xmlns:p14="http://schemas.microsoft.com/office/powerpoint/2010/main" val="3907919359"/>
              </p:ext>
            </p:extLst>
          </p:nvPr>
        </p:nvGraphicFramePr>
        <p:xfrm>
          <a:off x="468601" y="1111550"/>
          <a:ext cx="10873654" cy="4242701"/>
        </p:xfrm>
        <a:graphic>
          <a:graphicData uri="http://schemas.openxmlformats.org/drawingml/2006/table">
            <a:tbl>
              <a:tblPr/>
              <a:tblGrid>
                <a:gridCol w="2359851">
                  <a:extLst>
                    <a:ext uri="{9D8B030D-6E8A-4147-A177-3AD203B41FA5}">
                      <a16:colId xmlns:a16="http://schemas.microsoft.com/office/drawing/2014/main" val="20000"/>
                    </a:ext>
                  </a:extLst>
                </a:gridCol>
                <a:gridCol w="8513803">
                  <a:extLst>
                    <a:ext uri="{9D8B030D-6E8A-4147-A177-3AD203B41FA5}">
                      <a16:colId xmlns:a16="http://schemas.microsoft.com/office/drawing/2014/main" val="20001"/>
                    </a:ext>
                  </a:extLst>
                </a:gridCol>
              </a:tblGrid>
              <a:tr h="483911">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1" dirty="0">
                          <a:solidFill>
                            <a:schemeClr val="tx1"/>
                          </a:solidFill>
                        </a:rPr>
                        <a:t>What is a Competency?</a:t>
                      </a:r>
                    </a:p>
                  </a:txBody>
                  <a:tcPr marL="122008" marR="122008"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121917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000" b="0" dirty="0">
                          <a:solidFill>
                            <a:schemeClr val="tx1"/>
                          </a:solidFill>
                        </a:rPr>
                        <a:t>Competency Areas (S&amp;O, Tech, TOP) group practitioners for purposes of supporting learning and development. More specifically, they provide practitioners across each talent model and career level with the knowledge, skills, and experiences required to thrive in the changing market.</a:t>
                      </a:r>
                    </a:p>
                  </a:txBody>
                  <a:tcPr marL="122008" marR="122008"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3911">
                <a:tc>
                  <a:txBody>
                    <a:bodyPr/>
                    <a:lstStyle/>
                    <a:p>
                      <a:pPr marL="0" indent="0">
                        <a:spcBef>
                          <a:spcPts val="0"/>
                        </a:spcBef>
                        <a:spcAft>
                          <a:spcPts val="400"/>
                        </a:spcAft>
                        <a:buClr>
                          <a:srgbClr val="000000"/>
                        </a:buClr>
                        <a:buFont typeface="Arial" panose="020B0604020202020204" pitchFamily="34" charset="0"/>
                        <a:buNone/>
                      </a:pPr>
                      <a:r>
                        <a:rPr lang="en-US" sz="1000" b="1" dirty="0">
                          <a:solidFill>
                            <a:schemeClr val="tx1"/>
                          </a:solidFill>
                        </a:rPr>
                        <a:t>What is your Profile?</a:t>
                      </a:r>
                    </a:p>
                  </a:txBody>
                  <a:tcPr marL="122008" marR="122008"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121917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000" b="0" strike="noStrike" dirty="0">
                          <a:solidFill>
                            <a:schemeClr val="tx1"/>
                          </a:solidFill>
                        </a:rPr>
                        <a:t>Profiles are a new addition to Recruiting in 2018 so I technically was not assigned one; that said, based on my interests and the value I deliver to Deloitte’s clients, I would say I’m a ___________ Profile.</a:t>
                      </a:r>
                    </a:p>
                  </a:txBody>
                  <a:tcPr marL="122008" marR="122008"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2561043"/>
                  </a:ext>
                </a:extLst>
              </a:tr>
              <a:tr h="483911">
                <a:tc>
                  <a:txBody>
                    <a:bodyPr/>
                    <a:lstStyle/>
                    <a:p>
                      <a:pPr marL="0" lvl="0" indent="0">
                        <a:spcBef>
                          <a:spcPts val="0"/>
                        </a:spcBef>
                        <a:spcAft>
                          <a:spcPts val="400"/>
                        </a:spcAft>
                        <a:buClr>
                          <a:srgbClr val="000000"/>
                        </a:buClr>
                        <a:buFont typeface="Arial" panose="020B0604020202020204" pitchFamily="34" charset="0"/>
                        <a:buNone/>
                        <a:defRPr/>
                      </a:pPr>
                      <a:r>
                        <a:rPr lang="en-US" sz="1000" b="1" dirty="0">
                          <a:solidFill>
                            <a:schemeClr val="tx1"/>
                          </a:solidFill>
                        </a:rPr>
                        <a:t>I want to do work in XYZ industry, what Profile is that?</a:t>
                      </a:r>
                    </a:p>
                  </a:txBody>
                  <a:tcPr marL="122008" marR="122008"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lvl="0" indent="-171450">
                        <a:spcBef>
                          <a:spcPts val="0"/>
                        </a:spcBef>
                        <a:spcAft>
                          <a:spcPts val="400"/>
                        </a:spcAft>
                        <a:buClr>
                          <a:srgbClr val="000000"/>
                        </a:buClr>
                        <a:buFont typeface="Arial" panose="020B0604020202020204" pitchFamily="34" charset="0"/>
                        <a:buChar char="•"/>
                        <a:defRPr/>
                      </a:pPr>
                      <a:r>
                        <a:rPr lang="en-US" sz="1000" b="0" strike="noStrike" baseline="0" dirty="0">
                          <a:solidFill>
                            <a:schemeClr val="tx1"/>
                          </a:solidFill>
                        </a:rPr>
                        <a:t>No Profile directly aligns to any Industry, so focus more on the type of problems and work that interests you when considering which Profile applies to you.</a:t>
                      </a:r>
                    </a:p>
                  </a:txBody>
                  <a:tcPr marL="122008" marR="122008"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2725655"/>
                  </a:ext>
                </a:extLst>
              </a:tr>
              <a:tr h="88717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Do I need to be technical to be a BTA?</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Not necessarily</a:t>
                      </a:r>
                      <a:r>
                        <a:rPr lang="en-US" sz="1000" baseline="0" dirty="0">
                          <a:latin typeface="Verdana" panose="020B0604030504040204" pitchFamily="34" charset="0"/>
                          <a:ea typeface="Verdana" panose="020B0604030504040204" pitchFamily="34" charset="0"/>
                          <a:cs typeface="Verdana" panose="020B0604030504040204" pitchFamily="34" charset="0"/>
                        </a:rPr>
                        <a:t> however we do require each BTA has an interest and passion in technology.  </a:t>
                      </a:r>
                      <a:r>
                        <a:rPr lang="en-US" sz="1000" dirty="0">
                          <a:latin typeface="Verdana" panose="020B0604030504040204" pitchFamily="34" charset="0"/>
                          <a:ea typeface="Verdana" panose="020B0604030504040204" pitchFamily="34" charset="0"/>
                          <a:cs typeface="Verdana" panose="020B0604030504040204" pitchFamily="34" charset="0"/>
                        </a:rPr>
                        <a:t>Deloitte hires from a multitude of majors and skills. </a:t>
                      </a:r>
                      <a:r>
                        <a:rPr lang="en-US" sz="1000" b="1" dirty="0">
                          <a:latin typeface="Verdana" panose="020B0604030504040204" pitchFamily="34" charset="0"/>
                          <a:ea typeface="Verdana" panose="020B0604030504040204" pitchFamily="34" charset="0"/>
                          <a:cs typeface="Verdana" panose="020B0604030504040204" pitchFamily="34" charset="0"/>
                        </a:rPr>
                        <a:t>BTAs can be functional, technical, or a mix of both</a:t>
                      </a:r>
                      <a:r>
                        <a:rPr lang="en-US" sz="1000" b="0" baseline="0" dirty="0">
                          <a:latin typeface="Verdana" panose="020B0604030504040204" pitchFamily="34" charset="0"/>
                          <a:ea typeface="Verdana" panose="020B0604030504040204" pitchFamily="34" charset="0"/>
                          <a:cs typeface="Verdana" panose="020B0604030504040204" pitchFamily="34" charset="0"/>
                        </a:rPr>
                        <a:t> </a:t>
                      </a:r>
                      <a:r>
                        <a:rPr lang="en-US" sz="1000" b="0" i="1" baseline="0" dirty="0">
                          <a:solidFill>
                            <a:schemeClr val="tx1"/>
                          </a:solidFill>
                          <a:latin typeface="Verdana" panose="020B0604030504040204" pitchFamily="34" charset="0"/>
                          <a:ea typeface="Verdana" panose="020B0604030504040204" pitchFamily="34" charset="0"/>
                          <a:cs typeface="Verdana" panose="020B0604030504040204" pitchFamily="34" charset="0"/>
                        </a:rPr>
                        <a:t>(refer to profile descriptions for examples of how skills/coursework tie to type of work analyst may do.)</a:t>
                      </a:r>
                      <a:r>
                        <a:rPr lang="en-US" sz="1000" i="1"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Deloitte likes to hire bright, driven and strategic students with interpersonal skills who are willing to learn the industry and the skills needed to be an analyst and eventually transition into a consultant. </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5275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does staffing work and what type of projects will I be on?</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Based on a candidates profile alignment</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during recruitment we will be able to communicate the </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potential and likely type of roles</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they may have on a project, however it is important to communicate that given the nature of our business we expect all incoming BTA’s will be </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adaptable and are open to a wide range of experiences </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to build their skillsets during their first few years at the firm. </a:t>
                      </a: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479114"/>
                  </a:ext>
                </a:extLst>
              </a:tr>
              <a:tr h="102159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Do You Get on a Project? Can BTAs Choose?</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A new BTA typically has minimal explicit involvement in the selection of their first project.  However, their particular interests and skills are taken into careful consideration when senior management is placing BTAs onto projects.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Usually these projects are selected specifically to match project needs with a BTA’s experience and interests.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After your first project, each BTA is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encouraged to take control in finding his or her next project or work opportunity.</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The more initiative a BTA takes in researching available projects and networking with other team leads, the more the BTA will be able to impact which project he or she gets staffed on next.</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921937"/>
                  </a:ext>
                </a:extLst>
              </a:tr>
            </a:tbl>
          </a:graphicData>
        </a:graphic>
      </p:graphicFrame>
      <p:sp>
        <p:nvSpPr>
          <p:cNvPr id="4" name="Text Placeholder 4"/>
          <p:cNvSpPr>
            <a:spLocks noGrp="1"/>
          </p:cNvSpPr>
          <p:nvPr>
            <p:ph type="body" sz="quarter" idx="13"/>
          </p:nvPr>
        </p:nvSpPr>
        <p:spPr>
          <a:xfrm>
            <a:off x="468601" y="644113"/>
            <a:ext cx="8439150" cy="369333"/>
          </a:xfrm>
        </p:spPr>
        <p:txBody>
          <a:bodyPr/>
          <a:lstStyle/>
          <a:p>
            <a:r>
              <a:rPr lang="en-US" dirty="0"/>
              <a:t>A sample of frequently asked questions and answers:</a:t>
            </a:r>
          </a:p>
          <a:p>
            <a:endParaRPr lang="en-US" dirty="0"/>
          </a:p>
        </p:txBody>
      </p:sp>
      <p:sp>
        <p:nvSpPr>
          <p:cNvPr id="5" name="Title 1"/>
          <p:cNvSpPr>
            <a:spLocks noGrp="1"/>
          </p:cNvSpPr>
          <p:nvPr>
            <p:ph type="title"/>
          </p:nvPr>
        </p:nvSpPr>
        <p:spPr>
          <a:xfrm>
            <a:off x="468601" y="310011"/>
            <a:ext cx="8439150" cy="334102"/>
          </a:xfrm>
        </p:spPr>
        <p:txBody>
          <a:bodyPr>
            <a:normAutofit/>
          </a:bodyPr>
          <a:lstStyle/>
          <a:p>
            <a:pPr>
              <a:defRPr/>
            </a:pPr>
            <a:r>
              <a:rPr lang="en-US" dirty="0">
                <a:solidFill>
                  <a:prstClr val="black"/>
                </a:solidFill>
              </a:rPr>
              <a:t>BTA RECRUITING FAQs</a:t>
            </a:r>
          </a:p>
        </p:txBody>
      </p:sp>
      <p:sp>
        <p:nvSpPr>
          <p:cNvPr id="3" name="Rectangle 2"/>
          <p:cNvSpPr/>
          <p:nvPr/>
        </p:nvSpPr>
        <p:spPr bwMode="gray">
          <a:xfrm>
            <a:off x="725456" y="5550225"/>
            <a:ext cx="10873654" cy="542925"/>
          </a:xfrm>
          <a:prstGeom prst="rect">
            <a:avLst/>
          </a:prstGeom>
          <a:solidFill>
            <a:schemeClr val="bg1"/>
          </a:solidFill>
          <a:ln w="28575"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t>Additional FAQs can be found in the appendix.</a:t>
            </a:r>
          </a:p>
        </p:txBody>
      </p:sp>
    </p:spTree>
    <p:extLst>
      <p:ext uri="{BB962C8B-B14F-4D97-AF65-F5344CB8AC3E}">
        <p14:creationId xmlns:p14="http://schemas.microsoft.com/office/powerpoint/2010/main" val="2486352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Interview Strategy</a:t>
            </a:r>
          </a:p>
        </p:txBody>
      </p:sp>
      <p:sp>
        <p:nvSpPr>
          <p:cNvPr id="7" name="Text Placeholder 6"/>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3889897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3187106228"/>
              </p:ext>
            </p:extLst>
          </p:nvPr>
        </p:nvGraphicFramePr>
        <p:xfrm>
          <a:off x="469900" y="1111611"/>
          <a:ext cx="9948718" cy="4000500"/>
        </p:xfrm>
        <a:graphic>
          <a:graphicData uri="http://schemas.openxmlformats.org/drawingml/2006/table">
            <a:tbl>
              <a:tblPr/>
              <a:tblGrid>
                <a:gridCol w="3671550">
                  <a:extLst>
                    <a:ext uri="{9D8B030D-6E8A-4147-A177-3AD203B41FA5}">
                      <a16:colId xmlns:a16="http://schemas.microsoft.com/office/drawing/2014/main" val="20000"/>
                    </a:ext>
                  </a:extLst>
                </a:gridCol>
                <a:gridCol w="6277168">
                  <a:extLst>
                    <a:ext uri="{9D8B030D-6E8A-4147-A177-3AD203B41FA5}">
                      <a16:colId xmlns:a16="http://schemas.microsoft.com/office/drawing/2014/main" val="20001"/>
                    </a:ext>
                  </a:extLst>
                </a:gridCol>
              </a:tblGrid>
              <a:tr h="0">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200" b="1" u="none" strike="noStrike" cap="none" normalizeH="0" baseline="0" dirty="0">
                          <a:ln>
                            <a:noFill/>
                          </a:ln>
                          <a:solidFill>
                            <a:schemeClr val="accent1"/>
                          </a:solidFill>
                          <a:effectLst/>
                          <a:latin typeface="+mn-lt"/>
                        </a:rPr>
                        <a:t>Topic</a:t>
                      </a:r>
                      <a:endParaRPr kumimoji="0" lang="en-US" sz="1200" b="1" i="0" u="none" strike="noStrike" cap="none" normalizeH="0" baseline="0" dirty="0">
                        <a:ln>
                          <a:noFill/>
                        </a:ln>
                        <a:solidFill>
                          <a:schemeClr val="accent1"/>
                        </a:solidFill>
                        <a:effectLst/>
                        <a:latin typeface="+mn-lt"/>
                      </a:endParaRPr>
                    </a:p>
                  </a:txBody>
                  <a:tcPr marT="91440" marB="9144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200" b="1" u="none" strike="noStrike" kern="1200" cap="none" normalizeH="0" baseline="0" dirty="0">
                          <a:ln>
                            <a:noFill/>
                          </a:ln>
                          <a:solidFill>
                            <a:schemeClr val="accent1"/>
                          </a:solidFill>
                          <a:effectLst/>
                          <a:latin typeface="+mn-lt"/>
                        </a:rPr>
                        <a:t>Content</a:t>
                      </a:r>
                      <a:endParaRPr kumimoji="0" lang="en-US" sz="1200" b="1" i="0" u="none" strike="noStrike" kern="1200" cap="none" normalizeH="0" baseline="0" dirty="0">
                        <a:ln>
                          <a:noFill/>
                        </a:ln>
                        <a:solidFill>
                          <a:schemeClr val="accent1"/>
                        </a:solidFill>
                        <a:effectLst/>
                        <a:latin typeface="+mn-lt"/>
                        <a:ea typeface="+mn-ea"/>
                        <a:cs typeface="+mn-cs"/>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000" b="1" i="0" u="none" strike="noStrike" kern="1200" cap="none" normalizeH="0" baseline="0" dirty="0">
                          <a:ln>
                            <a:noFill/>
                          </a:ln>
                          <a:solidFill>
                            <a:schemeClr val="tx1"/>
                          </a:solidFill>
                          <a:effectLst/>
                          <a:latin typeface="+mn-lt"/>
                          <a:ea typeface="+mn-ea"/>
                          <a:cs typeface="+mn-cs"/>
                        </a:rPr>
                        <a:t>Recruiting Overview </a:t>
                      </a:r>
                      <a:endParaRPr kumimoji="0" lang="en-US" sz="1000" b="1" i="0" u="none" strike="noStrike" kern="1200" cap="none" normalizeH="0" baseline="0" noProof="0" dirty="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dirty="0">
                          <a:ln>
                            <a:noFill/>
                          </a:ln>
                          <a:solidFill>
                            <a:schemeClr val="tx1"/>
                          </a:solidFill>
                          <a:effectLst/>
                          <a:latin typeface="+mn-lt"/>
                          <a:ea typeface="+mn-ea"/>
                          <a:cs typeface="+mn-cs"/>
                        </a:rPr>
                        <a:t>Timeline</a:t>
                      </a:r>
                    </a:p>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dirty="0">
                          <a:ln>
                            <a:noFill/>
                          </a:ln>
                          <a:solidFill>
                            <a:schemeClr val="tx1"/>
                          </a:solidFill>
                          <a:effectLst/>
                          <a:latin typeface="+mn-lt"/>
                          <a:ea typeface="+mn-ea"/>
                          <a:cs typeface="+mn-cs"/>
                        </a:rPr>
                        <a:t>Recruiting Preparation</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2941654"/>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a:ln>
                            <a:noFill/>
                          </a:ln>
                          <a:solidFill>
                            <a:schemeClr val="tx1"/>
                          </a:solidFill>
                          <a:effectLst/>
                          <a:latin typeface="+mn-lt"/>
                        </a:rPr>
                        <a:t>FY19 Recruiting Updates </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Key changes from last year </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8151757"/>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a:ln>
                            <a:noFill/>
                          </a:ln>
                          <a:solidFill>
                            <a:schemeClr val="tx1"/>
                          </a:solidFill>
                          <a:effectLst/>
                          <a:latin typeface="+mn-lt"/>
                        </a:rPr>
                        <a:t>FY19 Profiles</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Discussion of our 5 Profiles</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1942750"/>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a:ln>
                            <a:noFill/>
                          </a:ln>
                          <a:solidFill>
                            <a:schemeClr val="tx1"/>
                          </a:solidFill>
                          <a:effectLst/>
                          <a:latin typeface="+mn-lt"/>
                        </a:rPr>
                        <a:t>Key Messaging</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Journey to BTA </a:t>
                      </a:r>
                    </a:p>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Talking Points </a:t>
                      </a:r>
                    </a:p>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Initiative and Eminence Spotlight </a:t>
                      </a:r>
                    </a:p>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FAQs</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7123979"/>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a:ln>
                            <a:noFill/>
                          </a:ln>
                          <a:solidFill>
                            <a:schemeClr val="tx1"/>
                          </a:solidFill>
                          <a:effectLst/>
                          <a:latin typeface="+mn-lt"/>
                        </a:rPr>
                        <a:t>Interview Strategy</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Overview </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9275749"/>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a:ln>
                            <a:noFill/>
                          </a:ln>
                          <a:solidFill>
                            <a:schemeClr val="tx1"/>
                          </a:solidFill>
                          <a:effectLst/>
                          <a:latin typeface="+mn-lt"/>
                        </a:rPr>
                        <a:t>Overview of Tools</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Quad</a:t>
                      </a:r>
                    </a:p>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err="1">
                          <a:ln>
                            <a:noFill/>
                          </a:ln>
                          <a:solidFill>
                            <a:schemeClr val="tx1"/>
                          </a:solidFill>
                          <a:effectLst/>
                          <a:latin typeface="+mn-lt"/>
                          <a:ea typeface="+mn-ea"/>
                          <a:cs typeface="+mn-cs"/>
                        </a:rPr>
                        <a:t>InsideDeloitte</a:t>
                      </a:r>
                      <a:r>
                        <a:rPr kumimoji="0" lang="en-US" sz="1000" b="0" i="0" u="none" strike="noStrike" kern="1200" cap="none" normalizeH="0" baseline="0" noProof="0" dirty="0">
                          <a:ln>
                            <a:noFill/>
                          </a:ln>
                          <a:solidFill>
                            <a:schemeClr val="tx1"/>
                          </a:solidFill>
                          <a:effectLst/>
                          <a:latin typeface="+mn-lt"/>
                          <a:ea typeface="+mn-ea"/>
                          <a:cs typeface="+mn-cs"/>
                        </a:rPr>
                        <a:t> Mobile App </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145571"/>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a:ln>
                            <a:noFill/>
                          </a:ln>
                          <a:solidFill>
                            <a:schemeClr val="tx1"/>
                          </a:solidFill>
                          <a:effectLst/>
                          <a:latin typeface="+mn-lt"/>
                        </a:rPr>
                        <a:t>Wrap Up </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r>
                        <a:rPr kumimoji="0" lang="en-US" sz="1000" b="0" i="0" u="none" strike="noStrike" kern="1200" cap="none" normalizeH="0" baseline="0" noProof="0" dirty="0">
                          <a:ln>
                            <a:noFill/>
                          </a:ln>
                          <a:solidFill>
                            <a:schemeClr val="tx1"/>
                          </a:solidFill>
                          <a:effectLst/>
                          <a:latin typeface="+mn-lt"/>
                          <a:ea typeface="+mn-ea"/>
                          <a:cs typeface="+mn-cs"/>
                        </a:rPr>
                        <a:t>Q&amp;A</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0218262"/>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000" b="1" i="0" u="none" strike="noStrike" cap="none" normalizeH="0" baseline="0" dirty="0">
                          <a:ln>
                            <a:noFill/>
                          </a:ln>
                          <a:solidFill>
                            <a:schemeClr val="tx1"/>
                          </a:solidFill>
                          <a:effectLst/>
                          <a:latin typeface="+mn-lt"/>
                        </a:rPr>
                        <a:t>Appendix </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3363" marR="0" lvl="1" indent="-233363" algn="l" defTabSz="684213" rtl="0" eaLnBrk="0" fontAlgn="base" latinLnBrk="0" hangingPunct="0">
                        <a:lnSpc>
                          <a:spcPct val="100000"/>
                        </a:lnSpc>
                        <a:spcBef>
                          <a:spcPts val="300"/>
                        </a:spcBef>
                        <a:spcAft>
                          <a:spcPct val="0"/>
                        </a:spcAft>
                        <a:buClrTx/>
                        <a:buSzPct val="100000"/>
                        <a:buFont typeface="Wingdings" panose="05000000000000000000" pitchFamily="2" charset="2"/>
                        <a:buChar char="§"/>
                        <a:tabLst/>
                        <a:defRPr/>
                      </a:pPr>
                      <a:endParaRPr kumimoji="0" lang="en-US" sz="1000" b="0" i="0" u="none" strike="noStrike" kern="1200" cap="none" normalizeH="0" baseline="0" noProof="0" dirty="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8179532"/>
                  </a:ext>
                </a:extLst>
              </a:tr>
            </a:tbl>
          </a:graphicData>
        </a:graphic>
      </p:graphicFrame>
      <p:sp>
        <p:nvSpPr>
          <p:cNvPr id="7" name="Title 1">
            <a:extLst>
              <a:ext uri="{FF2B5EF4-FFF2-40B4-BE49-F238E27FC236}">
                <a16:creationId xmlns:a16="http://schemas.microsoft.com/office/drawing/2014/main" id="{0E973F53-8393-4B9F-8207-6D9C2888F0F5}"/>
              </a:ext>
            </a:extLst>
          </p:cNvPr>
          <p:cNvSpPr>
            <a:spLocks noGrp="1"/>
          </p:cNvSpPr>
          <p:nvPr>
            <p:ph type="title"/>
          </p:nvPr>
        </p:nvSpPr>
        <p:spPr/>
        <p:txBody>
          <a:bodyPr/>
          <a:lstStyle/>
          <a:p>
            <a:r>
              <a:rPr lang="en-US" altLang="ja-JP" dirty="0"/>
              <a:t>Agenda </a:t>
            </a:r>
            <a:endParaRPr lang="en-US" dirty="0"/>
          </a:p>
        </p:txBody>
      </p:sp>
    </p:spTree>
    <p:extLst>
      <p:ext uri="{BB962C8B-B14F-4D97-AF65-F5344CB8AC3E}">
        <p14:creationId xmlns:p14="http://schemas.microsoft.com/office/powerpoint/2010/main" val="402243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Placeholder 3"/>
          <p:cNvSpPr>
            <a:spLocks noGrp="1"/>
          </p:cNvSpPr>
          <p:nvPr>
            <p:ph type="body" sz="quarter" idx="13"/>
          </p:nvPr>
        </p:nvSpPr>
        <p:spPr/>
        <p:txBody>
          <a:bodyPr/>
          <a:lstStyle/>
          <a:p>
            <a:r>
              <a:rPr lang="en-US" dirty="0"/>
              <a:t>Modifications have been made to the case interviews to better understand candidate skillsets and profile alignment</a:t>
            </a:r>
          </a:p>
        </p:txBody>
      </p:sp>
      <p:sp>
        <p:nvSpPr>
          <p:cNvPr id="73" name="Title 2"/>
          <p:cNvSpPr>
            <a:spLocks noGrp="1"/>
          </p:cNvSpPr>
          <p:nvPr>
            <p:ph type="title"/>
          </p:nvPr>
        </p:nvSpPr>
        <p:spPr/>
        <p:txBody>
          <a:bodyPr/>
          <a:lstStyle/>
          <a:p>
            <a:r>
              <a:rPr lang="en-US" noProof="0" smtClean="0"/>
              <a:t>FY19 </a:t>
            </a:r>
            <a:r>
              <a:rPr lang="en-US" noProof="0" dirty="0"/>
              <a:t>BTA Commercial Recruiting Strategy</a:t>
            </a:r>
          </a:p>
        </p:txBody>
      </p:sp>
      <p:sp>
        <p:nvSpPr>
          <p:cNvPr id="29" name="AutoShape 6"/>
          <p:cNvSpPr>
            <a:spLocks noChangeArrowheads="1"/>
          </p:cNvSpPr>
          <p:nvPr/>
        </p:nvSpPr>
        <p:spPr bwMode="gray">
          <a:xfrm>
            <a:off x="469902" y="1673652"/>
            <a:ext cx="2203191" cy="1242356"/>
          </a:xfrm>
          <a:prstGeom prst="homePlate">
            <a:avLst>
              <a:gd name="adj" fmla="val 13083"/>
            </a:avLst>
          </a:prstGeom>
          <a:solidFill>
            <a:schemeClr val="accent1"/>
          </a:solidFill>
          <a:ln w="9525" algn="ctr">
            <a:noFill/>
            <a:miter lim="800000"/>
            <a:headEnd/>
            <a:tailEnd/>
          </a:ln>
          <a:effectLst/>
        </p:spPr>
        <p:txBody>
          <a:bodyPr lIns="91440" tIns="91440" rIns="91440" bIns="91440" anchor="ctr"/>
          <a:lstStyle/>
          <a:p>
            <a:pPr marL="457200" lvl="1" algn="ctr" defTabSz="914400">
              <a:defRPr/>
            </a:pPr>
            <a:endParaRPr lang="en-US" sz="1200" b="1" dirty="0">
              <a:solidFill>
                <a:prstClr val="white"/>
              </a:solidFill>
              <a:latin typeface="Verdana"/>
            </a:endParaRPr>
          </a:p>
        </p:txBody>
      </p:sp>
      <p:sp>
        <p:nvSpPr>
          <p:cNvPr id="30" name="Freeform 7"/>
          <p:cNvSpPr>
            <a:spLocks/>
          </p:cNvSpPr>
          <p:nvPr/>
        </p:nvSpPr>
        <p:spPr bwMode="gray">
          <a:xfrm>
            <a:off x="2673091" y="1673652"/>
            <a:ext cx="8864788" cy="1242356"/>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solidFill>
          <a:ln w="9525" cmpd="sng">
            <a:solidFill>
              <a:schemeClr val="bg2"/>
            </a:solidFill>
            <a:prstDash val="solid"/>
            <a:round/>
            <a:headEnd/>
            <a:tailEnd/>
          </a:ln>
          <a:effectLst/>
        </p:spPr>
        <p:txBody>
          <a:bodyPr lIns="274320" tIns="91440" rIns="274320" bIns="91440" anchor="ctr" anchorCtr="0"/>
          <a:lstStyle/>
          <a:p>
            <a:pPr marL="114300" lvl="1" indent="-114300" defTabSz="914400">
              <a:spcBef>
                <a:spcPts val="600"/>
              </a:spcBef>
              <a:buSzPct val="100000"/>
              <a:buFont typeface="Arial"/>
              <a:buChar char="•"/>
              <a:defRPr/>
            </a:pPr>
            <a:r>
              <a:rPr lang="en-US" sz="1200" dirty="0">
                <a:solidFill>
                  <a:prstClr val="black"/>
                </a:solidFill>
                <a:latin typeface="Verdana"/>
              </a:rPr>
              <a:t>The overall format of the Round 1 Behavioral Interview (30 minutes) will not change</a:t>
            </a:r>
          </a:p>
          <a:p>
            <a:pPr marL="114300" lvl="1" indent="-114300" defTabSz="914400">
              <a:spcBef>
                <a:spcPts val="600"/>
              </a:spcBef>
              <a:buSzPct val="100000"/>
              <a:buFont typeface="Arial"/>
              <a:buChar char="•"/>
              <a:defRPr/>
            </a:pPr>
            <a:r>
              <a:rPr lang="en-US" sz="1200" dirty="0">
                <a:solidFill>
                  <a:prstClr val="black"/>
                </a:solidFill>
                <a:latin typeface="Verdana"/>
              </a:rPr>
              <a:t>Questions will test </a:t>
            </a:r>
            <a:r>
              <a:rPr lang="en-US" sz="1200" b="1" dirty="0">
                <a:solidFill>
                  <a:prstClr val="black"/>
                </a:solidFill>
                <a:latin typeface="Verdana"/>
              </a:rPr>
              <a:t>technology interest, aptitude and fluency</a:t>
            </a:r>
            <a:r>
              <a:rPr lang="en-US" sz="1200" dirty="0">
                <a:solidFill>
                  <a:prstClr val="black"/>
                </a:solidFill>
                <a:latin typeface="Verdana"/>
              </a:rPr>
              <a:t>, as well as other </a:t>
            </a:r>
            <a:r>
              <a:rPr lang="en-US" sz="1200" b="1" dirty="0">
                <a:solidFill>
                  <a:prstClr val="black"/>
                </a:solidFill>
                <a:latin typeface="Verdana"/>
              </a:rPr>
              <a:t>core consulting skills</a:t>
            </a:r>
            <a:endParaRPr lang="en-US" sz="1200" dirty="0">
              <a:solidFill>
                <a:prstClr val="black"/>
              </a:solidFill>
              <a:latin typeface="Verdana"/>
            </a:endParaRPr>
          </a:p>
        </p:txBody>
      </p:sp>
      <p:sp>
        <p:nvSpPr>
          <p:cNvPr id="31" name="AutoShape 6"/>
          <p:cNvSpPr>
            <a:spLocks noChangeArrowheads="1"/>
          </p:cNvSpPr>
          <p:nvPr/>
        </p:nvSpPr>
        <p:spPr bwMode="gray">
          <a:xfrm>
            <a:off x="469900" y="3023532"/>
            <a:ext cx="2203191" cy="1168244"/>
          </a:xfrm>
          <a:prstGeom prst="homePlate">
            <a:avLst>
              <a:gd name="adj" fmla="val 13083"/>
            </a:avLst>
          </a:prstGeom>
          <a:solidFill>
            <a:schemeClr val="accent1"/>
          </a:solidFill>
          <a:ln w="9525" algn="ctr">
            <a:noFill/>
            <a:miter lim="800000"/>
            <a:headEnd/>
            <a:tailEnd/>
          </a:ln>
          <a:effectLst/>
        </p:spPr>
        <p:txBody>
          <a:bodyPr lIns="91440" tIns="91440" rIns="91440" bIns="91440" anchor="ctr"/>
          <a:lstStyle/>
          <a:p>
            <a:pPr marL="457200" lvl="1" algn="ctr" defTabSz="914400">
              <a:defRPr/>
            </a:pPr>
            <a:endParaRPr lang="en-US" sz="1200" b="1" dirty="0">
              <a:solidFill>
                <a:prstClr val="white"/>
              </a:solidFill>
              <a:latin typeface="Verdana"/>
            </a:endParaRPr>
          </a:p>
        </p:txBody>
      </p:sp>
      <p:sp>
        <p:nvSpPr>
          <p:cNvPr id="33" name="Freeform 7"/>
          <p:cNvSpPr>
            <a:spLocks/>
          </p:cNvSpPr>
          <p:nvPr/>
        </p:nvSpPr>
        <p:spPr bwMode="gray">
          <a:xfrm>
            <a:off x="2673091" y="3023532"/>
            <a:ext cx="8864788" cy="1168244"/>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solidFill>
          <a:ln w="9525" cmpd="sng">
            <a:solidFill>
              <a:schemeClr val="bg2"/>
            </a:solidFill>
            <a:prstDash val="solid"/>
            <a:round/>
            <a:headEnd/>
            <a:tailEnd/>
          </a:ln>
          <a:effectLst/>
        </p:spPr>
        <p:txBody>
          <a:bodyPr lIns="274320" tIns="91440" rIns="274320" bIns="91440" anchor="ctr" anchorCtr="0"/>
          <a:lstStyle/>
          <a:p>
            <a:pPr marL="114300" lvl="1" indent="-114300" defTabSz="914400">
              <a:spcBef>
                <a:spcPts val="600"/>
              </a:spcBef>
              <a:buSzPct val="100000"/>
              <a:buFont typeface="Arial"/>
              <a:buChar char="•"/>
              <a:defRPr/>
            </a:pPr>
            <a:r>
              <a:rPr lang="en-US" sz="1100" dirty="0">
                <a:solidFill>
                  <a:prstClr val="black"/>
                </a:solidFill>
                <a:latin typeface="Verdana"/>
              </a:rPr>
              <a:t>The Round 1 Case Interview format (30 minutes) will not change, but case scenario and questions have been refreshed</a:t>
            </a:r>
          </a:p>
          <a:p>
            <a:pPr marL="114300" lvl="1" indent="-114300" defTabSz="914400">
              <a:spcBef>
                <a:spcPts val="600"/>
              </a:spcBef>
              <a:buSzPct val="100000"/>
              <a:buFont typeface="Arial"/>
              <a:buChar char="•"/>
              <a:defRPr/>
            </a:pPr>
            <a:r>
              <a:rPr lang="en-US" sz="1100" dirty="0">
                <a:solidFill>
                  <a:prstClr val="black"/>
                </a:solidFill>
                <a:latin typeface="Verdana"/>
              </a:rPr>
              <a:t>The overall client business situations will remain similar to last year, however specific questions will focus on the </a:t>
            </a:r>
            <a:r>
              <a:rPr lang="en-US" sz="1100" b="1" dirty="0">
                <a:solidFill>
                  <a:prstClr val="black"/>
                </a:solidFill>
                <a:latin typeface="Verdana"/>
              </a:rPr>
              <a:t>“BTA Athlete” </a:t>
            </a:r>
            <a:r>
              <a:rPr lang="en-US" sz="1100" dirty="0">
                <a:solidFill>
                  <a:prstClr val="black"/>
                </a:solidFill>
                <a:latin typeface="Verdana"/>
              </a:rPr>
              <a:t>(logical thinking and client-facing consulting capabilities) and will probe for </a:t>
            </a:r>
            <a:r>
              <a:rPr lang="en-US" sz="1100" b="1" dirty="0">
                <a:solidFill>
                  <a:prstClr val="black"/>
                </a:solidFill>
                <a:latin typeface="Verdana"/>
              </a:rPr>
              <a:t>profile alignment</a:t>
            </a:r>
          </a:p>
          <a:p>
            <a:pPr marL="114300" lvl="1" indent="-114300" defTabSz="914400">
              <a:spcBef>
                <a:spcPts val="600"/>
              </a:spcBef>
              <a:buSzPct val="100000"/>
              <a:buFont typeface="Arial"/>
              <a:buChar char="•"/>
              <a:defRPr/>
            </a:pPr>
            <a:r>
              <a:rPr lang="en-US" sz="1100" dirty="0">
                <a:solidFill>
                  <a:prstClr val="black"/>
                </a:solidFill>
                <a:latin typeface="Verdana"/>
              </a:rPr>
              <a:t>There will be a </a:t>
            </a:r>
            <a:r>
              <a:rPr lang="en-US" sz="1100" b="1" dirty="0">
                <a:solidFill>
                  <a:prstClr val="black"/>
                </a:solidFill>
                <a:latin typeface="Verdana"/>
              </a:rPr>
              <a:t>larger set of questions</a:t>
            </a:r>
            <a:r>
              <a:rPr lang="en-US" sz="1100" dirty="0">
                <a:solidFill>
                  <a:prstClr val="black"/>
                </a:solidFill>
                <a:latin typeface="Verdana"/>
              </a:rPr>
              <a:t> for the interviewer to pivot between profiles</a:t>
            </a:r>
          </a:p>
        </p:txBody>
      </p:sp>
      <p:sp>
        <p:nvSpPr>
          <p:cNvPr id="34" name="AutoShape 6"/>
          <p:cNvSpPr>
            <a:spLocks noChangeArrowheads="1"/>
          </p:cNvSpPr>
          <p:nvPr/>
        </p:nvSpPr>
        <p:spPr bwMode="gray">
          <a:xfrm>
            <a:off x="469901" y="4301041"/>
            <a:ext cx="2203191" cy="1415316"/>
          </a:xfrm>
          <a:prstGeom prst="homePlate">
            <a:avLst>
              <a:gd name="adj" fmla="val 13083"/>
            </a:avLst>
          </a:prstGeom>
          <a:solidFill>
            <a:schemeClr val="accent1"/>
          </a:solidFill>
          <a:ln w="9525" algn="ctr">
            <a:noFill/>
            <a:miter lim="800000"/>
            <a:headEnd/>
            <a:tailEnd/>
          </a:ln>
          <a:effectLst/>
        </p:spPr>
        <p:txBody>
          <a:bodyPr lIns="91440" tIns="91440" rIns="91440" bIns="91440" anchor="ctr"/>
          <a:lstStyle/>
          <a:p>
            <a:pPr marL="457200" lvl="1" algn="ctr" defTabSz="914400">
              <a:defRPr/>
            </a:pPr>
            <a:endParaRPr lang="en-US" sz="1200" b="1" dirty="0">
              <a:solidFill>
                <a:prstClr val="white"/>
              </a:solidFill>
              <a:latin typeface="Verdana"/>
            </a:endParaRPr>
          </a:p>
        </p:txBody>
      </p:sp>
      <p:sp>
        <p:nvSpPr>
          <p:cNvPr id="35" name="Freeform 7"/>
          <p:cNvSpPr>
            <a:spLocks/>
          </p:cNvSpPr>
          <p:nvPr/>
        </p:nvSpPr>
        <p:spPr bwMode="gray">
          <a:xfrm>
            <a:off x="2673091" y="4299300"/>
            <a:ext cx="8864788" cy="1416405"/>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solidFill>
          <a:ln w="9525" cmpd="sng">
            <a:solidFill>
              <a:schemeClr val="bg2"/>
            </a:solidFill>
            <a:prstDash val="solid"/>
            <a:round/>
            <a:headEnd/>
            <a:tailEnd/>
          </a:ln>
          <a:effectLst/>
        </p:spPr>
        <p:txBody>
          <a:bodyPr lIns="274320" tIns="91440" rIns="274320" bIns="91440" anchor="ctr" anchorCtr="0"/>
          <a:lstStyle/>
          <a:p>
            <a:pPr marL="114300" lvl="1" indent="-114300" defTabSz="914400">
              <a:spcBef>
                <a:spcPts val="600"/>
              </a:spcBef>
              <a:buSzPct val="100000"/>
              <a:buFont typeface="Arial"/>
              <a:buChar char="•"/>
              <a:defRPr/>
            </a:pPr>
            <a:r>
              <a:rPr lang="en-US" sz="1100" dirty="0">
                <a:solidFill>
                  <a:prstClr val="black"/>
                </a:solidFill>
                <a:latin typeface="Verdana"/>
              </a:rPr>
              <a:t>The Round 2 Case Interview will </a:t>
            </a:r>
            <a:r>
              <a:rPr lang="en-US" sz="1100" b="1" dirty="0">
                <a:solidFill>
                  <a:prstClr val="black"/>
                </a:solidFill>
                <a:latin typeface="Verdana"/>
              </a:rPr>
              <a:t>return to the traditional case interview format </a:t>
            </a:r>
            <a:r>
              <a:rPr lang="en-US" sz="1100" dirty="0">
                <a:solidFill>
                  <a:prstClr val="black"/>
                </a:solidFill>
                <a:latin typeface="Verdana"/>
              </a:rPr>
              <a:t>to provide consistency across the consulting competencies (not a video)</a:t>
            </a:r>
          </a:p>
          <a:p>
            <a:pPr marL="114300" lvl="1" indent="-114300" defTabSz="914400">
              <a:spcBef>
                <a:spcPts val="600"/>
              </a:spcBef>
              <a:buSzPct val="100000"/>
              <a:buFont typeface="Arial"/>
              <a:buChar char="•"/>
              <a:defRPr/>
            </a:pPr>
            <a:r>
              <a:rPr lang="en-US" sz="1100" dirty="0">
                <a:solidFill>
                  <a:prstClr val="black"/>
                </a:solidFill>
              </a:rPr>
              <a:t>Round 2 questions have been </a:t>
            </a:r>
            <a:r>
              <a:rPr lang="en-US" sz="1100" b="1" dirty="0">
                <a:solidFill>
                  <a:prstClr val="black"/>
                </a:solidFill>
              </a:rPr>
              <a:t>developed by recruiting profile</a:t>
            </a:r>
            <a:r>
              <a:rPr lang="en-US" sz="1100" dirty="0">
                <a:solidFill>
                  <a:prstClr val="black"/>
                </a:solidFill>
              </a:rPr>
              <a:t> to enable interviewers to test candidates knowledge in specific technology areas to fill specific technology roles</a:t>
            </a:r>
          </a:p>
        </p:txBody>
      </p:sp>
      <p:sp>
        <p:nvSpPr>
          <p:cNvPr id="36" name="Freeform 189"/>
          <p:cNvSpPr>
            <a:spLocks noChangeAspect="1" noEditPoints="1"/>
          </p:cNvSpPr>
          <p:nvPr/>
        </p:nvSpPr>
        <p:spPr bwMode="auto">
          <a:xfrm>
            <a:off x="567922" y="1875209"/>
            <a:ext cx="693805" cy="64008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dirty="0">
              <a:solidFill>
                <a:prstClr val="black"/>
              </a:solidFill>
              <a:latin typeface="Verdana"/>
            </a:endParaRPr>
          </a:p>
        </p:txBody>
      </p:sp>
      <p:sp>
        <p:nvSpPr>
          <p:cNvPr id="37" name="Freeform 54"/>
          <p:cNvSpPr>
            <a:spLocks noChangeAspect="1" noEditPoints="1"/>
          </p:cNvSpPr>
          <p:nvPr/>
        </p:nvSpPr>
        <p:spPr bwMode="auto">
          <a:xfrm>
            <a:off x="567922" y="3276202"/>
            <a:ext cx="693805" cy="640080"/>
          </a:xfrm>
          <a:custGeom>
            <a:avLst/>
            <a:gdLst>
              <a:gd name="T0" fmla="*/ 117 w 512"/>
              <a:gd name="T1" fmla="*/ 330 h 512"/>
              <a:gd name="T2" fmla="*/ 160 w 512"/>
              <a:gd name="T3" fmla="*/ 330 h 512"/>
              <a:gd name="T4" fmla="*/ 170 w 512"/>
              <a:gd name="T5" fmla="*/ 341 h 512"/>
              <a:gd name="T6" fmla="*/ 170 w 512"/>
              <a:gd name="T7" fmla="*/ 376 h 512"/>
              <a:gd name="T8" fmla="*/ 205 w 512"/>
              <a:gd name="T9" fmla="*/ 334 h 512"/>
              <a:gd name="T10" fmla="*/ 213 w 512"/>
              <a:gd name="T11" fmla="*/ 330 h 512"/>
              <a:gd name="T12" fmla="*/ 394 w 512"/>
              <a:gd name="T13" fmla="*/ 330 h 512"/>
              <a:gd name="T14" fmla="*/ 394 w 512"/>
              <a:gd name="T15" fmla="*/ 160 h 512"/>
              <a:gd name="T16" fmla="*/ 117 w 512"/>
              <a:gd name="T17" fmla="*/ 160 h 512"/>
              <a:gd name="T18" fmla="*/ 117 w 512"/>
              <a:gd name="T19" fmla="*/ 330 h 512"/>
              <a:gd name="T20" fmla="*/ 298 w 512"/>
              <a:gd name="T21" fmla="*/ 234 h 512"/>
              <a:gd name="T22" fmla="*/ 309 w 512"/>
              <a:gd name="T23" fmla="*/ 245 h 512"/>
              <a:gd name="T24" fmla="*/ 298 w 512"/>
              <a:gd name="T25" fmla="*/ 256 h 512"/>
              <a:gd name="T26" fmla="*/ 288 w 512"/>
              <a:gd name="T27" fmla="*/ 245 h 512"/>
              <a:gd name="T28" fmla="*/ 298 w 512"/>
              <a:gd name="T29" fmla="*/ 234 h 512"/>
              <a:gd name="T30" fmla="*/ 256 w 512"/>
              <a:gd name="T31" fmla="*/ 234 h 512"/>
              <a:gd name="T32" fmla="*/ 266 w 512"/>
              <a:gd name="T33" fmla="*/ 245 h 512"/>
              <a:gd name="T34" fmla="*/ 256 w 512"/>
              <a:gd name="T35" fmla="*/ 256 h 512"/>
              <a:gd name="T36" fmla="*/ 245 w 512"/>
              <a:gd name="T37" fmla="*/ 245 h 512"/>
              <a:gd name="T38" fmla="*/ 256 w 512"/>
              <a:gd name="T39" fmla="*/ 234 h 512"/>
              <a:gd name="T40" fmla="*/ 213 w 512"/>
              <a:gd name="T41" fmla="*/ 234 h 512"/>
              <a:gd name="T42" fmla="*/ 224 w 512"/>
              <a:gd name="T43" fmla="*/ 245 h 512"/>
              <a:gd name="T44" fmla="*/ 213 w 512"/>
              <a:gd name="T45" fmla="*/ 256 h 512"/>
              <a:gd name="T46" fmla="*/ 202 w 512"/>
              <a:gd name="T47" fmla="*/ 245 h 512"/>
              <a:gd name="T48" fmla="*/ 213 w 512"/>
              <a:gd name="T49" fmla="*/ 234 h 512"/>
              <a:gd name="T50" fmla="*/ 256 w 512"/>
              <a:gd name="T51" fmla="*/ 0 h 512"/>
              <a:gd name="T52" fmla="*/ 0 w 512"/>
              <a:gd name="T53" fmla="*/ 256 h 512"/>
              <a:gd name="T54" fmla="*/ 256 w 512"/>
              <a:gd name="T55" fmla="*/ 512 h 512"/>
              <a:gd name="T56" fmla="*/ 512 w 512"/>
              <a:gd name="T57" fmla="*/ 256 h 512"/>
              <a:gd name="T58" fmla="*/ 256 w 512"/>
              <a:gd name="T59" fmla="*/ 0 h 512"/>
              <a:gd name="T60" fmla="*/ 416 w 512"/>
              <a:gd name="T61" fmla="*/ 341 h 512"/>
              <a:gd name="T62" fmla="*/ 405 w 512"/>
              <a:gd name="T63" fmla="*/ 352 h 512"/>
              <a:gd name="T64" fmla="*/ 218 w 512"/>
              <a:gd name="T65" fmla="*/ 352 h 512"/>
              <a:gd name="T66" fmla="*/ 168 w 512"/>
              <a:gd name="T67" fmla="*/ 412 h 512"/>
              <a:gd name="T68" fmla="*/ 160 w 512"/>
              <a:gd name="T69" fmla="*/ 416 h 512"/>
              <a:gd name="T70" fmla="*/ 156 w 512"/>
              <a:gd name="T71" fmla="*/ 415 h 512"/>
              <a:gd name="T72" fmla="*/ 149 w 512"/>
              <a:gd name="T73" fmla="*/ 405 h 512"/>
              <a:gd name="T74" fmla="*/ 149 w 512"/>
              <a:gd name="T75" fmla="*/ 352 h 512"/>
              <a:gd name="T76" fmla="*/ 106 w 512"/>
              <a:gd name="T77" fmla="*/ 352 h 512"/>
              <a:gd name="T78" fmla="*/ 96 w 512"/>
              <a:gd name="T79" fmla="*/ 341 h 512"/>
              <a:gd name="T80" fmla="*/ 96 w 512"/>
              <a:gd name="T81" fmla="*/ 149 h 512"/>
              <a:gd name="T82" fmla="*/ 106 w 512"/>
              <a:gd name="T83" fmla="*/ 138 h 512"/>
              <a:gd name="T84" fmla="*/ 405 w 512"/>
              <a:gd name="T85" fmla="*/ 138 h 512"/>
              <a:gd name="T86" fmla="*/ 416 w 512"/>
              <a:gd name="T87" fmla="*/ 149 h 512"/>
              <a:gd name="T88" fmla="*/ 416 w 512"/>
              <a:gd name="T89" fmla="*/ 34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117" y="330"/>
                </a:moveTo>
                <a:cubicBezTo>
                  <a:pt x="160" y="330"/>
                  <a:pt x="160" y="330"/>
                  <a:pt x="160" y="330"/>
                </a:cubicBezTo>
                <a:cubicBezTo>
                  <a:pt x="166" y="330"/>
                  <a:pt x="170" y="335"/>
                  <a:pt x="170" y="341"/>
                </a:cubicBezTo>
                <a:cubicBezTo>
                  <a:pt x="170" y="376"/>
                  <a:pt x="170" y="376"/>
                  <a:pt x="170" y="376"/>
                </a:cubicBezTo>
                <a:cubicBezTo>
                  <a:pt x="205" y="334"/>
                  <a:pt x="205" y="334"/>
                  <a:pt x="205" y="334"/>
                </a:cubicBezTo>
                <a:cubicBezTo>
                  <a:pt x="207" y="332"/>
                  <a:pt x="210" y="330"/>
                  <a:pt x="213" y="330"/>
                </a:cubicBezTo>
                <a:cubicBezTo>
                  <a:pt x="394" y="330"/>
                  <a:pt x="394" y="330"/>
                  <a:pt x="394" y="330"/>
                </a:cubicBezTo>
                <a:cubicBezTo>
                  <a:pt x="394" y="160"/>
                  <a:pt x="394" y="160"/>
                  <a:pt x="394" y="160"/>
                </a:cubicBezTo>
                <a:cubicBezTo>
                  <a:pt x="117" y="160"/>
                  <a:pt x="117" y="160"/>
                  <a:pt x="117" y="160"/>
                </a:cubicBezTo>
                <a:lnTo>
                  <a:pt x="117" y="330"/>
                </a:lnTo>
                <a:close/>
                <a:moveTo>
                  <a:pt x="298" y="234"/>
                </a:moveTo>
                <a:cubicBezTo>
                  <a:pt x="304" y="234"/>
                  <a:pt x="309" y="239"/>
                  <a:pt x="309" y="245"/>
                </a:cubicBezTo>
                <a:cubicBezTo>
                  <a:pt x="309" y="251"/>
                  <a:pt x="304" y="256"/>
                  <a:pt x="298" y="256"/>
                </a:cubicBezTo>
                <a:cubicBezTo>
                  <a:pt x="292" y="256"/>
                  <a:pt x="288" y="251"/>
                  <a:pt x="288" y="245"/>
                </a:cubicBezTo>
                <a:cubicBezTo>
                  <a:pt x="288" y="239"/>
                  <a:pt x="292" y="234"/>
                  <a:pt x="298" y="234"/>
                </a:cubicBezTo>
                <a:close/>
                <a:moveTo>
                  <a:pt x="256" y="234"/>
                </a:moveTo>
                <a:cubicBezTo>
                  <a:pt x="262" y="234"/>
                  <a:pt x="266" y="239"/>
                  <a:pt x="266" y="245"/>
                </a:cubicBezTo>
                <a:cubicBezTo>
                  <a:pt x="266" y="251"/>
                  <a:pt x="262" y="256"/>
                  <a:pt x="256" y="256"/>
                </a:cubicBezTo>
                <a:cubicBezTo>
                  <a:pt x="250" y="256"/>
                  <a:pt x="245" y="251"/>
                  <a:pt x="245" y="245"/>
                </a:cubicBezTo>
                <a:cubicBezTo>
                  <a:pt x="245" y="239"/>
                  <a:pt x="250" y="234"/>
                  <a:pt x="256" y="234"/>
                </a:cubicBezTo>
                <a:close/>
                <a:moveTo>
                  <a:pt x="213" y="234"/>
                </a:moveTo>
                <a:cubicBezTo>
                  <a:pt x="219" y="234"/>
                  <a:pt x="224" y="239"/>
                  <a:pt x="224" y="245"/>
                </a:cubicBezTo>
                <a:cubicBezTo>
                  <a:pt x="224" y="251"/>
                  <a:pt x="219" y="256"/>
                  <a:pt x="213" y="256"/>
                </a:cubicBezTo>
                <a:cubicBezTo>
                  <a:pt x="207" y="256"/>
                  <a:pt x="202" y="251"/>
                  <a:pt x="202" y="245"/>
                </a:cubicBezTo>
                <a:cubicBezTo>
                  <a:pt x="202" y="239"/>
                  <a:pt x="207" y="234"/>
                  <a:pt x="213" y="234"/>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41"/>
                </a:moveTo>
                <a:cubicBezTo>
                  <a:pt x="416" y="347"/>
                  <a:pt x="411" y="352"/>
                  <a:pt x="405" y="352"/>
                </a:cubicBezTo>
                <a:cubicBezTo>
                  <a:pt x="218" y="352"/>
                  <a:pt x="218" y="352"/>
                  <a:pt x="218" y="352"/>
                </a:cubicBezTo>
                <a:cubicBezTo>
                  <a:pt x="168" y="412"/>
                  <a:pt x="168" y="412"/>
                  <a:pt x="168" y="412"/>
                </a:cubicBezTo>
                <a:cubicBezTo>
                  <a:pt x="166" y="414"/>
                  <a:pt x="163" y="416"/>
                  <a:pt x="160" y="416"/>
                </a:cubicBezTo>
                <a:cubicBezTo>
                  <a:pt x="158" y="416"/>
                  <a:pt x="157" y="415"/>
                  <a:pt x="156" y="415"/>
                </a:cubicBezTo>
                <a:cubicBezTo>
                  <a:pt x="152" y="414"/>
                  <a:pt x="149" y="409"/>
                  <a:pt x="149" y="405"/>
                </a:cubicBezTo>
                <a:cubicBezTo>
                  <a:pt x="149" y="352"/>
                  <a:pt x="149" y="352"/>
                  <a:pt x="149" y="352"/>
                </a:cubicBezTo>
                <a:cubicBezTo>
                  <a:pt x="106" y="352"/>
                  <a:pt x="106" y="352"/>
                  <a:pt x="106" y="352"/>
                </a:cubicBezTo>
                <a:cubicBezTo>
                  <a:pt x="100" y="352"/>
                  <a:pt x="96" y="347"/>
                  <a:pt x="96" y="341"/>
                </a:cubicBezTo>
                <a:cubicBezTo>
                  <a:pt x="96" y="149"/>
                  <a:pt x="96" y="149"/>
                  <a:pt x="96" y="149"/>
                </a:cubicBezTo>
                <a:cubicBezTo>
                  <a:pt x="96" y="143"/>
                  <a:pt x="100" y="138"/>
                  <a:pt x="106" y="138"/>
                </a:cubicBezTo>
                <a:cubicBezTo>
                  <a:pt x="405" y="138"/>
                  <a:pt x="405" y="138"/>
                  <a:pt x="405" y="138"/>
                </a:cubicBezTo>
                <a:cubicBezTo>
                  <a:pt x="411" y="138"/>
                  <a:pt x="416" y="143"/>
                  <a:pt x="416" y="149"/>
                </a:cubicBezTo>
                <a:lnTo>
                  <a:pt x="416" y="34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dirty="0">
              <a:solidFill>
                <a:prstClr val="black"/>
              </a:solidFill>
              <a:latin typeface="Verdana"/>
            </a:endParaRPr>
          </a:p>
        </p:txBody>
      </p:sp>
      <p:sp>
        <p:nvSpPr>
          <p:cNvPr id="38" name="Freeform 393"/>
          <p:cNvSpPr>
            <a:spLocks noChangeAspect="1" noEditPoints="1"/>
          </p:cNvSpPr>
          <p:nvPr/>
        </p:nvSpPr>
        <p:spPr bwMode="auto">
          <a:xfrm>
            <a:off x="567922" y="4615551"/>
            <a:ext cx="692503" cy="640080"/>
          </a:xfrm>
          <a:custGeom>
            <a:avLst/>
            <a:gdLst>
              <a:gd name="T0" fmla="*/ 0 w 512"/>
              <a:gd name="T1" fmla="*/ 256 h 512"/>
              <a:gd name="T2" fmla="*/ 512 w 512"/>
              <a:gd name="T3" fmla="*/ 256 h 512"/>
              <a:gd name="T4" fmla="*/ 231 w 512"/>
              <a:gd name="T5" fmla="*/ 381 h 512"/>
              <a:gd name="T6" fmla="*/ 216 w 512"/>
              <a:gd name="T7" fmla="*/ 382 h 512"/>
              <a:gd name="T8" fmla="*/ 177 w 512"/>
              <a:gd name="T9" fmla="*/ 372 h 512"/>
              <a:gd name="T10" fmla="*/ 161 w 512"/>
              <a:gd name="T11" fmla="*/ 324 h 512"/>
              <a:gd name="T12" fmla="*/ 172 w 512"/>
              <a:gd name="T13" fmla="*/ 250 h 512"/>
              <a:gd name="T14" fmla="*/ 149 w 512"/>
              <a:gd name="T15" fmla="*/ 240 h 512"/>
              <a:gd name="T16" fmla="*/ 125 w 512"/>
              <a:gd name="T17" fmla="*/ 250 h 512"/>
              <a:gd name="T18" fmla="*/ 136 w 512"/>
              <a:gd name="T19" fmla="*/ 324 h 512"/>
              <a:gd name="T20" fmla="*/ 121 w 512"/>
              <a:gd name="T21" fmla="*/ 372 h 512"/>
              <a:gd name="T22" fmla="*/ 107 w 512"/>
              <a:gd name="T23" fmla="*/ 366 h 512"/>
              <a:gd name="T24" fmla="*/ 118 w 512"/>
              <a:gd name="T25" fmla="*/ 336 h 512"/>
              <a:gd name="T26" fmla="*/ 109 w 512"/>
              <a:gd name="T27" fmla="*/ 237 h 512"/>
              <a:gd name="T28" fmla="*/ 149 w 512"/>
              <a:gd name="T29" fmla="*/ 218 h 512"/>
              <a:gd name="T30" fmla="*/ 149 w 512"/>
              <a:gd name="T31" fmla="*/ 218 h 512"/>
              <a:gd name="T32" fmla="*/ 189 w 512"/>
              <a:gd name="T33" fmla="*/ 237 h 512"/>
              <a:gd name="T34" fmla="*/ 180 w 512"/>
              <a:gd name="T35" fmla="*/ 336 h 512"/>
              <a:gd name="T36" fmla="*/ 198 w 512"/>
              <a:gd name="T37" fmla="*/ 355 h 512"/>
              <a:gd name="T38" fmla="*/ 231 w 512"/>
              <a:gd name="T39" fmla="*/ 381 h 512"/>
              <a:gd name="T40" fmla="*/ 405 w 512"/>
              <a:gd name="T41" fmla="*/ 330 h 512"/>
              <a:gd name="T42" fmla="*/ 213 w 512"/>
              <a:gd name="T43" fmla="*/ 320 h 512"/>
              <a:gd name="T44" fmla="*/ 394 w 512"/>
              <a:gd name="T45" fmla="*/ 309 h 512"/>
              <a:gd name="T46" fmla="*/ 170 w 512"/>
              <a:gd name="T47" fmla="*/ 181 h 512"/>
              <a:gd name="T48" fmla="*/ 160 w 512"/>
              <a:gd name="T49" fmla="*/ 202 h 512"/>
              <a:gd name="T50" fmla="*/ 149 w 512"/>
              <a:gd name="T51" fmla="*/ 170 h 512"/>
              <a:gd name="T52" fmla="*/ 405 w 512"/>
              <a:gd name="T53" fmla="*/ 160 h 512"/>
              <a:gd name="T54" fmla="*/ 416 w 512"/>
              <a:gd name="T55" fmla="*/ 320 h 512"/>
              <a:gd name="T56" fmla="*/ 362 w 512"/>
              <a:gd name="T57" fmla="*/ 256 h 512"/>
              <a:gd name="T58" fmla="*/ 362 w 512"/>
              <a:gd name="T59" fmla="*/ 277 h 512"/>
              <a:gd name="T60" fmla="*/ 224 w 512"/>
              <a:gd name="T61" fmla="*/ 266 h 512"/>
              <a:gd name="T62" fmla="*/ 224 w 512"/>
              <a:gd name="T63" fmla="*/ 224 h 512"/>
              <a:gd name="T64" fmla="*/ 362 w 512"/>
              <a:gd name="T65" fmla="*/ 213 h 512"/>
              <a:gd name="T66" fmla="*/ 362 w 512"/>
              <a:gd name="T67" fmla="*/ 234 h 512"/>
              <a:gd name="T68" fmla="*/ 224 w 512"/>
              <a:gd name="T6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1" y="381"/>
                </a:moveTo>
                <a:cubicBezTo>
                  <a:pt x="229" y="383"/>
                  <a:pt x="226" y="384"/>
                  <a:pt x="223" y="384"/>
                </a:cubicBezTo>
                <a:cubicBezTo>
                  <a:pt x="221" y="384"/>
                  <a:pt x="218" y="383"/>
                  <a:pt x="216" y="382"/>
                </a:cubicBezTo>
                <a:cubicBezTo>
                  <a:pt x="213" y="379"/>
                  <a:pt x="200" y="377"/>
                  <a:pt x="194" y="376"/>
                </a:cubicBezTo>
                <a:cubicBezTo>
                  <a:pt x="187" y="375"/>
                  <a:pt x="181" y="374"/>
                  <a:pt x="177" y="372"/>
                </a:cubicBezTo>
                <a:cubicBezTo>
                  <a:pt x="167" y="369"/>
                  <a:pt x="162" y="357"/>
                  <a:pt x="160" y="350"/>
                </a:cubicBezTo>
                <a:cubicBezTo>
                  <a:pt x="159" y="343"/>
                  <a:pt x="156" y="332"/>
                  <a:pt x="161" y="324"/>
                </a:cubicBezTo>
                <a:cubicBezTo>
                  <a:pt x="167" y="317"/>
                  <a:pt x="173" y="302"/>
                  <a:pt x="176" y="291"/>
                </a:cubicBezTo>
                <a:cubicBezTo>
                  <a:pt x="180" y="272"/>
                  <a:pt x="179" y="258"/>
                  <a:pt x="172" y="250"/>
                </a:cubicBezTo>
                <a:cubicBezTo>
                  <a:pt x="164" y="240"/>
                  <a:pt x="149" y="240"/>
                  <a:pt x="149" y="240"/>
                </a:cubicBezTo>
                <a:cubicBezTo>
                  <a:pt x="149" y="240"/>
                  <a:pt x="149" y="240"/>
                  <a:pt x="149" y="240"/>
                </a:cubicBezTo>
                <a:cubicBezTo>
                  <a:pt x="149" y="240"/>
                  <a:pt x="149" y="240"/>
                  <a:pt x="149" y="240"/>
                </a:cubicBezTo>
                <a:cubicBezTo>
                  <a:pt x="148" y="240"/>
                  <a:pt x="134" y="240"/>
                  <a:pt x="125" y="250"/>
                </a:cubicBezTo>
                <a:cubicBezTo>
                  <a:pt x="119" y="259"/>
                  <a:pt x="118" y="272"/>
                  <a:pt x="122" y="291"/>
                </a:cubicBezTo>
                <a:cubicBezTo>
                  <a:pt x="125" y="302"/>
                  <a:pt x="131" y="317"/>
                  <a:pt x="136" y="324"/>
                </a:cubicBezTo>
                <a:cubicBezTo>
                  <a:pt x="142" y="332"/>
                  <a:pt x="139" y="344"/>
                  <a:pt x="137" y="350"/>
                </a:cubicBezTo>
                <a:cubicBezTo>
                  <a:pt x="135" y="357"/>
                  <a:pt x="131" y="369"/>
                  <a:pt x="121" y="372"/>
                </a:cubicBezTo>
                <a:cubicBezTo>
                  <a:pt x="120" y="373"/>
                  <a:pt x="118" y="373"/>
                  <a:pt x="117" y="373"/>
                </a:cubicBezTo>
                <a:cubicBezTo>
                  <a:pt x="113" y="373"/>
                  <a:pt x="109" y="370"/>
                  <a:pt x="107" y="366"/>
                </a:cubicBezTo>
                <a:cubicBezTo>
                  <a:pt x="105" y="361"/>
                  <a:pt x="108" y="354"/>
                  <a:pt x="113" y="352"/>
                </a:cubicBezTo>
                <a:cubicBezTo>
                  <a:pt x="115" y="351"/>
                  <a:pt x="119" y="340"/>
                  <a:pt x="118" y="336"/>
                </a:cubicBezTo>
                <a:cubicBezTo>
                  <a:pt x="112" y="326"/>
                  <a:pt x="105" y="310"/>
                  <a:pt x="101" y="296"/>
                </a:cubicBezTo>
                <a:cubicBezTo>
                  <a:pt x="95" y="270"/>
                  <a:pt x="98" y="250"/>
                  <a:pt x="109" y="237"/>
                </a:cubicBezTo>
                <a:cubicBezTo>
                  <a:pt x="123" y="219"/>
                  <a:pt x="146" y="218"/>
                  <a:pt x="149" y="218"/>
                </a:cubicBezTo>
                <a:cubicBezTo>
                  <a:pt x="149" y="218"/>
                  <a:pt x="149" y="218"/>
                  <a:pt x="149" y="218"/>
                </a:cubicBezTo>
                <a:cubicBezTo>
                  <a:pt x="149" y="218"/>
                  <a:pt x="149" y="218"/>
                  <a:pt x="149" y="218"/>
                </a:cubicBezTo>
                <a:cubicBezTo>
                  <a:pt x="149" y="218"/>
                  <a:pt x="149" y="218"/>
                  <a:pt x="149" y="218"/>
                </a:cubicBezTo>
                <a:cubicBezTo>
                  <a:pt x="149" y="218"/>
                  <a:pt x="149" y="218"/>
                  <a:pt x="149" y="218"/>
                </a:cubicBezTo>
                <a:cubicBezTo>
                  <a:pt x="153" y="218"/>
                  <a:pt x="175" y="219"/>
                  <a:pt x="189" y="237"/>
                </a:cubicBezTo>
                <a:cubicBezTo>
                  <a:pt x="200" y="250"/>
                  <a:pt x="203" y="270"/>
                  <a:pt x="196" y="296"/>
                </a:cubicBezTo>
                <a:cubicBezTo>
                  <a:pt x="193" y="310"/>
                  <a:pt x="186" y="326"/>
                  <a:pt x="180" y="336"/>
                </a:cubicBezTo>
                <a:cubicBezTo>
                  <a:pt x="179" y="340"/>
                  <a:pt x="183" y="351"/>
                  <a:pt x="185" y="353"/>
                </a:cubicBezTo>
                <a:cubicBezTo>
                  <a:pt x="187" y="353"/>
                  <a:pt x="193" y="354"/>
                  <a:pt x="198" y="355"/>
                </a:cubicBezTo>
                <a:cubicBezTo>
                  <a:pt x="210" y="357"/>
                  <a:pt x="223" y="359"/>
                  <a:pt x="230" y="366"/>
                </a:cubicBezTo>
                <a:cubicBezTo>
                  <a:pt x="235" y="370"/>
                  <a:pt x="235" y="376"/>
                  <a:pt x="231" y="381"/>
                </a:cubicBezTo>
                <a:close/>
                <a:moveTo>
                  <a:pt x="416" y="320"/>
                </a:moveTo>
                <a:cubicBezTo>
                  <a:pt x="416" y="326"/>
                  <a:pt x="411" y="330"/>
                  <a:pt x="405" y="330"/>
                </a:cubicBezTo>
                <a:cubicBezTo>
                  <a:pt x="224" y="330"/>
                  <a:pt x="224" y="330"/>
                  <a:pt x="224" y="330"/>
                </a:cubicBezTo>
                <a:cubicBezTo>
                  <a:pt x="218" y="330"/>
                  <a:pt x="213" y="326"/>
                  <a:pt x="213" y="320"/>
                </a:cubicBezTo>
                <a:cubicBezTo>
                  <a:pt x="213" y="314"/>
                  <a:pt x="218" y="309"/>
                  <a:pt x="224" y="309"/>
                </a:cubicBezTo>
                <a:cubicBezTo>
                  <a:pt x="394" y="309"/>
                  <a:pt x="394" y="309"/>
                  <a:pt x="394" y="309"/>
                </a:cubicBezTo>
                <a:cubicBezTo>
                  <a:pt x="394" y="181"/>
                  <a:pt x="394" y="181"/>
                  <a:pt x="394" y="181"/>
                </a:cubicBezTo>
                <a:cubicBezTo>
                  <a:pt x="170" y="181"/>
                  <a:pt x="170" y="181"/>
                  <a:pt x="170" y="181"/>
                </a:cubicBezTo>
                <a:cubicBezTo>
                  <a:pt x="170" y="192"/>
                  <a:pt x="170" y="192"/>
                  <a:pt x="170" y="192"/>
                </a:cubicBezTo>
                <a:cubicBezTo>
                  <a:pt x="170" y="198"/>
                  <a:pt x="166" y="202"/>
                  <a:pt x="160" y="202"/>
                </a:cubicBezTo>
                <a:cubicBezTo>
                  <a:pt x="154" y="202"/>
                  <a:pt x="149" y="198"/>
                  <a:pt x="149" y="192"/>
                </a:cubicBezTo>
                <a:cubicBezTo>
                  <a:pt x="149" y="170"/>
                  <a:pt x="149" y="170"/>
                  <a:pt x="149" y="170"/>
                </a:cubicBezTo>
                <a:cubicBezTo>
                  <a:pt x="149" y="164"/>
                  <a:pt x="154" y="160"/>
                  <a:pt x="160" y="160"/>
                </a:cubicBezTo>
                <a:cubicBezTo>
                  <a:pt x="405" y="160"/>
                  <a:pt x="405" y="160"/>
                  <a:pt x="405" y="160"/>
                </a:cubicBezTo>
                <a:cubicBezTo>
                  <a:pt x="411" y="160"/>
                  <a:pt x="416" y="164"/>
                  <a:pt x="416" y="170"/>
                </a:cubicBezTo>
                <a:lnTo>
                  <a:pt x="416" y="320"/>
                </a:lnTo>
                <a:close/>
                <a:moveTo>
                  <a:pt x="234" y="256"/>
                </a:moveTo>
                <a:cubicBezTo>
                  <a:pt x="362" y="256"/>
                  <a:pt x="362" y="256"/>
                  <a:pt x="362" y="256"/>
                </a:cubicBezTo>
                <a:cubicBezTo>
                  <a:pt x="368" y="256"/>
                  <a:pt x="373" y="260"/>
                  <a:pt x="373" y="266"/>
                </a:cubicBezTo>
                <a:cubicBezTo>
                  <a:pt x="373" y="272"/>
                  <a:pt x="368" y="277"/>
                  <a:pt x="362" y="277"/>
                </a:cubicBezTo>
                <a:cubicBezTo>
                  <a:pt x="234" y="277"/>
                  <a:pt x="234" y="277"/>
                  <a:pt x="234" y="277"/>
                </a:cubicBezTo>
                <a:cubicBezTo>
                  <a:pt x="228" y="277"/>
                  <a:pt x="224" y="272"/>
                  <a:pt x="224" y="266"/>
                </a:cubicBezTo>
                <a:cubicBezTo>
                  <a:pt x="224" y="260"/>
                  <a:pt x="228" y="256"/>
                  <a:pt x="234" y="256"/>
                </a:cubicBezTo>
                <a:close/>
                <a:moveTo>
                  <a:pt x="224" y="224"/>
                </a:moveTo>
                <a:cubicBezTo>
                  <a:pt x="224" y="218"/>
                  <a:pt x="228" y="213"/>
                  <a:pt x="234" y="213"/>
                </a:cubicBezTo>
                <a:cubicBezTo>
                  <a:pt x="362" y="213"/>
                  <a:pt x="362" y="213"/>
                  <a:pt x="362" y="213"/>
                </a:cubicBezTo>
                <a:cubicBezTo>
                  <a:pt x="368" y="213"/>
                  <a:pt x="373" y="218"/>
                  <a:pt x="373" y="224"/>
                </a:cubicBezTo>
                <a:cubicBezTo>
                  <a:pt x="373" y="230"/>
                  <a:pt x="368" y="234"/>
                  <a:pt x="362" y="234"/>
                </a:cubicBezTo>
                <a:cubicBezTo>
                  <a:pt x="234" y="234"/>
                  <a:pt x="234" y="234"/>
                  <a:pt x="234" y="234"/>
                </a:cubicBezTo>
                <a:cubicBezTo>
                  <a:pt x="228" y="234"/>
                  <a:pt x="224" y="230"/>
                  <a:pt x="224" y="22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dirty="0">
              <a:solidFill>
                <a:prstClr val="black"/>
              </a:solidFill>
              <a:latin typeface="Verdana"/>
            </a:endParaRPr>
          </a:p>
        </p:txBody>
      </p:sp>
      <p:sp>
        <p:nvSpPr>
          <p:cNvPr id="3" name="Rectangle 2"/>
          <p:cNvSpPr/>
          <p:nvPr/>
        </p:nvSpPr>
        <p:spPr>
          <a:xfrm>
            <a:off x="469900" y="1888671"/>
            <a:ext cx="2432279" cy="830997"/>
          </a:xfrm>
          <a:prstGeom prst="rect">
            <a:avLst/>
          </a:prstGeom>
        </p:spPr>
        <p:txBody>
          <a:bodyPr wrap="square">
            <a:spAutoFit/>
          </a:bodyPr>
          <a:lstStyle/>
          <a:p>
            <a:pPr marL="457200" lvl="1" algn="ctr" defTabSz="914400">
              <a:defRPr/>
            </a:pPr>
            <a:r>
              <a:rPr lang="en-US" sz="1200" b="1" dirty="0">
                <a:solidFill>
                  <a:prstClr val="white"/>
                </a:solidFill>
                <a:latin typeface="Verdana"/>
              </a:rPr>
              <a:t>Round 1:</a:t>
            </a:r>
          </a:p>
          <a:p>
            <a:pPr marL="457200" lvl="1" algn="ctr" defTabSz="914400">
              <a:defRPr/>
            </a:pPr>
            <a:r>
              <a:rPr lang="en-US" sz="1200" b="1" dirty="0">
                <a:solidFill>
                  <a:prstClr val="white"/>
                </a:solidFill>
                <a:latin typeface="Verdana"/>
              </a:rPr>
              <a:t> Behavioral Interview </a:t>
            </a:r>
            <a:br>
              <a:rPr lang="en-US" sz="1200" b="1" dirty="0">
                <a:solidFill>
                  <a:prstClr val="white"/>
                </a:solidFill>
                <a:latin typeface="Verdana"/>
              </a:rPr>
            </a:br>
            <a:r>
              <a:rPr lang="en-US" sz="1200" b="1" dirty="0">
                <a:solidFill>
                  <a:prstClr val="white"/>
                </a:solidFill>
                <a:latin typeface="Verdana"/>
              </a:rPr>
              <a:t>(30 minutes)</a:t>
            </a:r>
          </a:p>
        </p:txBody>
      </p:sp>
      <p:sp>
        <p:nvSpPr>
          <p:cNvPr id="4" name="Rectangle 3"/>
          <p:cNvSpPr/>
          <p:nvPr/>
        </p:nvSpPr>
        <p:spPr>
          <a:xfrm>
            <a:off x="729465" y="3189112"/>
            <a:ext cx="1816569" cy="830997"/>
          </a:xfrm>
          <a:prstGeom prst="rect">
            <a:avLst/>
          </a:prstGeom>
        </p:spPr>
        <p:txBody>
          <a:bodyPr wrap="square">
            <a:spAutoFit/>
          </a:bodyPr>
          <a:lstStyle/>
          <a:p>
            <a:pPr marL="457200" lvl="1" algn="ctr" defTabSz="914400">
              <a:defRPr/>
            </a:pPr>
            <a:r>
              <a:rPr lang="en-US" sz="1200" b="1" dirty="0">
                <a:solidFill>
                  <a:prstClr val="white"/>
                </a:solidFill>
                <a:latin typeface="Verdana"/>
              </a:rPr>
              <a:t>Round 1: </a:t>
            </a:r>
          </a:p>
          <a:p>
            <a:pPr marL="457200" lvl="1" algn="ctr" defTabSz="914400">
              <a:defRPr/>
            </a:pPr>
            <a:r>
              <a:rPr lang="en-US" sz="1200" b="1" dirty="0">
                <a:solidFill>
                  <a:prstClr val="white"/>
                </a:solidFill>
                <a:latin typeface="Verdana"/>
              </a:rPr>
              <a:t>Case Interview (30 minutes)</a:t>
            </a:r>
          </a:p>
        </p:txBody>
      </p:sp>
      <p:sp>
        <p:nvSpPr>
          <p:cNvPr id="5" name="Rectangle 4"/>
          <p:cNvSpPr/>
          <p:nvPr/>
        </p:nvSpPr>
        <p:spPr>
          <a:xfrm>
            <a:off x="729465" y="4627588"/>
            <a:ext cx="1816569" cy="830997"/>
          </a:xfrm>
          <a:prstGeom prst="rect">
            <a:avLst/>
          </a:prstGeom>
        </p:spPr>
        <p:txBody>
          <a:bodyPr wrap="square">
            <a:spAutoFit/>
          </a:bodyPr>
          <a:lstStyle/>
          <a:p>
            <a:pPr marL="457200" lvl="1" algn="ctr" defTabSz="914400">
              <a:defRPr/>
            </a:pPr>
            <a:r>
              <a:rPr lang="en-US" sz="1200" b="1" dirty="0">
                <a:solidFill>
                  <a:prstClr val="white"/>
                </a:solidFill>
                <a:latin typeface="Verdana"/>
              </a:rPr>
              <a:t>Round 2:</a:t>
            </a:r>
          </a:p>
          <a:p>
            <a:pPr marL="457200" lvl="1" algn="ctr" defTabSz="914400">
              <a:defRPr/>
            </a:pPr>
            <a:r>
              <a:rPr lang="en-US" sz="1200" b="1" dirty="0">
                <a:solidFill>
                  <a:prstClr val="white"/>
                </a:solidFill>
                <a:latin typeface="Verdana"/>
              </a:rPr>
              <a:t>Case Interview (45 minutes)</a:t>
            </a:r>
          </a:p>
        </p:txBody>
      </p:sp>
    </p:spTree>
    <p:extLst>
      <p:ext uri="{BB962C8B-B14F-4D97-AF65-F5344CB8AC3E}">
        <p14:creationId xmlns:p14="http://schemas.microsoft.com/office/powerpoint/2010/main" val="341897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Salesforce Quad Tool</a:t>
            </a:r>
          </a:p>
        </p:txBody>
      </p:sp>
    </p:spTree>
    <p:extLst>
      <p:ext uri="{BB962C8B-B14F-4D97-AF65-F5344CB8AC3E}">
        <p14:creationId xmlns:p14="http://schemas.microsoft.com/office/powerpoint/2010/main" val="3396308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306" name="Rectangle 2" hidden="1"/>
          <p:cNvGraphicFramePr>
            <a:graphicFrameLocks/>
          </p:cNvGraphicFramePr>
          <p:nvPr>
            <p:custDataLst>
              <p:tags r:id="rId2"/>
            </p:custDataLst>
            <p:extLst/>
          </p:nvPr>
        </p:nvGraphicFramePr>
        <p:xfrm>
          <a:off x="2667002" y="857252"/>
          <a:ext cx="119063" cy="119063"/>
        </p:xfrm>
        <a:graphic>
          <a:graphicData uri="http://schemas.openxmlformats.org/presentationml/2006/ole">
            <mc:AlternateContent xmlns:mc="http://schemas.openxmlformats.org/markup-compatibility/2006">
              <mc:Choice xmlns:v="urn:schemas-microsoft-com:vml" Requires="v">
                <p:oleObj spid="_x0000_s7269" name="think-cell Slide" r:id="rId5" imgW="0" imgH="0" progId="TCLayout.ActiveDocument.1">
                  <p:embed/>
                </p:oleObj>
              </mc:Choice>
              <mc:Fallback>
                <p:oleObj name="think-cell Slide" r:id="rId5" imgW="0" imgH="0" progId="TCLayout.ActiveDocument.1">
                  <p:embed/>
                  <p:pic>
                    <p:nvPicPr>
                      <p:cNvPr id="354306"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667002" y="857252"/>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8">
            <a:extLst>
              <a:ext uri="{FF2B5EF4-FFF2-40B4-BE49-F238E27FC236}">
                <a16:creationId xmlns:a16="http://schemas.microsoft.com/office/drawing/2014/main" id="{B678D102-CBBF-47B3-A710-EC7E779C5240}"/>
              </a:ext>
            </a:extLst>
          </p:cNvPr>
          <p:cNvGrpSpPr/>
          <p:nvPr/>
        </p:nvGrpSpPr>
        <p:grpSpPr>
          <a:xfrm>
            <a:off x="1408799" y="1197952"/>
            <a:ext cx="8906778" cy="4195981"/>
            <a:chOff x="1876423" y="1197952"/>
            <a:chExt cx="8439153" cy="3975683"/>
          </a:xfrm>
        </p:grpSpPr>
        <p:grpSp>
          <p:nvGrpSpPr>
            <p:cNvPr id="3" name="Group 2"/>
            <p:cNvGrpSpPr/>
            <p:nvPr/>
          </p:nvGrpSpPr>
          <p:grpSpPr>
            <a:xfrm>
              <a:off x="1876423" y="2595952"/>
              <a:ext cx="8439152" cy="1188720"/>
              <a:chOff x="469900" y="2902485"/>
              <a:chExt cx="11252202" cy="1584960"/>
            </a:xfrm>
          </p:grpSpPr>
          <p:sp>
            <p:nvSpPr>
              <p:cNvPr id="14" name="AutoShape 10"/>
              <p:cNvSpPr>
                <a:spLocks noChangeArrowheads="1"/>
              </p:cNvSpPr>
              <p:nvPr/>
            </p:nvSpPr>
            <p:spPr bwMode="gray">
              <a:xfrm>
                <a:off x="1193285" y="2958023"/>
                <a:ext cx="10528817" cy="1141652"/>
              </a:xfrm>
              <a:prstGeom prst="leftArrow">
                <a:avLst>
                  <a:gd name="adj1" fmla="val 100000"/>
                  <a:gd name="adj2" fmla="val 82699"/>
                </a:avLst>
              </a:prstGeom>
              <a:solidFill>
                <a:schemeClr val="bg2">
                  <a:lumMod val="40000"/>
                  <a:lumOff val="60000"/>
                </a:schemeClr>
              </a:solidFill>
              <a:ln w="9525">
                <a:noFill/>
                <a:miter lim="800000"/>
                <a:headEnd/>
                <a:tailEnd/>
              </a:ln>
              <a:effectLst/>
            </p:spPr>
            <p:txBody>
              <a:bodyPr lIns="68580" tIns="68580" rIns="68580" bIns="68580" anchor="ctr"/>
              <a:lstStyle/>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cs typeface="Arial" charset="0"/>
                  </a:rPr>
                  <a:t>Candidate Management (tracking, rating, prioritizing)</a:t>
                </a:r>
              </a:p>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cs typeface="Arial" charset="0"/>
                  </a:rPr>
                  <a:t>Event Management (set-up, cloning, sign-in)</a:t>
                </a:r>
              </a:p>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cs typeface="Arial" charset="0"/>
                  </a:rPr>
                  <a:t>Candidate Feedback </a:t>
                </a:r>
              </a:p>
            </p:txBody>
          </p:sp>
          <p:sp>
            <p:nvSpPr>
              <p:cNvPr id="22" name="Oval 21"/>
              <p:cNvSpPr/>
              <p:nvPr/>
            </p:nvSpPr>
            <p:spPr bwMode="gray">
              <a:xfrm>
                <a:off x="469900" y="2902485"/>
                <a:ext cx="1584960" cy="1584960"/>
              </a:xfrm>
              <a:prstGeom prst="ellipse">
                <a:avLst/>
              </a:prstGeom>
              <a:solidFill>
                <a:schemeClr val="accent3"/>
              </a:solidFill>
              <a:ln w="28575">
                <a:noFill/>
                <a:round/>
                <a:headEnd/>
                <a:tailEnd/>
              </a:ln>
              <a:effectLst/>
            </p:spPr>
            <p:txBody>
              <a:bodyPr wrap="none" lIns="68580" tIns="68580" rIns="68580" bIns="68580" anchor="ctr"/>
              <a:lstStyle/>
              <a:p>
                <a:pPr algn="ctr" defTabSz="685800">
                  <a:spcBef>
                    <a:spcPts val="300"/>
                  </a:spcBef>
                </a:pPr>
                <a:r>
                  <a:rPr lang="en-US" sz="1200" b="1" dirty="0">
                    <a:solidFill>
                      <a:prstClr val="white"/>
                    </a:solidFill>
                    <a:latin typeface="Verdana"/>
                    <a:cs typeface="Arial" pitchFamily="34" charset="0"/>
                  </a:rPr>
                  <a:t>Key </a:t>
                </a:r>
              </a:p>
              <a:p>
                <a:pPr algn="ctr" defTabSz="685800">
                  <a:spcBef>
                    <a:spcPts val="300"/>
                  </a:spcBef>
                </a:pPr>
                <a:r>
                  <a:rPr lang="en-US" sz="1200" b="1" dirty="0">
                    <a:solidFill>
                      <a:prstClr val="white"/>
                    </a:solidFill>
                    <a:latin typeface="Verdana"/>
                    <a:cs typeface="Arial" pitchFamily="34" charset="0"/>
                  </a:rPr>
                  <a:t>Functionality </a:t>
                </a:r>
              </a:p>
            </p:txBody>
          </p:sp>
        </p:grpSp>
        <p:grpSp>
          <p:nvGrpSpPr>
            <p:cNvPr id="2" name="Group 1"/>
            <p:cNvGrpSpPr/>
            <p:nvPr/>
          </p:nvGrpSpPr>
          <p:grpSpPr>
            <a:xfrm>
              <a:off x="1876424" y="3984915"/>
              <a:ext cx="8439152" cy="1188720"/>
              <a:chOff x="469896" y="4362797"/>
              <a:chExt cx="11252202" cy="1584960"/>
            </a:xfrm>
          </p:grpSpPr>
          <p:sp>
            <p:nvSpPr>
              <p:cNvPr id="23" name="AutoShape 10"/>
              <p:cNvSpPr>
                <a:spLocks noChangeArrowheads="1"/>
              </p:cNvSpPr>
              <p:nvPr/>
            </p:nvSpPr>
            <p:spPr bwMode="gray">
              <a:xfrm>
                <a:off x="1193281" y="4418333"/>
                <a:ext cx="10528817" cy="1141652"/>
              </a:xfrm>
              <a:prstGeom prst="leftArrow">
                <a:avLst>
                  <a:gd name="adj1" fmla="val 100000"/>
                  <a:gd name="adj2" fmla="val 82699"/>
                </a:avLst>
              </a:prstGeom>
              <a:solidFill>
                <a:schemeClr val="bg2">
                  <a:lumMod val="40000"/>
                  <a:lumOff val="60000"/>
                </a:schemeClr>
              </a:solidFill>
              <a:ln w="9525">
                <a:noFill/>
                <a:miter lim="800000"/>
                <a:headEnd/>
                <a:tailEnd/>
              </a:ln>
              <a:effectLst/>
            </p:spPr>
            <p:txBody>
              <a:bodyPr lIns="68580" tIns="68580" rIns="68580" bIns="68580" anchor="ctr"/>
              <a:lstStyle/>
              <a:p>
                <a:pPr marL="128585" indent="-128585" defTabSz="685800">
                  <a:spcBef>
                    <a:spcPct val="0"/>
                  </a:spcBef>
                  <a:spcAft>
                    <a:spcPts val="450"/>
                  </a:spcAft>
                  <a:buClr>
                    <a:srgbClr val="000000"/>
                  </a:buClr>
                  <a:buFont typeface="Wingdings" panose="05000000000000000000" pitchFamily="2" charset="2"/>
                  <a:buChar char="§"/>
                </a:pPr>
                <a:r>
                  <a:rPr lang="en-US" sz="1200" dirty="0">
                    <a:solidFill>
                      <a:prstClr val="black"/>
                    </a:solidFill>
                    <a:latin typeface="Verdana"/>
                    <a:cs typeface="Arial" panose="020B0604020202020204" pitchFamily="34" charset="0"/>
                  </a:rPr>
                  <a:t>Individual practitioners will submit candidate feedback that will be available for candidate review process</a:t>
                </a:r>
              </a:p>
              <a:p>
                <a:pPr marL="128585" indent="-128585" defTabSz="685800">
                  <a:spcBef>
                    <a:spcPct val="0"/>
                  </a:spcBef>
                  <a:spcAft>
                    <a:spcPts val="450"/>
                  </a:spcAft>
                  <a:buClr>
                    <a:srgbClr val="000000"/>
                  </a:buClr>
                  <a:buFont typeface="Wingdings" panose="05000000000000000000" pitchFamily="2" charset="2"/>
                  <a:buChar char="§"/>
                </a:pPr>
                <a:r>
                  <a:rPr lang="en-US" sz="1200" dirty="0">
                    <a:solidFill>
                      <a:prstClr val="black"/>
                    </a:solidFill>
                    <a:latin typeface="Verdana"/>
                    <a:cs typeface="Arial" panose="020B0604020202020204" pitchFamily="34" charset="0"/>
                  </a:rPr>
                  <a:t>The Quad provides a centralized platform for teams to manage recruiting events and track candidates throughout each stage of the recruiting process</a:t>
                </a:r>
              </a:p>
            </p:txBody>
          </p:sp>
          <p:sp>
            <p:nvSpPr>
              <p:cNvPr id="25" name="Oval 24"/>
              <p:cNvSpPr/>
              <p:nvPr/>
            </p:nvSpPr>
            <p:spPr bwMode="gray">
              <a:xfrm>
                <a:off x="469896" y="4362797"/>
                <a:ext cx="1584960" cy="1584960"/>
              </a:xfrm>
              <a:prstGeom prst="ellipse">
                <a:avLst/>
              </a:prstGeom>
              <a:solidFill>
                <a:schemeClr val="accent5"/>
              </a:solidFill>
              <a:ln w="28575">
                <a:noFill/>
                <a:round/>
                <a:headEnd/>
                <a:tailEnd/>
              </a:ln>
              <a:effectLst/>
            </p:spPr>
            <p:txBody>
              <a:bodyPr wrap="none" lIns="68580" tIns="68580" rIns="68580" bIns="68580" anchor="ctr"/>
              <a:lstStyle/>
              <a:p>
                <a:pPr algn="ctr" defTabSz="685800">
                  <a:spcBef>
                    <a:spcPts val="300"/>
                  </a:spcBef>
                </a:pPr>
                <a:r>
                  <a:rPr lang="en-US" sz="1200" b="1" dirty="0">
                    <a:solidFill>
                      <a:prstClr val="white"/>
                    </a:solidFill>
                    <a:latin typeface="Verdana"/>
                    <a:cs typeface="Arial" pitchFamily="34" charset="0"/>
                  </a:rPr>
                  <a:t>Team Usage</a:t>
                </a:r>
              </a:p>
            </p:txBody>
          </p:sp>
        </p:grpSp>
        <p:grpSp>
          <p:nvGrpSpPr>
            <p:cNvPr id="4" name="Group 3"/>
            <p:cNvGrpSpPr/>
            <p:nvPr/>
          </p:nvGrpSpPr>
          <p:grpSpPr>
            <a:xfrm>
              <a:off x="1876425" y="1197952"/>
              <a:ext cx="8439150" cy="1188720"/>
              <a:chOff x="469899" y="1305506"/>
              <a:chExt cx="11252200" cy="1584960"/>
            </a:xfrm>
          </p:grpSpPr>
          <p:sp>
            <p:nvSpPr>
              <p:cNvPr id="27" name="AutoShape 10"/>
              <p:cNvSpPr>
                <a:spLocks noChangeArrowheads="1"/>
              </p:cNvSpPr>
              <p:nvPr/>
            </p:nvSpPr>
            <p:spPr bwMode="gray">
              <a:xfrm>
                <a:off x="1193282" y="1442176"/>
                <a:ext cx="10528817" cy="1197189"/>
              </a:xfrm>
              <a:prstGeom prst="leftArrow">
                <a:avLst>
                  <a:gd name="adj1" fmla="val 100000"/>
                  <a:gd name="adj2" fmla="val 82699"/>
                </a:avLst>
              </a:prstGeom>
              <a:solidFill>
                <a:schemeClr val="bg2">
                  <a:lumMod val="40000"/>
                  <a:lumOff val="60000"/>
                </a:schemeClr>
              </a:solidFill>
              <a:ln w="9525">
                <a:noFill/>
                <a:miter lim="800000"/>
                <a:headEnd/>
                <a:tailEnd/>
              </a:ln>
              <a:effectLst/>
            </p:spPr>
            <p:txBody>
              <a:bodyPr lIns="68580" tIns="68580" rIns="68580" bIns="68580" anchor="ctr"/>
              <a:lstStyle/>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rPr>
                  <a:t>The Quad is a Salesforce tool that helps automate the recruiting processes through candidate lifecycle management</a:t>
                </a:r>
              </a:p>
              <a:p>
                <a:pPr marL="128585" indent="-128585" defTabSz="685800">
                  <a:spcBef>
                    <a:spcPts val="300"/>
                  </a:spcBef>
                  <a:buClr>
                    <a:srgbClr val="000000"/>
                  </a:buClr>
                  <a:buSzPct val="100000"/>
                  <a:buFont typeface="Wingdings" panose="05000000000000000000" pitchFamily="2" charset="2"/>
                  <a:buChar char="§"/>
                </a:pPr>
                <a:r>
                  <a:rPr lang="en-US" sz="1200" dirty="0">
                    <a:solidFill>
                      <a:prstClr val="black"/>
                    </a:solidFill>
                    <a:latin typeface="Verdana"/>
                  </a:rPr>
                  <a:t>Centralizes candidate feedback tracking and enhances reporting capabilities</a:t>
                </a:r>
              </a:p>
            </p:txBody>
          </p:sp>
          <p:sp>
            <p:nvSpPr>
              <p:cNvPr id="29" name="Oval 28"/>
              <p:cNvSpPr/>
              <p:nvPr/>
            </p:nvSpPr>
            <p:spPr bwMode="gray">
              <a:xfrm>
                <a:off x="469899" y="1305506"/>
                <a:ext cx="1584960" cy="1584960"/>
              </a:xfrm>
              <a:prstGeom prst="ellipse">
                <a:avLst/>
              </a:prstGeom>
              <a:solidFill>
                <a:schemeClr val="accent1"/>
              </a:solidFill>
              <a:ln w="28575">
                <a:noFill/>
                <a:round/>
                <a:headEnd/>
                <a:tailEnd/>
              </a:ln>
              <a:effectLst/>
            </p:spPr>
            <p:txBody>
              <a:bodyPr wrap="none" lIns="68580" tIns="68580" rIns="68580" bIns="68580" anchor="ctr"/>
              <a:lstStyle/>
              <a:p>
                <a:pPr algn="ctr" defTabSz="685800">
                  <a:spcBef>
                    <a:spcPts val="300"/>
                  </a:spcBef>
                </a:pPr>
                <a:r>
                  <a:rPr lang="en-US" sz="1200" b="1" dirty="0">
                    <a:solidFill>
                      <a:prstClr val="white"/>
                    </a:solidFill>
                    <a:latin typeface="Verdana"/>
                    <a:cs typeface="Arial" pitchFamily="34" charset="0"/>
                  </a:rPr>
                  <a:t>Description</a:t>
                </a:r>
              </a:p>
            </p:txBody>
          </p:sp>
        </p:grpSp>
      </p:grpSp>
      <p:sp>
        <p:nvSpPr>
          <p:cNvPr id="5" name="Rectangle 4"/>
          <p:cNvSpPr/>
          <p:nvPr/>
        </p:nvSpPr>
        <p:spPr bwMode="gray">
          <a:xfrm>
            <a:off x="1900236" y="5664201"/>
            <a:ext cx="8439152" cy="510608"/>
          </a:xfrm>
          <a:prstGeom prst="rect">
            <a:avLst/>
          </a:prstGeom>
          <a:solidFill>
            <a:schemeClr val="bg1"/>
          </a:solidFill>
          <a:ln w="19050" algn="ctr">
            <a:solidFill>
              <a:schemeClr val="tx1"/>
            </a:solidFill>
            <a:miter lim="800000"/>
            <a:headEnd/>
            <a:tailEnd/>
          </a:ln>
        </p:spPr>
        <p:txBody>
          <a:bodyPr wrap="square" lIns="66675" tIns="66675" rIns="66675" bIns="66675" rtlCol="0" anchor="ctr"/>
          <a:lstStyle/>
          <a:p>
            <a:pPr algn="ctr" defTabSz="685800">
              <a:lnSpc>
                <a:spcPct val="106000"/>
              </a:lnSpc>
            </a:pPr>
            <a:endParaRPr lang="en-US" sz="1200" b="1" dirty="0">
              <a:latin typeface="Verdana"/>
            </a:endParaRPr>
          </a:p>
        </p:txBody>
      </p:sp>
      <p:sp>
        <p:nvSpPr>
          <p:cNvPr id="8" name="Title 7">
            <a:extLst>
              <a:ext uri="{FF2B5EF4-FFF2-40B4-BE49-F238E27FC236}">
                <a16:creationId xmlns:a16="http://schemas.microsoft.com/office/drawing/2014/main" id="{A4F63D70-F14A-4C70-AFD2-D657DFFC24DC}"/>
              </a:ext>
            </a:extLst>
          </p:cNvPr>
          <p:cNvSpPr>
            <a:spLocks noGrp="1"/>
          </p:cNvSpPr>
          <p:nvPr>
            <p:ph type="title"/>
          </p:nvPr>
        </p:nvSpPr>
        <p:spPr/>
        <p:txBody>
          <a:bodyPr/>
          <a:lstStyle/>
          <a:p>
            <a:r>
              <a:rPr lang="en-US" dirty="0"/>
              <a:t>Quad Overview</a:t>
            </a:r>
          </a:p>
        </p:txBody>
      </p:sp>
      <p:sp>
        <p:nvSpPr>
          <p:cNvPr id="18" name="Rectangle 17">
            <a:extLst>
              <a:ext uri="{FF2B5EF4-FFF2-40B4-BE49-F238E27FC236}">
                <a16:creationId xmlns:a16="http://schemas.microsoft.com/office/drawing/2014/main" id="{D973F540-BD64-4825-849C-20E3B8B4BDF7}"/>
              </a:ext>
            </a:extLst>
          </p:cNvPr>
          <p:cNvSpPr/>
          <p:nvPr/>
        </p:nvSpPr>
        <p:spPr>
          <a:xfrm>
            <a:off x="2442775" y="5765616"/>
            <a:ext cx="7568137" cy="307777"/>
          </a:xfrm>
          <a:prstGeom prst="rect">
            <a:avLst/>
          </a:prstGeom>
          <a:noFill/>
          <a:ln>
            <a:noFill/>
          </a:ln>
        </p:spPr>
        <p:txBody>
          <a:bodyPr wrap="square">
            <a:spAutoFit/>
          </a:bodyPr>
          <a:lstStyle/>
          <a:p>
            <a:pPr defTabSz="685800"/>
            <a:r>
              <a:rPr lang="en-US" sz="1400" b="1" dirty="0">
                <a:latin typeface="Verdana" panose="020B0604030504040204" pitchFamily="34" charset="0"/>
                <a:ea typeface="Calibri" panose="020F0502020204030204" pitchFamily="34" charset="0"/>
              </a:rPr>
              <a:t>Quad Link: </a:t>
            </a:r>
            <a:r>
              <a:rPr lang="en-US" sz="1400" u="sng" dirty="0">
                <a:solidFill>
                  <a:srgbClr val="0563C1"/>
                </a:solidFill>
                <a:latin typeface="Verdana" panose="020B0604030504040204" pitchFamily="34" charset="0"/>
                <a:ea typeface="Calibri" panose="020F0502020204030204" pitchFamily="34" charset="0"/>
                <a:hlinkClick r:id="rId6"/>
              </a:rPr>
              <a:t>https://talent--c.na2.visual.force.com/apex/PracPortal_Home</a:t>
            </a:r>
            <a:endParaRPr lang="en-US" sz="1400" dirty="0">
              <a:solidFill>
                <a:prstClr val="black"/>
              </a:solidFill>
              <a:latin typeface="Verdana"/>
            </a:endParaRPr>
          </a:p>
        </p:txBody>
      </p:sp>
    </p:spTree>
    <p:extLst>
      <p:ext uri="{BB962C8B-B14F-4D97-AF65-F5344CB8AC3E}">
        <p14:creationId xmlns:p14="http://schemas.microsoft.com/office/powerpoint/2010/main" val="3246962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InsideDeloitte</a:t>
            </a:r>
            <a:r>
              <a:rPr lang="en-US" dirty="0"/>
              <a:t> App</a:t>
            </a:r>
          </a:p>
        </p:txBody>
      </p:sp>
    </p:spTree>
    <p:extLst>
      <p:ext uri="{BB962C8B-B14F-4D97-AF65-F5344CB8AC3E}">
        <p14:creationId xmlns:p14="http://schemas.microsoft.com/office/powerpoint/2010/main" val="262713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69901" y="1665291"/>
            <a:ext cx="3718642" cy="4633910"/>
          </a:xfrm>
        </p:spPr>
        <p:txBody>
          <a:bodyPr/>
          <a:lstStyle/>
          <a:p>
            <a:r>
              <a:rPr lang="en-US" sz="1600" b="1" dirty="0"/>
              <a:t>Example Features: </a:t>
            </a:r>
          </a:p>
          <a:p>
            <a:pPr marL="171450" indent="-171450">
              <a:buFont typeface="Arial" panose="020B0604020202020204" pitchFamily="34" charset="0"/>
              <a:buChar char="•"/>
            </a:pPr>
            <a:r>
              <a:rPr lang="en-US" sz="1600" dirty="0"/>
              <a:t>Onboarding and Login</a:t>
            </a:r>
          </a:p>
          <a:p>
            <a:pPr marL="171450" indent="-171450">
              <a:buFont typeface="Arial" panose="020B0604020202020204" pitchFamily="34" charset="0"/>
              <a:buChar char="•"/>
            </a:pPr>
            <a:r>
              <a:rPr lang="en-US" sz="1600" dirty="0"/>
              <a:t>Profile</a:t>
            </a:r>
          </a:p>
          <a:p>
            <a:pPr marL="171450" indent="-171450">
              <a:buFont typeface="Arial" panose="020B0604020202020204" pitchFamily="34" charset="0"/>
              <a:buChar char="•"/>
            </a:pPr>
            <a:r>
              <a:rPr lang="en-US" sz="1600" dirty="0"/>
              <a:t>Event Management</a:t>
            </a:r>
          </a:p>
          <a:p>
            <a:pPr marL="171450" indent="-171450">
              <a:buFont typeface="Arial" panose="020B0604020202020204" pitchFamily="34" charset="0"/>
              <a:buChar char="•"/>
            </a:pPr>
            <a:r>
              <a:rPr lang="en-US" sz="1600" dirty="0"/>
              <a:t>Personalized Content and Tasks </a:t>
            </a:r>
          </a:p>
          <a:p>
            <a:pPr marL="171450" indent="-171450">
              <a:buFont typeface="Arial" panose="020B0604020202020204" pitchFamily="34" charset="0"/>
              <a:buChar char="•"/>
            </a:pPr>
            <a:r>
              <a:rPr lang="en-US" sz="1600" dirty="0"/>
              <a:t>Coffee Chat Scheduler  </a:t>
            </a:r>
          </a:p>
          <a:p>
            <a:pPr marL="171450" indent="-171450">
              <a:buFont typeface="Arial" panose="020B0604020202020204" pitchFamily="34" charset="0"/>
              <a:buChar char="•"/>
            </a:pPr>
            <a:r>
              <a:rPr lang="en-US" sz="1600" dirty="0"/>
              <a:t>Messaging</a:t>
            </a:r>
          </a:p>
          <a:p>
            <a:pPr marL="171450" indent="-171450">
              <a:buFont typeface="Arial" panose="020B0604020202020204" pitchFamily="34" charset="0"/>
              <a:buChar char="•"/>
            </a:pPr>
            <a:r>
              <a:rPr lang="en-US" sz="1600" dirty="0"/>
              <a:t>Resource Library</a:t>
            </a:r>
          </a:p>
          <a:p>
            <a:pPr marL="171450" indent="-171450">
              <a:buFont typeface="Arial" panose="020B0604020202020204" pitchFamily="34" charset="0"/>
              <a:buChar char="•"/>
            </a:pPr>
            <a:r>
              <a:rPr lang="en-US" sz="1600" dirty="0"/>
              <a:t>Analytics</a:t>
            </a:r>
          </a:p>
          <a:p>
            <a:pPr marL="171450" indent="-171450">
              <a:buFont typeface="Arial" panose="020B0604020202020204" pitchFamily="34" charset="0"/>
              <a:buChar char="•"/>
            </a:pPr>
            <a:r>
              <a:rPr lang="en-US" sz="1600" dirty="0"/>
              <a:t>Help and Support </a:t>
            </a:r>
          </a:p>
        </p:txBody>
      </p:sp>
      <p:sp>
        <p:nvSpPr>
          <p:cNvPr id="5" name="Text Placeholder 4"/>
          <p:cNvSpPr>
            <a:spLocks noGrp="1"/>
          </p:cNvSpPr>
          <p:nvPr>
            <p:ph type="body" sz="quarter" idx="13"/>
          </p:nvPr>
        </p:nvSpPr>
        <p:spPr/>
        <p:txBody>
          <a:bodyPr/>
          <a:lstStyle/>
          <a:p>
            <a:r>
              <a:rPr lang="en-US" dirty="0"/>
              <a:t>Deloitte’s external app for recruiting digitizes key elements of the recruiting lifecycle </a:t>
            </a:r>
          </a:p>
        </p:txBody>
      </p:sp>
      <p:sp>
        <p:nvSpPr>
          <p:cNvPr id="6" name="Title 5"/>
          <p:cNvSpPr>
            <a:spLocks noGrp="1"/>
          </p:cNvSpPr>
          <p:nvPr>
            <p:ph type="title"/>
          </p:nvPr>
        </p:nvSpPr>
        <p:spPr/>
        <p:txBody>
          <a:bodyPr/>
          <a:lstStyle/>
          <a:p>
            <a:r>
              <a:rPr lang="en-US" dirty="0" err="1"/>
              <a:t>InsideDeloitte</a:t>
            </a:r>
            <a:r>
              <a:rPr lang="en-US" dirty="0"/>
              <a:t> Mobile App</a:t>
            </a:r>
          </a:p>
        </p:txBody>
      </p:sp>
      <p:pic>
        <p:nvPicPr>
          <p:cNvPr id="8" name="Picture 7"/>
          <p:cNvPicPr>
            <a:picLocks noChangeAspect="1"/>
          </p:cNvPicPr>
          <p:nvPr/>
        </p:nvPicPr>
        <p:blipFill>
          <a:blip r:embed="rId2"/>
          <a:stretch>
            <a:fillRect/>
          </a:stretch>
        </p:blipFill>
        <p:spPr>
          <a:xfrm>
            <a:off x="3987134" y="1604349"/>
            <a:ext cx="2447925" cy="4219575"/>
          </a:xfrm>
          <a:prstGeom prst="rect">
            <a:avLst/>
          </a:prstGeom>
        </p:spPr>
      </p:pic>
      <p:pic>
        <p:nvPicPr>
          <p:cNvPr id="9" name="Picture 8"/>
          <p:cNvPicPr>
            <a:picLocks noChangeAspect="1"/>
          </p:cNvPicPr>
          <p:nvPr/>
        </p:nvPicPr>
        <p:blipFill>
          <a:blip r:embed="rId3"/>
          <a:stretch>
            <a:fillRect/>
          </a:stretch>
        </p:blipFill>
        <p:spPr>
          <a:xfrm>
            <a:off x="6721808" y="1574083"/>
            <a:ext cx="2381250" cy="4191000"/>
          </a:xfrm>
          <a:prstGeom prst="rect">
            <a:avLst/>
          </a:prstGeom>
        </p:spPr>
      </p:pic>
      <p:pic>
        <p:nvPicPr>
          <p:cNvPr id="10" name="Picture 9"/>
          <p:cNvPicPr>
            <a:picLocks noChangeAspect="1"/>
          </p:cNvPicPr>
          <p:nvPr/>
        </p:nvPicPr>
        <p:blipFill>
          <a:blip r:embed="rId4"/>
          <a:stretch>
            <a:fillRect/>
          </a:stretch>
        </p:blipFill>
        <p:spPr>
          <a:xfrm>
            <a:off x="9389807" y="1505259"/>
            <a:ext cx="2460113" cy="4242106"/>
          </a:xfrm>
          <a:prstGeom prst="rect">
            <a:avLst/>
          </a:prstGeom>
        </p:spPr>
      </p:pic>
    </p:spTree>
    <p:extLst>
      <p:ext uri="{BB962C8B-B14F-4D97-AF65-F5344CB8AC3E}">
        <p14:creationId xmlns:p14="http://schemas.microsoft.com/office/powerpoint/2010/main" val="28723054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 / Questions</a:t>
            </a:r>
          </a:p>
        </p:txBody>
      </p:sp>
    </p:spTree>
    <p:extLst>
      <p:ext uri="{BB962C8B-B14F-4D97-AF65-F5344CB8AC3E}">
        <p14:creationId xmlns:p14="http://schemas.microsoft.com/office/powerpoint/2010/main" val="2689714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6891409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900" y="1893527"/>
            <a:ext cx="2592000" cy="2333240"/>
          </a:xfrm>
        </p:spPr>
        <p:txBody>
          <a:bodyPr/>
          <a:lstStyle/>
          <a:p>
            <a:r>
              <a:rPr lang="en-US" dirty="0"/>
              <a:t>This </a:t>
            </a:r>
            <a:r>
              <a:rPr lang="en-US" i="1" dirty="0"/>
              <a:t>Consultant </a:t>
            </a:r>
            <a:r>
              <a:rPr lang="en-US" dirty="0"/>
              <a:t>leverages </a:t>
            </a:r>
            <a:r>
              <a:rPr lang="en-US" b="1" dirty="0">
                <a:solidFill>
                  <a:schemeClr val="accent3"/>
                </a:solidFill>
              </a:rPr>
              <a:t>technology skills</a:t>
            </a:r>
            <a:r>
              <a:rPr lang="en-US" dirty="0"/>
              <a:t>, industry experience and business domain knowledge to </a:t>
            </a:r>
            <a:r>
              <a:rPr lang="en-US" b="1" dirty="0">
                <a:solidFill>
                  <a:schemeClr val="accent3"/>
                </a:solidFill>
              </a:rPr>
              <a:t>drive technology-enabled strategic transformation</a:t>
            </a:r>
            <a:r>
              <a:rPr lang="en-US" dirty="0"/>
              <a:t>. This </a:t>
            </a:r>
            <a:r>
              <a:rPr lang="en-US" i="1" dirty="0"/>
              <a:t>Consultant </a:t>
            </a:r>
            <a:r>
              <a:rPr lang="en-US" dirty="0"/>
              <a:t>develops strategies that </a:t>
            </a:r>
            <a:r>
              <a:rPr lang="en-US" b="1" dirty="0">
                <a:solidFill>
                  <a:schemeClr val="accent3"/>
                </a:solidFill>
              </a:rPr>
              <a:t>optimize the use of technology</a:t>
            </a:r>
            <a:r>
              <a:rPr lang="en-US" dirty="0">
                <a:solidFill>
                  <a:schemeClr val="accent3"/>
                </a:solidFill>
              </a:rPr>
              <a:t> </a:t>
            </a:r>
            <a:r>
              <a:rPr lang="en-US" dirty="0"/>
              <a:t>to transform capabilities and unlock business value.</a:t>
            </a:r>
          </a:p>
        </p:txBody>
      </p:sp>
      <p:sp>
        <p:nvSpPr>
          <p:cNvPr id="3" name="Text Placeholder 2"/>
          <p:cNvSpPr>
            <a:spLocks noGrp="1"/>
          </p:cNvSpPr>
          <p:nvPr>
            <p:ph type="body" sz="quarter" idx="18"/>
          </p:nvPr>
        </p:nvSpPr>
        <p:spPr>
          <a:xfrm>
            <a:off x="9130100" y="1893527"/>
            <a:ext cx="2592000" cy="2333240"/>
          </a:xfrm>
        </p:spPr>
        <p:txBody>
          <a:bodyPr/>
          <a:lstStyle/>
          <a:p>
            <a:pPr lvl="0" defTabSz="914400">
              <a:spcAft>
                <a:spcPts val="0"/>
              </a:spcAft>
              <a:buSzTx/>
              <a:defRPr/>
            </a:pPr>
            <a:r>
              <a:rPr lang="en-US" dirty="0"/>
              <a:t>This </a:t>
            </a:r>
            <a:r>
              <a:rPr lang="en-US" i="1" dirty="0"/>
              <a:t>Consultant</a:t>
            </a:r>
            <a:r>
              <a:rPr lang="en-US" dirty="0"/>
              <a:t> </a:t>
            </a:r>
            <a:r>
              <a:rPr lang="en-US" b="1" dirty="0">
                <a:solidFill>
                  <a:schemeClr val="accent5"/>
                </a:solidFill>
              </a:rPr>
              <a:t>drives business transformation</a:t>
            </a:r>
            <a:r>
              <a:rPr lang="en-US" b="1" dirty="0"/>
              <a:t> </a:t>
            </a:r>
            <a:r>
              <a:rPr lang="en-US" dirty="0"/>
              <a:t>by assessing current business operations and applying core technology solutions and industry leading practices to improve operational efficiency and effectiveness. This </a:t>
            </a:r>
            <a:r>
              <a:rPr lang="en-US" i="1" dirty="0"/>
              <a:t>Consultant</a:t>
            </a:r>
            <a:r>
              <a:rPr lang="en-US" dirty="0"/>
              <a:t> works with our clients to develop </a:t>
            </a:r>
            <a:r>
              <a:rPr lang="en-US" b="1" dirty="0">
                <a:solidFill>
                  <a:schemeClr val="accent5"/>
                </a:solidFill>
              </a:rPr>
              <a:t>capability-driven,</a:t>
            </a:r>
            <a:r>
              <a:rPr lang="en-US" dirty="0"/>
              <a:t> </a:t>
            </a:r>
            <a:r>
              <a:rPr lang="en-US" b="1" dirty="0">
                <a:solidFill>
                  <a:schemeClr val="accent5"/>
                </a:solidFill>
              </a:rPr>
              <a:t>technology roadmaps</a:t>
            </a:r>
            <a:r>
              <a:rPr lang="en-US" dirty="0"/>
              <a:t> to transform business operations.  </a:t>
            </a:r>
          </a:p>
        </p:txBody>
      </p:sp>
      <p:sp>
        <p:nvSpPr>
          <p:cNvPr id="4" name="Text Placeholder 3"/>
          <p:cNvSpPr>
            <a:spLocks noGrp="1"/>
          </p:cNvSpPr>
          <p:nvPr>
            <p:ph type="body" sz="quarter" idx="19"/>
          </p:nvPr>
        </p:nvSpPr>
        <p:spPr>
          <a:xfrm>
            <a:off x="3356633" y="1893527"/>
            <a:ext cx="2592000" cy="2333240"/>
          </a:xfrm>
        </p:spPr>
        <p:txBody>
          <a:bodyPr/>
          <a:lstStyle/>
          <a:p>
            <a:r>
              <a:rPr lang="en-US" dirty="0"/>
              <a:t>This </a:t>
            </a:r>
            <a:r>
              <a:rPr lang="en-US" i="1" dirty="0"/>
              <a:t>Consultant </a:t>
            </a:r>
            <a:r>
              <a:rPr lang="en-US" dirty="0"/>
              <a:t>supports design, implementation, and operation of ‘</a:t>
            </a:r>
            <a:r>
              <a:rPr lang="en-US" b="1" dirty="0">
                <a:solidFill>
                  <a:schemeClr val="accent1"/>
                </a:solidFill>
              </a:rPr>
              <a:t>heart of the business</a:t>
            </a:r>
            <a:r>
              <a:rPr lang="en-US" dirty="0"/>
              <a:t>’ systems in order to enhance clients technology capabilities and deliver on enterprise objectives. This </a:t>
            </a:r>
            <a:r>
              <a:rPr lang="en-US" i="1" dirty="0"/>
              <a:t>Consultant</a:t>
            </a:r>
            <a:r>
              <a:rPr lang="en-US" dirty="0"/>
              <a:t> assists clients with the </a:t>
            </a:r>
            <a:r>
              <a:rPr lang="en-US" b="1" dirty="0">
                <a:solidFill>
                  <a:schemeClr val="accent1"/>
                </a:solidFill>
              </a:rPr>
              <a:t>design, assessment and optimization </a:t>
            </a:r>
            <a:r>
              <a:rPr lang="en-US" dirty="0"/>
              <a:t>of integrated solutions across the organization.</a:t>
            </a:r>
          </a:p>
          <a:p>
            <a:endParaRPr lang="en-US" dirty="0"/>
          </a:p>
          <a:p>
            <a:endParaRPr lang="en-US" dirty="0"/>
          </a:p>
        </p:txBody>
      </p:sp>
      <p:sp>
        <p:nvSpPr>
          <p:cNvPr id="5" name="Text Placeholder 4"/>
          <p:cNvSpPr>
            <a:spLocks noGrp="1"/>
          </p:cNvSpPr>
          <p:nvPr>
            <p:ph type="body" sz="quarter" idx="20"/>
          </p:nvPr>
        </p:nvSpPr>
        <p:spPr>
          <a:xfrm>
            <a:off x="6243366" y="1893527"/>
            <a:ext cx="2592000" cy="2519853"/>
          </a:xfrm>
        </p:spPr>
        <p:txBody>
          <a:bodyPr/>
          <a:lstStyle/>
          <a:p>
            <a:r>
              <a:rPr lang="en-US" dirty="0"/>
              <a:t>This </a:t>
            </a:r>
            <a:r>
              <a:rPr lang="en-US" i="1" dirty="0"/>
              <a:t>Consultant</a:t>
            </a:r>
            <a:r>
              <a:rPr lang="en-US" dirty="0"/>
              <a:t> focuses on the voice of the customer, including</a:t>
            </a:r>
            <a:r>
              <a:rPr lang="en-US" b="1" dirty="0">
                <a:solidFill>
                  <a:schemeClr val="accent2"/>
                </a:solidFill>
              </a:rPr>
              <a:t> enhanced user experiences</a:t>
            </a:r>
            <a:r>
              <a:rPr lang="en-US" dirty="0"/>
              <a:t> </a:t>
            </a:r>
            <a:r>
              <a:rPr lang="en-US" b="1" dirty="0">
                <a:solidFill>
                  <a:schemeClr val="accent2"/>
                </a:solidFill>
              </a:rPr>
              <a:t>and engagement </a:t>
            </a:r>
            <a:r>
              <a:rPr lang="en-US" dirty="0"/>
              <a:t>through the customer lifecycle.  This </a:t>
            </a:r>
            <a:r>
              <a:rPr lang="en-US" i="1" dirty="0"/>
              <a:t>Consultant</a:t>
            </a:r>
            <a:r>
              <a:rPr lang="en-US" dirty="0"/>
              <a:t> </a:t>
            </a:r>
            <a:r>
              <a:rPr lang="en-US" dirty="0">
                <a:cs typeface="Times New Roman" panose="02020603050405020304" pitchFamily="18" charset="0"/>
              </a:rPr>
              <a:t>u</a:t>
            </a:r>
            <a:r>
              <a:rPr lang="en-US" dirty="0">
                <a:ea typeface="Calibri" panose="020F0502020204030204" pitchFamily="34" charset="0"/>
                <a:cs typeface="Times New Roman" panose="02020603050405020304" pitchFamily="18" charset="0"/>
              </a:rPr>
              <a:t>tilizes awareness of the market for </a:t>
            </a:r>
            <a:r>
              <a:rPr lang="en-US" b="1" dirty="0">
                <a:solidFill>
                  <a:schemeClr val="accent2"/>
                </a:solidFill>
                <a:ea typeface="Calibri" panose="020F0502020204030204" pitchFamily="34" charset="0"/>
                <a:cs typeface="Times New Roman" panose="02020603050405020304" pitchFamily="18" charset="0"/>
              </a:rPr>
              <a:t>leading edge technologies </a:t>
            </a:r>
            <a:r>
              <a:rPr lang="en-US" dirty="0">
                <a:ea typeface="Calibri" panose="020F0502020204030204" pitchFamily="34" charset="0"/>
                <a:cs typeface="Times New Roman" panose="02020603050405020304" pitchFamily="18" charset="0"/>
              </a:rPr>
              <a:t>to define capabilities and solutions designed to help clients more effectively </a:t>
            </a:r>
            <a:r>
              <a:rPr lang="en-US" b="1" dirty="0">
                <a:solidFill>
                  <a:schemeClr val="accent2"/>
                </a:solidFill>
                <a:ea typeface="Calibri" panose="020F0502020204030204" pitchFamily="34" charset="0"/>
                <a:cs typeface="Times New Roman" panose="02020603050405020304" pitchFamily="18" charset="0"/>
              </a:rPr>
              <a:t>connect with their customers across channels</a:t>
            </a:r>
            <a:r>
              <a:rPr lang="en-US" dirty="0">
                <a:ea typeface="Calibri" panose="020F0502020204030204" pitchFamily="34" charset="0"/>
                <a:cs typeface="Times New Roman" panose="02020603050405020304" pitchFamily="18" charset="0"/>
              </a:rPr>
              <a:t>.  </a:t>
            </a:r>
            <a:endParaRPr lang="en-US" dirty="0"/>
          </a:p>
          <a:p>
            <a:endParaRPr lang="en-US" dirty="0"/>
          </a:p>
        </p:txBody>
      </p:sp>
      <p:sp>
        <p:nvSpPr>
          <p:cNvPr id="7" name="Title 6"/>
          <p:cNvSpPr>
            <a:spLocks noGrp="1"/>
          </p:cNvSpPr>
          <p:nvPr>
            <p:ph type="title"/>
          </p:nvPr>
        </p:nvSpPr>
        <p:spPr/>
        <p:txBody>
          <a:bodyPr/>
          <a:lstStyle/>
          <a:p>
            <a:r>
              <a:rPr lang="en-US" dirty="0"/>
              <a:t>Technology Profiles – </a:t>
            </a:r>
            <a:r>
              <a:rPr lang="en-US" i="1" dirty="0"/>
              <a:t>Examples</a:t>
            </a:r>
            <a:endParaRPr lang="en-US" dirty="0"/>
          </a:p>
        </p:txBody>
      </p:sp>
      <p:cxnSp>
        <p:nvCxnSpPr>
          <p:cNvPr id="12" name="Straight Connector 11"/>
          <p:cNvCxnSpPr/>
          <p:nvPr/>
        </p:nvCxnSpPr>
        <p:spPr>
          <a:xfrm flipV="1">
            <a:off x="469900" y="1688841"/>
            <a:ext cx="2338614" cy="9331"/>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3" name="TextBox 12">
            <a:extLst>
              <a:ext uri="{FF2B5EF4-FFF2-40B4-BE49-F238E27FC236}">
                <a16:creationId xmlns:a16="http://schemas.microsoft.com/office/drawing/2014/main" id="{19063146-7EB8-CF4B-A7C8-2C2076AADDF3}"/>
              </a:ext>
            </a:extLst>
          </p:cNvPr>
          <p:cNvSpPr txBox="1"/>
          <p:nvPr/>
        </p:nvSpPr>
        <p:spPr>
          <a:xfrm>
            <a:off x="479231" y="1169035"/>
            <a:ext cx="2624016" cy="430887"/>
          </a:xfrm>
          <a:prstGeom prst="rect">
            <a:avLst/>
          </a:prstGeom>
          <a:noFill/>
        </p:spPr>
        <p:txBody>
          <a:bodyPr wrap="square" lIns="0" tIns="0" rIns="0" bIns="0" rtlCol="0">
            <a:spAutoFit/>
          </a:bodyPr>
          <a:lstStyle/>
          <a:p>
            <a:pPr defTabSz="914378">
              <a:buSzPct val="100000"/>
              <a:defRPr/>
            </a:pPr>
            <a:r>
              <a:rPr lang="en-US" sz="1400" b="1" dirty="0">
                <a:solidFill>
                  <a:schemeClr val="accent3"/>
                </a:solidFill>
                <a:latin typeface="+mj-lt"/>
              </a:rPr>
              <a:t>Technology Strategy </a:t>
            </a:r>
          </a:p>
          <a:p>
            <a:pPr defTabSz="914378">
              <a:buSzPct val="100000"/>
              <a:defRPr/>
            </a:pPr>
            <a:r>
              <a:rPr lang="en-US" sz="1400" b="1" dirty="0">
                <a:solidFill>
                  <a:schemeClr val="accent3"/>
                </a:solidFill>
                <a:latin typeface="+mj-lt"/>
              </a:rPr>
              <a:t>Profile</a:t>
            </a:r>
          </a:p>
        </p:txBody>
      </p:sp>
      <p:cxnSp>
        <p:nvCxnSpPr>
          <p:cNvPr id="14" name="Straight Connector 13"/>
          <p:cNvCxnSpPr/>
          <p:nvPr/>
        </p:nvCxnSpPr>
        <p:spPr>
          <a:xfrm flipV="1">
            <a:off x="3356633" y="1688841"/>
            <a:ext cx="2338614" cy="933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9063146-7EB8-CF4B-A7C8-2C2076AADDF3}"/>
              </a:ext>
            </a:extLst>
          </p:cNvPr>
          <p:cNvSpPr txBox="1"/>
          <p:nvPr/>
        </p:nvSpPr>
        <p:spPr>
          <a:xfrm>
            <a:off x="3356633" y="1169035"/>
            <a:ext cx="2624016" cy="492443"/>
          </a:xfrm>
          <a:prstGeom prst="rect">
            <a:avLst/>
          </a:prstGeom>
          <a:noFill/>
        </p:spPr>
        <p:txBody>
          <a:bodyPr wrap="square" lIns="0" tIns="0" rIns="0" bIns="0" rtlCol="0">
            <a:spAutoFit/>
          </a:bodyPr>
          <a:lstStyle/>
          <a:p>
            <a:pPr defTabSz="914378">
              <a:buSzPct val="100000"/>
              <a:defRPr/>
            </a:pPr>
            <a:r>
              <a:rPr lang="en-US" sz="1600" b="1" dirty="0">
                <a:solidFill>
                  <a:schemeClr val="accent1"/>
                </a:solidFill>
                <a:latin typeface="+mj-lt"/>
              </a:rPr>
              <a:t>Solution Engineering </a:t>
            </a:r>
          </a:p>
          <a:p>
            <a:pPr defTabSz="914378">
              <a:buSzPct val="100000"/>
              <a:defRPr/>
            </a:pPr>
            <a:r>
              <a:rPr lang="en-US" sz="1600" b="1" dirty="0">
                <a:solidFill>
                  <a:schemeClr val="accent1"/>
                </a:solidFill>
                <a:latin typeface="+mj-lt"/>
              </a:rPr>
              <a:t>Profile</a:t>
            </a:r>
          </a:p>
        </p:txBody>
      </p:sp>
      <p:cxnSp>
        <p:nvCxnSpPr>
          <p:cNvPr id="16" name="Straight Connector 15"/>
          <p:cNvCxnSpPr/>
          <p:nvPr/>
        </p:nvCxnSpPr>
        <p:spPr>
          <a:xfrm flipV="1">
            <a:off x="6234035" y="1679510"/>
            <a:ext cx="2338614" cy="9331"/>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19063146-7EB8-CF4B-A7C8-2C2076AADDF3}"/>
              </a:ext>
            </a:extLst>
          </p:cNvPr>
          <p:cNvSpPr txBox="1"/>
          <p:nvPr/>
        </p:nvSpPr>
        <p:spPr>
          <a:xfrm>
            <a:off x="6234035" y="1169035"/>
            <a:ext cx="2918795" cy="430887"/>
          </a:xfrm>
          <a:prstGeom prst="rect">
            <a:avLst/>
          </a:prstGeom>
          <a:noFill/>
        </p:spPr>
        <p:txBody>
          <a:bodyPr wrap="square" lIns="0" tIns="0" rIns="0" bIns="0" rtlCol="0">
            <a:spAutoFit/>
          </a:bodyPr>
          <a:lstStyle/>
          <a:p>
            <a:pPr defTabSz="914378">
              <a:buSzPct val="100000"/>
              <a:defRPr/>
            </a:pPr>
            <a:r>
              <a:rPr lang="en-US" sz="1400" b="1" dirty="0">
                <a:solidFill>
                  <a:schemeClr val="accent2"/>
                </a:solidFill>
                <a:latin typeface="+mj-lt"/>
              </a:rPr>
              <a:t>Digital Design &amp; </a:t>
            </a:r>
          </a:p>
          <a:p>
            <a:pPr defTabSz="914378">
              <a:buSzPct val="100000"/>
              <a:defRPr/>
            </a:pPr>
            <a:r>
              <a:rPr lang="en-US" sz="1400" b="1" dirty="0">
                <a:solidFill>
                  <a:schemeClr val="accent2"/>
                </a:solidFill>
                <a:latin typeface="+mj-lt"/>
              </a:rPr>
              <a:t>Innovation Profile</a:t>
            </a:r>
          </a:p>
        </p:txBody>
      </p:sp>
      <p:cxnSp>
        <p:nvCxnSpPr>
          <p:cNvPr id="18" name="Straight Connector 17"/>
          <p:cNvCxnSpPr/>
          <p:nvPr/>
        </p:nvCxnSpPr>
        <p:spPr>
          <a:xfrm flipV="1">
            <a:off x="9130100" y="1670179"/>
            <a:ext cx="2338614" cy="9331"/>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19063146-7EB8-CF4B-A7C8-2C2076AADDF3}"/>
              </a:ext>
            </a:extLst>
          </p:cNvPr>
          <p:cNvSpPr txBox="1"/>
          <p:nvPr/>
        </p:nvSpPr>
        <p:spPr>
          <a:xfrm>
            <a:off x="9130100" y="1169035"/>
            <a:ext cx="2624016" cy="430887"/>
          </a:xfrm>
          <a:prstGeom prst="rect">
            <a:avLst/>
          </a:prstGeom>
          <a:noFill/>
        </p:spPr>
        <p:txBody>
          <a:bodyPr wrap="square" lIns="0" tIns="0" rIns="0" bIns="0" rtlCol="0">
            <a:spAutoFit/>
          </a:bodyPr>
          <a:lstStyle/>
          <a:p>
            <a:pPr defTabSz="914378">
              <a:buSzPct val="100000"/>
              <a:defRPr/>
            </a:pPr>
            <a:r>
              <a:rPr lang="en-US" sz="1400" b="1" dirty="0">
                <a:solidFill>
                  <a:schemeClr val="accent5"/>
                </a:solidFill>
                <a:latin typeface="+mj-lt"/>
              </a:rPr>
              <a:t>Enterprise Technology</a:t>
            </a:r>
          </a:p>
          <a:p>
            <a:pPr defTabSz="914378">
              <a:buSzPct val="100000"/>
              <a:defRPr/>
            </a:pPr>
            <a:r>
              <a:rPr lang="en-US" sz="1400" b="1" dirty="0">
                <a:solidFill>
                  <a:schemeClr val="accent5"/>
                </a:solidFill>
                <a:latin typeface="+mj-lt"/>
              </a:rPr>
              <a:t>Transformation Profile</a:t>
            </a:r>
          </a:p>
        </p:txBody>
      </p:sp>
      <p:cxnSp>
        <p:nvCxnSpPr>
          <p:cNvPr id="21" name="Straight Connector 20"/>
          <p:cNvCxnSpPr/>
          <p:nvPr/>
        </p:nvCxnSpPr>
        <p:spPr>
          <a:xfrm flipV="1">
            <a:off x="469900" y="4634338"/>
            <a:ext cx="2338614" cy="9331"/>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19063146-7EB8-CF4B-A7C8-2C2076AADDF3}"/>
              </a:ext>
            </a:extLst>
          </p:cNvPr>
          <p:cNvSpPr txBox="1"/>
          <p:nvPr/>
        </p:nvSpPr>
        <p:spPr>
          <a:xfrm>
            <a:off x="469898" y="4407924"/>
            <a:ext cx="2338614" cy="215444"/>
          </a:xfrm>
          <a:prstGeom prst="rect">
            <a:avLst/>
          </a:prstGeom>
          <a:noFill/>
        </p:spPr>
        <p:txBody>
          <a:bodyPr wrap="square" lIns="0" tIns="0" rIns="0" bIns="0" rtlCol="0">
            <a:spAutoFit/>
          </a:bodyPr>
          <a:lstStyle/>
          <a:p>
            <a:pPr defTabSz="914378">
              <a:spcBef>
                <a:spcPts val="450"/>
              </a:spcBef>
              <a:buSzPct val="100000"/>
              <a:defRPr/>
            </a:pPr>
            <a:r>
              <a:rPr lang="en-US" sz="1400" b="1" dirty="0">
                <a:solidFill>
                  <a:schemeClr val="accent3"/>
                </a:solidFill>
                <a:latin typeface="+mj-lt"/>
              </a:rPr>
              <a:t>Majors:</a:t>
            </a:r>
          </a:p>
        </p:txBody>
      </p:sp>
      <p:cxnSp>
        <p:nvCxnSpPr>
          <p:cNvPr id="23" name="Straight Connector 22"/>
          <p:cNvCxnSpPr/>
          <p:nvPr/>
        </p:nvCxnSpPr>
        <p:spPr>
          <a:xfrm flipV="1">
            <a:off x="3356633" y="4634338"/>
            <a:ext cx="2338614" cy="933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063146-7EB8-CF4B-A7C8-2C2076AADDF3}"/>
              </a:ext>
            </a:extLst>
          </p:cNvPr>
          <p:cNvSpPr txBox="1"/>
          <p:nvPr/>
        </p:nvSpPr>
        <p:spPr>
          <a:xfrm>
            <a:off x="3365965" y="4407924"/>
            <a:ext cx="2338614" cy="215444"/>
          </a:xfrm>
          <a:prstGeom prst="rect">
            <a:avLst/>
          </a:prstGeom>
          <a:noFill/>
        </p:spPr>
        <p:txBody>
          <a:bodyPr wrap="square" lIns="0" tIns="0" rIns="0" bIns="0" rtlCol="0">
            <a:spAutoFit/>
          </a:bodyPr>
          <a:lstStyle/>
          <a:p>
            <a:pPr defTabSz="914378">
              <a:spcBef>
                <a:spcPts val="450"/>
              </a:spcBef>
              <a:buSzPct val="100000"/>
              <a:defRPr/>
            </a:pPr>
            <a:r>
              <a:rPr lang="en-US" sz="1400" b="1" dirty="0">
                <a:solidFill>
                  <a:schemeClr val="accent1"/>
                </a:solidFill>
                <a:latin typeface="+mj-lt"/>
              </a:rPr>
              <a:t>Majors:</a:t>
            </a:r>
          </a:p>
        </p:txBody>
      </p:sp>
      <p:cxnSp>
        <p:nvCxnSpPr>
          <p:cNvPr id="25" name="Straight Connector 24"/>
          <p:cNvCxnSpPr/>
          <p:nvPr/>
        </p:nvCxnSpPr>
        <p:spPr>
          <a:xfrm flipV="1">
            <a:off x="6243366" y="4634338"/>
            <a:ext cx="2338614" cy="9331"/>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19063146-7EB8-CF4B-A7C8-2C2076AADDF3}"/>
              </a:ext>
            </a:extLst>
          </p:cNvPr>
          <p:cNvSpPr txBox="1"/>
          <p:nvPr/>
        </p:nvSpPr>
        <p:spPr>
          <a:xfrm>
            <a:off x="6243366" y="4407337"/>
            <a:ext cx="2338614" cy="215444"/>
          </a:xfrm>
          <a:prstGeom prst="rect">
            <a:avLst/>
          </a:prstGeom>
          <a:noFill/>
        </p:spPr>
        <p:txBody>
          <a:bodyPr wrap="square" lIns="0" tIns="0" rIns="0" bIns="0" rtlCol="0">
            <a:spAutoFit/>
          </a:bodyPr>
          <a:lstStyle/>
          <a:p>
            <a:pPr defTabSz="914378">
              <a:spcBef>
                <a:spcPts val="450"/>
              </a:spcBef>
              <a:buSzPct val="100000"/>
              <a:defRPr/>
            </a:pPr>
            <a:r>
              <a:rPr lang="en-US" sz="1400" b="1" dirty="0">
                <a:solidFill>
                  <a:schemeClr val="accent2"/>
                </a:solidFill>
                <a:latin typeface="+mj-lt"/>
              </a:rPr>
              <a:t>Majors:</a:t>
            </a:r>
          </a:p>
        </p:txBody>
      </p:sp>
      <p:cxnSp>
        <p:nvCxnSpPr>
          <p:cNvPr id="27" name="Straight Connector 26"/>
          <p:cNvCxnSpPr/>
          <p:nvPr/>
        </p:nvCxnSpPr>
        <p:spPr>
          <a:xfrm flipV="1">
            <a:off x="9130100" y="4634338"/>
            <a:ext cx="2338614" cy="9331"/>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28" name="TextBox 27">
            <a:extLst>
              <a:ext uri="{FF2B5EF4-FFF2-40B4-BE49-F238E27FC236}">
                <a16:creationId xmlns:a16="http://schemas.microsoft.com/office/drawing/2014/main" id="{19063146-7EB8-CF4B-A7C8-2C2076AADDF3}"/>
              </a:ext>
            </a:extLst>
          </p:cNvPr>
          <p:cNvSpPr txBox="1"/>
          <p:nvPr/>
        </p:nvSpPr>
        <p:spPr>
          <a:xfrm>
            <a:off x="9120767" y="4407337"/>
            <a:ext cx="2338614" cy="215444"/>
          </a:xfrm>
          <a:prstGeom prst="rect">
            <a:avLst/>
          </a:prstGeom>
          <a:noFill/>
        </p:spPr>
        <p:txBody>
          <a:bodyPr wrap="square" lIns="0" tIns="0" rIns="0" bIns="0" rtlCol="0">
            <a:spAutoFit/>
          </a:bodyPr>
          <a:lstStyle/>
          <a:p>
            <a:pPr defTabSz="914378">
              <a:spcBef>
                <a:spcPts val="450"/>
              </a:spcBef>
              <a:buSzPct val="100000"/>
              <a:defRPr/>
            </a:pPr>
            <a:r>
              <a:rPr lang="en-US" sz="1400" b="1" dirty="0">
                <a:solidFill>
                  <a:schemeClr val="accent5"/>
                </a:solidFill>
                <a:latin typeface="+mj-lt"/>
              </a:rPr>
              <a:t>Majors:</a:t>
            </a:r>
          </a:p>
        </p:txBody>
      </p:sp>
      <p:sp>
        <p:nvSpPr>
          <p:cNvPr id="29" name="TextBox 28"/>
          <p:cNvSpPr txBox="1"/>
          <p:nvPr/>
        </p:nvSpPr>
        <p:spPr bwMode="gray">
          <a:xfrm>
            <a:off x="479231" y="4828432"/>
            <a:ext cx="1256263" cy="1007706"/>
          </a:xfrm>
          <a:prstGeom prst="rect">
            <a:avLst/>
          </a:prstGeom>
        </p:spPr>
        <p:txBody>
          <a:bodyPr wrap="square" lIns="0" rIns="0" rtlCol="0" anchor="b" anchorCtr="0">
            <a:normAutofit/>
          </a:bodyPr>
          <a:lstStyle/>
          <a:p>
            <a:pPr>
              <a:lnSpc>
                <a:spcPts val="900"/>
              </a:lnSpc>
            </a:pPr>
            <a:endParaRPr lang="en-US" sz="1300" b="1" dirty="0">
              <a:solidFill>
                <a:schemeClr val="tx1"/>
              </a:solidFill>
            </a:endParaRPr>
          </a:p>
        </p:txBody>
      </p:sp>
      <p:sp>
        <p:nvSpPr>
          <p:cNvPr id="33" name="TextBox 32">
            <a:extLst>
              <a:ext uri="{FF2B5EF4-FFF2-40B4-BE49-F238E27FC236}">
                <a16:creationId xmlns:a16="http://schemas.microsoft.com/office/drawing/2014/main" id="{F606AE0E-2CCC-3D43-8BFA-7CF1D7FF8AED}"/>
              </a:ext>
            </a:extLst>
          </p:cNvPr>
          <p:cNvSpPr txBox="1"/>
          <p:nvPr/>
        </p:nvSpPr>
        <p:spPr>
          <a:xfrm>
            <a:off x="479231" y="4828432"/>
            <a:ext cx="1394436" cy="1143903"/>
          </a:xfrm>
          <a:prstGeom prst="rect">
            <a:avLst/>
          </a:prstGeom>
          <a:noFill/>
        </p:spPr>
        <p:txBody>
          <a:bodyPr wrap="square" lIns="0" tIns="0" rIns="0" bIns="0" rtlCol="0">
            <a:spAutoFit/>
          </a:bodyPr>
          <a:lstStyle/>
          <a:p>
            <a:pPr>
              <a:spcBef>
                <a:spcPts val="450"/>
              </a:spcBef>
              <a:buSzPct val="100000"/>
              <a:defRPr/>
            </a:pPr>
            <a:r>
              <a:rPr lang="en-US" sz="1100" dirty="0">
                <a:latin typeface="+mj-lt"/>
              </a:rPr>
              <a:t>Undergraduate</a:t>
            </a:r>
          </a:p>
          <a:p>
            <a:pPr marL="171450" indent="-171450">
              <a:buSzPct val="100000"/>
              <a:buFont typeface="Wingdings" panose="05000000000000000000" pitchFamily="2" charset="2"/>
              <a:buChar char="§"/>
              <a:defRPr/>
            </a:pPr>
            <a:r>
              <a:rPr lang="en-US" sz="1100" dirty="0">
                <a:latin typeface="+mj-lt"/>
              </a:rPr>
              <a:t>Business</a:t>
            </a:r>
          </a:p>
          <a:p>
            <a:pPr marL="171450" indent="-171450">
              <a:buSzPct val="100000"/>
              <a:buFont typeface="Wingdings" panose="05000000000000000000" pitchFamily="2" charset="2"/>
              <a:buChar char="§"/>
              <a:defRPr/>
            </a:pPr>
            <a:r>
              <a:rPr lang="en-US" sz="1100" dirty="0">
                <a:latin typeface="+mj-lt"/>
              </a:rPr>
              <a:t>Economics</a:t>
            </a:r>
          </a:p>
          <a:p>
            <a:pPr marL="171450" indent="-171450">
              <a:buSzPct val="100000"/>
              <a:buFont typeface="Wingdings" panose="05000000000000000000" pitchFamily="2" charset="2"/>
              <a:buChar char="§"/>
              <a:defRPr/>
            </a:pPr>
            <a:r>
              <a:rPr lang="en-US" sz="1100" dirty="0">
                <a:latin typeface="+mj-lt"/>
              </a:rPr>
              <a:t>STEM</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4" name="TextBox 33">
            <a:extLst>
              <a:ext uri="{FF2B5EF4-FFF2-40B4-BE49-F238E27FC236}">
                <a16:creationId xmlns:a16="http://schemas.microsoft.com/office/drawing/2014/main" id="{F606AE0E-2CCC-3D43-8BFA-7CF1D7FF8AED}"/>
              </a:ext>
            </a:extLst>
          </p:cNvPr>
          <p:cNvSpPr txBox="1"/>
          <p:nvPr/>
        </p:nvSpPr>
        <p:spPr>
          <a:xfrm>
            <a:off x="1735494" y="4828432"/>
            <a:ext cx="1394436" cy="805349"/>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indent="-171450">
              <a:buSzPct val="100000"/>
              <a:buFont typeface="Wingdings" panose="05000000000000000000" pitchFamily="2" charset="2"/>
              <a:buChar char="§"/>
              <a:defRPr/>
            </a:pPr>
            <a:r>
              <a:rPr lang="en-US" sz="1100" dirty="0">
                <a:latin typeface="+mj-lt"/>
              </a:rPr>
              <a:t>MBA</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5" name="TextBox 34">
            <a:extLst>
              <a:ext uri="{FF2B5EF4-FFF2-40B4-BE49-F238E27FC236}">
                <a16:creationId xmlns:a16="http://schemas.microsoft.com/office/drawing/2014/main" id="{F606AE0E-2CCC-3D43-8BFA-7CF1D7FF8AED}"/>
              </a:ext>
            </a:extLst>
          </p:cNvPr>
          <p:cNvSpPr txBox="1"/>
          <p:nvPr/>
        </p:nvSpPr>
        <p:spPr>
          <a:xfrm>
            <a:off x="3365963" y="4828432"/>
            <a:ext cx="1394436" cy="1184940"/>
          </a:xfrm>
          <a:prstGeom prst="rect">
            <a:avLst/>
          </a:prstGeom>
          <a:noFill/>
        </p:spPr>
        <p:txBody>
          <a:bodyPr wrap="square" lIns="0" tIns="0" rIns="0" bIns="0" rtlCol="0">
            <a:spAutoFit/>
          </a:bodyPr>
          <a:lstStyle/>
          <a:p>
            <a:pPr>
              <a:spcBef>
                <a:spcPts val="450"/>
              </a:spcBef>
              <a:buSzPct val="100000"/>
              <a:defRPr/>
            </a:pPr>
            <a:r>
              <a:rPr lang="en-US" sz="1100" dirty="0">
                <a:latin typeface="+mj-lt"/>
              </a:rPr>
              <a:t>Undergraduate</a:t>
            </a:r>
          </a:p>
          <a:p>
            <a:pPr marL="171450" indent="-171450">
              <a:buSzPct val="100000"/>
              <a:buFont typeface="Wingdings" panose="05000000000000000000" pitchFamily="2" charset="2"/>
              <a:buChar char="§"/>
              <a:defRPr/>
            </a:pPr>
            <a:r>
              <a:rPr lang="en-US" sz="1100" dirty="0">
                <a:latin typeface="+mj-lt"/>
              </a:rPr>
              <a:t>Computer Science </a:t>
            </a:r>
          </a:p>
          <a:p>
            <a:pPr marL="171450" indent="-171450">
              <a:buSzPct val="100000"/>
              <a:buFont typeface="Wingdings" panose="05000000000000000000" pitchFamily="2" charset="2"/>
              <a:buChar char="§"/>
              <a:defRPr/>
            </a:pPr>
            <a:r>
              <a:rPr lang="en-US" sz="1100" dirty="0">
                <a:latin typeface="+mj-lt"/>
              </a:rPr>
              <a:t>Software Engineering</a:t>
            </a:r>
          </a:p>
          <a:p>
            <a:pPr marL="171450" indent="-171450">
              <a:buSzPct val="100000"/>
              <a:buFont typeface="Wingdings" panose="05000000000000000000" pitchFamily="2" charset="2"/>
              <a:buChar char="§"/>
              <a:defRPr/>
            </a:pPr>
            <a:r>
              <a:rPr lang="en-US" sz="1100" dirty="0">
                <a:latin typeface="+mj-lt"/>
              </a:rPr>
              <a:t>Information Systems</a:t>
            </a:r>
          </a:p>
        </p:txBody>
      </p:sp>
      <p:sp>
        <p:nvSpPr>
          <p:cNvPr id="36" name="TextBox 35">
            <a:extLst>
              <a:ext uri="{FF2B5EF4-FFF2-40B4-BE49-F238E27FC236}">
                <a16:creationId xmlns:a16="http://schemas.microsoft.com/office/drawing/2014/main" id="{F606AE0E-2CCC-3D43-8BFA-7CF1D7FF8AED}"/>
              </a:ext>
            </a:extLst>
          </p:cNvPr>
          <p:cNvSpPr txBox="1"/>
          <p:nvPr/>
        </p:nvSpPr>
        <p:spPr>
          <a:xfrm>
            <a:off x="4622226" y="4828432"/>
            <a:ext cx="1394436" cy="1651734"/>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indent="-171450">
              <a:buSzPct val="100000"/>
              <a:buFont typeface="Wingdings" panose="05000000000000000000" pitchFamily="2" charset="2"/>
              <a:buChar char="§"/>
              <a:defRPr/>
            </a:pPr>
            <a:r>
              <a:rPr lang="en-US" sz="1100" dirty="0">
                <a:latin typeface="+mj-lt"/>
              </a:rPr>
              <a:t>Information Systems</a:t>
            </a:r>
          </a:p>
          <a:p>
            <a:pPr marL="171450" indent="-171450">
              <a:buSzPct val="100000"/>
              <a:buFont typeface="Wingdings" panose="05000000000000000000" pitchFamily="2" charset="2"/>
              <a:buChar char="§"/>
              <a:defRPr/>
            </a:pPr>
            <a:r>
              <a:rPr lang="en-US" sz="1100" dirty="0">
                <a:latin typeface="+mj-lt"/>
              </a:rPr>
              <a:t>Computer Science</a:t>
            </a:r>
          </a:p>
          <a:p>
            <a:pPr marL="171450" indent="-171450">
              <a:buSzPct val="100000"/>
              <a:buFont typeface="Wingdings" panose="05000000000000000000" pitchFamily="2" charset="2"/>
              <a:buChar char="§"/>
              <a:defRPr/>
            </a:pPr>
            <a:r>
              <a:rPr lang="en-US" sz="1100" dirty="0">
                <a:latin typeface="+mj-lt"/>
              </a:rPr>
              <a:t>Software Engineering </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7" name="TextBox 36">
            <a:extLst>
              <a:ext uri="{FF2B5EF4-FFF2-40B4-BE49-F238E27FC236}">
                <a16:creationId xmlns:a16="http://schemas.microsoft.com/office/drawing/2014/main" id="{F606AE0E-2CCC-3D43-8BFA-7CF1D7FF8AED}"/>
              </a:ext>
            </a:extLst>
          </p:cNvPr>
          <p:cNvSpPr txBox="1"/>
          <p:nvPr/>
        </p:nvSpPr>
        <p:spPr>
          <a:xfrm>
            <a:off x="6243366" y="4828432"/>
            <a:ext cx="1358900" cy="1143903"/>
          </a:xfrm>
          <a:prstGeom prst="rect">
            <a:avLst/>
          </a:prstGeom>
          <a:noFill/>
        </p:spPr>
        <p:txBody>
          <a:bodyPr wrap="square" lIns="0" tIns="0" rIns="0" bIns="0" rtlCol="0">
            <a:spAutoFit/>
          </a:bodyPr>
          <a:lstStyle/>
          <a:p>
            <a:pPr>
              <a:spcBef>
                <a:spcPts val="450"/>
              </a:spcBef>
              <a:buSzPct val="100000"/>
              <a:defRPr/>
            </a:pPr>
            <a:r>
              <a:rPr lang="en-US" sz="1100" dirty="0">
                <a:latin typeface="+mj-lt"/>
              </a:rPr>
              <a:t>Undergraduate</a:t>
            </a:r>
          </a:p>
          <a:p>
            <a:pPr marL="171450" indent="-171450">
              <a:buSzPct val="100000"/>
              <a:buFont typeface="Wingdings" panose="05000000000000000000" pitchFamily="2" charset="2"/>
              <a:buChar char="§"/>
              <a:defRPr/>
            </a:pPr>
            <a:r>
              <a:rPr lang="en-US" sz="1100" dirty="0"/>
              <a:t>Liberal Arts</a:t>
            </a:r>
          </a:p>
          <a:p>
            <a:pPr marL="171450" indent="-171450">
              <a:buSzPct val="100000"/>
              <a:buFont typeface="Wingdings" panose="05000000000000000000" pitchFamily="2" charset="2"/>
              <a:buChar char="§"/>
              <a:defRPr/>
            </a:pPr>
            <a:r>
              <a:rPr lang="en-US" sz="1100" dirty="0">
                <a:latin typeface="+mj-lt"/>
              </a:rPr>
              <a:t>Communications</a:t>
            </a:r>
          </a:p>
          <a:p>
            <a:pPr marL="171450" indent="-171450">
              <a:buSzPct val="100000"/>
              <a:buFont typeface="Wingdings" panose="05000000000000000000" pitchFamily="2" charset="2"/>
              <a:buChar char="§"/>
              <a:defRPr/>
            </a:pPr>
            <a:r>
              <a:rPr lang="en-US" sz="1100" dirty="0">
                <a:latin typeface="+mj-lt"/>
              </a:rPr>
              <a:t>User Experience</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8" name="TextBox 37">
            <a:extLst>
              <a:ext uri="{FF2B5EF4-FFF2-40B4-BE49-F238E27FC236}">
                <a16:creationId xmlns:a16="http://schemas.microsoft.com/office/drawing/2014/main" id="{F606AE0E-2CCC-3D43-8BFA-7CF1D7FF8AED}"/>
              </a:ext>
            </a:extLst>
          </p:cNvPr>
          <p:cNvSpPr txBox="1"/>
          <p:nvPr/>
        </p:nvSpPr>
        <p:spPr>
          <a:xfrm>
            <a:off x="7602266" y="4828432"/>
            <a:ext cx="1394436" cy="1651734"/>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indent="-171450">
              <a:buSzPct val="100000"/>
              <a:buFont typeface="Wingdings" panose="05000000000000000000" pitchFamily="2" charset="2"/>
              <a:buChar char="§"/>
              <a:defRPr/>
            </a:pPr>
            <a:r>
              <a:rPr lang="en-US" sz="1100" dirty="0">
                <a:latin typeface="+mj-lt"/>
              </a:rPr>
              <a:t>MBA</a:t>
            </a:r>
          </a:p>
          <a:p>
            <a:pPr marL="171450" indent="-171450">
              <a:buSzPct val="100000"/>
              <a:buFont typeface="Wingdings" panose="05000000000000000000" pitchFamily="2" charset="2"/>
              <a:buChar char="§"/>
              <a:defRPr/>
            </a:pPr>
            <a:r>
              <a:rPr lang="en-US" sz="1100" dirty="0">
                <a:latin typeface="+mj-lt"/>
              </a:rPr>
              <a:t>Design Innovation</a:t>
            </a:r>
          </a:p>
          <a:p>
            <a:pPr marL="171450" indent="-171450">
              <a:buSzPct val="100000"/>
              <a:buFont typeface="Wingdings" panose="05000000000000000000" pitchFamily="2" charset="2"/>
              <a:buChar char="§"/>
              <a:defRPr/>
            </a:pPr>
            <a:r>
              <a:rPr lang="en-US" sz="1100" dirty="0">
                <a:latin typeface="+mj-lt"/>
              </a:rPr>
              <a:t>Human Computer Interaction</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39" name="TextBox 38">
            <a:extLst>
              <a:ext uri="{FF2B5EF4-FFF2-40B4-BE49-F238E27FC236}">
                <a16:creationId xmlns:a16="http://schemas.microsoft.com/office/drawing/2014/main" id="{F606AE0E-2CCC-3D43-8BFA-7CF1D7FF8AED}"/>
              </a:ext>
            </a:extLst>
          </p:cNvPr>
          <p:cNvSpPr txBox="1"/>
          <p:nvPr/>
        </p:nvSpPr>
        <p:spPr>
          <a:xfrm>
            <a:off x="9130100" y="4828432"/>
            <a:ext cx="1358900" cy="1821011"/>
          </a:xfrm>
          <a:prstGeom prst="rect">
            <a:avLst/>
          </a:prstGeom>
          <a:noFill/>
        </p:spPr>
        <p:txBody>
          <a:bodyPr wrap="square" lIns="0" tIns="0" rIns="0" bIns="0" rtlCol="0">
            <a:spAutoFit/>
          </a:bodyPr>
          <a:lstStyle/>
          <a:p>
            <a:pPr>
              <a:spcBef>
                <a:spcPts val="450"/>
              </a:spcBef>
              <a:buSzPct val="100000"/>
              <a:defRPr/>
            </a:pPr>
            <a:r>
              <a:rPr lang="en-US" sz="1100" dirty="0">
                <a:latin typeface="+mj-lt"/>
              </a:rPr>
              <a:t>Undergraduate</a:t>
            </a:r>
          </a:p>
          <a:p>
            <a:pPr marL="171450" indent="-171450">
              <a:buSzPct val="100000"/>
              <a:buFont typeface="Wingdings" panose="05000000000000000000" pitchFamily="2" charset="2"/>
              <a:buChar char="§"/>
              <a:defRPr/>
            </a:pPr>
            <a:r>
              <a:rPr lang="en-US" sz="1100" dirty="0">
                <a:latin typeface="+mj-lt"/>
              </a:rPr>
              <a:t>Business</a:t>
            </a:r>
          </a:p>
          <a:p>
            <a:pPr marL="171450" indent="-171450">
              <a:buSzPct val="100000"/>
              <a:buFont typeface="Wingdings" panose="05000000000000000000" pitchFamily="2" charset="2"/>
              <a:buChar char="§"/>
              <a:defRPr/>
            </a:pPr>
            <a:r>
              <a:rPr lang="en-US" sz="1100" dirty="0">
                <a:latin typeface="+mj-lt"/>
              </a:rPr>
              <a:t>Economic</a:t>
            </a:r>
          </a:p>
          <a:p>
            <a:pPr marL="171450" indent="-171450">
              <a:buSzPct val="100000"/>
              <a:buFont typeface="Wingdings" panose="05000000000000000000" pitchFamily="2" charset="2"/>
              <a:buChar char="§"/>
              <a:defRPr/>
            </a:pPr>
            <a:r>
              <a:rPr lang="en-US" sz="1100" dirty="0">
                <a:latin typeface="+mj-lt"/>
              </a:rPr>
              <a:t>Information Systems</a:t>
            </a:r>
          </a:p>
          <a:p>
            <a:pPr marL="171450" indent="-171450">
              <a:buSzPct val="100000"/>
              <a:buFont typeface="Wingdings" panose="05000000000000000000" pitchFamily="2" charset="2"/>
              <a:buChar char="§"/>
              <a:defRPr/>
            </a:pPr>
            <a:r>
              <a:rPr lang="en-US" sz="1100" dirty="0">
                <a:latin typeface="+mj-lt"/>
              </a:rPr>
              <a:t>Supply Chain</a:t>
            </a:r>
          </a:p>
          <a:p>
            <a:pPr marL="171450" indent="-171450">
              <a:buSzPct val="100000"/>
              <a:buFont typeface="Wingdings" panose="05000000000000000000" pitchFamily="2" charset="2"/>
              <a:buChar char="§"/>
              <a:defRPr/>
            </a:pPr>
            <a:r>
              <a:rPr lang="en-US" sz="1100" dirty="0">
                <a:latin typeface="+mj-lt"/>
              </a:rPr>
              <a:t>Operations</a:t>
            </a:r>
          </a:p>
          <a:p>
            <a:pPr marL="171450" indent="-171450">
              <a:buSzPct val="100000"/>
              <a:buFont typeface="Wingdings" panose="05000000000000000000" pitchFamily="2" charset="2"/>
              <a:buChar char="§"/>
              <a:defRPr/>
            </a:pPr>
            <a:r>
              <a:rPr lang="en-US" sz="1100" dirty="0">
                <a:latin typeface="+mj-lt"/>
              </a:rPr>
              <a:t>STEM </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40" name="TextBox 39">
            <a:extLst>
              <a:ext uri="{FF2B5EF4-FFF2-40B4-BE49-F238E27FC236}">
                <a16:creationId xmlns:a16="http://schemas.microsoft.com/office/drawing/2014/main" id="{F606AE0E-2CCC-3D43-8BFA-7CF1D7FF8AED}"/>
              </a:ext>
            </a:extLst>
          </p:cNvPr>
          <p:cNvSpPr txBox="1"/>
          <p:nvPr/>
        </p:nvSpPr>
        <p:spPr>
          <a:xfrm>
            <a:off x="10489000" y="4828432"/>
            <a:ext cx="1394436" cy="805349"/>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indent="-171450">
              <a:buSzPct val="100000"/>
              <a:buFont typeface="Wingdings" panose="05000000000000000000" pitchFamily="2" charset="2"/>
              <a:buChar char="§"/>
              <a:defRPr/>
            </a:pPr>
            <a:r>
              <a:rPr lang="en-US" sz="1100" dirty="0">
                <a:latin typeface="+mj-lt"/>
              </a:rPr>
              <a:t>MBA</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6" name="Rectangle 5"/>
          <p:cNvSpPr/>
          <p:nvPr/>
        </p:nvSpPr>
        <p:spPr bwMode="gray">
          <a:xfrm rot="18519296">
            <a:off x="6158407" y="2803845"/>
            <a:ext cx="2728422" cy="768650"/>
          </a:xfrm>
          <a:prstGeom prst="rect">
            <a:avLst/>
          </a:prstGeom>
          <a:solidFill>
            <a:schemeClr val="bg1"/>
          </a:solidFill>
          <a:ln w="19050" algn="ctr">
            <a:solidFill>
              <a:srgbClr val="C00000"/>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smtClean="0"/>
              <a:t>Not recruiting this profile at UMN or UW</a:t>
            </a:r>
          </a:p>
        </p:txBody>
      </p:sp>
    </p:spTree>
    <p:extLst>
      <p:ext uri="{BB962C8B-B14F-4D97-AF65-F5344CB8AC3E}">
        <p14:creationId xmlns:p14="http://schemas.microsoft.com/office/powerpoint/2010/main" val="99306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Cross Competency Profile – </a:t>
            </a:r>
            <a:r>
              <a:rPr lang="en-US" i="1" dirty="0"/>
              <a:t>Example</a:t>
            </a:r>
            <a:endParaRPr lang="en-US" dirty="0"/>
          </a:p>
        </p:txBody>
      </p:sp>
      <p:grpSp>
        <p:nvGrpSpPr>
          <p:cNvPr id="8" name="Group 7">
            <a:extLst>
              <a:ext uri="{FF2B5EF4-FFF2-40B4-BE49-F238E27FC236}">
                <a16:creationId xmlns:a16="http://schemas.microsoft.com/office/drawing/2014/main" id="{F2051751-A687-4E11-9237-978DCB0B563C}"/>
              </a:ext>
            </a:extLst>
          </p:cNvPr>
          <p:cNvGrpSpPr/>
          <p:nvPr/>
        </p:nvGrpSpPr>
        <p:grpSpPr>
          <a:xfrm>
            <a:off x="623207" y="1417708"/>
            <a:ext cx="3254813" cy="2534740"/>
            <a:chOff x="564324" y="1449240"/>
            <a:chExt cx="2193274" cy="2534740"/>
          </a:xfrm>
        </p:grpSpPr>
        <p:sp>
          <p:nvSpPr>
            <p:cNvPr id="9" name="TextBox 8">
              <a:extLst>
                <a:ext uri="{FF2B5EF4-FFF2-40B4-BE49-F238E27FC236}">
                  <a16:creationId xmlns:a16="http://schemas.microsoft.com/office/drawing/2014/main" id="{19063146-7EB8-CF4B-A7C8-2C2076AADDF3}"/>
                </a:ext>
              </a:extLst>
            </p:cNvPr>
            <p:cNvSpPr txBox="1"/>
            <p:nvPr/>
          </p:nvSpPr>
          <p:spPr>
            <a:xfrm>
              <a:off x="564324" y="1449240"/>
              <a:ext cx="2193273" cy="246221"/>
            </a:xfrm>
            <a:prstGeom prst="rect">
              <a:avLst/>
            </a:prstGeom>
            <a:noFill/>
          </p:spPr>
          <p:txBody>
            <a:bodyPr wrap="square" lIns="0" tIns="0" rIns="0" bIns="0" rtlCol="0">
              <a:spAutoFit/>
            </a:bodyPr>
            <a:lstStyle/>
            <a:p>
              <a:pPr defTabSz="914378">
                <a:spcBef>
                  <a:spcPts val="450"/>
                </a:spcBef>
                <a:buSzPct val="100000"/>
                <a:defRPr/>
              </a:pPr>
              <a:r>
                <a:rPr lang="en-US" sz="1600" b="1" dirty="0">
                  <a:solidFill>
                    <a:schemeClr val="accent5"/>
                  </a:solidFill>
                  <a:latin typeface="+mj-lt"/>
                </a:rPr>
                <a:t>Analytics Profile </a:t>
              </a:r>
            </a:p>
          </p:txBody>
        </p:sp>
        <p:sp>
          <p:nvSpPr>
            <p:cNvPr id="10" name="TextBox 9">
              <a:extLst>
                <a:ext uri="{FF2B5EF4-FFF2-40B4-BE49-F238E27FC236}">
                  <a16:creationId xmlns:a16="http://schemas.microsoft.com/office/drawing/2014/main" id="{F606AE0E-2CCC-3D43-8BFA-7CF1D7FF8AED}"/>
                </a:ext>
              </a:extLst>
            </p:cNvPr>
            <p:cNvSpPr txBox="1"/>
            <p:nvPr/>
          </p:nvSpPr>
          <p:spPr>
            <a:xfrm>
              <a:off x="564325" y="2044988"/>
              <a:ext cx="2193273" cy="1938992"/>
            </a:xfrm>
            <a:prstGeom prst="rect">
              <a:avLst/>
            </a:prstGeom>
            <a:noFill/>
          </p:spPr>
          <p:txBody>
            <a:bodyPr wrap="square" lIns="0" tIns="0" rIns="0" bIns="0" rtlCol="0">
              <a:spAutoFit/>
            </a:bodyPr>
            <a:lstStyle/>
            <a:p>
              <a:r>
                <a:rPr lang="en-US" sz="1400" dirty="0"/>
                <a:t>This </a:t>
              </a:r>
              <a:r>
                <a:rPr lang="en-US" sz="1400" i="1" dirty="0"/>
                <a:t>Consultant </a:t>
              </a:r>
              <a:r>
                <a:rPr lang="en-US" sz="1400" dirty="0"/>
                <a:t>leverages disparate data to </a:t>
              </a:r>
              <a:r>
                <a:rPr lang="en-US" sz="1400" b="1" dirty="0">
                  <a:solidFill>
                    <a:schemeClr val="accent5"/>
                  </a:solidFill>
                </a:rPr>
                <a:t>design cutting-edge analytics platforms </a:t>
              </a:r>
              <a:r>
                <a:rPr lang="en-US" sz="1400" dirty="0"/>
                <a:t>to help clients identify trends and make informed business decisions. This </a:t>
              </a:r>
              <a:r>
                <a:rPr lang="en-US" sz="1400" i="1" dirty="0"/>
                <a:t>Consultant </a:t>
              </a:r>
              <a:r>
                <a:rPr lang="en-US" sz="1400" dirty="0"/>
                <a:t>also advises clients on </a:t>
              </a:r>
              <a:r>
                <a:rPr lang="en-US" sz="1400" b="1" dirty="0">
                  <a:solidFill>
                    <a:schemeClr val="accent5"/>
                  </a:solidFill>
                </a:rPr>
                <a:t>data management </a:t>
              </a:r>
              <a:r>
                <a:rPr lang="en-US" sz="1400" dirty="0"/>
                <a:t>and business analytics to enable continuous and sustained value creation</a:t>
              </a:r>
            </a:p>
          </p:txBody>
        </p:sp>
        <p:cxnSp>
          <p:nvCxnSpPr>
            <p:cNvPr id="11" name="Straight Connector 10">
              <a:extLst>
                <a:ext uri="{FF2B5EF4-FFF2-40B4-BE49-F238E27FC236}">
                  <a16:creationId xmlns:a16="http://schemas.microsoft.com/office/drawing/2014/main" id="{2522CB3E-D91A-444C-81DF-5A2101545236}"/>
                </a:ext>
              </a:extLst>
            </p:cNvPr>
            <p:cNvCxnSpPr>
              <a:cxnSpLocks/>
            </p:cNvCxnSpPr>
            <p:nvPr/>
          </p:nvCxnSpPr>
          <p:spPr>
            <a:xfrm>
              <a:off x="564324" y="1771940"/>
              <a:ext cx="209499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F606AE0E-2CCC-3D43-8BFA-7CF1D7FF8AED}"/>
              </a:ext>
            </a:extLst>
          </p:cNvPr>
          <p:cNvSpPr txBox="1"/>
          <p:nvPr/>
        </p:nvSpPr>
        <p:spPr>
          <a:xfrm>
            <a:off x="623208" y="4649427"/>
            <a:ext cx="1662792" cy="2087751"/>
          </a:xfrm>
          <a:prstGeom prst="rect">
            <a:avLst/>
          </a:prstGeom>
          <a:noFill/>
        </p:spPr>
        <p:txBody>
          <a:bodyPr wrap="square" lIns="0" tIns="0" rIns="0" bIns="0" rtlCol="0">
            <a:spAutoFit/>
          </a:bodyPr>
          <a:lstStyle/>
          <a:p>
            <a:pPr>
              <a:spcBef>
                <a:spcPts val="450"/>
              </a:spcBef>
              <a:buSzPct val="100000"/>
              <a:defRPr/>
            </a:pPr>
            <a:r>
              <a:rPr lang="en-US" sz="1600" b="1" dirty="0">
                <a:solidFill>
                  <a:schemeClr val="accent5"/>
                </a:solidFill>
              </a:rPr>
              <a:t>Majors: </a:t>
            </a:r>
          </a:p>
          <a:p>
            <a:pPr>
              <a:spcBef>
                <a:spcPts val="1800"/>
              </a:spcBef>
              <a:buSzPct val="100000"/>
              <a:defRPr/>
            </a:pPr>
            <a:r>
              <a:rPr lang="en-US" sz="1100" dirty="0"/>
              <a:t>Undergraduate</a:t>
            </a:r>
          </a:p>
          <a:p>
            <a:pPr marL="171450" lvl="1" indent="-171450" defTabSz="1219170">
              <a:spcBef>
                <a:spcPts val="200"/>
              </a:spcBef>
              <a:buSzPct val="100000"/>
              <a:buFont typeface="Wingdings" panose="05000000000000000000" pitchFamily="2" charset="2"/>
              <a:buChar char="§"/>
              <a:defRPr/>
            </a:pPr>
            <a:r>
              <a:rPr lang="en-US" sz="1100" dirty="0"/>
              <a:t>Analytics</a:t>
            </a:r>
          </a:p>
          <a:p>
            <a:pPr marL="171450" lvl="1" indent="-171450" defTabSz="1219170">
              <a:spcBef>
                <a:spcPts val="200"/>
              </a:spcBef>
              <a:buSzPct val="100000"/>
              <a:buFont typeface="Wingdings" panose="05000000000000000000" pitchFamily="2" charset="2"/>
              <a:buChar char="§"/>
              <a:defRPr/>
            </a:pPr>
            <a:r>
              <a:rPr lang="en-US" sz="1100" dirty="0"/>
              <a:t>Data Science</a:t>
            </a:r>
          </a:p>
          <a:p>
            <a:pPr marL="171450" lvl="1" indent="-171450" defTabSz="1219170">
              <a:spcBef>
                <a:spcPts val="200"/>
              </a:spcBef>
              <a:buSzPct val="100000"/>
              <a:buFont typeface="Wingdings" panose="05000000000000000000" pitchFamily="2" charset="2"/>
              <a:buChar char="§"/>
              <a:defRPr/>
            </a:pPr>
            <a:r>
              <a:rPr lang="en-US" sz="1100" dirty="0"/>
              <a:t>Math/Statistics</a:t>
            </a:r>
          </a:p>
          <a:p>
            <a:pPr marL="171450" lvl="1" indent="-171450" defTabSz="1219170">
              <a:spcBef>
                <a:spcPts val="200"/>
              </a:spcBef>
              <a:buSzPct val="100000"/>
              <a:buFont typeface="Wingdings" panose="05000000000000000000" pitchFamily="2" charset="2"/>
              <a:buChar char="§"/>
              <a:defRPr/>
            </a:pPr>
            <a:r>
              <a:rPr lang="en-US" sz="1100" dirty="0"/>
              <a:t>Computer Science</a:t>
            </a:r>
          </a:p>
          <a:p>
            <a:pPr marL="171450" lvl="1" indent="-171450" defTabSz="1219170">
              <a:spcBef>
                <a:spcPts val="200"/>
              </a:spcBef>
              <a:buSzPct val="100000"/>
              <a:buFont typeface="Wingdings" panose="05000000000000000000" pitchFamily="2" charset="2"/>
              <a:buChar char="§"/>
              <a:defRPr/>
            </a:pPr>
            <a:r>
              <a:rPr lang="en-US" sz="1100" dirty="0"/>
              <a:t>Machine Learning</a:t>
            </a:r>
          </a:p>
          <a:p>
            <a:pPr>
              <a:spcBef>
                <a:spcPts val="450"/>
              </a:spcBef>
              <a:buSzPct val="100000"/>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sp>
        <p:nvSpPr>
          <p:cNvPr id="21" name="TextBox 20">
            <a:extLst>
              <a:ext uri="{FF2B5EF4-FFF2-40B4-BE49-F238E27FC236}">
                <a16:creationId xmlns:a16="http://schemas.microsoft.com/office/drawing/2014/main" id="{F606AE0E-2CCC-3D43-8BFA-7CF1D7FF8AED}"/>
              </a:ext>
            </a:extLst>
          </p:cNvPr>
          <p:cNvSpPr txBox="1"/>
          <p:nvPr/>
        </p:nvSpPr>
        <p:spPr>
          <a:xfrm>
            <a:off x="2374977" y="5146379"/>
            <a:ext cx="1394436" cy="1143903"/>
          </a:xfrm>
          <a:prstGeom prst="rect">
            <a:avLst/>
          </a:prstGeom>
          <a:noFill/>
        </p:spPr>
        <p:txBody>
          <a:bodyPr wrap="square" lIns="0" tIns="0" rIns="0" bIns="0" rtlCol="0">
            <a:spAutoFit/>
          </a:bodyPr>
          <a:lstStyle/>
          <a:p>
            <a:pPr>
              <a:spcBef>
                <a:spcPts val="450"/>
              </a:spcBef>
              <a:buSzPct val="100000"/>
              <a:defRPr/>
            </a:pPr>
            <a:r>
              <a:rPr lang="en-US" sz="1100" dirty="0">
                <a:latin typeface="+mj-lt"/>
              </a:rPr>
              <a:t>Graduate</a:t>
            </a:r>
          </a:p>
          <a:p>
            <a:pPr marL="171450" lvl="1" indent="-171450" defTabSz="1219170">
              <a:buSzPct val="100000"/>
              <a:buFont typeface="Wingdings" panose="05000000000000000000" pitchFamily="2" charset="2"/>
              <a:buChar char="§"/>
              <a:defRPr/>
            </a:pPr>
            <a:r>
              <a:rPr lang="en-US" sz="1100" dirty="0"/>
              <a:t>MBA</a:t>
            </a:r>
          </a:p>
          <a:p>
            <a:pPr marL="171450" lvl="1" indent="-171450" defTabSz="1219170">
              <a:buSzPct val="100000"/>
              <a:buFont typeface="Wingdings" panose="05000000000000000000" pitchFamily="2" charset="2"/>
              <a:buChar char="§"/>
              <a:defRPr/>
            </a:pPr>
            <a:r>
              <a:rPr lang="en-US" sz="1100" dirty="0"/>
              <a:t>Analytics</a:t>
            </a:r>
          </a:p>
          <a:p>
            <a:pPr marL="171450" lvl="1" indent="-171450" defTabSz="1219170">
              <a:buSzPct val="100000"/>
              <a:buFont typeface="Wingdings" panose="05000000000000000000" pitchFamily="2" charset="2"/>
              <a:buChar char="§"/>
              <a:defRPr/>
            </a:pPr>
            <a:r>
              <a:rPr lang="en-US" sz="1100" dirty="0"/>
              <a:t>Data Science</a:t>
            </a:r>
          </a:p>
          <a:p>
            <a:pPr marL="171450" indent="-171450">
              <a:spcBef>
                <a:spcPts val="450"/>
              </a:spcBef>
              <a:buSzPct val="100000"/>
              <a:buFont typeface="Wingdings" panose="05000000000000000000" pitchFamily="2" charset="2"/>
              <a:buChar char="§"/>
              <a:defRPr/>
            </a:pPr>
            <a:endParaRPr lang="en-US" sz="1100" dirty="0">
              <a:latin typeface="+mj-lt"/>
            </a:endParaRPr>
          </a:p>
          <a:p>
            <a:pPr marL="171450" indent="-171450">
              <a:spcBef>
                <a:spcPts val="450"/>
              </a:spcBef>
              <a:buSzPct val="100000"/>
              <a:buFont typeface="Wingdings" panose="05000000000000000000" pitchFamily="2" charset="2"/>
              <a:buChar char="§"/>
              <a:defRPr/>
            </a:pPr>
            <a:endParaRPr lang="en-US" sz="1100" dirty="0">
              <a:latin typeface="+mj-lt"/>
            </a:endParaRPr>
          </a:p>
        </p:txBody>
      </p:sp>
      <p:cxnSp>
        <p:nvCxnSpPr>
          <p:cNvPr id="22" name="Straight Connector 21">
            <a:extLst>
              <a:ext uri="{FF2B5EF4-FFF2-40B4-BE49-F238E27FC236}">
                <a16:creationId xmlns:a16="http://schemas.microsoft.com/office/drawing/2014/main" id="{2522CB3E-D91A-444C-81DF-5A2101545236}"/>
              </a:ext>
            </a:extLst>
          </p:cNvPr>
          <p:cNvCxnSpPr>
            <a:cxnSpLocks/>
          </p:cNvCxnSpPr>
          <p:nvPr/>
        </p:nvCxnSpPr>
        <p:spPr>
          <a:xfrm>
            <a:off x="623207" y="4937660"/>
            <a:ext cx="3108960" cy="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159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FAQs</a:t>
            </a:r>
          </a:p>
        </p:txBody>
      </p:sp>
    </p:spTree>
    <p:extLst>
      <p:ext uri="{BB962C8B-B14F-4D97-AF65-F5344CB8AC3E}">
        <p14:creationId xmlns:p14="http://schemas.microsoft.com/office/powerpoint/2010/main" val="3864198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977373" y="1082786"/>
            <a:ext cx="1480161" cy="630557"/>
          </a:xfrm>
          <a:prstGeom prst="rect">
            <a:avLst/>
          </a:prstGeom>
        </p:spPr>
        <p:txBody>
          <a:bodyPr wrap="square">
            <a:spAutoFit/>
          </a:bodyPr>
          <a:lstStyle/>
          <a:p>
            <a:pPr algn="r">
              <a:lnSpc>
                <a:spcPct val="106000"/>
              </a:lnSpc>
              <a:buFont typeface="Wingdings 2" pitchFamily="18" charset="2"/>
              <a:buNone/>
            </a:pPr>
            <a:r>
              <a:rPr lang="en-US" sz="1100" dirty="0"/>
              <a:t>FT </a:t>
            </a:r>
            <a:r>
              <a:rPr lang="en-US" sz="1100" dirty="0" smtClean="0"/>
              <a:t>and Summer Scholar New </a:t>
            </a:r>
            <a:r>
              <a:rPr lang="en-US" sz="1100" dirty="0"/>
              <a:t>Hires </a:t>
            </a:r>
            <a:br>
              <a:rPr lang="en-US" sz="1100" dirty="0"/>
            </a:br>
            <a:r>
              <a:rPr lang="en-US" sz="1100" dirty="0"/>
              <a:t>Finalized</a:t>
            </a:r>
          </a:p>
        </p:txBody>
      </p:sp>
      <p:sp>
        <p:nvSpPr>
          <p:cNvPr id="3" name="Title 2"/>
          <p:cNvSpPr>
            <a:spLocks noGrp="1"/>
          </p:cNvSpPr>
          <p:nvPr>
            <p:ph type="title"/>
          </p:nvPr>
        </p:nvSpPr>
        <p:spPr/>
        <p:txBody>
          <a:bodyPr/>
          <a:lstStyle/>
          <a:p>
            <a:r>
              <a:rPr lang="en-US" noProof="0" dirty="0"/>
              <a:t>Recruiting Events Timeline</a:t>
            </a:r>
          </a:p>
        </p:txBody>
      </p:sp>
      <p:sp>
        <p:nvSpPr>
          <p:cNvPr id="2" name="Rectangle 1"/>
          <p:cNvSpPr/>
          <p:nvPr/>
        </p:nvSpPr>
        <p:spPr bwMode="gray">
          <a:xfrm>
            <a:off x="1693589" y="3442375"/>
            <a:ext cx="731520" cy="18288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3" name="Rectangle 62"/>
          <p:cNvSpPr/>
          <p:nvPr/>
        </p:nvSpPr>
        <p:spPr bwMode="gray">
          <a:xfrm>
            <a:off x="6447954" y="3442375"/>
            <a:ext cx="2019001" cy="182880"/>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4" name="Rectangle 63"/>
          <p:cNvSpPr/>
          <p:nvPr/>
        </p:nvSpPr>
        <p:spPr bwMode="gray">
          <a:xfrm>
            <a:off x="8466954" y="3435397"/>
            <a:ext cx="2011680" cy="18288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5" name="Rectangle 64"/>
          <p:cNvSpPr/>
          <p:nvPr/>
        </p:nvSpPr>
        <p:spPr bwMode="gray">
          <a:xfrm>
            <a:off x="4426415" y="3442375"/>
            <a:ext cx="2031118" cy="1828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6" name="Rectangle 65"/>
          <p:cNvSpPr/>
          <p:nvPr/>
        </p:nvSpPr>
        <p:spPr bwMode="gray">
          <a:xfrm>
            <a:off x="2414736" y="3442375"/>
            <a:ext cx="2011680" cy="182880"/>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 name="Rectangle 3"/>
          <p:cNvSpPr/>
          <p:nvPr/>
        </p:nvSpPr>
        <p:spPr bwMode="gray">
          <a:xfrm>
            <a:off x="2375577" y="1522135"/>
            <a:ext cx="45720" cy="210312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 name="Rectangle 8"/>
          <p:cNvSpPr/>
          <p:nvPr/>
        </p:nvSpPr>
        <p:spPr bwMode="gray">
          <a:xfrm>
            <a:off x="4381575" y="1796455"/>
            <a:ext cx="45720" cy="1737360"/>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 name="Rectangle 9"/>
          <p:cNvSpPr/>
          <p:nvPr/>
        </p:nvSpPr>
        <p:spPr bwMode="gray">
          <a:xfrm>
            <a:off x="6412975" y="1078996"/>
            <a:ext cx="45720" cy="24688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 name="Rectangle 10"/>
          <p:cNvSpPr/>
          <p:nvPr/>
        </p:nvSpPr>
        <p:spPr bwMode="gray">
          <a:xfrm>
            <a:off x="10463803" y="1057957"/>
            <a:ext cx="45720" cy="256032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TextBox 4"/>
          <p:cNvSpPr txBox="1"/>
          <p:nvPr/>
        </p:nvSpPr>
        <p:spPr>
          <a:xfrm>
            <a:off x="2642687" y="3073043"/>
            <a:ext cx="1700463" cy="369332"/>
          </a:xfrm>
          <a:prstGeom prst="rect">
            <a:avLst/>
          </a:prstGeom>
          <a:noFill/>
        </p:spPr>
        <p:txBody>
          <a:bodyPr wrap="square" lIns="0" tIns="0" rIns="0" bIns="0" rtlCol="0">
            <a:spAutoFit/>
          </a:bodyPr>
          <a:lstStyle/>
          <a:p>
            <a:pPr algn="r">
              <a:spcBef>
                <a:spcPts val="600"/>
              </a:spcBef>
              <a:buSzPct val="100000"/>
            </a:pPr>
            <a:r>
              <a:rPr lang="en-US" b="1" dirty="0">
                <a:solidFill>
                  <a:schemeClr val="accent2"/>
                </a:solidFill>
              </a:rPr>
              <a:t>FALL</a:t>
            </a:r>
          </a:p>
        </p:txBody>
      </p:sp>
      <p:sp>
        <p:nvSpPr>
          <p:cNvPr id="14" name="TextBox 13"/>
          <p:cNvSpPr txBox="1"/>
          <p:nvPr/>
        </p:nvSpPr>
        <p:spPr>
          <a:xfrm>
            <a:off x="4670471" y="3073043"/>
            <a:ext cx="1700463" cy="369332"/>
          </a:xfrm>
          <a:prstGeom prst="rect">
            <a:avLst/>
          </a:prstGeom>
          <a:noFill/>
        </p:spPr>
        <p:txBody>
          <a:bodyPr wrap="square" lIns="0" tIns="0" rIns="0" bIns="0" rtlCol="0">
            <a:spAutoFit/>
          </a:bodyPr>
          <a:lstStyle/>
          <a:p>
            <a:pPr algn="r">
              <a:spcBef>
                <a:spcPts val="600"/>
              </a:spcBef>
              <a:buSzPct val="100000"/>
            </a:pPr>
            <a:r>
              <a:rPr lang="en-US" b="1" dirty="0">
                <a:solidFill>
                  <a:schemeClr val="accent5"/>
                </a:solidFill>
              </a:rPr>
              <a:t>WINTER</a:t>
            </a:r>
          </a:p>
        </p:txBody>
      </p:sp>
      <p:sp>
        <p:nvSpPr>
          <p:cNvPr id="15" name="Oval 14"/>
          <p:cNvSpPr/>
          <p:nvPr/>
        </p:nvSpPr>
        <p:spPr>
          <a:xfrm>
            <a:off x="2323950" y="1384975"/>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16" name="Oval 15"/>
          <p:cNvSpPr/>
          <p:nvPr/>
        </p:nvSpPr>
        <p:spPr>
          <a:xfrm>
            <a:off x="4340513" y="1655095"/>
            <a:ext cx="137160" cy="13716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17" name="Oval 16"/>
          <p:cNvSpPr/>
          <p:nvPr/>
        </p:nvSpPr>
        <p:spPr>
          <a:xfrm>
            <a:off x="6344395" y="939502"/>
            <a:ext cx="137160" cy="13716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19" name="Oval 18"/>
          <p:cNvSpPr/>
          <p:nvPr/>
        </p:nvSpPr>
        <p:spPr>
          <a:xfrm>
            <a:off x="10418083" y="939502"/>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6" name="Rectangle 5"/>
          <p:cNvSpPr/>
          <p:nvPr/>
        </p:nvSpPr>
        <p:spPr>
          <a:xfrm>
            <a:off x="1421020" y="1522136"/>
            <a:ext cx="971897" cy="809965"/>
          </a:xfrm>
          <a:prstGeom prst="rect">
            <a:avLst/>
          </a:prstGeom>
        </p:spPr>
        <p:txBody>
          <a:bodyPr wrap="square">
            <a:spAutoFit/>
          </a:bodyPr>
          <a:lstStyle/>
          <a:p>
            <a:pPr algn="r">
              <a:lnSpc>
                <a:spcPct val="106000"/>
              </a:lnSpc>
              <a:buFont typeface="Wingdings 2" pitchFamily="18" charset="2"/>
              <a:buNone/>
            </a:pPr>
            <a:r>
              <a:rPr lang="en-US" sz="1100" dirty="0"/>
              <a:t>Recruiting 101 Best Practices Session</a:t>
            </a:r>
          </a:p>
        </p:txBody>
      </p:sp>
      <p:sp>
        <p:nvSpPr>
          <p:cNvPr id="21" name="TextBox 20"/>
          <p:cNvSpPr txBox="1"/>
          <p:nvPr/>
        </p:nvSpPr>
        <p:spPr>
          <a:xfrm>
            <a:off x="6636616" y="3070071"/>
            <a:ext cx="1700463" cy="369332"/>
          </a:xfrm>
          <a:prstGeom prst="rect">
            <a:avLst/>
          </a:prstGeom>
          <a:noFill/>
        </p:spPr>
        <p:txBody>
          <a:bodyPr wrap="square" lIns="0" tIns="0" rIns="0" bIns="0" rtlCol="0">
            <a:spAutoFit/>
          </a:bodyPr>
          <a:lstStyle/>
          <a:p>
            <a:pPr algn="r">
              <a:spcBef>
                <a:spcPts val="600"/>
              </a:spcBef>
              <a:buSzPct val="100000"/>
            </a:pPr>
            <a:r>
              <a:rPr lang="en-US" b="1" dirty="0">
                <a:solidFill>
                  <a:schemeClr val="accent4"/>
                </a:solidFill>
              </a:rPr>
              <a:t>SPRING</a:t>
            </a:r>
          </a:p>
        </p:txBody>
      </p:sp>
      <p:sp>
        <p:nvSpPr>
          <p:cNvPr id="22" name="TextBox 21"/>
          <p:cNvSpPr txBox="1"/>
          <p:nvPr/>
        </p:nvSpPr>
        <p:spPr>
          <a:xfrm>
            <a:off x="8703374" y="3100079"/>
            <a:ext cx="1700463" cy="369332"/>
          </a:xfrm>
          <a:prstGeom prst="rect">
            <a:avLst/>
          </a:prstGeom>
          <a:noFill/>
        </p:spPr>
        <p:txBody>
          <a:bodyPr wrap="square" lIns="0" tIns="0" rIns="0" bIns="0" rtlCol="0">
            <a:spAutoFit/>
          </a:bodyPr>
          <a:lstStyle/>
          <a:p>
            <a:pPr algn="r">
              <a:spcBef>
                <a:spcPts val="600"/>
              </a:spcBef>
              <a:buSzPct val="100000"/>
            </a:pPr>
            <a:r>
              <a:rPr lang="en-US" b="1" dirty="0">
                <a:solidFill>
                  <a:schemeClr val="accent1"/>
                </a:solidFill>
              </a:rPr>
              <a:t>SUMMER</a:t>
            </a:r>
          </a:p>
        </p:txBody>
      </p:sp>
      <p:sp>
        <p:nvSpPr>
          <p:cNvPr id="23" name="TextBox 60"/>
          <p:cNvSpPr txBox="1">
            <a:spLocks noChangeArrowheads="1"/>
          </p:cNvSpPr>
          <p:nvPr/>
        </p:nvSpPr>
        <p:spPr bwMode="auto">
          <a:xfrm>
            <a:off x="2685085" y="1813332"/>
            <a:ext cx="1727200" cy="451149"/>
          </a:xfrm>
          <a:prstGeom prst="rect">
            <a:avLst/>
          </a:prstGeom>
          <a:noFill/>
          <a:ln w="9525">
            <a:noFill/>
            <a:miter lim="800000"/>
            <a:headEnd/>
            <a:tailEnd/>
          </a:ln>
        </p:spPr>
        <p:txBody>
          <a:bodyPr wrap="square">
            <a:spAutoFit/>
          </a:bodyPr>
          <a:lstStyle/>
          <a:p>
            <a:pPr algn="r">
              <a:lnSpc>
                <a:spcPct val="106000"/>
              </a:lnSpc>
              <a:buFont typeface="Wingdings 2" pitchFamily="18" charset="2"/>
              <a:buNone/>
            </a:pPr>
            <a:r>
              <a:rPr lang="en-US" sz="1100" dirty="0"/>
              <a:t>Interviews/ </a:t>
            </a:r>
          </a:p>
          <a:p>
            <a:pPr algn="r">
              <a:lnSpc>
                <a:spcPct val="106000"/>
              </a:lnSpc>
              <a:buFont typeface="Wingdings 2" pitchFamily="18" charset="2"/>
              <a:buNone/>
            </a:pPr>
            <a:r>
              <a:rPr lang="en-US" sz="1100" dirty="0"/>
              <a:t>Offers Extended</a:t>
            </a:r>
          </a:p>
        </p:txBody>
      </p:sp>
      <p:sp>
        <p:nvSpPr>
          <p:cNvPr id="8" name="Rectangle 7"/>
          <p:cNvSpPr/>
          <p:nvPr/>
        </p:nvSpPr>
        <p:spPr>
          <a:xfrm>
            <a:off x="9405328" y="1121888"/>
            <a:ext cx="1118172" cy="630557"/>
          </a:xfrm>
          <a:prstGeom prst="rect">
            <a:avLst/>
          </a:prstGeom>
        </p:spPr>
        <p:txBody>
          <a:bodyPr wrap="square">
            <a:spAutoFit/>
          </a:bodyPr>
          <a:lstStyle/>
          <a:p>
            <a:pPr algn="r">
              <a:lnSpc>
                <a:spcPct val="106000"/>
              </a:lnSpc>
              <a:buFont typeface="Wingdings 2" pitchFamily="18" charset="2"/>
              <a:buNone/>
            </a:pPr>
            <a:r>
              <a:rPr lang="en-US" sz="1100" dirty="0"/>
              <a:t>New Hire Orientation/ OBAs</a:t>
            </a:r>
          </a:p>
        </p:txBody>
      </p:sp>
      <p:sp>
        <p:nvSpPr>
          <p:cNvPr id="13" name="Rectangle 12"/>
          <p:cNvSpPr/>
          <p:nvPr/>
        </p:nvSpPr>
        <p:spPr>
          <a:xfrm>
            <a:off x="1922568" y="5188698"/>
            <a:ext cx="1043212" cy="630557"/>
          </a:xfrm>
          <a:prstGeom prst="rect">
            <a:avLst/>
          </a:prstGeom>
        </p:spPr>
        <p:txBody>
          <a:bodyPr wrap="square">
            <a:spAutoFit/>
          </a:bodyPr>
          <a:lstStyle/>
          <a:p>
            <a:pPr>
              <a:lnSpc>
                <a:spcPct val="106000"/>
              </a:lnSpc>
              <a:buFont typeface="Wingdings 2" pitchFamily="18" charset="2"/>
              <a:buNone/>
            </a:pPr>
            <a:r>
              <a:rPr lang="en-US" sz="1100" dirty="0"/>
              <a:t>New Hire Orientation/ OBAs</a:t>
            </a:r>
          </a:p>
        </p:txBody>
      </p:sp>
      <p:sp>
        <p:nvSpPr>
          <p:cNvPr id="27" name="Rectangle 26"/>
          <p:cNvSpPr/>
          <p:nvPr/>
        </p:nvSpPr>
        <p:spPr bwMode="gray">
          <a:xfrm>
            <a:off x="1925396" y="3446972"/>
            <a:ext cx="45720" cy="237744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8" name="Oval 27"/>
          <p:cNvSpPr/>
          <p:nvPr/>
        </p:nvSpPr>
        <p:spPr>
          <a:xfrm>
            <a:off x="1875424" y="5819254"/>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20" name="Rectangle 19"/>
          <p:cNvSpPr/>
          <p:nvPr/>
        </p:nvSpPr>
        <p:spPr>
          <a:xfrm>
            <a:off x="2047778" y="3990065"/>
            <a:ext cx="1531787" cy="630557"/>
          </a:xfrm>
          <a:prstGeom prst="rect">
            <a:avLst/>
          </a:prstGeom>
        </p:spPr>
        <p:txBody>
          <a:bodyPr wrap="square">
            <a:spAutoFit/>
          </a:bodyPr>
          <a:lstStyle/>
          <a:p>
            <a:pPr algn="r">
              <a:lnSpc>
                <a:spcPct val="106000"/>
              </a:lnSpc>
              <a:buFont typeface="Wingdings 2" pitchFamily="18" charset="2"/>
              <a:buNone/>
            </a:pPr>
            <a:r>
              <a:rPr lang="en-US" sz="1100" dirty="0"/>
              <a:t>Career Fairs/ </a:t>
            </a:r>
          </a:p>
          <a:p>
            <a:pPr algn="r">
              <a:lnSpc>
                <a:spcPct val="106000"/>
              </a:lnSpc>
              <a:buFont typeface="Wingdings 2" pitchFamily="18" charset="2"/>
              <a:buNone/>
            </a:pPr>
            <a:r>
              <a:rPr lang="en-US" sz="1100" dirty="0"/>
              <a:t>Info Sessions/</a:t>
            </a:r>
          </a:p>
          <a:p>
            <a:pPr algn="r">
              <a:lnSpc>
                <a:spcPct val="106000"/>
              </a:lnSpc>
              <a:buFont typeface="Wingdings 2" pitchFamily="18" charset="2"/>
              <a:buNone/>
            </a:pPr>
            <a:r>
              <a:rPr lang="en-US" sz="1100" dirty="0"/>
              <a:t>Candidate Tracker </a:t>
            </a:r>
          </a:p>
        </p:txBody>
      </p:sp>
      <p:sp>
        <p:nvSpPr>
          <p:cNvPr id="32" name="Rectangle 31"/>
          <p:cNvSpPr/>
          <p:nvPr/>
        </p:nvSpPr>
        <p:spPr bwMode="gray">
          <a:xfrm>
            <a:off x="3534618" y="3894020"/>
            <a:ext cx="45720" cy="914400"/>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3" name="Right Brace 43"/>
          <p:cNvSpPr>
            <a:spLocks/>
          </p:cNvSpPr>
          <p:nvPr/>
        </p:nvSpPr>
        <p:spPr bwMode="auto">
          <a:xfrm rot="16200000" flipH="1">
            <a:off x="3018632" y="3129955"/>
            <a:ext cx="419100" cy="1409700"/>
          </a:xfrm>
          <a:prstGeom prst="rightBrace">
            <a:avLst>
              <a:gd name="adj1" fmla="val 8335"/>
              <a:gd name="adj2" fmla="val 73306"/>
            </a:avLst>
          </a:prstGeom>
          <a:noFill/>
          <a:ln w="28575" algn="ctr">
            <a:solidFill>
              <a:schemeClr val="accent2"/>
            </a:solidFill>
            <a:round/>
            <a:headEnd/>
            <a:tailEnd/>
          </a:ln>
        </p:spPr>
        <p:txBody>
          <a:bodyPr lIns="0" tIns="0" rIns="0" bIns="0"/>
          <a:lstStyle/>
          <a:p>
            <a:pPr marL="231775" indent="-231775">
              <a:lnSpc>
                <a:spcPct val="106000"/>
              </a:lnSpc>
            </a:pPr>
            <a:endParaRPr lang="en-US"/>
          </a:p>
        </p:txBody>
      </p:sp>
      <p:sp>
        <p:nvSpPr>
          <p:cNvPr id="34" name="Oval 33"/>
          <p:cNvSpPr/>
          <p:nvPr/>
        </p:nvSpPr>
        <p:spPr>
          <a:xfrm>
            <a:off x="3485088" y="4801553"/>
            <a:ext cx="137160" cy="13716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24" name="Rectangle 23"/>
          <p:cNvSpPr/>
          <p:nvPr/>
        </p:nvSpPr>
        <p:spPr>
          <a:xfrm>
            <a:off x="4151261" y="4990950"/>
            <a:ext cx="1075643" cy="630557"/>
          </a:xfrm>
          <a:prstGeom prst="rect">
            <a:avLst/>
          </a:prstGeom>
        </p:spPr>
        <p:txBody>
          <a:bodyPr wrap="square">
            <a:spAutoFit/>
          </a:bodyPr>
          <a:lstStyle/>
          <a:p>
            <a:pPr>
              <a:lnSpc>
                <a:spcPct val="106000"/>
              </a:lnSpc>
              <a:buFont typeface="Wingdings 2" pitchFamily="18" charset="2"/>
              <a:buNone/>
            </a:pPr>
            <a:r>
              <a:rPr lang="en-US" sz="1100" dirty="0"/>
              <a:t>Interview Buddy Program</a:t>
            </a:r>
          </a:p>
        </p:txBody>
      </p:sp>
      <p:sp>
        <p:nvSpPr>
          <p:cNvPr id="36" name="Rectangle 35"/>
          <p:cNvSpPr/>
          <p:nvPr/>
        </p:nvSpPr>
        <p:spPr bwMode="gray">
          <a:xfrm>
            <a:off x="4144599" y="3589392"/>
            <a:ext cx="45720" cy="2103120"/>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7" name="Oval 36"/>
          <p:cNvSpPr/>
          <p:nvPr/>
        </p:nvSpPr>
        <p:spPr>
          <a:xfrm>
            <a:off x="4098879" y="5623932"/>
            <a:ext cx="137160" cy="13716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25" name="Rectangle 24"/>
          <p:cNvSpPr/>
          <p:nvPr/>
        </p:nvSpPr>
        <p:spPr>
          <a:xfrm>
            <a:off x="4648851" y="2359157"/>
            <a:ext cx="1214046" cy="451149"/>
          </a:xfrm>
          <a:prstGeom prst="rect">
            <a:avLst/>
          </a:prstGeom>
        </p:spPr>
        <p:txBody>
          <a:bodyPr wrap="square">
            <a:spAutoFit/>
          </a:bodyPr>
          <a:lstStyle/>
          <a:p>
            <a:pPr>
              <a:lnSpc>
                <a:spcPct val="106000"/>
              </a:lnSpc>
              <a:buFont typeface="Wingdings 2" pitchFamily="18" charset="2"/>
              <a:buNone/>
            </a:pPr>
            <a:r>
              <a:rPr lang="en-US" sz="1100" dirty="0"/>
              <a:t>Offer Buddy </a:t>
            </a:r>
          </a:p>
          <a:p>
            <a:pPr>
              <a:lnSpc>
                <a:spcPct val="106000"/>
              </a:lnSpc>
              <a:buFont typeface="Wingdings 2" pitchFamily="18" charset="2"/>
              <a:buNone/>
            </a:pPr>
            <a:r>
              <a:rPr lang="en-US" sz="1100" dirty="0"/>
              <a:t>Program</a:t>
            </a:r>
          </a:p>
        </p:txBody>
      </p:sp>
      <p:sp>
        <p:nvSpPr>
          <p:cNvPr id="26" name="Rectangle 25"/>
          <p:cNvSpPr/>
          <p:nvPr/>
        </p:nvSpPr>
        <p:spPr>
          <a:xfrm>
            <a:off x="5105067" y="4015632"/>
            <a:ext cx="528143" cy="451149"/>
          </a:xfrm>
          <a:prstGeom prst="rect">
            <a:avLst/>
          </a:prstGeom>
        </p:spPr>
        <p:txBody>
          <a:bodyPr wrap="square">
            <a:spAutoFit/>
          </a:bodyPr>
          <a:lstStyle/>
          <a:p>
            <a:pPr>
              <a:lnSpc>
                <a:spcPct val="106000"/>
              </a:lnSpc>
              <a:buFont typeface="Wingdings 2" pitchFamily="18" charset="2"/>
              <a:buNone/>
            </a:pPr>
            <a:r>
              <a:rPr lang="en-US" sz="1100" dirty="0"/>
              <a:t>IDE Day</a:t>
            </a:r>
          </a:p>
        </p:txBody>
      </p:sp>
      <p:sp>
        <p:nvSpPr>
          <p:cNvPr id="40" name="Rectangle 39"/>
          <p:cNvSpPr/>
          <p:nvPr/>
        </p:nvSpPr>
        <p:spPr bwMode="gray">
          <a:xfrm>
            <a:off x="5095569" y="3469411"/>
            <a:ext cx="45720" cy="100584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1" name="Oval 40"/>
          <p:cNvSpPr/>
          <p:nvPr/>
        </p:nvSpPr>
        <p:spPr>
          <a:xfrm>
            <a:off x="5045491" y="4469206"/>
            <a:ext cx="137160" cy="13716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42" name="Rectangle 41"/>
          <p:cNvSpPr/>
          <p:nvPr/>
        </p:nvSpPr>
        <p:spPr bwMode="gray">
          <a:xfrm>
            <a:off x="4646731" y="2316630"/>
            <a:ext cx="45720" cy="118872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3" name="Oval 42"/>
          <p:cNvSpPr/>
          <p:nvPr/>
        </p:nvSpPr>
        <p:spPr>
          <a:xfrm>
            <a:off x="4601011" y="2200174"/>
            <a:ext cx="137160" cy="13716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46" name="Right Brace 81"/>
          <p:cNvSpPr>
            <a:spLocks/>
          </p:cNvSpPr>
          <p:nvPr/>
        </p:nvSpPr>
        <p:spPr bwMode="auto">
          <a:xfrm rot="5400000">
            <a:off x="6981170" y="3081522"/>
            <a:ext cx="426239" cy="1441979"/>
          </a:xfrm>
          <a:prstGeom prst="rightBrace">
            <a:avLst>
              <a:gd name="adj1" fmla="val 8336"/>
              <a:gd name="adj2" fmla="val 48412"/>
            </a:avLst>
          </a:prstGeom>
          <a:noFill/>
          <a:ln w="28575" algn="ctr">
            <a:solidFill>
              <a:schemeClr val="accent4"/>
            </a:solidFill>
            <a:round/>
            <a:headEnd/>
            <a:tailEnd/>
          </a:ln>
        </p:spPr>
        <p:txBody>
          <a:bodyPr lIns="0" tIns="0" rIns="0" bIns="0"/>
          <a:lstStyle/>
          <a:p>
            <a:pPr marL="231775" indent="-231775">
              <a:lnSpc>
                <a:spcPct val="106000"/>
              </a:lnSpc>
            </a:pPr>
            <a:endParaRPr lang="en-US"/>
          </a:p>
        </p:txBody>
      </p:sp>
      <p:sp>
        <p:nvSpPr>
          <p:cNvPr id="47" name="Rectangle 46"/>
          <p:cNvSpPr/>
          <p:nvPr/>
        </p:nvSpPr>
        <p:spPr bwMode="gray">
          <a:xfrm>
            <a:off x="7200520" y="3884146"/>
            <a:ext cx="45720" cy="1645920"/>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8" name="TextBox 44"/>
          <p:cNvSpPr txBox="1">
            <a:spLocks noChangeArrowheads="1"/>
          </p:cNvSpPr>
          <p:nvPr/>
        </p:nvSpPr>
        <p:spPr bwMode="auto">
          <a:xfrm>
            <a:off x="5365046" y="4625362"/>
            <a:ext cx="1866900" cy="794385"/>
          </a:xfrm>
          <a:prstGeom prst="rect">
            <a:avLst/>
          </a:prstGeom>
          <a:noFill/>
          <a:ln w="9525">
            <a:noFill/>
            <a:miter lim="800000"/>
            <a:headEnd/>
            <a:tailEnd/>
          </a:ln>
        </p:spPr>
        <p:txBody>
          <a:bodyPr wrap="square">
            <a:spAutoFit/>
          </a:bodyPr>
          <a:lstStyle/>
          <a:p>
            <a:pPr algn="r">
              <a:lnSpc>
                <a:spcPct val="106000"/>
              </a:lnSpc>
              <a:buFont typeface="Wingdings 2" pitchFamily="18" charset="2"/>
              <a:buNone/>
            </a:pPr>
            <a:r>
              <a:rPr lang="en-US" sz="1100" dirty="0"/>
              <a:t>Pipeline </a:t>
            </a:r>
          </a:p>
          <a:p>
            <a:pPr algn="r">
              <a:lnSpc>
                <a:spcPct val="106000"/>
              </a:lnSpc>
              <a:buFont typeface="Wingdings 2" pitchFamily="18" charset="2"/>
              <a:buNone/>
            </a:pPr>
            <a:r>
              <a:rPr lang="en-US" sz="1100" dirty="0"/>
              <a:t>Building </a:t>
            </a:r>
          </a:p>
          <a:p>
            <a:pPr algn="r">
              <a:lnSpc>
                <a:spcPct val="106000"/>
              </a:lnSpc>
              <a:buFont typeface="Wingdings 2" pitchFamily="18" charset="2"/>
              <a:buNone/>
            </a:pPr>
            <a:r>
              <a:rPr lang="en-US" sz="1100" dirty="0"/>
              <a:t>Events </a:t>
            </a:r>
          </a:p>
          <a:p>
            <a:pPr algn="r">
              <a:lnSpc>
                <a:spcPct val="106000"/>
              </a:lnSpc>
              <a:buFont typeface="Wingdings 2" pitchFamily="18" charset="2"/>
              <a:buNone/>
            </a:pPr>
            <a:endParaRPr lang="en-US" sz="1100" dirty="0"/>
          </a:p>
        </p:txBody>
      </p:sp>
      <p:sp>
        <p:nvSpPr>
          <p:cNvPr id="49" name="Oval 48"/>
          <p:cNvSpPr/>
          <p:nvPr/>
        </p:nvSpPr>
        <p:spPr>
          <a:xfrm>
            <a:off x="7154800" y="5476559"/>
            <a:ext cx="137160" cy="13716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39" name="Rectangle 38"/>
          <p:cNvSpPr/>
          <p:nvPr/>
        </p:nvSpPr>
        <p:spPr>
          <a:xfrm>
            <a:off x="8684130" y="1998158"/>
            <a:ext cx="1089077" cy="630557"/>
          </a:xfrm>
          <a:prstGeom prst="rect">
            <a:avLst/>
          </a:prstGeom>
        </p:spPr>
        <p:txBody>
          <a:bodyPr wrap="square">
            <a:spAutoFit/>
          </a:bodyPr>
          <a:lstStyle/>
          <a:p>
            <a:pPr>
              <a:lnSpc>
                <a:spcPct val="106000"/>
              </a:lnSpc>
              <a:buFont typeface="Wingdings 2" pitchFamily="18" charset="2"/>
              <a:buNone/>
            </a:pPr>
            <a:r>
              <a:rPr lang="en-US" sz="1100" dirty="0"/>
              <a:t>Summer Scholar Orientation</a:t>
            </a:r>
          </a:p>
        </p:txBody>
      </p:sp>
      <p:sp>
        <p:nvSpPr>
          <p:cNvPr id="55" name="Rectangle 54"/>
          <p:cNvSpPr/>
          <p:nvPr/>
        </p:nvSpPr>
        <p:spPr bwMode="gray">
          <a:xfrm>
            <a:off x="8692939" y="1988952"/>
            <a:ext cx="45720" cy="146304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6" name="Oval 55"/>
          <p:cNvSpPr/>
          <p:nvPr/>
        </p:nvSpPr>
        <p:spPr>
          <a:xfrm>
            <a:off x="8647219" y="1846278"/>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57" name="Right Brace 75"/>
          <p:cNvSpPr>
            <a:spLocks/>
          </p:cNvSpPr>
          <p:nvPr/>
        </p:nvSpPr>
        <p:spPr bwMode="auto">
          <a:xfrm rot="5400000">
            <a:off x="9314579" y="3077784"/>
            <a:ext cx="393818" cy="1454218"/>
          </a:xfrm>
          <a:prstGeom prst="rightBrace">
            <a:avLst>
              <a:gd name="adj1" fmla="val 8335"/>
              <a:gd name="adj2" fmla="val 29402"/>
            </a:avLst>
          </a:prstGeom>
          <a:noFill/>
          <a:ln w="28575" algn="ctr">
            <a:solidFill>
              <a:schemeClr val="accent1"/>
            </a:solidFill>
            <a:round/>
            <a:headEnd/>
            <a:tailEnd/>
          </a:ln>
        </p:spPr>
        <p:txBody>
          <a:bodyPr lIns="0" tIns="0" rIns="0" bIns="0"/>
          <a:lstStyle/>
          <a:p>
            <a:pPr marL="231775" indent="-231775">
              <a:lnSpc>
                <a:spcPct val="106000"/>
              </a:lnSpc>
            </a:pPr>
            <a:endParaRPr lang="en-US"/>
          </a:p>
        </p:txBody>
      </p:sp>
      <p:sp>
        <p:nvSpPr>
          <p:cNvPr id="58" name="Rectangle 57"/>
          <p:cNvSpPr/>
          <p:nvPr/>
        </p:nvSpPr>
        <p:spPr bwMode="gray">
          <a:xfrm>
            <a:off x="9795499" y="3838426"/>
            <a:ext cx="45720" cy="173736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0" name="Oval 59"/>
          <p:cNvSpPr/>
          <p:nvPr/>
        </p:nvSpPr>
        <p:spPr>
          <a:xfrm>
            <a:off x="9749779" y="5555352"/>
            <a:ext cx="137160" cy="13716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1000" b="1" dirty="0">
              <a:solidFill>
                <a:schemeClr val="bg2"/>
              </a:solidFill>
            </a:endParaRPr>
          </a:p>
        </p:txBody>
      </p:sp>
      <p:sp>
        <p:nvSpPr>
          <p:cNvPr id="44" name="Rectangle 43"/>
          <p:cNvSpPr/>
          <p:nvPr/>
        </p:nvSpPr>
        <p:spPr>
          <a:xfrm>
            <a:off x="8509973" y="4819953"/>
            <a:ext cx="1330098" cy="630557"/>
          </a:xfrm>
          <a:prstGeom prst="rect">
            <a:avLst/>
          </a:prstGeom>
        </p:spPr>
        <p:txBody>
          <a:bodyPr wrap="square">
            <a:spAutoFit/>
          </a:bodyPr>
          <a:lstStyle/>
          <a:p>
            <a:pPr algn="r">
              <a:lnSpc>
                <a:spcPct val="106000"/>
              </a:lnSpc>
              <a:buFont typeface="Wingdings 2" pitchFamily="18" charset="2"/>
              <a:buNone/>
            </a:pPr>
            <a:r>
              <a:rPr lang="en-US" sz="1100" dirty="0"/>
              <a:t>Summer Scholar Events/ OBAs</a:t>
            </a:r>
          </a:p>
        </p:txBody>
      </p:sp>
    </p:spTree>
    <p:extLst>
      <p:ext uri="{BB962C8B-B14F-4D97-AF65-F5344CB8AC3E}">
        <p14:creationId xmlns:p14="http://schemas.microsoft.com/office/powerpoint/2010/main" val="2211268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FAQs – Things we anticipate Candidates to ask related to OPs, Profiles, and Op Shift</a:t>
            </a:r>
          </a:p>
        </p:txBody>
      </p:sp>
      <p:graphicFrame>
        <p:nvGraphicFramePr>
          <p:cNvPr id="17" name="Content Placeholder 6">
            <a:extLst>
              <a:ext uri="{FF2B5EF4-FFF2-40B4-BE49-F238E27FC236}">
                <a16:creationId xmlns:a16="http://schemas.microsoft.com/office/drawing/2014/main" id="{D3D9FF1F-C413-4AD5-AB54-B6001CE62741}"/>
              </a:ext>
            </a:extLst>
          </p:cNvPr>
          <p:cNvGraphicFramePr>
            <a:graphicFrameLocks/>
          </p:cNvGraphicFramePr>
          <p:nvPr>
            <p:extLst>
              <p:ext uri="{D42A27DB-BD31-4B8C-83A1-F6EECF244321}">
                <p14:modId xmlns:p14="http://schemas.microsoft.com/office/powerpoint/2010/main" val="982808880"/>
              </p:ext>
            </p:extLst>
          </p:nvPr>
        </p:nvGraphicFramePr>
        <p:xfrm>
          <a:off x="549028" y="951689"/>
          <a:ext cx="10933725" cy="4701559"/>
        </p:xfrm>
        <a:graphic>
          <a:graphicData uri="http://schemas.openxmlformats.org/drawingml/2006/table">
            <a:tbl>
              <a:tblPr firstRow="1" bandRow="1">
                <a:tableStyleId>{5C22544A-7EE6-4342-B048-85BDC9FD1C3A}</a:tableStyleId>
              </a:tblPr>
              <a:tblGrid>
                <a:gridCol w="3767995">
                  <a:extLst>
                    <a:ext uri="{9D8B030D-6E8A-4147-A177-3AD203B41FA5}">
                      <a16:colId xmlns:a16="http://schemas.microsoft.com/office/drawing/2014/main" val="20001"/>
                    </a:ext>
                  </a:extLst>
                </a:gridCol>
                <a:gridCol w="7165730">
                  <a:extLst>
                    <a:ext uri="{9D8B030D-6E8A-4147-A177-3AD203B41FA5}">
                      <a16:colId xmlns:a16="http://schemas.microsoft.com/office/drawing/2014/main" val="20002"/>
                    </a:ext>
                  </a:extLst>
                </a:gridCol>
              </a:tblGrid>
              <a:tr h="350047">
                <a:tc>
                  <a:txBody>
                    <a:bodyPr/>
                    <a:lstStyle/>
                    <a:p>
                      <a:r>
                        <a:rPr lang="en-US" sz="1200" b="1" dirty="0">
                          <a:solidFill>
                            <a:schemeClr val="accent1"/>
                          </a:solidFill>
                        </a:rPr>
                        <a:t>FAQ</a:t>
                      </a:r>
                    </a:p>
                  </a:txBody>
                  <a:tcPr marL="122008" marR="122008">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solidFill>
                            <a:schemeClr val="accent1"/>
                          </a:solidFill>
                        </a:rPr>
                        <a:t>Recommended Response</a:t>
                      </a:r>
                    </a:p>
                  </a:txBody>
                  <a:tcPr marL="122008" marR="122008">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600">
                <a:tc>
                  <a:txBody>
                    <a:bodyPr/>
                    <a:lstStyle/>
                    <a:p>
                      <a:pPr marL="0" marR="0" lvl="0" indent="0" algn="l" defTabSz="1219170" rtl="0" eaLnBrk="1" fontAlgn="auto" latinLnBrk="0" hangingPunct="1">
                        <a:lnSpc>
                          <a:spcPct val="100000"/>
                        </a:lnSpc>
                        <a:spcBef>
                          <a:spcPts val="0"/>
                        </a:spcBef>
                        <a:spcAft>
                          <a:spcPts val="400"/>
                        </a:spcAft>
                        <a:buClr>
                          <a:srgbClr val="000000"/>
                        </a:buClr>
                        <a:buSzPct val="100000"/>
                        <a:buFont typeface="Arial" panose="020B0604020202020204" pitchFamily="34" charset="0"/>
                        <a:buNone/>
                        <a:tabLst/>
                        <a:defRPr/>
                      </a:pPr>
                      <a:r>
                        <a:rPr lang="en-US" sz="1000" b="1" dirty="0">
                          <a:solidFill>
                            <a:schemeClr val="tx1"/>
                          </a:solidFill>
                        </a:rPr>
                        <a:t>Can I apply for more than one Profile?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0" strike="noStrike" baseline="0" dirty="0">
                          <a:solidFill>
                            <a:schemeClr val="tx1"/>
                          </a:solidFill>
                        </a:rPr>
                        <a:t>You may apply to all Profiles that interest you that align to the posting you are applying for. You will have the ability to apply to roles with multiple Competencies, but will only be allowed to interview with one.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05624">
                <a:tc>
                  <a:txBody>
                    <a:bodyPr/>
                    <a:lstStyle/>
                    <a:p>
                      <a:pPr marL="0" indent="0">
                        <a:spcBef>
                          <a:spcPts val="0"/>
                        </a:spcBef>
                        <a:spcAft>
                          <a:spcPts val="400"/>
                        </a:spcAft>
                        <a:buClr>
                          <a:srgbClr val="000000"/>
                        </a:buClr>
                        <a:buFont typeface="Arial" panose="020B0604020202020204" pitchFamily="34" charset="0"/>
                        <a:buNone/>
                      </a:pPr>
                      <a:r>
                        <a:rPr lang="en-US" sz="1000" b="1" dirty="0">
                          <a:solidFill>
                            <a:schemeClr val="tx1"/>
                          </a:solidFill>
                          <a:cs typeface="Arial" charset="0"/>
                        </a:rPr>
                        <a:t>What is the difference between Strategy and Business Operations Profiles?</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spcBef>
                          <a:spcPts val="0"/>
                        </a:spcBef>
                        <a:spcAft>
                          <a:spcPts val="400"/>
                        </a:spcAft>
                        <a:buClr>
                          <a:srgbClr val="000000"/>
                        </a:buClr>
                        <a:buFont typeface="Arial" panose="020B0604020202020204" pitchFamily="34" charset="0"/>
                        <a:buNone/>
                      </a:pPr>
                      <a:r>
                        <a:rPr lang="en-US" sz="1000" b="0" dirty="0">
                          <a:solidFill>
                            <a:schemeClr val="tx1"/>
                          </a:solidFill>
                        </a:rPr>
                        <a:t>The Business Operations Profile is for Candidates more interested in operations-oriented client problems (including Supply Chain and Finance) while the Strategy Profile is for Candidates more interested in business unit or enterprise strategy client problems. </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0600">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1" dirty="0">
                          <a:solidFill>
                            <a:schemeClr val="tx1"/>
                          </a:solidFill>
                        </a:rPr>
                        <a:t>What is a Competency?</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0" dirty="0">
                          <a:solidFill>
                            <a:schemeClr val="tx1"/>
                          </a:solidFill>
                        </a:rPr>
                        <a:t>Competency Areas (S&amp;O, Tech, TOP) group practitioners for purposes of supporting learning and development. More specifically, they provide practitioners across each talent model and career level with the knowledge, skills, and experiences required to thrive in the changing market.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30600">
                <a:tc>
                  <a:txBody>
                    <a:bodyPr/>
                    <a:lstStyle/>
                    <a:p>
                      <a:pPr marL="0" indent="0">
                        <a:spcBef>
                          <a:spcPts val="0"/>
                        </a:spcBef>
                        <a:spcAft>
                          <a:spcPts val="400"/>
                        </a:spcAft>
                        <a:buClr>
                          <a:srgbClr val="000000"/>
                        </a:buClr>
                        <a:buFont typeface="Arial" panose="020B0604020202020204" pitchFamily="34" charset="0"/>
                        <a:buNone/>
                      </a:pPr>
                      <a:r>
                        <a:rPr lang="en-US" sz="1000" b="1" dirty="0">
                          <a:solidFill>
                            <a:schemeClr val="tx1"/>
                          </a:solidFill>
                        </a:rPr>
                        <a:t>What is your Profile?</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0" strike="noStrike" dirty="0">
                          <a:solidFill>
                            <a:schemeClr val="tx1"/>
                          </a:solidFill>
                        </a:rPr>
                        <a:t>Profiles are a new addition to Recruiting in 2018 so I technically was not assigned one; that said, based on my interests and the value I deliver to Deloitte’s clients, I would say I’m a ___________ Profile.</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0716747"/>
                  </a:ext>
                </a:extLst>
              </a:tr>
              <a:tr h="505624">
                <a:tc>
                  <a:txBody>
                    <a:bodyPr/>
                    <a:lstStyle/>
                    <a:p>
                      <a:pPr marL="0" lvl="0" indent="0">
                        <a:spcBef>
                          <a:spcPts val="0"/>
                        </a:spcBef>
                        <a:spcAft>
                          <a:spcPts val="400"/>
                        </a:spcAft>
                        <a:buClr>
                          <a:srgbClr val="000000"/>
                        </a:buClr>
                        <a:buFont typeface="Arial" panose="020B0604020202020204" pitchFamily="34" charset="0"/>
                        <a:buNone/>
                        <a:defRPr/>
                      </a:pPr>
                      <a:r>
                        <a:rPr lang="en-US" sz="1000" b="1" dirty="0">
                          <a:solidFill>
                            <a:schemeClr val="tx1"/>
                          </a:solidFill>
                        </a:rPr>
                        <a:t>I want to do work in XYZ industry, what Profile is that?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spcBef>
                          <a:spcPts val="0"/>
                        </a:spcBef>
                        <a:spcAft>
                          <a:spcPts val="400"/>
                        </a:spcAft>
                        <a:buClr>
                          <a:srgbClr val="000000"/>
                        </a:buClr>
                        <a:buFont typeface="Arial" panose="020B0604020202020204" pitchFamily="34" charset="0"/>
                        <a:buNone/>
                        <a:defRPr/>
                      </a:pPr>
                      <a:r>
                        <a:rPr lang="en-US" sz="1000" b="0" strike="noStrike" baseline="0" dirty="0">
                          <a:solidFill>
                            <a:schemeClr val="tx1"/>
                          </a:solidFill>
                        </a:rPr>
                        <a:t>No Profile directly aligns to any Industry, so focus more on the type of problems and work that interests you when considering which Profile applies to you.</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505624">
                <a:tc>
                  <a:txBody>
                    <a:bodyPr/>
                    <a:lstStyle/>
                    <a:p>
                      <a:r>
                        <a:rPr lang="en-US" sz="1000" b="1" dirty="0"/>
                        <a:t>Does my Profile directly map to an OP alignment?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
                          <a:srgbClr val="000000"/>
                        </a:buClr>
                        <a:buSzPct val="100000"/>
                        <a:buFont typeface="Arial" panose="020B0604020202020204" pitchFamily="34" charset="0"/>
                        <a:buNone/>
                        <a:tabLst/>
                        <a:defRPr/>
                      </a:pPr>
                      <a:r>
                        <a:rPr lang="en-US" sz="1000" baseline="0" dirty="0">
                          <a:solidFill>
                            <a:schemeClr val="tx1"/>
                          </a:solidFill>
                        </a:rPr>
                        <a:t>No, any Profile can work in, and align to, any Offering Portfolio.</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30600">
                <a:tc>
                  <a:txBody>
                    <a:bodyPr/>
                    <a:lstStyle/>
                    <a:p>
                      <a:pPr marL="0" indent="0">
                        <a:spcBef>
                          <a:spcPts val="0"/>
                        </a:spcBef>
                        <a:spcAft>
                          <a:spcPts val="400"/>
                        </a:spcAft>
                        <a:buClr>
                          <a:srgbClr val="000000"/>
                        </a:buClr>
                        <a:buSzPct val="100000"/>
                        <a:buFont typeface="Arial" panose="020B0604020202020204" pitchFamily="34" charset="0"/>
                        <a:buNone/>
                      </a:pPr>
                      <a:r>
                        <a:rPr lang="en-US" sz="1000" b="1" dirty="0">
                          <a:solidFill>
                            <a:schemeClr val="tx1"/>
                          </a:solidFill>
                        </a:rPr>
                        <a:t>Can I work across OPs?</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dirty="0">
                          <a:solidFill>
                            <a:schemeClr val="tx1"/>
                          </a:solidFill>
                        </a:rPr>
                        <a:t>As a member of the CCG (read above), you will have the ability to work within and across your assigned Offering Portfolio.</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4102344"/>
                  </a:ext>
                </a:extLst>
              </a:tr>
              <a:tr h="330600">
                <a:tc>
                  <a:txBody>
                    <a:bodyPr/>
                    <a:lstStyle/>
                    <a:p>
                      <a:pPr marL="0" indent="0">
                        <a:spcBef>
                          <a:spcPts val="0"/>
                        </a:spcBef>
                        <a:spcAft>
                          <a:spcPts val="400"/>
                        </a:spcAft>
                        <a:buClr>
                          <a:srgbClr val="000000"/>
                        </a:buClr>
                        <a:buSzPct val="100000"/>
                        <a:buFont typeface="Arial" panose="020B0604020202020204" pitchFamily="34" charset="0"/>
                        <a:buNone/>
                      </a:pPr>
                      <a:r>
                        <a:rPr lang="en-US" sz="1000" b="1" dirty="0">
                          <a:solidFill>
                            <a:schemeClr val="tx1"/>
                          </a:solidFill>
                        </a:rPr>
                        <a:t>When will my OP be confirmed?</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baseline="0" dirty="0">
                          <a:solidFill>
                            <a:schemeClr val="tx1"/>
                          </a:solidFill>
                        </a:rPr>
                        <a:t>You will be aligned to an OP approximately 90 days prior to your start date and will be asked to provide your preferences via a survey. This information will be paired with your academic and professional background and compared against Deloitte’s business needs to determine your OP alignment. </a:t>
                      </a:r>
                      <a:endParaRPr lang="en-US" sz="1000" dirty="0">
                        <a:solidFill>
                          <a:schemeClr val="tx1"/>
                        </a:solidFill>
                      </a:endParaRP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5276684"/>
                  </a:ext>
                </a:extLst>
              </a:tr>
              <a:tr h="505624">
                <a:tc>
                  <a:txBody>
                    <a:bodyPr/>
                    <a:lstStyle/>
                    <a:p>
                      <a:pPr marL="0" indent="0">
                        <a:spcBef>
                          <a:spcPts val="0"/>
                        </a:spcBef>
                        <a:spcAft>
                          <a:spcPts val="400"/>
                        </a:spcAft>
                        <a:buClr>
                          <a:srgbClr val="000000"/>
                        </a:buClr>
                        <a:buSzPct val="100000"/>
                        <a:buFont typeface="Arial" panose="020B0604020202020204" pitchFamily="34" charset="0"/>
                        <a:buNone/>
                      </a:pPr>
                      <a:r>
                        <a:rPr lang="en-US" sz="1000" b="1" dirty="0">
                          <a:solidFill>
                            <a:schemeClr val="tx1"/>
                          </a:solidFill>
                        </a:rPr>
                        <a:t>Can I switch OPs/Competencies once I start?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000" dirty="0">
                          <a:solidFill>
                            <a:schemeClr val="tx1"/>
                          </a:solidFill>
                        </a:rPr>
                        <a:t>You may switch OPs / Competencies once you join the firm, but will have to complete at least one performance year in your initial role / assignment. </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2443607"/>
                  </a:ext>
                </a:extLst>
              </a:tr>
            </a:tbl>
          </a:graphicData>
        </a:graphic>
      </p:graphicFrame>
    </p:spTree>
    <p:extLst>
      <p:ext uri="{BB962C8B-B14F-4D97-AF65-F5344CB8AC3E}">
        <p14:creationId xmlns:p14="http://schemas.microsoft.com/office/powerpoint/2010/main" val="254196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59" name="Group 3"/>
          <p:cNvGraphicFramePr>
            <a:graphicFrameLocks noGrp="1"/>
          </p:cNvGraphicFramePr>
          <p:nvPr>
            <p:extLst>
              <p:ext uri="{D42A27DB-BD31-4B8C-83A1-F6EECF244321}">
                <p14:modId xmlns:p14="http://schemas.microsoft.com/office/powerpoint/2010/main" val="990922593"/>
              </p:ext>
            </p:extLst>
          </p:nvPr>
        </p:nvGraphicFramePr>
        <p:xfrm>
          <a:off x="549028" y="951689"/>
          <a:ext cx="11194472" cy="5242560"/>
        </p:xfrm>
        <a:graphic>
          <a:graphicData uri="http://schemas.openxmlformats.org/drawingml/2006/table">
            <a:tbl>
              <a:tblPr/>
              <a:tblGrid>
                <a:gridCol w="2481780">
                  <a:extLst>
                    <a:ext uri="{9D8B030D-6E8A-4147-A177-3AD203B41FA5}">
                      <a16:colId xmlns:a16="http://schemas.microsoft.com/office/drawing/2014/main" val="20000"/>
                    </a:ext>
                  </a:extLst>
                </a:gridCol>
                <a:gridCol w="8712692">
                  <a:extLst>
                    <a:ext uri="{9D8B030D-6E8A-4147-A177-3AD203B41FA5}">
                      <a16:colId xmlns:a16="http://schemas.microsoft.com/office/drawing/2014/main" val="20001"/>
                    </a:ext>
                  </a:extLst>
                </a:gridCol>
              </a:tblGrid>
              <a:tr h="255364">
                <a:tc>
                  <a:txBody>
                    <a:bodyPr/>
                    <a:lstStyle/>
                    <a:p>
                      <a:r>
                        <a:rPr lang="en-US" sz="1200" b="1" dirty="0">
                          <a:solidFill>
                            <a:schemeClr val="accent1"/>
                          </a:solidFill>
                        </a:rPr>
                        <a:t>FAQ</a:t>
                      </a:r>
                    </a:p>
                  </a:txBody>
                  <a:tcPr marL="122008" marR="122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solidFill>
                            <a:schemeClr val="accent1"/>
                          </a:solidFill>
                        </a:rPr>
                        <a:t>Recommended Response</a:t>
                      </a:r>
                    </a:p>
                  </a:txBody>
                  <a:tcPr marL="122008" marR="122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9585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Questions related to salary, benefits, and bonuses</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Please</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b="1" u="sng" baseline="0" dirty="0">
                          <a:latin typeface="Verdana" panose="020B0604030504040204" pitchFamily="34" charset="0"/>
                          <a:ea typeface="Verdana" panose="020B0604030504040204" pitchFamily="34" charset="0"/>
                          <a:cs typeface="Verdana" panose="020B0604030504040204" pitchFamily="34" charset="0"/>
                        </a:rPr>
                        <a:t>d</a:t>
                      </a:r>
                      <a:r>
                        <a:rPr lang="en-US" sz="1000" b="1" u="sng" dirty="0">
                          <a:latin typeface="Verdana" panose="020B0604030504040204" pitchFamily="34" charset="0"/>
                          <a:ea typeface="Verdana" panose="020B0604030504040204" pitchFamily="34" charset="0"/>
                          <a:cs typeface="Verdana" panose="020B0604030504040204" pitchFamily="34" charset="0"/>
                        </a:rPr>
                        <a:t>o</a:t>
                      </a:r>
                      <a:r>
                        <a:rPr lang="en-US" sz="1000" b="1" u="sng" baseline="0" dirty="0">
                          <a:latin typeface="Verdana" panose="020B0604030504040204" pitchFamily="34" charset="0"/>
                          <a:ea typeface="Verdana" panose="020B0604030504040204" pitchFamily="34" charset="0"/>
                          <a:cs typeface="Verdana" panose="020B0604030504040204" pitchFamily="34" charset="0"/>
                        </a:rPr>
                        <a:t> not </a:t>
                      </a:r>
                      <a:r>
                        <a:rPr lang="en-US" sz="1000" b="1" u="sng" dirty="0">
                          <a:latin typeface="Verdana" panose="020B0604030504040204" pitchFamily="34" charset="0"/>
                          <a:ea typeface="Verdana" panose="020B0604030504040204" pitchFamily="34" charset="0"/>
                          <a:cs typeface="Verdana" panose="020B0604030504040204" pitchFamily="34" charset="0"/>
                        </a:rPr>
                        <a:t>disclose any salary information</a:t>
                      </a:r>
                      <a:r>
                        <a:rPr lang="en-US" sz="1000" dirty="0">
                          <a:latin typeface="Verdana" panose="020B0604030504040204" pitchFamily="34" charset="0"/>
                          <a:ea typeface="Verdana" panose="020B0604030504040204" pitchFamily="34" charset="0"/>
                          <a:cs typeface="Verdana" panose="020B0604030504040204" pitchFamily="34" charset="0"/>
                        </a:rPr>
                        <a:t>. Inform the candidate that Deloitte’s salary and benefits package is competitive. There are several options as far as health care and there is a generous health subsidy that can be put towards gym passes, etc. </a:t>
                      </a:r>
                    </a:p>
                    <a:p>
                      <a:pPr marL="171450" indent="-171450">
                        <a:buFont typeface="Arial" panose="020B0604020202020204" pitchFamily="34" charset="0"/>
                        <a:buChar char="•"/>
                      </a:pPr>
                      <a:r>
                        <a:rPr lang="en-US" sz="1000" b="1" dirty="0">
                          <a:latin typeface="Verdana" panose="020B0604030504040204" pitchFamily="34" charset="0"/>
                          <a:ea typeface="Verdana" panose="020B0604030504040204" pitchFamily="34" charset="0"/>
                          <a:cs typeface="Verdana" panose="020B0604030504040204" pitchFamily="34" charset="0"/>
                        </a:rPr>
                        <a:t>Direct the candidate to the recruiter for more details</a:t>
                      </a:r>
                      <a:r>
                        <a:rPr lang="en-US" sz="1000" dirty="0">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6645">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GPA</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firm looks at candidates as a whole and not just at their resume. We look for candidates that are </a:t>
                      </a:r>
                      <a:r>
                        <a:rPr lang="en-US" sz="1000" b="1" dirty="0">
                          <a:latin typeface="Verdana" panose="020B0604030504040204" pitchFamily="34" charset="0"/>
                          <a:ea typeface="Verdana" panose="020B0604030504040204" pitchFamily="34" charset="0"/>
                          <a:cs typeface="Verdana" panose="020B0604030504040204" pitchFamily="34" charset="0"/>
                        </a:rPr>
                        <a:t>doing well academically </a:t>
                      </a:r>
                      <a:r>
                        <a:rPr lang="en-US" sz="1000" dirty="0">
                          <a:latin typeface="Verdana" panose="020B0604030504040204" pitchFamily="34" charset="0"/>
                          <a:ea typeface="Verdana" panose="020B0604030504040204" pitchFamily="34" charset="0"/>
                          <a:cs typeface="Verdana" panose="020B0604030504040204" pitchFamily="34" charset="0"/>
                        </a:rPr>
                        <a:t>(&gt;3.4 for BTA) have </a:t>
                      </a:r>
                      <a:r>
                        <a:rPr lang="en-US" sz="1000" b="1" dirty="0">
                          <a:latin typeface="Verdana" panose="020B0604030504040204" pitchFamily="34" charset="0"/>
                          <a:ea typeface="Verdana" panose="020B0604030504040204" pitchFamily="34" charset="0"/>
                          <a:cs typeface="Verdana" panose="020B0604030504040204" pitchFamily="34" charset="0"/>
                        </a:rPr>
                        <a:t>real world experience</a:t>
                      </a:r>
                      <a:r>
                        <a:rPr lang="en-US" sz="1000" dirty="0">
                          <a:latin typeface="Verdana" panose="020B0604030504040204" pitchFamily="34" charset="0"/>
                          <a:ea typeface="Verdana" panose="020B0604030504040204" pitchFamily="34" charset="0"/>
                          <a:cs typeface="Verdana" panose="020B0604030504040204" pitchFamily="34" charset="0"/>
                        </a:rPr>
                        <a:t>, and are </a:t>
                      </a:r>
                      <a:r>
                        <a:rPr lang="en-US" sz="1000" b="1" dirty="0">
                          <a:latin typeface="Verdana" panose="020B0604030504040204" pitchFamily="34" charset="0"/>
                          <a:ea typeface="Verdana" panose="020B0604030504040204" pitchFamily="34" charset="0"/>
                          <a:cs typeface="Verdana" panose="020B0604030504040204" pitchFamily="34" charset="0"/>
                        </a:rPr>
                        <a:t>involved on campus</a:t>
                      </a:r>
                      <a:r>
                        <a:rPr lang="en-US" sz="1000" dirty="0">
                          <a:latin typeface="Verdana" panose="020B0604030504040204" pitchFamily="34" charset="0"/>
                          <a:ea typeface="Verdana" panose="020B0604030504040204" pitchFamily="34" charset="0"/>
                          <a:cs typeface="Verdana" panose="020B0604030504040204" pitchFamily="34" charset="0"/>
                        </a:rPr>
                        <a:t>. </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5850">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Do I need to be technical to be a BTA?</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Not necessarily</a:t>
                      </a:r>
                      <a:r>
                        <a:rPr lang="en-US" sz="1000" baseline="0" dirty="0">
                          <a:latin typeface="Verdana" panose="020B0604030504040204" pitchFamily="34" charset="0"/>
                          <a:ea typeface="Verdana" panose="020B0604030504040204" pitchFamily="34" charset="0"/>
                          <a:cs typeface="Verdana" panose="020B0604030504040204" pitchFamily="34" charset="0"/>
                        </a:rPr>
                        <a:t> however we do require each BTA has an interest and passion in technology.  </a:t>
                      </a:r>
                      <a:r>
                        <a:rPr lang="en-US" sz="1000" dirty="0">
                          <a:latin typeface="Verdana" panose="020B0604030504040204" pitchFamily="34" charset="0"/>
                          <a:ea typeface="Verdana" panose="020B0604030504040204" pitchFamily="34" charset="0"/>
                          <a:cs typeface="Verdana" panose="020B0604030504040204" pitchFamily="34" charset="0"/>
                        </a:rPr>
                        <a:t>Deloitte hires from a multitude of majors and skills. </a:t>
                      </a:r>
                      <a:r>
                        <a:rPr lang="en-US" sz="1000" b="1" dirty="0">
                          <a:latin typeface="Verdana" panose="020B0604030504040204" pitchFamily="34" charset="0"/>
                          <a:ea typeface="Verdana" panose="020B0604030504040204" pitchFamily="34" charset="0"/>
                          <a:cs typeface="Verdana" panose="020B0604030504040204" pitchFamily="34" charset="0"/>
                        </a:rPr>
                        <a:t>BTAs can be functional, technical, or a mix of both</a:t>
                      </a:r>
                      <a:r>
                        <a:rPr lang="en-US" sz="1000" b="0" baseline="0" dirty="0">
                          <a:latin typeface="Verdana" panose="020B0604030504040204" pitchFamily="34" charset="0"/>
                          <a:ea typeface="Verdana" panose="020B0604030504040204" pitchFamily="34" charset="0"/>
                          <a:cs typeface="Verdana" panose="020B0604030504040204" pitchFamily="34" charset="0"/>
                        </a:rPr>
                        <a:t> </a:t>
                      </a:r>
                      <a:r>
                        <a:rPr lang="en-US" sz="1000" b="0" i="1" baseline="0" dirty="0">
                          <a:solidFill>
                            <a:schemeClr val="tx1"/>
                          </a:solidFill>
                          <a:latin typeface="Verdana" panose="020B0604030504040204" pitchFamily="34" charset="0"/>
                          <a:ea typeface="Verdana" panose="020B0604030504040204" pitchFamily="34" charset="0"/>
                          <a:cs typeface="Verdana" panose="020B0604030504040204" pitchFamily="34" charset="0"/>
                        </a:rPr>
                        <a:t>(refer to profile descriptions for examples of how skills/coursework tie to type of work analyst may do.)</a:t>
                      </a:r>
                      <a:r>
                        <a:rPr lang="en-US" sz="1000" i="1"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Deloitte likes to hire bright, driven and strategic students with interpersonal skills who are willing to learn the industry and the skills needed to be an analyst and eventually transition into a consultant. </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08654">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will</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 I use the skills I have gained during my coursework?</a:t>
                      </a:r>
                      <a:endPar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Coming from a very specific area of study into a large company, you can be placed on any number of projects.</a:t>
                      </a:r>
                      <a:r>
                        <a:rPr lang="en-US" sz="1000" baseline="0" dirty="0">
                          <a:latin typeface="Verdana" panose="020B0604030504040204" pitchFamily="34" charset="0"/>
                          <a:ea typeface="Verdana" panose="020B0604030504040204" pitchFamily="34" charset="0"/>
                          <a:cs typeface="Verdana" panose="020B0604030504040204" pitchFamily="34" charset="0"/>
                        </a:rPr>
                        <a:t>  While we do our best to align your project to your area of focus, </a:t>
                      </a:r>
                      <a:r>
                        <a:rPr lang="en-US" sz="1000" b="1" baseline="0" dirty="0">
                          <a:latin typeface="Verdana" panose="020B0604030504040204" pitchFamily="34" charset="0"/>
                          <a:ea typeface="Verdana" panose="020B0604030504040204" pitchFamily="34" charset="0"/>
                          <a:cs typeface="Verdana" panose="020B0604030504040204" pitchFamily="34" charset="0"/>
                        </a:rPr>
                        <a:t>there are some instances where you will be placed on a project which challenges you to learn a new set of knowledge and skills</a:t>
                      </a:r>
                      <a:r>
                        <a:rPr lang="en-US" sz="1000" b="0" baseline="0" dirty="0">
                          <a:latin typeface="Verdana" panose="020B0604030504040204" pitchFamily="34" charset="0"/>
                          <a:ea typeface="Verdana" panose="020B0604030504040204" pitchFamily="34" charset="0"/>
                          <a:cs typeface="Verdana" panose="020B0604030504040204" pitchFamily="34" charset="0"/>
                        </a:rPr>
                        <a:t> </a:t>
                      </a:r>
                      <a:r>
                        <a:rPr lang="en-US" sz="1000" b="0" i="1" baseline="0" dirty="0">
                          <a:solidFill>
                            <a:schemeClr val="tx1"/>
                          </a:solidFill>
                          <a:latin typeface="Verdana" panose="020B0604030504040204" pitchFamily="34" charset="0"/>
                          <a:ea typeface="Verdana" panose="020B0604030504040204" pitchFamily="34" charset="0"/>
                          <a:cs typeface="Verdana" panose="020B0604030504040204" pitchFamily="34" charset="0"/>
                        </a:rPr>
                        <a:t>(refer to profile descriptions for examples of how skills/coursework tie to type of work analyst may do.)</a:t>
                      </a:r>
                      <a:r>
                        <a:rPr lang="en-US" sz="1000" i="1"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However, </a:t>
                      </a:r>
                      <a:r>
                        <a:rPr lang="en-US" sz="1000" b="1" dirty="0">
                          <a:latin typeface="Verdana" panose="020B0604030504040204" pitchFamily="34" charset="0"/>
                          <a:ea typeface="Verdana" panose="020B0604030504040204" pitchFamily="34" charset="0"/>
                          <a:cs typeface="Verdana" panose="020B0604030504040204" pitchFamily="34" charset="0"/>
                        </a:rPr>
                        <a:t>there are many different trainings and opportunities to get involved outside of your day to day client work</a:t>
                      </a:r>
                      <a:r>
                        <a:rPr lang="en-US" sz="1000" dirty="0">
                          <a:latin typeface="Verdana" panose="020B0604030504040204" pitchFamily="34" charset="0"/>
                          <a:ea typeface="Verdana" panose="020B0604030504040204" pitchFamily="34" charset="0"/>
                          <a:cs typeface="Verdana" panose="020B0604030504040204" pitchFamily="34" charset="0"/>
                        </a:rPr>
                        <a:t>. Deloitte is all about owning your own career – if you want to keep coding but you are placed on a more functional project, join a coding </a:t>
                      </a:r>
                      <a:r>
                        <a:rPr lang="en-US" sz="1000" dirty="0" err="1">
                          <a:latin typeface="Verdana" panose="020B0604030504040204" pitchFamily="34" charset="0"/>
                          <a:ea typeface="Verdana" panose="020B0604030504040204" pitchFamily="34" charset="0"/>
                          <a:cs typeface="Verdana" panose="020B0604030504040204" pitchFamily="34" charset="0"/>
                        </a:rPr>
                        <a:t>CoP</a:t>
                      </a:r>
                      <a:r>
                        <a:rPr lang="en-US" sz="1000" dirty="0">
                          <a:latin typeface="Verdana" panose="020B0604030504040204" pitchFamily="34" charset="0"/>
                          <a:ea typeface="Verdana" panose="020B0604030504040204" pitchFamily="34" charset="0"/>
                          <a:cs typeface="Verdana" panose="020B0604030504040204" pitchFamily="34" charset="0"/>
                        </a:rPr>
                        <a:t> or initiative and utilize trainings on My Development Plan.</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89449">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What is the difference between federal and commercial? </a:t>
                      </a:r>
                      <a:r>
                        <a:rPr lang="en-US" sz="1000" b="0" i="1" dirty="0">
                          <a:solidFill>
                            <a:schemeClr val="tx1"/>
                          </a:solidFill>
                          <a:latin typeface="Verdana" panose="020B0604030504040204" pitchFamily="34" charset="0"/>
                          <a:ea typeface="Verdana" panose="020B0604030504040204" pitchFamily="34" charset="0"/>
                          <a:cs typeface="Verdana" panose="020B0604030504040204" pitchFamily="34" charset="0"/>
                        </a:rPr>
                        <a:t>(*Applicable</a:t>
                      </a:r>
                      <a:r>
                        <a:rPr lang="en-US" sz="1000" b="0" i="1" baseline="0" dirty="0">
                          <a:solidFill>
                            <a:schemeClr val="tx1"/>
                          </a:solidFill>
                          <a:latin typeface="Verdana" panose="020B0604030504040204" pitchFamily="34" charset="0"/>
                          <a:ea typeface="Verdana" panose="020B0604030504040204" pitchFamily="34" charset="0"/>
                          <a:cs typeface="Verdana" panose="020B0604030504040204" pitchFamily="34" charset="0"/>
                        </a:rPr>
                        <a:t> only for select schools which recruiter across both.)</a:t>
                      </a:r>
                      <a:endParaRPr lang="en-US" sz="1000" b="0" i="1"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Federal practitioners work on projects within the federal government and its entities. Most of these projects are long term and located in the DMV (DC, Maryland, Virginia) area (little to no travel besides commuting to client site). </a:t>
                      </a:r>
                    </a:p>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Commercial practitioners typically travel weekly (if they are not placed on a local project) and work on shorter term projects for any number of clients around the country (and even the world). </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702252">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Do You Get on a Project? Can BTAs Choose?</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A new BTA typically has minimal explicit involvement in the selection of their first project.  However, their particular interests and skills are taken into careful consideration when senior management is placing BTAs onto projects.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Usually these projects are selected specifically to match project needs with a BTA’s experience and interests.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After your first project, each BTA is</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encouraged to take control in finding his or her next project or work opportunity.</a:t>
                      </a:r>
                      <a:r>
                        <a:rPr lang="en-US" sz="1000" baseline="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The more initiative a BTA takes in researching available projects and networking with other team leads, the more the BTA will be able to impact which project he or she gets staffed on next.</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173873"/>
                  </a:ext>
                </a:extLst>
              </a:tr>
            </a:tbl>
          </a:graphicData>
        </a:graphic>
      </p:graphicFrame>
      <p:sp>
        <p:nvSpPr>
          <p:cNvPr id="3" name="Title 5">
            <a:extLst>
              <a:ext uri="{FF2B5EF4-FFF2-40B4-BE49-F238E27FC236}">
                <a16:creationId xmlns:a16="http://schemas.microsoft.com/office/drawing/2014/main" id="{D4D611CC-FB1D-4F6F-8454-ED6B6948D94F}"/>
              </a:ext>
            </a:extLst>
          </p:cNvPr>
          <p:cNvSpPr>
            <a:spLocks noGrp="1"/>
          </p:cNvSpPr>
          <p:nvPr>
            <p:ph type="title"/>
          </p:nvPr>
        </p:nvSpPr>
        <p:spPr>
          <a:xfrm>
            <a:off x="469900" y="402587"/>
            <a:ext cx="11252200" cy="334102"/>
          </a:xfrm>
        </p:spPr>
        <p:txBody>
          <a:bodyPr/>
          <a:lstStyle/>
          <a:p>
            <a:r>
              <a:rPr lang="en-US" dirty="0"/>
              <a:t>Additional FAQs</a:t>
            </a:r>
          </a:p>
        </p:txBody>
      </p:sp>
    </p:spTree>
    <p:extLst>
      <p:ext uri="{BB962C8B-B14F-4D97-AF65-F5344CB8AC3E}">
        <p14:creationId xmlns:p14="http://schemas.microsoft.com/office/powerpoint/2010/main" val="277793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59" name="Group 3"/>
          <p:cNvGraphicFramePr>
            <a:graphicFrameLocks noGrp="1"/>
          </p:cNvGraphicFramePr>
          <p:nvPr>
            <p:extLst>
              <p:ext uri="{D42A27DB-BD31-4B8C-83A1-F6EECF244321}">
                <p14:modId xmlns:p14="http://schemas.microsoft.com/office/powerpoint/2010/main" val="3892064368"/>
              </p:ext>
            </p:extLst>
          </p:nvPr>
        </p:nvGraphicFramePr>
        <p:xfrm>
          <a:off x="549028" y="951689"/>
          <a:ext cx="11296072" cy="2452677"/>
        </p:xfrm>
        <a:graphic>
          <a:graphicData uri="http://schemas.openxmlformats.org/drawingml/2006/table">
            <a:tbl>
              <a:tblPr/>
              <a:tblGrid>
                <a:gridCol w="2504304">
                  <a:extLst>
                    <a:ext uri="{9D8B030D-6E8A-4147-A177-3AD203B41FA5}">
                      <a16:colId xmlns:a16="http://schemas.microsoft.com/office/drawing/2014/main" val="20000"/>
                    </a:ext>
                  </a:extLst>
                </a:gridCol>
                <a:gridCol w="8791768">
                  <a:extLst>
                    <a:ext uri="{9D8B030D-6E8A-4147-A177-3AD203B41FA5}">
                      <a16:colId xmlns:a16="http://schemas.microsoft.com/office/drawing/2014/main" val="20001"/>
                    </a:ext>
                  </a:extLst>
                </a:gridCol>
              </a:tblGrid>
              <a:tr h="0">
                <a:tc>
                  <a:txBody>
                    <a:bodyPr/>
                    <a:lstStyle/>
                    <a:p>
                      <a:r>
                        <a:rPr lang="en-US" sz="1200" b="1" dirty="0">
                          <a:solidFill>
                            <a:schemeClr val="accent1"/>
                          </a:solidFill>
                        </a:rPr>
                        <a:t>FAQ</a:t>
                      </a:r>
                    </a:p>
                  </a:txBody>
                  <a:tcPr marL="122008" marR="122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solidFill>
                            <a:schemeClr val="accent1"/>
                          </a:solidFill>
                        </a:rPr>
                        <a:t>Recommended Response</a:t>
                      </a:r>
                    </a:p>
                  </a:txBody>
                  <a:tcPr marL="122008" marR="122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71477">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How does staffing work and what type of projects will I be on?</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Based on a candidates segment alignment</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during recruitment we will be able to communicate the </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potential and likely type of roles</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they may have on a project, however it is important to communicate that given the nature of our business we expect all incoming BTA’s will be </a:t>
                      </a:r>
                      <a:r>
                        <a:rPr lang="en-US" sz="1000" b="1" baseline="0" dirty="0">
                          <a:solidFill>
                            <a:schemeClr val="tx1"/>
                          </a:solidFill>
                          <a:latin typeface="Verdana" panose="020B0604030504040204" pitchFamily="34" charset="0"/>
                          <a:ea typeface="Verdana" panose="020B0604030504040204" pitchFamily="34" charset="0"/>
                          <a:cs typeface="Verdana" panose="020B0604030504040204" pitchFamily="34" charset="0"/>
                        </a:rPr>
                        <a:t>adaptable and are open to a wide range of experiences </a:t>
                      </a:r>
                      <a:r>
                        <a:rPr lang="en-US" sz="10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to build their skillsets during their first few years at the firm. </a:t>
                      </a: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917833"/>
                  </a:ext>
                </a:extLst>
              </a:tr>
              <a:tr h="471477">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Can I choose what city or office I am aligned to?</a:t>
                      </a: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rPr>
                        <a:t>At the time of interview each candidate will be asked to fill out their top three location preference, we</a:t>
                      </a:r>
                      <a:r>
                        <a:rPr lang="en-US" sz="10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do our best to place each candidate in their top preference whenever possible.</a:t>
                      </a:r>
                      <a:endPar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71477">
                <a:tc>
                  <a:txBody>
                    <a:bodyPr/>
                    <a:lstStyle/>
                    <a:p>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What is the typical training for a BTA and how often do i have training?</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rPr>
                        <a:t>Deloitte provides new BTAs with a wide variety of training experiences both when you first start as well as throughout your career.  </a:t>
                      </a:r>
                    </a:p>
                    <a:p>
                      <a:pPr marL="171450" indent="-171450">
                        <a:buFont typeface="Arial" panose="020B0604020202020204" pitchFamily="34" charset="0"/>
                        <a:buChar char="•"/>
                      </a:pPr>
                      <a:r>
                        <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rPr>
                        <a:t>As a new BTA, you come with a larger class of BTAs from all different schools and</a:t>
                      </a:r>
                      <a:r>
                        <a:rPr lang="en-US" sz="10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regions.  </a:t>
                      </a:r>
                      <a:r>
                        <a:rPr lang="en-US" sz="1000" b="0" dirty="0">
                          <a:solidFill>
                            <a:srgbClr val="000000"/>
                          </a:solidFill>
                          <a:latin typeface="Verdana" panose="020B0604030504040204" pitchFamily="34" charset="0"/>
                          <a:ea typeface="Verdana" panose="020B0604030504040204" pitchFamily="34" charset="0"/>
                          <a:cs typeface="Verdana" panose="020B0604030504040204" pitchFamily="34" charset="0"/>
                        </a:rPr>
                        <a:t>These trainings range from the initial “Welcome to Deloitte” training that gets you acquainted with the firm to “All Analyst School”, an interactive project simulation that prepares our Analysts for their first day on the client site.  Beyond that, Deloitte expects that its practitioners will engage in a minimum amount of learning and development activities each year and provides ample opportunities to learn and grow as a professional.  </a:t>
                      </a:r>
                    </a:p>
                  </a:txBody>
                  <a:tcPr anchor="ct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itle 5">
            <a:extLst>
              <a:ext uri="{FF2B5EF4-FFF2-40B4-BE49-F238E27FC236}">
                <a16:creationId xmlns:a16="http://schemas.microsoft.com/office/drawing/2014/main" id="{3DA9A5AE-56C8-4499-BB43-817031F89BA0}"/>
              </a:ext>
            </a:extLst>
          </p:cNvPr>
          <p:cNvSpPr>
            <a:spLocks noGrp="1"/>
          </p:cNvSpPr>
          <p:nvPr>
            <p:ph type="title"/>
          </p:nvPr>
        </p:nvSpPr>
        <p:spPr>
          <a:xfrm>
            <a:off x="469900" y="402587"/>
            <a:ext cx="11252200" cy="334102"/>
          </a:xfrm>
        </p:spPr>
        <p:txBody>
          <a:bodyPr/>
          <a:lstStyle/>
          <a:p>
            <a:r>
              <a:rPr lang="en-US" dirty="0"/>
              <a:t>Additional FAQs</a:t>
            </a:r>
          </a:p>
        </p:txBody>
      </p:sp>
    </p:spTree>
    <p:extLst>
      <p:ext uri="{BB962C8B-B14F-4D97-AF65-F5344CB8AC3E}">
        <p14:creationId xmlns:p14="http://schemas.microsoft.com/office/powerpoint/2010/main" val="429034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Recruiting Calendar – University of Minnesota &amp; Wisconsin</a:t>
            </a:r>
          </a:p>
        </p:txBody>
      </p:sp>
      <p:graphicFrame>
        <p:nvGraphicFramePr>
          <p:cNvPr id="71" name="Group 3">
            <a:extLst>
              <a:ext uri="{FF2B5EF4-FFF2-40B4-BE49-F238E27FC236}">
                <a16:creationId xmlns:a16="http://schemas.microsoft.com/office/drawing/2014/main" id="{C8615BDF-8181-4196-8CEF-B7574A19627B}"/>
              </a:ext>
            </a:extLst>
          </p:cNvPr>
          <p:cNvGraphicFramePr>
            <a:graphicFrameLocks noGrp="1"/>
          </p:cNvGraphicFramePr>
          <p:nvPr>
            <p:extLst/>
          </p:nvPr>
        </p:nvGraphicFramePr>
        <p:xfrm>
          <a:off x="469900" y="1369879"/>
          <a:ext cx="5302535" cy="2517495"/>
        </p:xfrm>
        <a:graphic>
          <a:graphicData uri="http://schemas.openxmlformats.org/drawingml/2006/table">
            <a:tbl>
              <a:tblPr/>
              <a:tblGrid>
                <a:gridCol w="1060507">
                  <a:extLst>
                    <a:ext uri="{9D8B030D-6E8A-4147-A177-3AD203B41FA5}">
                      <a16:colId xmlns:a16="http://schemas.microsoft.com/office/drawing/2014/main" val="20000"/>
                    </a:ext>
                  </a:extLst>
                </a:gridCol>
                <a:gridCol w="1060507">
                  <a:extLst>
                    <a:ext uri="{9D8B030D-6E8A-4147-A177-3AD203B41FA5}">
                      <a16:colId xmlns:a16="http://schemas.microsoft.com/office/drawing/2014/main" val="20001"/>
                    </a:ext>
                  </a:extLst>
                </a:gridCol>
                <a:gridCol w="1060507">
                  <a:extLst>
                    <a:ext uri="{9D8B030D-6E8A-4147-A177-3AD203B41FA5}">
                      <a16:colId xmlns:a16="http://schemas.microsoft.com/office/drawing/2014/main" val="20002"/>
                    </a:ext>
                  </a:extLst>
                </a:gridCol>
                <a:gridCol w="1060507">
                  <a:extLst>
                    <a:ext uri="{9D8B030D-6E8A-4147-A177-3AD203B41FA5}">
                      <a16:colId xmlns:a16="http://schemas.microsoft.com/office/drawing/2014/main" val="20003"/>
                    </a:ext>
                  </a:extLst>
                </a:gridCol>
                <a:gridCol w="1060507">
                  <a:extLst>
                    <a:ext uri="{9D8B030D-6E8A-4147-A177-3AD203B41FA5}">
                      <a16:colId xmlns:a16="http://schemas.microsoft.com/office/drawing/2014/main" val="20004"/>
                    </a:ext>
                  </a:extLst>
                </a:gridCol>
              </a:tblGrid>
              <a:tr h="503499">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M</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W</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F</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3</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4</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5</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6</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7</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10</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11</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12</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13</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14</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17</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18</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19</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20</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21</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24</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25</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26</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27</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28</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bl>
          </a:graphicData>
        </a:graphic>
      </p:graphicFrame>
      <p:graphicFrame>
        <p:nvGraphicFramePr>
          <p:cNvPr id="82" name="Group 3">
            <a:extLst>
              <a:ext uri="{FF2B5EF4-FFF2-40B4-BE49-F238E27FC236}">
                <a16:creationId xmlns:a16="http://schemas.microsoft.com/office/drawing/2014/main" id="{351B4A2E-5672-4248-86C1-1CA790DEBF1B}"/>
              </a:ext>
            </a:extLst>
          </p:cNvPr>
          <p:cNvGraphicFramePr>
            <a:graphicFrameLocks noGrp="1"/>
          </p:cNvGraphicFramePr>
          <p:nvPr>
            <p:extLst/>
          </p:nvPr>
        </p:nvGraphicFramePr>
        <p:xfrm>
          <a:off x="6419565" y="1369879"/>
          <a:ext cx="5302535" cy="3020994"/>
        </p:xfrm>
        <a:graphic>
          <a:graphicData uri="http://schemas.openxmlformats.org/drawingml/2006/table">
            <a:tbl>
              <a:tblPr/>
              <a:tblGrid>
                <a:gridCol w="1060507">
                  <a:extLst>
                    <a:ext uri="{9D8B030D-6E8A-4147-A177-3AD203B41FA5}">
                      <a16:colId xmlns:a16="http://schemas.microsoft.com/office/drawing/2014/main" val="20000"/>
                    </a:ext>
                  </a:extLst>
                </a:gridCol>
                <a:gridCol w="1060507">
                  <a:extLst>
                    <a:ext uri="{9D8B030D-6E8A-4147-A177-3AD203B41FA5}">
                      <a16:colId xmlns:a16="http://schemas.microsoft.com/office/drawing/2014/main" val="20001"/>
                    </a:ext>
                  </a:extLst>
                </a:gridCol>
                <a:gridCol w="1060507">
                  <a:extLst>
                    <a:ext uri="{9D8B030D-6E8A-4147-A177-3AD203B41FA5}">
                      <a16:colId xmlns:a16="http://schemas.microsoft.com/office/drawing/2014/main" val="20002"/>
                    </a:ext>
                  </a:extLst>
                </a:gridCol>
                <a:gridCol w="1060507">
                  <a:extLst>
                    <a:ext uri="{9D8B030D-6E8A-4147-A177-3AD203B41FA5}">
                      <a16:colId xmlns:a16="http://schemas.microsoft.com/office/drawing/2014/main" val="20003"/>
                    </a:ext>
                  </a:extLst>
                </a:gridCol>
                <a:gridCol w="1060507">
                  <a:extLst>
                    <a:ext uri="{9D8B030D-6E8A-4147-A177-3AD203B41FA5}">
                      <a16:colId xmlns:a16="http://schemas.microsoft.com/office/drawing/2014/main" val="20004"/>
                    </a:ext>
                  </a:extLst>
                </a:gridCol>
              </a:tblGrid>
              <a:tr h="503499">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M</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W</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F</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3</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4</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5</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8</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9</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10</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11</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12</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15</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16</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17</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18</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19</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22</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23</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24</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25</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26</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29</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30</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31</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83" name="Group 3">
            <a:extLst>
              <a:ext uri="{FF2B5EF4-FFF2-40B4-BE49-F238E27FC236}">
                <a16:creationId xmlns:a16="http://schemas.microsoft.com/office/drawing/2014/main" id="{24FF06E7-E7A9-43B0-BCF3-96DA8A979AB7}"/>
              </a:ext>
            </a:extLst>
          </p:cNvPr>
          <p:cNvGraphicFramePr>
            <a:graphicFrameLocks noGrp="1"/>
          </p:cNvGraphicFramePr>
          <p:nvPr>
            <p:extLst/>
          </p:nvPr>
        </p:nvGraphicFramePr>
        <p:xfrm>
          <a:off x="469899" y="4089957"/>
          <a:ext cx="5302535" cy="2013996"/>
        </p:xfrm>
        <a:graphic>
          <a:graphicData uri="http://schemas.openxmlformats.org/drawingml/2006/table">
            <a:tbl>
              <a:tblPr/>
              <a:tblGrid>
                <a:gridCol w="1060507">
                  <a:extLst>
                    <a:ext uri="{9D8B030D-6E8A-4147-A177-3AD203B41FA5}">
                      <a16:colId xmlns:a16="http://schemas.microsoft.com/office/drawing/2014/main" val="20000"/>
                    </a:ext>
                  </a:extLst>
                </a:gridCol>
                <a:gridCol w="1060507">
                  <a:extLst>
                    <a:ext uri="{9D8B030D-6E8A-4147-A177-3AD203B41FA5}">
                      <a16:colId xmlns:a16="http://schemas.microsoft.com/office/drawing/2014/main" val="20001"/>
                    </a:ext>
                  </a:extLst>
                </a:gridCol>
                <a:gridCol w="1060507">
                  <a:extLst>
                    <a:ext uri="{9D8B030D-6E8A-4147-A177-3AD203B41FA5}">
                      <a16:colId xmlns:a16="http://schemas.microsoft.com/office/drawing/2014/main" val="20002"/>
                    </a:ext>
                  </a:extLst>
                </a:gridCol>
                <a:gridCol w="1060507">
                  <a:extLst>
                    <a:ext uri="{9D8B030D-6E8A-4147-A177-3AD203B41FA5}">
                      <a16:colId xmlns:a16="http://schemas.microsoft.com/office/drawing/2014/main" val="20003"/>
                    </a:ext>
                  </a:extLst>
                </a:gridCol>
                <a:gridCol w="1060507">
                  <a:extLst>
                    <a:ext uri="{9D8B030D-6E8A-4147-A177-3AD203B41FA5}">
                      <a16:colId xmlns:a16="http://schemas.microsoft.com/office/drawing/2014/main" val="20004"/>
                    </a:ext>
                  </a:extLst>
                </a:gridCol>
              </a:tblGrid>
              <a:tr h="503499">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M</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W</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T</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000" b="0" i="0" u="none" strike="noStrike" cap="none" normalizeH="0" baseline="0" dirty="0">
                          <a:ln>
                            <a:noFill/>
                          </a:ln>
                          <a:solidFill>
                            <a:srgbClr val="53565A"/>
                          </a:solidFill>
                          <a:effectLst/>
                          <a:latin typeface="+mn-lt"/>
                        </a:rPr>
                        <a:t>F</a:t>
                      </a:r>
                    </a:p>
                  </a:txBody>
                  <a:tcPr marL="36000" marR="36000" marT="36000" marB="3600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endParaRPr kumimoji="0" lang="en-US" sz="1100" b="0" i="0" u="none" strike="noStrike" cap="none" normalizeH="0" baseline="0" dirty="0">
                        <a:ln>
                          <a:noFill/>
                        </a:ln>
                        <a:solidFill>
                          <a:srgbClr val="53565A"/>
                        </a:solidFill>
                        <a:effectLst/>
                        <a:latin typeface="+mn-lt"/>
                      </a:endParaRP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2</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5</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6</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7</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8</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9</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03499">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12</a:t>
                      </a:r>
                    </a:p>
                  </a:txBody>
                  <a:tcPr marL="36000" marR="36000" marT="36000" marB="36000" horzOverflow="overflow">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13</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14</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15</a:t>
                      </a:r>
                    </a:p>
                  </a:txBody>
                  <a:tcPr marL="36000" marR="36000" marT="36000" marB="36000"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Arial" panose="020B0604020202020204" pitchFamily="34" charset="0"/>
                        <a:buNone/>
                        <a:tabLst/>
                      </a:pPr>
                      <a:r>
                        <a:rPr kumimoji="0" lang="en-US" sz="1100" b="0" i="0" u="none" strike="noStrike" cap="none" normalizeH="0" baseline="0" dirty="0">
                          <a:ln>
                            <a:noFill/>
                          </a:ln>
                          <a:solidFill>
                            <a:srgbClr val="53565A"/>
                          </a:solidFill>
                          <a:effectLst/>
                          <a:latin typeface="+mn-lt"/>
                        </a:rPr>
                        <a:t>16</a:t>
                      </a:r>
                    </a:p>
                  </a:txBody>
                  <a:tcPr marL="36000" marR="36000" marT="36000" marB="36000" horzOverflow="overflow">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bl>
          </a:graphicData>
        </a:graphic>
      </p:graphicFrame>
      <p:sp>
        <p:nvSpPr>
          <p:cNvPr id="84" name="Rectangle 83">
            <a:extLst>
              <a:ext uri="{FF2B5EF4-FFF2-40B4-BE49-F238E27FC236}">
                <a16:creationId xmlns:a16="http://schemas.microsoft.com/office/drawing/2014/main" id="{44A79638-D9F2-4FD4-9411-9B4E657241CC}"/>
              </a:ext>
            </a:extLst>
          </p:cNvPr>
          <p:cNvSpPr/>
          <p:nvPr/>
        </p:nvSpPr>
        <p:spPr>
          <a:xfrm>
            <a:off x="469899" y="1307917"/>
            <a:ext cx="2122830" cy="300916"/>
          </a:xfrm>
          <a:prstGeom prst="rect">
            <a:avLst/>
          </a:prstGeom>
        </p:spPr>
        <p:txBody>
          <a:bodyPr wrap="square">
            <a:spAutoFit/>
          </a:bodyPr>
          <a:lstStyle/>
          <a:p>
            <a:pPr>
              <a:lnSpc>
                <a:spcPct val="106000"/>
              </a:lnSpc>
              <a:buFont typeface="Wingdings 2" pitchFamily="18" charset="2"/>
              <a:buNone/>
            </a:pPr>
            <a:r>
              <a:rPr lang="en-US" sz="1400" b="1" dirty="0">
                <a:latin typeface="+mj-lt"/>
              </a:rPr>
              <a:t>September</a:t>
            </a:r>
          </a:p>
        </p:txBody>
      </p:sp>
      <p:sp>
        <p:nvSpPr>
          <p:cNvPr id="85" name="Rectangle 84">
            <a:extLst>
              <a:ext uri="{FF2B5EF4-FFF2-40B4-BE49-F238E27FC236}">
                <a16:creationId xmlns:a16="http://schemas.microsoft.com/office/drawing/2014/main" id="{290ABE93-8921-4042-B7B7-10B1FCC1CB1E}"/>
              </a:ext>
            </a:extLst>
          </p:cNvPr>
          <p:cNvSpPr/>
          <p:nvPr/>
        </p:nvSpPr>
        <p:spPr>
          <a:xfrm>
            <a:off x="6419565" y="1307917"/>
            <a:ext cx="2122830" cy="300916"/>
          </a:xfrm>
          <a:prstGeom prst="rect">
            <a:avLst/>
          </a:prstGeom>
        </p:spPr>
        <p:txBody>
          <a:bodyPr wrap="square">
            <a:spAutoFit/>
          </a:bodyPr>
          <a:lstStyle/>
          <a:p>
            <a:pPr>
              <a:lnSpc>
                <a:spcPct val="106000"/>
              </a:lnSpc>
              <a:buFont typeface="Wingdings 2" pitchFamily="18" charset="2"/>
              <a:buNone/>
            </a:pPr>
            <a:r>
              <a:rPr lang="en-US" sz="1400" b="1" dirty="0">
                <a:latin typeface="+mj-lt"/>
              </a:rPr>
              <a:t>October</a:t>
            </a:r>
          </a:p>
        </p:txBody>
      </p:sp>
      <p:sp>
        <p:nvSpPr>
          <p:cNvPr id="86" name="Rectangle 85">
            <a:extLst>
              <a:ext uri="{FF2B5EF4-FFF2-40B4-BE49-F238E27FC236}">
                <a16:creationId xmlns:a16="http://schemas.microsoft.com/office/drawing/2014/main" id="{0780AF74-F129-45CD-930F-793B5AE3E0B6}"/>
              </a:ext>
            </a:extLst>
          </p:cNvPr>
          <p:cNvSpPr/>
          <p:nvPr/>
        </p:nvSpPr>
        <p:spPr>
          <a:xfrm>
            <a:off x="469899" y="4089957"/>
            <a:ext cx="2122830" cy="300916"/>
          </a:xfrm>
          <a:prstGeom prst="rect">
            <a:avLst/>
          </a:prstGeom>
        </p:spPr>
        <p:txBody>
          <a:bodyPr wrap="square">
            <a:spAutoFit/>
          </a:bodyPr>
          <a:lstStyle/>
          <a:p>
            <a:pPr>
              <a:lnSpc>
                <a:spcPct val="106000"/>
              </a:lnSpc>
              <a:buFont typeface="Wingdings 2" pitchFamily="18" charset="2"/>
              <a:buNone/>
            </a:pPr>
            <a:r>
              <a:rPr lang="en-US" sz="1400" b="1" dirty="0">
                <a:latin typeface="+mj-lt"/>
              </a:rPr>
              <a:t>November</a:t>
            </a:r>
          </a:p>
        </p:txBody>
      </p:sp>
      <p:grpSp>
        <p:nvGrpSpPr>
          <p:cNvPr id="87" name="Group 86">
            <a:extLst>
              <a:ext uri="{FF2B5EF4-FFF2-40B4-BE49-F238E27FC236}">
                <a16:creationId xmlns:a16="http://schemas.microsoft.com/office/drawing/2014/main" id="{B5D7ECA0-29F6-4F5C-A017-04805348076E}"/>
              </a:ext>
            </a:extLst>
          </p:cNvPr>
          <p:cNvGrpSpPr/>
          <p:nvPr/>
        </p:nvGrpSpPr>
        <p:grpSpPr>
          <a:xfrm>
            <a:off x="469899" y="6214610"/>
            <a:ext cx="4338256" cy="153888"/>
            <a:chOff x="1861247" y="6192937"/>
            <a:chExt cx="4338256" cy="153888"/>
          </a:xfrm>
        </p:grpSpPr>
        <p:sp>
          <p:nvSpPr>
            <p:cNvPr id="88" name="Rectangle 47">
              <a:extLst>
                <a:ext uri="{FF2B5EF4-FFF2-40B4-BE49-F238E27FC236}">
                  <a16:creationId xmlns:a16="http://schemas.microsoft.com/office/drawing/2014/main" id="{4416BDCD-C86C-4811-94DF-EEF6E2354A6D}"/>
                </a:ext>
              </a:extLst>
            </p:cNvPr>
            <p:cNvSpPr>
              <a:spLocks noChangeArrowheads="1"/>
            </p:cNvSpPr>
            <p:nvPr/>
          </p:nvSpPr>
          <p:spPr bwMode="auto">
            <a:xfrm>
              <a:off x="1861247" y="6197650"/>
              <a:ext cx="133350" cy="144463"/>
            </a:xfrm>
            <a:prstGeom prst="rect">
              <a:avLst/>
            </a:prstGeom>
            <a:solidFill>
              <a:srgbClr val="FFCC33"/>
            </a:solidFill>
            <a:ln w="12700" algn="ctr">
              <a:noFill/>
              <a:miter lim="800000"/>
              <a:headEnd/>
              <a:tailEnd/>
            </a:ln>
          </p:spPr>
          <p:txBody>
            <a:bodyPr wrap="square" lIns="36000" tIns="36000" rIns="36000" bIns="36000" anchor="ctr"/>
            <a:lstStyle/>
            <a:p>
              <a:pPr algn="ctr"/>
              <a:endParaRPr lang="en-US" sz="1000" dirty="0">
                <a:solidFill>
                  <a:schemeClr val="bg1"/>
                </a:solidFill>
              </a:endParaRPr>
            </a:p>
          </p:txBody>
        </p:sp>
        <p:sp>
          <p:nvSpPr>
            <p:cNvPr id="89" name="Text Box 48">
              <a:extLst>
                <a:ext uri="{FF2B5EF4-FFF2-40B4-BE49-F238E27FC236}">
                  <a16:creationId xmlns:a16="http://schemas.microsoft.com/office/drawing/2014/main" id="{2CC92C43-1CA9-4613-901C-F0E690E360F4}"/>
                </a:ext>
              </a:extLst>
            </p:cNvPr>
            <p:cNvSpPr txBox="1">
              <a:spLocks noChangeArrowheads="1"/>
            </p:cNvSpPr>
            <p:nvPr/>
          </p:nvSpPr>
          <p:spPr bwMode="auto">
            <a:xfrm>
              <a:off x="3793634" y="6192937"/>
              <a:ext cx="1502014" cy="153888"/>
            </a:xfrm>
            <a:prstGeom prst="rect">
              <a:avLst/>
            </a:prstGeom>
            <a:noFill/>
            <a:ln w="6350" algn="ctr">
              <a:noFill/>
              <a:miter lim="800000"/>
              <a:headEnd/>
              <a:tailEnd/>
            </a:ln>
          </p:spPr>
          <p:txBody>
            <a:bodyPr wrap="none" lIns="0" tIns="0" rIns="0" bIns="0" anchor="ctr">
              <a:spAutoFit/>
            </a:bodyPr>
            <a:lstStyle/>
            <a:p>
              <a:r>
                <a:rPr lang="en-US" sz="1000" dirty="0">
                  <a:ea typeface="ＭＳ Ｐゴシック" charset="-128"/>
                </a:rPr>
                <a:t>University of Wisconsin</a:t>
              </a:r>
            </a:p>
          </p:txBody>
        </p:sp>
        <p:sp>
          <p:nvSpPr>
            <p:cNvPr id="90" name="Rectangle 49">
              <a:extLst>
                <a:ext uri="{FF2B5EF4-FFF2-40B4-BE49-F238E27FC236}">
                  <a16:creationId xmlns:a16="http://schemas.microsoft.com/office/drawing/2014/main" id="{1067201F-78F5-4988-9023-70B15FFAA3B9}"/>
                </a:ext>
              </a:extLst>
            </p:cNvPr>
            <p:cNvSpPr>
              <a:spLocks noChangeArrowheads="1"/>
            </p:cNvSpPr>
            <p:nvPr/>
          </p:nvSpPr>
          <p:spPr bwMode="auto">
            <a:xfrm>
              <a:off x="3620597" y="6197650"/>
              <a:ext cx="133350" cy="144463"/>
            </a:xfrm>
            <a:prstGeom prst="rect">
              <a:avLst/>
            </a:prstGeom>
            <a:solidFill>
              <a:srgbClr val="CF1216"/>
            </a:solidFill>
            <a:ln w="12700" algn="ctr">
              <a:noFill/>
              <a:miter lim="800000"/>
              <a:headEnd/>
              <a:tailEnd/>
            </a:ln>
          </p:spPr>
          <p:txBody>
            <a:bodyPr wrap="square" lIns="36000" tIns="36000" rIns="36000" bIns="36000" anchor="ctr"/>
            <a:lstStyle/>
            <a:p>
              <a:pPr algn="ctr"/>
              <a:endParaRPr lang="en-US" sz="1000" dirty="0">
                <a:solidFill>
                  <a:schemeClr val="bg1"/>
                </a:solidFill>
                <a:ea typeface="ＭＳ Ｐゴシック" charset="-128"/>
              </a:endParaRPr>
            </a:p>
          </p:txBody>
        </p:sp>
        <p:sp>
          <p:nvSpPr>
            <p:cNvPr id="91" name="Rectangle 50">
              <a:extLst>
                <a:ext uri="{FF2B5EF4-FFF2-40B4-BE49-F238E27FC236}">
                  <a16:creationId xmlns:a16="http://schemas.microsoft.com/office/drawing/2014/main" id="{06F69771-48D5-49AE-9903-A93A3E731B22}"/>
                </a:ext>
              </a:extLst>
            </p:cNvPr>
            <p:cNvSpPr>
              <a:spLocks noChangeArrowheads="1"/>
            </p:cNvSpPr>
            <p:nvPr/>
          </p:nvSpPr>
          <p:spPr bwMode="auto">
            <a:xfrm>
              <a:off x="5376621" y="6197650"/>
              <a:ext cx="133350" cy="144463"/>
            </a:xfrm>
            <a:prstGeom prst="rect">
              <a:avLst/>
            </a:prstGeom>
            <a:solidFill>
              <a:schemeClr val="accent4"/>
            </a:solidFill>
            <a:ln w="12700" algn="ctr">
              <a:noFill/>
              <a:miter lim="800000"/>
              <a:headEnd/>
              <a:tailEnd/>
            </a:ln>
          </p:spPr>
          <p:txBody>
            <a:bodyPr wrap="square" lIns="36000" tIns="36000" rIns="36000" bIns="36000" anchor="ctr"/>
            <a:lstStyle/>
            <a:p>
              <a:pPr algn="ctr">
                <a:defRPr/>
              </a:pPr>
              <a:endParaRPr lang="en-US" sz="1000" dirty="0">
                <a:solidFill>
                  <a:schemeClr val="bg1"/>
                </a:solidFill>
              </a:endParaRPr>
            </a:p>
          </p:txBody>
        </p:sp>
        <p:sp>
          <p:nvSpPr>
            <p:cNvPr id="92" name="Text Box 51">
              <a:extLst>
                <a:ext uri="{FF2B5EF4-FFF2-40B4-BE49-F238E27FC236}">
                  <a16:creationId xmlns:a16="http://schemas.microsoft.com/office/drawing/2014/main" id="{2CAD13C9-32E0-47AA-86EA-E4668D95E5BB}"/>
                </a:ext>
              </a:extLst>
            </p:cNvPr>
            <p:cNvSpPr txBox="1">
              <a:spLocks noChangeArrowheads="1"/>
            </p:cNvSpPr>
            <p:nvPr/>
          </p:nvSpPr>
          <p:spPr bwMode="auto">
            <a:xfrm>
              <a:off x="5551890" y="6192937"/>
              <a:ext cx="647613" cy="153888"/>
            </a:xfrm>
            <a:prstGeom prst="rect">
              <a:avLst/>
            </a:prstGeom>
            <a:noFill/>
            <a:ln w="6350" algn="ctr">
              <a:noFill/>
              <a:miter lim="800000"/>
              <a:headEnd/>
              <a:tailEnd/>
            </a:ln>
          </p:spPr>
          <p:txBody>
            <a:bodyPr wrap="none" lIns="0" tIns="0" rIns="0" bIns="0" anchor="ctr">
              <a:spAutoFit/>
            </a:bodyPr>
            <a:lstStyle/>
            <a:p>
              <a:r>
                <a:rPr lang="en-US" sz="1000" dirty="0">
                  <a:ea typeface="ＭＳ Ｐゴシック" charset="-128"/>
                </a:rPr>
                <a:t>Combined</a:t>
              </a:r>
            </a:p>
          </p:txBody>
        </p:sp>
        <p:sp>
          <p:nvSpPr>
            <p:cNvPr id="93" name="Text Box 184">
              <a:extLst>
                <a:ext uri="{FF2B5EF4-FFF2-40B4-BE49-F238E27FC236}">
                  <a16:creationId xmlns:a16="http://schemas.microsoft.com/office/drawing/2014/main" id="{40AE25AD-6324-429C-9598-4E3EA2FE5CC1}"/>
                </a:ext>
              </a:extLst>
            </p:cNvPr>
            <p:cNvSpPr txBox="1">
              <a:spLocks noChangeArrowheads="1"/>
            </p:cNvSpPr>
            <p:nvPr/>
          </p:nvSpPr>
          <p:spPr bwMode="auto">
            <a:xfrm>
              <a:off x="2026347" y="6192937"/>
              <a:ext cx="1518044" cy="153888"/>
            </a:xfrm>
            <a:prstGeom prst="rect">
              <a:avLst/>
            </a:prstGeom>
            <a:noFill/>
            <a:ln w="6350" algn="ctr">
              <a:noFill/>
              <a:miter lim="800000"/>
              <a:headEnd/>
              <a:tailEnd/>
            </a:ln>
          </p:spPr>
          <p:txBody>
            <a:bodyPr wrap="none" lIns="0" tIns="0" rIns="0" bIns="0" anchor="ctr">
              <a:spAutoFit/>
            </a:bodyPr>
            <a:lstStyle/>
            <a:p>
              <a:r>
                <a:rPr lang="en-US" sz="1000" dirty="0">
                  <a:ea typeface="ＭＳ Ｐゴシック" charset="-128"/>
                </a:rPr>
                <a:t>University of Minnesota</a:t>
              </a:r>
            </a:p>
          </p:txBody>
        </p:sp>
      </p:grpSp>
      <p:sp>
        <p:nvSpPr>
          <p:cNvPr id="16" name="Rectangle 47">
            <a:extLst>
              <a:ext uri="{FF2B5EF4-FFF2-40B4-BE49-F238E27FC236}">
                <a16:creationId xmlns:a16="http://schemas.microsoft.com/office/drawing/2014/main" id="{4416BDCD-C86C-4811-94DF-EEF6E2354A6D}"/>
              </a:ext>
            </a:extLst>
          </p:cNvPr>
          <p:cNvSpPr>
            <a:spLocks noChangeArrowheads="1"/>
          </p:cNvSpPr>
          <p:nvPr/>
        </p:nvSpPr>
        <p:spPr bwMode="auto">
          <a:xfrm>
            <a:off x="2824447" y="2603639"/>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Club MIS Kickoff</a:t>
            </a:r>
            <a:endParaRPr lang="en-US" sz="600" b="1" dirty="0">
              <a:solidFill>
                <a:schemeClr val="bg1"/>
              </a:solidFill>
            </a:endParaRPr>
          </a:p>
        </p:txBody>
      </p:sp>
      <p:sp>
        <p:nvSpPr>
          <p:cNvPr id="17" name="Rectangle 47">
            <a:extLst>
              <a:ext uri="{FF2B5EF4-FFF2-40B4-BE49-F238E27FC236}">
                <a16:creationId xmlns:a16="http://schemas.microsoft.com/office/drawing/2014/main" id="{4416BDCD-C86C-4811-94DF-EEF6E2354A6D}"/>
              </a:ext>
            </a:extLst>
          </p:cNvPr>
          <p:cNvSpPr>
            <a:spLocks noChangeArrowheads="1"/>
          </p:cNvSpPr>
          <p:nvPr/>
        </p:nvSpPr>
        <p:spPr bwMode="auto">
          <a:xfrm>
            <a:off x="3911613" y="2359801"/>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500" b="1" dirty="0" smtClean="0">
                <a:solidFill>
                  <a:schemeClr val="bg1"/>
                </a:solidFill>
              </a:rPr>
              <a:t>Cross Consulting Info Session</a:t>
            </a:r>
            <a:endParaRPr lang="en-US" sz="500" b="1" dirty="0">
              <a:solidFill>
                <a:schemeClr val="bg1"/>
              </a:solidFill>
            </a:endParaRPr>
          </a:p>
        </p:txBody>
      </p:sp>
      <p:sp>
        <p:nvSpPr>
          <p:cNvPr id="18" name="Rectangle 47">
            <a:extLst>
              <a:ext uri="{FF2B5EF4-FFF2-40B4-BE49-F238E27FC236}">
                <a16:creationId xmlns:a16="http://schemas.microsoft.com/office/drawing/2014/main" id="{4416BDCD-C86C-4811-94DF-EEF6E2354A6D}"/>
              </a:ext>
            </a:extLst>
          </p:cNvPr>
          <p:cNvSpPr>
            <a:spLocks noChangeArrowheads="1"/>
          </p:cNvSpPr>
          <p:nvPr/>
        </p:nvSpPr>
        <p:spPr bwMode="auto">
          <a:xfrm>
            <a:off x="4961615" y="2432441"/>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Appetizer Social</a:t>
            </a:r>
            <a:endParaRPr lang="en-US" sz="600" b="1" dirty="0">
              <a:solidFill>
                <a:schemeClr val="bg1"/>
              </a:solidFill>
            </a:endParaRPr>
          </a:p>
        </p:txBody>
      </p:sp>
      <p:sp>
        <p:nvSpPr>
          <p:cNvPr id="19" name="Rectangle 47">
            <a:extLst>
              <a:ext uri="{FF2B5EF4-FFF2-40B4-BE49-F238E27FC236}">
                <a16:creationId xmlns:a16="http://schemas.microsoft.com/office/drawing/2014/main" id="{4416BDCD-C86C-4811-94DF-EEF6E2354A6D}"/>
              </a:ext>
            </a:extLst>
          </p:cNvPr>
          <p:cNvSpPr>
            <a:spLocks noChangeArrowheads="1"/>
          </p:cNvSpPr>
          <p:nvPr/>
        </p:nvSpPr>
        <p:spPr bwMode="auto">
          <a:xfrm>
            <a:off x="1727572" y="3126373"/>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CSE Career Fair</a:t>
            </a:r>
            <a:endParaRPr lang="en-US" sz="600" b="1" dirty="0">
              <a:solidFill>
                <a:schemeClr val="bg1"/>
              </a:solidFill>
            </a:endParaRPr>
          </a:p>
        </p:txBody>
      </p:sp>
      <p:sp>
        <p:nvSpPr>
          <p:cNvPr id="20" name="Rectangle 47">
            <a:extLst>
              <a:ext uri="{FF2B5EF4-FFF2-40B4-BE49-F238E27FC236}">
                <a16:creationId xmlns:a16="http://schemas.microsoft.com/office/drawing/2014/main" id="{4416BDCD-C86C-4811-94DF-EEF6E2354A6D}"/>
              </a:ext>
            </a:extLst>
          </p:cNvPr>
          <p:cNvSpPr>
            <a:spLocks noChangeArrowheads="1"/>
          </p:cNvSpPr>
          <p:nvPr/>
        </p:nvSpPr>
        <p:spPr bwMode="auto">
          <a:xfrm>
            <a:off x="4961615" y="3446502"/>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Case Workshop</a:t>
            </a:r>
            <a:endParaRPr lang="en-US" sz="600" b="1" dirty="0">
              <a:solidFill>
                <a:schemeClr val="bg1"/>
              </a:solidFill>
            </a:endParaRPr>
          </a:p>
        </p:txBody>
      </p:sp>
      <p:sp>
        <p:nvSpPr>
          <p:cNvPr id="21" name="Rectangle 47">
            <a:extLst>
              <a:ext uri="{FF2B5EF4-FFF2-40B4-BE49-F238E27FC236}">
                <a16:creationId xmlns:a16="http://schemas.microsoft.com/office/drawing/2014/main" id="{4416BDCD-C86C-4811-94DF-EEF6E2354A6D}"/>
              </a:ext>
            </a:extLst>
          </p:cNvPr>
          <p:cNvSpPr>
            <a:spLocks noChangeArrowheads="1"/>
          </p:cNvSpPr>
          <p:nvPr/>
        </p:nvSpPr>
        <p:spPr bwMode="auto">
          <a:xfrm>
            <a:off x="10870027" y="2092214"/>
            <a:ext cx="731520" cy="182880"/>
          </a:xfrm>
          <a:prstGeom prst="rect">
            <a:avLst/>
          </a:prstGeom>
          <a:solidFill>
            <a:srgbClr val="FFCC33"/>
          </a:solidFill>
          <a:ln w="12700" algn="ctr">
            <a:noFill/>
            <a:miter lim="800000"/>
            <a:headEnd/>
            <a:tailEnd/>
          </a:ln>
        </p:spPr>
        <p:txBody>
          <a:bodyPr wrap="square" lIns="36000" tIns="36000" rIns="36000" bIns="36000" anchor="ctr"/>
          <a:lstStyle/>
          <a:p>
            <a:pPr algn="ctr"/>
            <a:r>
              <a:rPr lang="en-US" sz="600" b="1" dirty="0" smtClean="0">
                <a:solidFill>
                  <a:schemeClr val="bg1"/>
                </a:solidFill>
              </a:rPr>
              <a:t>First Round Interviews</a:t>
            </a:r>
            <a:endParaRPr lang="en-US" sz="600" b="1" dirty="0">
              <a:solidFill>
                <a:schemeClr val="bg1"/>
              </a:solidFill>
            </a:endParaRPr>
          </a:p>
        </p:txBody>
      </p:sp>
      <p:sp>
        <p:nvSpPr>
          <p:cNvPr id="22" name="Rectangle 50">
            <a:extLst>
              <a:ext uri="{FF2B5EF4-FFF2-40B4-BE49-F238E27FC236}">
                <a16:creationId xmlns:a16="http://schemas.microsoft.com/office/drawing/2014/main" id="{06F69771-48D5-49AE-9903-A93A3E731B22}"/>
              </a:ext>
            </a:extLst>
          </p:cNvPr>
          <p:cNvSpPr>
            <a:spLocks noChangeArrowheads="1"/>
          </p:cNvSpPr>
          <p:nvPr/>
        </p:nvSpPr>
        <p:spPr bwMode="auto">
          <a:xfrm>
            <a:off x="10870027" y="2613052"/>
            <a:ext cx="731520" cy="182880"/>
          </a:xfrm>
          <a:prstGeom prst="rect">
            <a:avLst/>
          </a:prstGeom>
          <a:solidFill>
            <a:schemeClr val="accent4"/>
          </a:solidFill>
          <a:ln w="12700" algn="ctr">
            <a:noFill/>
            <a:miter lim="800000"/>
            <a:headEnd/>
            <a:tailEnd/>
          </a:ln>
        </p:spPr>
        <p:txBody>
          <a:bodyPr wrap="square" lIns="36000" tIns="36000" rIns="36000" bIns="36000" anchor="ctr"/>
          <a:lstStyle/>
          <a:p>
            <a:pPr algn="ctr">
              <a:defRPr/>
            </a:pPr>
            <a:r>
              <a:rPr lang="en-US" sz="600" b="1" dirty="0" smtClean="0">
                <a:solidFill>
                  <a:schemeClr val="bg1"/>
                </a:solidFill>
              </a:rPr>
              <a:t>Second Round Interviews</a:t>
            </a:r>
            <a:endParaRPr lang="en-US" sz="600" b="1" dirty="0">
              <a:solidFill>
                <a:schemeClr val="bg1"/>
              </a:solidFill>
            </a:endParaRPr>
          </a:p>
        </p:txBody>
      </p:sp>
      <p:sp>
        <p:nvSpPr>
          <p:cNvPr id="23" name="Rectangle 50">
            <a:extLst>
              <a:ext uri="{FF2B5EF4-FFF2-40B4-BE49-F238E27FC236}">
                <a16:creationId xmlns:a16="http://schemas.microsoft.com/office/drawing/2014/main" id="{06F69771-48D5-49AE-9903-A93A3E731B22}"/>
              </a:ext>
            </a:extLst>
          </p:cNvPr>
          <p:cNvSpPr>
            <a:spLocks noChangeArrowheads="1"/>
          </p:cNvSpPr>
          <p:nvPr/>
        </p:nvSpPr>
        <p:spPr bwMode="auto">
          <a:xfrm>
            <a:off x="3820173" y="4862370"/>
            <a:ext cx="1828800" cy="144463"/>
          </a:xfrm>
          <a:prstGeom prst="rect">
            <a:avLst/>
          </a:prstGeom>
          <a:solidFill>
            <a:schemeClr val="accent4"/>
          </a:solidFill>
          <a:ln w="12700" algn="ctr">
            <a:noFill/>
            <a:miter lim="800000"/>
            <a:headEnd/>
            <a:tailEnd/>
          </a:ln>
        </p:spPr>
        <p:txBody>
          <a:bodyPr wrap="square" lIns="36000" tIns="36000" rIns="36000" bIns="36000" anchor="ctr"/>
          <a:lstStyle/>
          <a:p>
            <a:pPr algn="ctr">
              <a:defRPr/>
            </a:pPr>
            <a:r>
              <a:rPr lang="en-US" sz="600" b="1" dirty="0" smtClean="0">
                <a:solidFill>
                  <a:schemeClr val="bg1"/>
                </a:solidFill>
              </a:rPr>
              <a:t>BTA IDE</a:t>
            </a:r>
            <a:endParaRPr lang="en-US" sz="600" b="1" dirty="0">
              <a:solidFill>
                <a:schemeClr val="bg1"/>
              </a:solidFill>
            </a:endParaRPr>
          </a:p>
        </p:txBody>
      </p:sp>
      <p:sp>
        <p:nvSpPr>
          <p:cNvPr id="24" name="Rectangle 49">
            <a:extLst>
              <a:ext uri="{FF2B5EF4-FFF2-40B4-BE49-F238E27FC236}">
                <a16:creationId xmlns:a16="http://schemas.microsoft.com/office/drawing/2014/main" id="{1067201F-78F5-4988-9023-70B15FFAA3B9}"/>
              </a:ext>
            </a:extLst>
          </p:cNvPr>
          <p:cNvSpPr>
            <a:spLocks noChangeArrowheads="1"/>
          </p:cNvSpPr>
          <p:nvPr/>
        </p:nvSpPr>
        <p:spPr bwMode="auto">
          <a:xfrm>
            <a:off x="4961615" y="2092214"/>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WCC Visit to Chicago Office</a:t>
            </a:r>
            <a:endParaRPr lang="en-US" sz="600" b="1" dirty="0">
              <a:solidFill>
                <a:schemeClr val="bg1"/>
              </a:solidFill>
              <a:ea typeface="ＭＳ Ｐゴシック" charset="-128"/>
            </a:endParaRPr>
          </a:p>
        </p:txBody>
      </p:sp>
      <p:sp>
        <p:nvSpPr>
          <p:cNvPr id="25" name="Rectangle 49">
            <a:extLst>
              <a:ext uri="{FF2B5EF4-FFF2-40B4-BE49-F238E27FC236}">
                <a16:creationId xmlns:a16="http://schemas.microsoft.com/office/drawing/2014/main" id="{1067201F-78F5-4988-9023-70B15FFAA3B9}"/>
              </a:ext>
            </a:extLst>
          </p:cNvPr>
          <p:cNvSpPr>
            <a:spLocks noChangeArrowheads="1"/>
          </p:cNvSpPr>
          <p:nvPr/>
        </p:nvSpPr>
        <p:spPr bwMode="auto">
          <a:xfrm>
            <a:off x="3911613" y="2554433"/>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Engineering Career Fair</a:t>
            </a:r>
            <a:endParaRPr lang="en-US" sz="600" b="1" dirty="0">
              <a:solidFill>
                <a:schemeClr val="bg1"/>
              </a:solidFill>
              <a:ea typeface="ＭＳ Ｐゴシック" charset="-128"/>
            </a:endParaRPr>
          </a:p>
        </p:txBody>
      </p:sp>
      <p:sp>
        <p:nvSpPr>
          <p:cNvPr id="26" name="Rectangle 49">
            <a:extLst>
              <a:ext uri="{FF2B5EF4-FFF2-40B4-BE49-F238E27FC236}">
                <a16:creationId xmlns:a16="http://schemas.microsoft.com/office/drawing/2014/main" id="{1067201F-78F5-4988-9023-70B15FFAA3B9}"/>
              </a:ext>
            </a:extLst>
          </p:cNvPr>
          <p:cNvSpPr>
            <a:spLocks noChangeArrowheads="1"/>
          </p:cNvSpPr>
          <p:nvPr/>
        </p:nvSpPr>
        <p:spPr bwMode="auto">
          <a:xfrm>
            <a:off x="3911613" y="2745263"/>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Business Info Session</a:t>
            </a:r>
            <a:endParaRPr lang="en-US" sz="600" b="1" dirty="0">
              <a:solidFill>
                <a:schemeClr val="bg1"/>
              </a:solidFill>
              <a:ea typeface="ＭＳ Ｐゴシック" charset="-128"/>
            </a:endParaRPr>
          </a:p>
        </p:txBody>
      </p:sp>
      <p:sp>
        <p:nvSpPr>
          <p:cNvPr id="27" name="Rectangle 49">
            <a:extLst>
              <a:ext uri="{FF2B5EF4-FFF2-40B4-BE49-F238E27FC236}">
                <a16:creationId xmlns:a16="http://schemas.microsoft.com/office/drawing/2014/main" id="{1067201F-78F5-4988-9023-70B15FFAA3B9}"/>
              </a:ext>
            </a:extLst>
          </p:cNvPr>
          <p:cNvSpPr>
            <a:spLocks noChangeArrowheads="1"/>
          </p:cNvSpPr>
          <p:nvPr/>
        </p:nvSpPr>
        <p:spPr bwMode="auto">
          <a:xfrm>
            <a:off x="4961615" y="2628492"/>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Engineering Info Session</a:t>
            </a:r>
            <a:endParaRPr lang="en-US" sz="600" b="1" dirty="0">
              <a:solidFill>
                <a:schemeClr val="bg1"/>
              </a:solidFill>
              <a:ea typeface="ＭＳ Ｐゴシック" charset="-128"/>
            </a:endParaRPr>
          </a:p>
        </p:txBody>
      </p:sp>
      <p:sp>
        <p:nvSpPr>
          <p:cNvPr id="28" name="Rectangle 49">
            <a:extLst>
              <a:ext uri="{FF2B5EF4-FFF2-40B4-BE49-F238E27FC236}">
                <a16:creationId xmlns:a16="http://schemas.microsoft.com/office/drawing/2014/main" id="{1067201F-78F5-4988-9023-70B15FFAA3B9}"/>
              </a:ext>
            </a:extLst>
          </p:cNvPr>
          <p:cNvSpPr>
            <a:spLocks noChangeArrowheads="1"/>
          </p:cNvSpPr>
          <p:nvPr/>
        </p:nvSpPr>
        <p:spPr bwMode="auto">
          <a:xfrm>
            <a:off x="4961615" y="3094680"/>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Case Workshop</a:t>
            </a:r>
            <a:endParaRPr lang="en-US" sz="600" b="1" dirty="0">
              <a:solidFill>
                <a:schemeClr val="bg1"/>
              </a:solidFill>
              <a:ea typeface="ＭＳ Ｐゴシック" charset="-128"/>
            </a:endParaRPr>
          </a:p>
        </p:txBody>
      </p:sp>
      <p:sp>
        <p:nvSpPr>
          <p:cNvPr id="29" name="Rectangle 49">
            <a:extLst>
              <a:ext uri="{FF2B5EF4-FFF2-40B4-BE49-F238E27FC236}">
                <a16:creationId xmlns:a16="http://schemas.microsoft.com/office/drawing/2014/main" id="{1067201F-78F5-4988-9023-70B15FFAA3B9}"/>
              </a:ext>
            </a:extLst>
          </p:cNvPr>
          <p:cNvSpPr>
            <a:spLocks noChangeArrowheads="1"/>
          </p:cNvSpPr>
          <p:nvPr/>
        </p:nvSpPr>
        <p:spPr bwMode="auto">
          <a:xfrm>
            <a:off x="4961615" y="3645168"/>
            <a:ext cx="731520" cy="182880"/>
          </a:xfrm>
          <a:prstGeom prst="rect">
            <a:avLst/>
          </a:prstGeom>
          <a:solidFill>
            <a:srgbClr val="CF1216"/>
          </a:solidFill>
          <a:ln w="12700" algn="ctr">
            <a:noFill/>
            <a:miter lim="800000"/>
            <a:headEnd/>
            <a:tailEnd/>
          </a:ln>
        </p:spPr>
        <p:txBody>
          <a:bodyPr wrap="square" lIns="36000" tIns="36000" rIns="36000" bIns="36000" anchor="ctr"/>
          <a:lstStyle/>
          <a:p>
            <a:pPr algn="ctr"/>
            <a:r>
              <a:rPr lang="en-US" sz="600" b="1" dirty="0" smtClean="0">
                <a:solidFill>
                  <a:schemeClr val="bg1"/>
                </a:solidFill>
                <a:ea typeface="ＭＳ Ｐゴシック" charset="-128"/>
              </a:rPr>
              <a:t>First Round Interviews</a:t>
            </a:r>
            <a:endParaRPr lang="en-US" sz="600" b="1" dirty="0">
              <a:solidFill>
                <a:schemeClr val="bg1"/>
              </a:solidFill>
              <a:ea typeface="ＭＳ Ｐゴシック" charset="-128"/>
            </a:endParaRPr>
          </a:p>
        </p:txBody>
      </p:sp>
    </p:spTree>
    <p:extLst>
      <p:ext uri="{BB962C8B-B14F-4D97-AF65-F5344CB8AC3E}">
        <p14:creationId xmlns:p14="http://schemas.microsoft.com/office/powerpoint/2010/main" val="460703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900" y="725231"/>
            <a:ext cx="11371118" cy="757255"/>
          </a:xfrm>
        </p:spPr>
        <p:txBody>
          <a:bodyPr vert="horz" lIns="0" tIns="0" rIns="0" bIns="0" rtlCol="0">
            <a:noAutofit/>
          </a:bodyPr>
          <a:lstStyle/>
          <a:p>
            <a:r>
              <a:rPr lang="en-US" dirty="0"/>
              <a:t>Prior to attending a campus event or acting as a buddy, event representatives should have a basic understanding of the following:</a:t>
            </a:r>
          </a:p>
        </p:txBody>
      </p:sp>
      <p:sp>
        <p:nvSpPr>
          <p:cNvPr id="3" name="Title 2"/>
          <p:cNvSpPr>
            <a:spLocks noGrp="1"/>
          </p:cNvSpPr>
          <p:nvPr>
            <p:ph type="title"/>
          </p:nvPr>
        </p:nvSpPr>
        <p:spPr/>
        <p:txBody>
          <a:bodyPr/>
          <a:lstStyle/>
          <a:p>
            <a:r>
              <a:rPr lang="en-US" dirty="0"/>
              <a:t>Recruiting Preparation</a:t>
            </a:r>
            <a:endParaRPr lang="en-GB" dirty="0"/>
          </a:p>
        </p:txBody>
      </p:sp>
      <p:grpSp>
        <p:nvGrpSpPr>
          <p:cNvPr id="5" name="Group 4"/>
          <p:cNvGrpSpPr/>
          <p:nvPr/>
        </p:nvGrpSpPr>
        <p:grpSpPr>
          <a:xfrm>
            <a:off x="1605755" y="1482486"/>
            <a:ext cx="9184842" cy="3586684"/>
            <a:chOff x="454492" y="1422989"/>
            <a:chExt cx="8134350" cy="3586684"/>
          </a:xfrm>
        </p:grpSpPr>
        <p:sp>
          <p:nvSpPr>
            <p:cNvPr id="50" name="TextBox 49"/>
            <p:cNvSpPr txBox="1"/>
            <p:nvPr/>
          </p:nvSpPr>
          <p:spPr>
            <a:xfrm>
              <a:off x="2221166" y="1767243"/>
              <a:ext cx="2051428" cy="235231"/>
            </a:xfrm>
            <a:prstGeom prst="rect">
              <a:avLst/>
            </a:prstGeom>
            <a:noFill/>
          </p:spPr>
          <p:txBody>
            <a:bodyPr wrap="square" lIns="0" tIns="0" rIns="0" bIns="0" rtlCol="0">
              <a:noAutofit/>
            </a:bodyPr>
            <a:lstStyle/>
            <a:p>
              <a:pPr lvl="0">
                <a:defRPr/>
              </a:pPr>
              <a:r>
                <a:rPr lang="en-US" sz="1200" b="1" dirty="0">
                  <a:solidFill>
                    <a:schemeClr val="accent3"/>
                  </a:solidFill>
                  <a:ea typeface="Times New Roman" charset="0"/>
                  <a:cs typeface="Times New Roman" charset="0"/>
                </a:rPr>
                <a:t>Profile Descriptions </a:t>
              </a:r>
            </a:p>
          </p:txBody>
        </p:sp>
        <p:sp>
          <p:nvSpPr>
            <p:cNvPr id="52" name="TextBox 51"/>
            <p:cNvSpPr txBox="1"/>
            <p:nvPr/>
          </p:nvSpPr>
          <p:spPr>
            <a:xfrm>
              <a:off x="454492" y="2344078"/>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2"/>
                  </a:solidFill>
                </a:rPr>
                <a:t>02</a:t>
              </a:r>
              <a:endParaRPr lang="en-GB" sz="6000" dirty="0">
                <a:solidFill>
                  <a:schemeClr val="accent2"/>
                </a:solidFill>
              </a:endParaRPr>
            </a:p>
          </p:txBody>
        </p:sp>
        <p:sp>
          <p:nvSpPr>
            <p:cNvPr id="53" name="TextBox 52"/>
            <p:cNvSpPr txBox="1"/>
            <p:nvPr/>
          </p:nvSpPr>
          <p:spPr>
            <a:xfrm>
              <a:off x="454492" y="1422989"/>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3"/>
                  </a:solidFill>
                </a:rPr>
                <a:t>01</a:t>
              </a:r>
              <a:endParaRPr lang="en-GB" sz="6000" dirty="0">
                <a:solidFill>
                  <a:schemeClr val="accent3"/>
                </a:solidFill>
              </a:endParaRPr>
            </a:p>
          </p:txBody>
        </p:sp>
        <p:sp>
          <p:nvSpPr>
            <p:cNvPr id="55" name="TextBox 54"/>
            <p:cNvSpPr txBox="1"/>
            <p:nvPr/>
          </p:nvSpPr>
          <p:spPr>
            <a:xfrm>
              <a:off x="2221166" y="4429750"/>
              <a:ext cx="2209970" cy="377190"/>
            </a:xfrm>
            <a:prstGeom prst="rect">
              <a:avLst/>
            </a:prstGeom>
            <a:noFill/>
          </p:spPr>
          <p:txBody>
            <a:bodyPr wrap="square" lIns="0" tIns="0" rIns="0" bIns="0" rtlCol="0">
              <a:noAutofit/>
            </a:bodyPr>
            <a:lstStyle/>
            <a:p>
              <a:pPr lvl="0">
                <a:defRPr/>
              </a:pPr>
              <a:r>
                <a:rPr lang="en-US" sz="1200" b="1" dirty="0">
                  <a:ea typeface="Times New Roman" charset="0"/>
                  <a:cs typeface="Times New Roman" charset="0"/>
                </a:rPr>
                <a:t>Your Role at the Event or as a Buddy</a:t>
              </a:r>
              <a:endParaRPr lang="en-US" b="1" kern="0" dirty="0">
                <a:ea typeface="Times New Roman" charset="0"/>
              </a:endParaRPr>
            </a:p>
          </p:txBody>
        </p:sp>
        <p:sp>
          <p:nvSpPr>
            <p:cNvPr id="56" name="TextBox 55"/>
            <p:cNvSpPr txBox="1"/>
            <p:nvPr/>
          </p:nvSpPr>
          <p:spPr>
            <a:xfrm>
              <a:off x="454492" y="4178676"/>
              <a:ext cx="2153518" cy="830997"/>
            </a:xfrm>
            <a:prstGeom prst="rect">
              <a:avLst/>
            </a:prstGeom>
            <a:noFill/>
          </p:spPr>
          <p:txBody>
            <a:bodyPr wrap="square" lIns="0" tIns="0" rIns="0" bIns="0" rtlCol="0">
              <a:spAutoFit/>
            </a:bodyPr>
            <a:lstStyle/>
            <a:p>
              <a:pPr algn="ctr">
                <a:spcBef>
                  <a:spcPts val="600"/>
                </a:spcBef>
                <a:buSzPct val="100000"/>
              </a:pPr>
              <a:r>
                <a:rPr lang="en-GB" sz="5400" dirty="0"/>
                <a:t>04</a:t>
              </a:r>
              <a:endParaRPr lang="en-GB" sz="6000" dirty="0"/>
            </a:p>
          </p:txBody>
        </p:sp>
        <p:sp>
          <p:nvSpPr>
            <p:cNvPr id="58" name="TextBox 57"/>
            <p:cNvSpPr txBox="1"/>
            <p:nvPr/>
          </p:nvSpPr>
          <p:spPr>
            <a:xfrm>
              <a:off x="454492" y="3169519"/>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1"/>
                  </a:solidFill>
                </a:rPr>
                <a:t>03</a:t>
              </a:r>
              <a:endParaRPr lang="en-GB" sz="6600" dirty="0">
                <a:solidFill>
                  <a:schemeClr val="accent1"/>
                </a:solidFill>
              </a:endParaRPr>
            </a:p>
          </p:txBody>
        </p:sp>
        <p:sp>
          <p:nvSpPr>
            <p:cNvPr id="59" name="TextBox 58"/>
            <p:cNvSpPr txBox="1"/>
            <p:nvPr/>
          </p:nvSpPr>
          <p:spPr>
            <a:xfrm>
              <a:off x="4313624" y="1422989"/>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5"/>
                  </a:solidFill>
                </a:rPr>
                <a:t>05</a:t>
              </a:r>
              <a:endParaRPr lang="en-GB" sz="6600" dirty="0">
                <a:solidFill>
                  <a:schemeClr val="accent5"/>
                </a:solidFill>
              </a:endParaRPr>
            </a:p>
          </p:txBody>
        </p:sp>
        <p:sp>
          <p:nvSpPr>
            <p:cNvPr id="61" name="TextBox 60"/>
            <p:cNvSpPr txBox="1"/>
            <p:nvPr/>
          </p:nvSpPr>
          <p:spPr>
            <a:xfrm>
              <a:off x="4313624" y="2344078"/>
              <a:ext cx="2153518" cy="830997"/>
            </a:xfrm>
            <a:prstGeom prst="rect">
              <a:avLst/>
            </a:prstGeom>
            <a:noFill/>
          </p:spPr>
          <p:txBody>
            <a:bodyPr wrap="square" lIns="0" tIns="0" rIns="0" bIns="0" rtlCol="0">
              <a:spAutoFit/>
            </a:bodyPr>
            <a:lstStyle/>
            <a:p>
              <a:pPr algn="ctr">
                <a:spcBef>
                  <a:spcPts val="600"/>
                </a:spcBef>
                <a:buSzPct val="100000"/>
              </a:pPr>
              <a:r>
                <a:rPr lang="en-GB" sz="5400" dirty="0">
                  <a:solidFill>
                    <a:schemeClr val="accent3"/>
                  </a:solidFill>
                </a:rPr>
                <a:t>06</a:t>
              </a:r>
              <a:endParaRPr lang="en-GB" sz="6600" dirty="0">
                <a:solidFill>
                  <a:schemeClr val="accent3"/>
                </a:solidFill>
              </a:endParaRPr>
            </a:p>
          </p:txBody>
        </p:sp>
        <p:sp>
          <p:nvSpPr>
            <p:cNvPr id="65" name="TextBox 64"/>
            <p:cNvSpPr txBox="1"/>
            <p:nvPr/>
          </p:nvSpPr>
          <p:spPr>
            <a:xfrm>
              <a:off x="2221166" y="2686830"/>
              <a:ext cx="2051428" cy="259397"/>
            </a:xfrm>
            <a:prstGeom prst="rect">
              <a:avLst/>
            </a:prstGeom>
            <a:noFill/>
          </p:spPr>
          <p:txBody>
            <a:bodyPr wrap="square" lIns="0" tIns="0" rIns="0" bIns="0" rtlCol="0">
              <a:noAutofit/>
            </a:bodyPr>
            <a:lstStyle/>
            <a:p>
              <a:pPr lvl="0">
                <a:defRPr/>
              </a:pPr>
              <a:r>
                <a:rPr lang="en-US" sz="1200" b="1" dirty="0">
                  <a:solidFill>
                    <a:schemeClr val="accent2"/>
                  </a:solidFill>
                  <a:ea typeface="Times New Roman" charset="0"/>
                  <a:cs typeface="Times New Roman" charset="0"/>
                </a:rPr>
                <a:t>Application Process</a:t>
              </a:r>
              <a:endParaRPr lang="en-US" b="1" kern="0" dirty="0">
                <a:solidFill>
                  <a:schemeClr val="accent2"/>
                </a:solidFill>
                <a:ea typeface="Times New Roman" charset="0"/>
              </a:endParaRPr>
            </a:p>
          </p:txBody>
        </p:sp>
        <p:sp>
          <p:nvSpPr>
            <p:cNvPr id="67" name="TextBox 66"/>
            <p:cNvSpPr txBox="1"/>
            <p:nvPr/>
          </p:nvSpPr>
          <p:spPr>
            <a:xfrm>
              <a:off x="6095143" y="1765938"/>
              <a:ext cx="2256571" cy="225117"/>
            </a:xfrm>
            <a:prstGeom prst="rect">
              <a:avLst/>
            </a:prstGeom>
            <a:noFill/>
          </p:spPr>
          <p:txBody>
            <a:bodyPr wrap="square" lIns="0" tIns="0" rIns="0" bIns="0" rtlCol="0">
              <a:noAutofit/>
            </a:bodyPr>
            <a:lstStyle/>
            <a:p>
              <a:pPr lvl="0">
                <a:defRPr/>
              </a:pPr>
              <a:r>
                <a:rPr lang="en-US" sz="1200" b="1" dirty="0">
                  <a:solidFill>
                    <a:schemeClr val="accent5"/>
                  </a:solidFill>
                  <a:ea typeface="Times New Roman" charset="0"/>
                  <a:cs typeface="Times New Roman" charset="0"/>
                </a:rPr>
                <a:t>General FAQs</a:t>
              </a:r>
              <a:endParaRPr lang="en-US" b="1" kern="0" dirty="0">
                <a:solidFill>
                  <a:schemeClr val="accent5"/>
                </a:solidFill>
                <a:ea typeface="Times New Roman" charset="0"/>
              </a:endParaRPr>
            </a:p>
          </p:txBody>
        </p:sp>
        <p:sp>
          <p:nvSpPr>
            <p:cNvPr id="69" name="TextBox 68"/>
            <p:cNvSpPr txBox="1"/>
            <p:nvPr/>
          </p:nvSpPr>
          <p:spPr>
            <a:xfrm>
              <a:off x="2221166" y="3630583"/>
              <a:ext cx="2051428" cy="247812"/>
            </a:xfrm>
            <a:prstGeom prst="rect">
              <a:avLst/>
            </a:prstGeom>
            <a:noFill/>
          </p:spPr>
          <p:txBody>
            <a:bodyPr wrap="square" lIns="0" tIns="0" rIns="0" bIns="0" rtlCol="0">
              <a:noAutofit/>
            </a:bodyPr>
            <a:lstStyle/>
            <a:p>
              <a:pPr lvl="0">
                <a:defRPr/>
              </a:pPr>
              <a:r>
                <a:rPr lang="en-US" sz="1200" b="1" dirty="0">
                  <a:solidFill>
                    <a:schemeClr val="accent1"/>
                  </a:solidFill>
                  <a:ea typeface="Times New Roman" charset="0"/>
                  <a:cs typeface="Times New Roman" charset="0"/>
                </a:rPr>
                <a:t>Interview Process</a:t>
              </a:r>
              <a:endParaRPr lang="en-US" b="1" kern="0" dirty="0">
                <a:solidFill>
                  <a:schemeClr val="accent1"/>
                </a:solidFill>
                <a:ea typeface="Times New Roman" charset="0"/>
              </a:endParaRPr>
            </a:p>
          </p:txBody>
        </p:sp>
        <p:sp>
          <p:nvSpPr>
            <p:cNvPr id="71" name="TextBox 70"/>
            <p:cNvSpPr txBox="1"/>
            <p:nvPr/>
          </p:nvSpPr>
          <p:spPr>
            <a:xfrm>
              <a:off x="6099511" y="2686830"/>
              <a:ext cx="2489331" cy="186498"/>
            </a:xfrm>
            <a:prstGeom prst="rect">
              <a:avLst/>
            </a:prstGeom>
            <a:noFill/>
          </p:spPr>
          <p:txBody>
            <a:bodyPr wrap="square" lIns="0" tIns="0" rIns="0" bIns="0" rtlCol="0">
              <a:noAutofit/>
            </a:bodyPr>
            <a:lstStyle/>
            <a:p>
              <a:pPr lvl="0">
                <a:defRPr/>
              </a:pPr>
              <a:r>
                <a:rPr lang="en-US" sz="1200" b="1" dirty="0">
                  <a:solidFill>
                    <a:schemeClr val="accent3"/>
                  </a:solidFill>
                  <a:ea typeface="Times New Roman" charset="0"/>
                  <a:cs typeface="Times New Roman" charset="0"/>
                </a:rPr>
                <a:t>Deloitte Opportunities </a:t>
              </a:r>
              <a:endParaRPr lang="en-GB" sz="1050" dirty="0"/>
            </a:p>
          </p:txBody>
        </p:sp>
        <p:sp>
          <p:nvSpPr>
            <p:cNvPr id="4" name="Rectangle 3"/>
            <p:cNvSpPr/>
            <p:nvPr/>
          </p:nvSpPr>
          <p:spPr>
            <a:xfrm>
              <a:off x="4857224" y="3169519"/>
              <a:ext cx="1066318" cy="923330"/>
            </a:xfrm>
            <a:prstGeom prst="rect">
              <a:avLst/>
            </a:prstGeom>
          </p:spPr>
          <p:txBody>
            <a:bodyPr wrap="none">
              <a:spAutoFit/>
            </a:bodyPr>
            <a:lstStyle/>
            <a:p>
              <a:pPr algn="ctr">
                <a:spcBef>
                  <a:spcPts val="600"/>
                </a:spcBef>
                <a:buSzPct val="100000"/>
              </a:pPr>
              <a:r>
                <a:rPr lang="en-GB" sz="5400" dirty="0">
                  <a:solidFill>
                    <a:schemeClr val="accent2"/>
                  </a:solidFill>
                </a:rPr>
                <a:t>07</a:t>
              </a:r>
            </a:p>
          </p:txBody>
        </p:sp>
        <p:sp>
          <p:nvSpPr>
            <p:cNvPr id="17" name="Rectangle 16"/>
            <p:cNvSpPr/>
            <p:nvPr/>
          </p:nvSpPr>
          <p:spPr>
            <a:xfrm>
              <a:off x="4857224" y="4086343"/>
              <a:ext cx="1066318" cy="923330"/>
            </a:xfrm>
            <a:prstGeom prst="rect">
              <a:avLst/>
            </a:prstGeom>
          </p:spPr>
          <p:txBody>
            <a:bodyPr wrap="none">
              <a:spAutoFit/>
            </a:bodyPr>
            <a:lstStyle/>
            <a:p>
              <a:pPr algn="ctr">
                <a:spcBef>
                  <a:spcPts val="600"/>
                </a:spcBef>
                <a:buSzPct val="100000"/>
              </a:pPr>
              <a:r>
                <a:rPr lang="en-GB" sz="5400" dirty="0">
                  <a:solidFill>
                    <a:schemeClr val="accent1"/>
                  </a:solidFill>
                </a:rPr>
                <a:t>08</a:t>
              </a:r>
            </a:p>
          </p:txBody>
        </p:sp>
        <p:sp>
          <p:nvSpPr>
            <p:cNvPr id="18" name="TextBox 17"/>
            <p:cNvSpPr txBox="1"/>
            <p:nvPr/>
          </p:nvSpPr>
          <p:spPr>
            <a:xfrm>
              <a:off x="6099511" y="3630583"/>
              <a:ext cx="2051428" cy="210194"/>
            </a:xfrm>
            <a:prstGeom prst="rect">
              <a:avLst/>
            </a:prstGeom>
            <a:noFill/>
          </p:spPr>
          <p:txBody>
            <a:bodyPr wrap="square" lIns="0" tIns="0" rIns="0" bIns="0" rtlCol="0">
              <a:noAutofit/>
            </a:bodyPr>
            <a:lstStyle/>
            <a:p>
              <a:pPr lvl="0">
                <a:defRPr/>
              </a:pPr>
              <a:r>
                <a:rPr lang="en-US" sz="1200" b="1" dirty="0">
                  <a:solidFill>
                    <a:schemeClr val="accent2"/>
                  </a:solidFill>
                  <a:ea typeface="Times New Roman" charset="0"/>
                  <a:cs typeface="Times New Roman" charset="0"/>
                </a:rPr>
                <a:t>Event Format</a:t>
              </a:r>
              <a:endParaRPr lang="en-US" b="1" kern="0" dirty="0">
                <a:solidFill>
                  <a:schemeClr val="accent2"/>
                </a:solidFill>
                <a:ea typeface="Times New Roman" charset="0"/>
              </a:endParaRPr>
            </a:p>
          </p:txBody>
        </p:sp>
        <p:sp>
          <p:nvSpPr>
            <p:cNvPr id="19" name="TextBox 18"/>
            <p:cNvSpPr txBox="1"/>
            <p:nvPr/>
          </p:nvSpPr>
          <p:spPr>
            <a:xfrm>
              <a:off x="6095143" y="4429750"/>
              <a:ext cx="2493699" cy="382791"/>
            </a:xfrm>
            <a:prstGeom prst="rect">
              <a:avLst/>
            </a:prstGeom>
            <a:noFill/>
          </p:spPr>
          <p:txBody>
            <a:bodyPr wrap="square" lIns="0" tIns="0" rIns="0" bIns="0" rtlCol="0">
              <a:noAutofit/>
            </a:bodyPr>
            <a:lstStyle/>
            <a:p>
              <a:pPr>
                <a:defRPr/>
              </a:pPr>
              <a:r>
                <a:rPr lang="en-US" sz="1200" b="1" dirty="0">
                  <a:solidFill>
                    <a:srgbClr val="92D050"/>
                  </a:solidFill>
                  <a:ea typeface="Times New Roman" charset="0"/>
                  <a:cs typeface="Times New Roman" charset="0"/>
                </a:rPr>
                <a:t>Targeted Majors/GPA</a:t>
              </a:r>
              <a:endParaRPr lang="en-US" sz="1200" b="1" kern="0" dirty="0">
                <a:solidFill>
                  <a:srgbClr val="92D050"/>
                </a:solidFill>
                <a:ea typeface="Times New Roman" charset="0"/>
              </a:endParaRPr>
            </a:p>
            <a:p>
              <a:pPr lvl="0" algn="ctr">
                <a:defRPr/>
              </a:pPr>
              <a:endParaRPr lang="en-US" sz="1600" b="1" kern="0" dirty="0">
                <a:solidFill>
                  <a:schemeClr val="accent1"/>
                </a:solidFill>
                <a:ea typeface="Times New Roman" charset="0"/>
              </a:endParaRPr>
            </a:p>
          </p:txBody>
        </p:sp>
      </p:grpSp>
      <p:sp>
        <p:nvSpPr>
          <p:cNvPr id="20" name="Kicker"/>
          <p:cNvSpPr txBox="1"/>
          <p:nvPr/>
        </p:nvSpPr>
        <p:spPr>
          <a:xfrm>
            <a:off x="674254" y="5436673"/>
            <a:ext cx="11047845" cy="691849"/>
          </a:xfrm>
          <a:prstGeom prst="rect">
            <a:avLst/>
          </a:prstGeom>
          <a:solidFill>
            <a:schemeClr val="bg1"/>
          </a:solidFill>
          <a:ln w="28575">
            <a:solidFill>
              <a:schemeClr val="tx1"/>
            </a:solidFill>
          </a:ln>
          <a:extLst/>
        </p:spPr>
        <p:txBody>
          <a:bodyPr vert="horz" wrap="square" lIns="88900" tIns="88900" rIns="88900" bIns="88900" rtlCol="0" anchor="ctr" anchorCtr="0">
            <a:noAutofit/>
          </a:bodyPr>
          <a:lstStyle/>
          <a:p>
            <a:pPr algn="ctr">
              <a:spcBef>
                <a:spcPct val="20000"/>
              </a:spcBef>
              <a:spcAft>
                <a:spcPct val="0"/>
              </a:spcAft>
            </a:pPr>
            <a:r>
              <a:rPr lang="en-US" sz="1200" b="1" dirty="0"/>
              <a:t>You are not expected to know everything about other programs, but basic understanding is helpful when talking to students. Direct unknown questions to your event lead or recruiter instead of guessing.</a:t>
            </a:r>
          </a:p>
        </p:txBody>
      </p:sp>
    </p:spTree>
    <p:extLst>
      <p:ext uri="{BB962C8B-B14F-4D97-AF65-F5344CB8AC3E}">
        <p14:creationId xmlns:p14="http://schemas.microsoft.com/office/powerpoint/2010/main" val="1024527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FY19 Recruiting Updates</a:t>
            </a:r>
          </a:p>
        </p:txBody>
      </p:sp>
    </p:spTree>
    <p:extLst>
      <p:ext uri="{BB962C8B-B14F-4D97-AF65-F5344CB8AC3E}">
        <p14:creationId xmlns:p14="http://schemas.microsoft.com/office/powerpoint/2010/main" val="2383040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47C497-C3E1-4B17-B7FD-070D6B39A1EC}"/>
              </a:ext>
            </a:extLst>
          </p:cNvPr>
          <p:cNvSpPr>
            <a:spLocks noGrp="1"/>
          </p:cNvSpPr>
          <p:nvPr>
            <p:ph type="body" sz="quarter" idx="13"/>
          </p:nvPr>
        </p:nvSpPr>
        <p:spPr/>
        <p:txBody>
          <a:bodyPr/>
          <a:lstStyle/>
          <a:p>
            <a:r>
              <a:rPr lang="en-US" dirty="0"/>
              <a:t>Key Changes</a:t>
            </a:r>
          </a:p>
        </p:txBody>
      </p:sp>
      <p:sp>
        <p:nvSpPr>
          <p:cNvPr id="3" name="Title 2">
            <a:extLst>
              <a:ext uri="{FF2B5EF4-FFF2-40B4-BE49-F238E27FC236}">
                <a16:creationId xmlns:a16="http://schemas.microsoft.com/office/drawing/2014/main" id="{4B4E8ADD-EEB1-40C5-A71A-7386DABEC3E4}"/>
              </a:ext>
            </a:extLst>
          </p:cNvPr>
          <p:cNvSpPr>
            <a:spLocks noGrp="1"/>
          </p:cNvSpPr>
          <p:nvPr>
            <p:ph type="title"/>
          </p:nvPr>
        </p:nvSpPr>
        <p:spPr/>
        <p:txBody>
          <a:bodyPr/>
          <a:lstStyle/>
          <a:p>
            <a:r>
              <a:rPr lang="en-US" dirty="0"/>
              <a:t>FY19 BTA Commercial Recruiting Strategy</a:t>
            </a:r>
          </a:p>
        </p:txBody>
      </p:sp>
      <p:graphicFrame>
        <p:nvGraphicFramePr>
          <p:cNvPr id="6" name="Content Placeholder 6">
            <a:extLst>
              <a:ext uri="{FF2B5EF4-FFF2-40B4-BE49-F238E27FC236}">
                <a16:creationId xmlns:a16="http://schemas.microsoft.com/office/drawing/2014/main" id="{F5A8E007-EDB9-422A-9CF4-184B4C333A4E}"/>
              </a:ext>
            </a:extLst>
          </p:cNvPr>
          <p:cNvGraphicFramePr>
            <a:graphicFrameLocks/>
          </p:cNvGraphicFramePr>
          <p:nvPr>
            <p:extLst>
              <p:ext uri="{D42A27DB-BD31-4B8C-83A1-F6EECF244321}">
                <p14:modId xmlns:p14="http://schemas.microsoft.com/office/powerpoint/2010/main" val="4013514366"/>
              </p:ext>
            </p:extLst>
          </p:nvPr>
        </p:nvGraphicFramePr>
        <p:xfrm>
          <a:off x="549028" y="1379383"/>
          <a:ext cx="10933725" cy="4769295"/>
        </p:xfrm>
        <a:graphic>
          <a:graphicData uri="http://schemas.openxmlformats.org/drawingml/2006/table">
            <a:tbl>
              <a:tblPr firstRow="1" bandRow="1">
                <a:tableStyleId>{5C22544A-7EE6-4342-B048-85BDC9FD1C3A}</a:tableStyleId>
              </a:tblPr>
              <a:tblGrid>
                <a:gridCol w="3767995">
                  <a:extLst>
                    <a:ext uri="{9D8B030D-6E8A-4147-A177-3AD203B41FA5}">
                      <a16:colId xmlns:a16="http://schemas.microsoft.com/office/drawing/2014/main" val="20001"/>
                    </a:ext>
                  </a:extLst>
                </a:gridCol>
                <a:gridCol w="7165730">
                  <a:extLst>
                    <a:ext uri="{9D8B030D-6E8A-4147-A177-3AD203B41FA5}">
                      <a16:colId xmlns:a16="http://schemas.microsoft.com/office/drawing/2014/main" val="20002"/>
                    </a:ext>
                  </a:extLst>
                </a:gridCol>
              </a:tblGrid>
              <a:tr h="412708">
                <a:tc>
                  <a:txBody>
                    <a:bodyPr/>
                    <a:lstStyle/>
                    <a:p>
                      <a:r>
                        <a:rPr lang="en-US" sz="1200" b="1" dirty="0">
                          <a:solidFill>
                            <a:schemeClr val="accent1"/>
                          </a:solidFill>
                        </a:rPr>
                        <a:t>FY18 to F19 Changes</a:t>
                      </a:r>
                    </a:p>
                  </a:txBody>
                  <a:tcPr marL="122008" marR="122008">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accent1"/>
                        </a:solidFill>
                      </a:endParaRPr>
                    </a:p>
                  </a:txBody>
                  <a:tcPr marL="122008" marR="122008">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92813">
                <a:tc>
                  <a:txBody>
                    <a:bodyPr/>
                    <a:lstStyle/>
                    <a:p>
                      <a:pPr marL="0" marR="0" lvl="0" indent="0" algn="l" defTabSz="1219170" rtl="0" eaLnBrk="1" fontAlgn="auto" latinLnBrk="0" hangingPunct="1">
                        <a:lnSpc>
                          <a:spcPct val="100000"/>
                        </a:lnSpc>
                        <a:spcBef>
                          <a:spcPts val="0"/>
                        </a:spcBef>
                        <a:spcAft>
                          <a:spcPts val="400"/>
                        </a:spcAft>
                        <a:buClr>
                          <a:srgbClr val="000000"/>
                        </a:buClr>
                        <a:buSzPct val="100000"/>
                        <a:buFont typeface="Arial" panose="020B0604020202020204" pitchFamily="34" charset="0"/>
                        <a:buNone/>
                        <a:tabLst/>
                        <a:defRPr/>
                      </a:pPr>
                      <a:r>
                        <a:rPr lang="en-US" sz="1200" b="1" dirty="0">
                          <a:solidFill>
                            <a:schemeClr val="tx1"/>
                          </a:solidFill>
                        </a:rPr>
                        <a:t>3 Segments to 5 Profiles</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strike="noStrike" baseline="0" dirty="0">
                          <a:solidFill>
                            <a:schemeClr val="tx1"/>
                          </a:solidFill>
                        </a:rPr>
                        <a:t>Last year, we asked campus teams to recruit for 3 segments – Digital Engineering, Technology Transformation, and Data Analytics Segments.</a:t>
                      </a:r>
                    </a:p>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strike="noStrike" baseline="0" dirty="0">
                          <a:solidFill>
                            <a:schemeClr val="tx1"/>
                          </a:solidFill>
                        </a:rPr>
                        <a:t>This year, we are asking teams to recruit for 5 profiles, including Solution Engineering, Digital Design and Innovation, Enterprise Technology Transformation, Analytics, and Technology Strategy profiles. </a:t>
                      </a:r>
                    </a:p>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strike="noStrike" baseline="0" dirty="0">
                          <a:solidFill>
                            <a:schemeClr val="tx1"/>
                          </a:solidFill>
                        </a:rPr>
                        <a:t>As not all profiles are recruited for at every campus, your local office recruiter will share your campus’s target profiles. </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46851">
                <a:tc>
                  <a:txBody>
                    <a:bodyPr/>
                    <a:lstStyle/>
                    <a:p>
                      <a:pPr marL="0" indent="0">
                        <a:spcBef>
                          <a:spcPts val="0"/>
                        </a:spcBef>
                        <a:spcAft>
                          <a:spcPts val="400"/>
                        </a:spcAft>
                        <a:buClr>
                          <a:srgbClr val="000000"/>
                        </a:buClr>
                        <a:buFont typeface="Arial" panose="020B0604020202020204" pitchFamily="34" charset="0"/>
                        <a:buNone/>
                      </a:pPr>
                      <a:r>
                        <a:rPr lang="en-US" sz="1200" b="1" dirty="0">
                          <a:solidFill>
                            <a:schemeClr val="tx1"/>
                          </a:solidFill>
                          <a:cs typeface="Arial" charset="0"/>
                        </a:rPr>
                        <a:t>Round 2 Interview Format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spcBef>
                          <a:spcPts val="0"/>
                        </a:spcBef>
                        <a:spcAft>
                          <a:spcPts val="400"/>
                        </a:spcAft>
                        <a:buClr>
                          <a:srgbClr val="000000"/>
                        </a:buClr>
                        <a:buFont typeface="Arial" panose="020B0604020202020204" pitchFamily="34" charset="0"/>
                        <a:buNone/>
                      </a:pPr>
                      <a:r>
                        <a:rPr lang="en-US" sz="1200" b="0" dirty="0">
                          <a:solidFill>
                            <a:schemeClr val="tx1"/>
                          </a:solidFill>
                        </a:rPr>
                        <a:t>Given the shift in this year’s approach, we will be using</a:t>
                      </a:r>
                      <a:r>
                        <a:rPr lang="en-US" sz="1200" b="0" baseline="0" dirty="0">
                          <a:solidFill>
                            <a:schemeClr val="tx1"/>
                          </a:solidFill>
                        </a:rPr>
                        <a:t> the case format from</a:t>
                      </a:r>
                      <a:r>
                        <a:rPr lang="en-US" sz="1200" b="0" dirty="0">
                          <a:solidFill>
                            <a:schemeClr val="tx1"/>
                          </a:solidFill>
                        </a:rPr>
                        <a:t> FY17</a:t>
                      </a:r>
                      <a:r>
                        <a:rPr lang="en-US" sz="1200" b="0" baseline="0" dirty="0">
                          <a:solidFill>
                            <a:schemeClr val="tx1"/>
                          </a:solidFill>
                        </a:rPr>
                        <a:t> </a:t>
                      </a:r>
                      <a:r>
                        <a:rPr lang="en-US" sz="1200" b="0" baseline="0" dirty="0" smtClean="0">
                          <a:solidFill>
                            <a:schemeClr val="tx1"/>
                          </a:solidFill>
                        </a:rPr>
                        <a:t>(one 45 minute case interview with no video portion)</a:t>
                      </a:r>
                      <a:r>
                        <a:rPr lang="en-US" sz="1200" b="0" dirty="0" smtClean="0">
                          <a:solidFill>
                            <a:schemeClr val="tx1"/>
                          </a:solidFill>
                        </a:rPr>
                        <a:t>.</a:t>
                      </a:r>
                      <a:endParaRPr lang="en-US" sz="1200" b="0" dirty="0">
                        <a:solidFill>
                          <a:schemeClr val="tx1"/>
                        </a:solidFill>
                      </a:endParaRP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602659">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1" dirty="0">
                          <a:solidFill>
                            <a:schemeClr val="tx1"/>
                          </a:solidFill>
                        </a:rPr>
                        <a:t>Storytelling</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dirty="0">
                          <a:solidFill>
                            <a:schemeClr val="tx1"/>
                          </a:solidFill>
                        </a:rPr>
                        <a:t>Rather than introducing yourself via your profile alignment, we are shifting our storytelling to focus on type of work, regardless of new internal OpShift alignments.</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1633877">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1" dirty="0">
                          <a:solidFill>
                            <a:schemeClr val="tx1"/>
                          </a:solidFill>
                        </a:rPr>
                        <a:t>Even Deeper Emphasis on Technical Talent</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dirty="0">
                          <a:solidFill>
                            <a:schemeClr val="tx1"/>
                          </a:solidFill>
                        </a:rPr>
                        <a:t>Last year, we asked teams to get creative in how they build their Digital Engineering pipelines, but we still saw recommended offers disproportionately higher with functional candidates.</a:t>
                      </a:r>
                    </a:p>
                    <a:p>
                      <a:pPr marL="0" marR="0" lvl="0" indent="0" algn="l" defTabSz="121917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200" b="0" dirty="0">
                          <a:solidFill>
                            <a:schemeClr val="tx1"/>
                          </a:solidFill>
                        </a:rPr>
                        <a:t>With a 73% increase in demand for solution engineering focused BTAs, the need to attract and message to technically focused candidates is imperative. </a:t>
                      </a:r>
                    </a:p>
                  </a:txBody>
                  <a:tcPr marL="122008" marR="122008" anchor="ctr">
                    <a:lnL w="12700" cmpd="sng">
                      <a:noFill/>
                    </a:lnL>
                    <a:lnR w="12700" cmpd="sng">
                      <a:noFill/>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2028244"/>
                  </a:ext>
                </a:extLst>
              </a:tr>
            </a:tbl>
          </a:graphicData>
        </a:graphic>
      </p:graphicFrame>
    </p:spTree>
    <p:extLst>
      <p:ext uri="{BB962C8B-B14F-4D97-AF65-F5344CB8AC3E}">
        <p14:creationId xmlns:p14="http://schemas.microsoft.com/office/powerpoint/2010/main" val="184406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FY19 Profiles</a:t>
            </a:r>
          </a:p>
        </p:txBody>
      </p:sp>
    </p:spTree>
    <p:extLst>
      <p:ext uri="{BB962C8B-B14F-4D97-AF65-F5344CB8AC3E}">
        <p14:creationId xmlns:p14="http://schemas.microsoft.com/office/powerpoint/2010/main" val="3561745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2"/>
          <p:cNvSpPr>
            <a:spLocks noGrp="1"/>
          </p:cNvSpPr>
          <p:nvPr>
            <p:ph type="title"/>
          </p:nvPr>
        </p:nvSpPr>
        <p:spPr>
          <a:xfrm>
            <a:off x="561722" y="510333"/>
            <a:ext cx="8391525" cy="334101"/>
          </a:xfrm>
        </p:spPr>
        <p:txBody>
          <a:bodyPr/>
          <a:lstStyle/>
          <a:p>
            <a:pPr>
              <a:defRPr/>
            </a:pPr>
            <a:r>
              <a:rPr lang="en-US" dirty="0">
                <a:latin typeface="Verdana"/>
              </a:rPr>
              <a:t>FY19 Profile Strategy Overview</a:t>
            </a:r>
          </a:p>
        </p:txBody>
      </p:sp>
      <p:sp>
        <p:nvSpPr>
          <p:cNvPr id="20" name="Text Placeholder 1">
            <a:extLst>
              <a:ext uri="{FF2B5EF4-FFF2-40B4-BE49-F238E27FC236}">
                <a16:creationId xmlns:a16="http://schemas.microsoft.com/office/drawing/2014/main" id="{5747C497-C3E1-4B17-B7FD-070D6B39A1EC}"/>
              </a:ext>
            </a:extLst>
          </p:cNvPr>
          <p:cNvSpPr txBox="1">
            <a:spLocks/>
          </p:cNvSpPr>
          <p:nvPr/>
        </p:nvSpPr>
        <p:spPr>
          <a:xfrm>
            <a:off x="561722" y="856517"/>
            <a:ext cx="11252200" cy="757255"/>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sz="2000" b="0" kern="1200">
                <a:solidFill>
                  <a:srgbClr val="575757"/>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dirty="0"/>
              <a:t>The profile approach will allow us to align skills more clearly with business needs and to better articulate project and role expectations to candidates.</a:t>
            </a:r>
          </a:p>
        </p:txBody>
      </p:sp>
      <p:sp>
        <p:nvSpPr>
          <p:cNvPr id="22" name="Oval 21"/>
          <p:cNvSpPr/>
          <p:nvPr/>
        </p:nvSpPr>
        <p:spPr>
          <a:xfrm>
            <a:off x="5466758" y="1828523"/>
            <a:ext cx="1260140" cy="1260140"/>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3" name="Donut 22"/>
          <p:cNvSpPr/>
          <p:nvPr/>
        </p:nvSpPr>
        <p:spPr>
          <a:xfrm>
            <a:off x="5235561" y="1594497"/>
            <a:ext cx="1728192" cy="1728192"/>
          </a:xfrm>
          <a:prstGeom prst="donut">
            <a:avLst>
              <a:gd name="adj" fmla="val 1086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4" name="Rectangle 23"/>
          <p:cNvSpPr/>
          <p:nvPr/>
        </p:nvSpPr>
        <p:spPr>
          <a:xfrm>
            <a:off x="5567780" y="2304704"/>
            <a:ext cx="1058096" cy="307777"/>
          </a:xfrm>
          <a:prstGeom prst="rect">
            <a:avLst/>
          </a:prstGeom>
        </p:spPr>
        <p:txBody>
          <a:bodyPr wrap="square" lIns="0" tIns="0" rIns="0" bIns="0">
            <a:spAutoFit/>
          </a:bodyPr>
          <a:lstStyle/>
          <a:p>
            <a:pPr algn="ctr"/>
            <a:r>
              <a:rPr lang="en-US" sz="1000" b="1" dirty="0">
                <a:solidFill>
                  <a:schemeClr val="accent1"/>
                </a:solidFill>
              </a:rPr>
              <a:t>Solution Engineering </a:t>
            </a:r>
            <a:endParaRPr lang="en-US" sz="1000" dirty="0">
              <a:solidFill>
                <a:schemeClr val="accent1"/>
              </a:solidFill>
            </a:endParaRPr>
          </a:p>
        </p:txBody>
      </p:sp>
      <p:sp>
        <p:nvSpPr>
          <p:cNvPr id="25" name="Flowchart: Process 24"/>
          <p:cNvSpPr/>
          <p:nvPr/>
        </p:nvSpPr>
        <p:spPr>
          <a:xfrm>
            <a:off x="6021056" y="3236608"/>
            <a:ext cx="173736" cy="3539635"/>
          </a:xfrm>
          <a:prstGeom prst="flowChartProcess">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7" name="Oval 26"/>
          <p:cNvSpPr/>
          <p:nvPr/>
        </p:nvSpPr>
        <p:spPr>
          <a:xfrm>
            <a:off x="6744798" y="3406509"/>
            <a:ext cx="1260140" cy="1260140"/>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9" name="Donut 28"/>
          <p:cNvSpPr/>
          <p:nvPr/>
        </p:nvSpPr>
        <p:spPr>
          <a:xfrm>
            <a:off x="6513601" y="3172483"/>
            <a:ext cx="1728192" cy="1728192"/>
          </a:xfrm>
          <a:prstGeom prst="donut">
            <a:avLst>
              <a:gd name="adj" fmla="val 10860"/>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0" name="Rectangle 29"/>
          <p:cNvSpPr/>
          <p:nvPr/>
        </p:nvSpPr>
        <p:spPr>
          <a:xfrm>
            <a:off x="6795309" y="3817047"/>
            <a:ext cx="1159118" cy="461665"/>
          </a:xfrm>
          <a:prstGeom prst="rect">
            <a:avLst/>
          </a:prstGeom>
        </p:spPr>
        <p:txBody>
          <a:bodyPr wrap="square" lIns="0" tIns="0" rIns="0" bIns="0">
            <a:spAutoFit/>
          </a:bodyPr>
          <a:lstStyle/>
          <a:p>
            <a:pPr algn="ctr"/>
            <a:r>
              <a:rPr lang="en-US" sz="1000" b="1" dirty="0">
                <a:solidFill>
                  <a:schemeClr val="accent3"/>
                </a:solidFill>
              </a:rPr>
              <a:t>Enterprise Technology Transformation</a:t>
            </a:r>
            <a:endParaRPr lang="en-US" sz="1000" dirty="0">
              <a:solidFill>
                <a:schemeClr val="accent3"/>
              </a:solidFill>
            </a:endParaRPr>
          </a:p>
        </p:txBody>
      </p:sp>
      <p:sp>
        <p:nvSpPr>
          <p:cNvPr id="31" name="Flowchart: Process 30"/>
          <p:cNvSpPr/>
          <p:nvPr/>
        </p:nvSpPr>
        <p:spPr>
          <a:xfrm>
            <a:off x="6514871" y="4067332"/>
            <a:ext cx="176721" cy="2708910"/>
          </a:xfrm>
          <a:prstGeom prst="flowChartProcess">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2" name="Oval 31"/>
          <p:cNvSpPr/>
          <p:nvPr/>
        </p:nvSpPr>
        <p:spPr>
          <a:xfrm>
            <a:off x="4188717" y="3406509"/>
            <a:ext cx="1260140" cy="1260140"/>
          </a:xfrm>
          <a:prstGeom prst="ellipse">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3" name="Donut 32"/>
          <p:cNvSpPr/>
          <p:nvPr/>
        </p:nvSpPr>
        <p:spPr>
          <a:xfrm>
            <a:off x="3957520" y="3172483"/>
            <a:ext cx="1728192" cy="1728192"/>
          </a:xfrm>
          <a:prstGeom prst="donut">
            <a:avLst>
              <a:gd name="adj" fmla="val 10860"/>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4" name="Rectangle 33"/>
          <p:cNvSpPr/>
          <p:nvPr/>
        </p:nvSpPr>
        <p:spPr>
          <a:xfrm>
            <a:off x="4289739" y="3822142"/>
            <a:ext cx="1058096" cy="461665"/>
          </a:xfrm>
          <a:prstGeom prst="rect">
            <a:avLst/>
          </a:prstGeom>
        </p:spPr>
        <p:txBody>
          <a:bodyPr wrap="square" lIns="0" tIns="0" rIns="0" bIns="0">
            <a:spAutoFit/>
          </a:bodyPr>
          <a:lstStyle/>
          <a:p>
            <a:pPr algn="ctr"/>
            <a:r>
              <a:rPr lang="en-US" sz="1000" b="1" dirty="0">
                <a:solidFill>
                  <a:schemeClr val="accent6"/>
                </a:solidFill>
              </a:rPr>
              <a:t>Digital Design and Innovation</a:t>
            </a:r>
            <a:endParaRPr lang="en-US" sz="1000" dirty="0">
              <a:solidFill>
                <a:schemeClr val="accent6"/>
              </a:solidFill>
            </a:endParaRPr>
          </a:p>
        </p:txBody>
      </p:sp>
      <p:sp>
        <p:nvSpPr>
          <p:cNvPr id="35" name="Flowchart: Process 34"/>
          <p:cNvSpPr/>
          <p:nvPr/>
        </p:nvSpPr>
        <p:spPr>
          <a:xfrm>
            <a:off x="5508992" y="4067332"/>
            <a:ext cx="176721" cy="2708910"/>
          </a:xfrm>
          <a:prstGeom prst="flowChartProcess">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6" name="Oval 35"/>
          <p:cNvSpPr/>
          <p:nvPr/>
        </p:nvSpPr>
        <p:spPr>
          <a:xfrm>
            <a:off x="3598688" y="5285106"/>
            <a:ext cx="1260140" cy="1260140"/>
          </a:xfrm>
          <a:prstGeom prst="ellipse">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7" name="Donut 36"/>
          <p:cNvSpPr/>
          <p:nvPr/>
        </p:nvSpPr>
        <p:spPr>
          <a:xfrm>
            <a:off x="3367491" y="5051080"/>
            <a:ext cx="1728192" cy="1728192"/>
          </a:xfrm>
          <a:prstGeom prst="donut">
            <a:avLst>
              <a:gd name="adj" fmla="val 10860"/>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8" name="Rectangle 37"/>
          <p:cNvSpPr/>
          <p:nvPr/>
        </p:nvSpPr>
        <p:spPr>
          <a:xfrm>
            <a:off x="3713219" y="5826870"/>
            <a:ext cx="1058096" cy="153888"/>
          </a:xfrm>
          <a:prstGeom prst="rect">
            <a:avLst/>
          </a:prstGeom>
        </p:spPr>
        <p:txBody>
          <a:bodyPr wrap="square" lIns="0" tIns="0" rIns="0" bIns="0">
            <a:spAutoFit/>
          </a:bodyPr>
          <a:lstStyle/>
          <a:p>
            <a:pPr algn="ctr"/>
            <a:r>
              <a:rPr lang="en-US" sz="1000" b="1" dirty="0">
                <a:solidFill>
                  <a:schemeClr val="accent5"/>
                </a:solidFill>
              </a:rPr>
              <a:t>Analytics</a:t>
            </a:r>
          </a:p>
        </p:txBody>
      </p:sp>
      <p:sp>
        <p:nvSpPr>
          <p:cNvPr id="39" name="Flowchart: Process 38"/>
          <p:cNvSpPr/>
          <p:nvPr/>
        </p:nvSpPr>
        <p:spPr>
          <a:xfrm>
            <a:off x="4918963" y="5891636"/>
            <a:ext cx="176721" cy="884606"/>
          </a:xfrm>
          <a:prstGeom prst="flowChartProcess">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0" name="Oval 39"/>
          <p:cNvSpPr/>
          <p:nvPr/>
        </p:nvSpPr>
        <p:spPr>
          <a:xfrm>
            <a:off x="7335463" y="5282076"/>
            <a:ext cx="1260140" cy="1260140"/>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4" name="Donut 43"/>
          <p:cNvSpPr/>
          <p:nvPr/>
        </p:nvSpPr>
        <p:spPr>
          <a:xfrm>
            <a:off x="7104266" y="5048050"/>
            <a:ext cx="1728192" cy="1728192"/>
          </a:xfrm>
          <a:prstGeom prst="donut">
            <a:avLst>
              <a:gd name="adj" fmla="val 10860"/>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5" name="Rectangle 44"/>
          <p:cNvSpPr/>
          <p:nvPr/>
        </p:nvSpPr>
        <p:spPr>
          <a:xfrm>
            <a:off x="7436485" y="5811638"/>
            <a:ext cx="1058096" cy="307777"/>
          </a:xfrm>
          <a:prstGeom prst="rect">
            <a:avLst/>
          </a:prstGeom>
        </p:spPr>
        <p:txBody>
          <a:bodyPr wrap="square" lIns="0" tIns="0" rIns="0" bIns="0">
            <a:spAutoFit/>
          </a:bodyPr>
          <a:lstStyle/>
          <a:p>
            <a:pPr algn="ctr"/>
            <a:r>
              <a:rPr lang="en-US" sz="1000" b="1" dirty="0">
                <a:solidFill>
                  <a:schemeClr val="accent2"/>
                </a:solidFill>
              </a:rPr>
              <a:t>Technology Strategy </a:t>
            </a:r>
            <a:endParaRPr lang="en-US" sz="1000" dirty="0">
              <a:solidFill>
                <a:schemeClr val="accent2"/>
              </a:solidFill>
            </a:endParaRPr>
          </a:p>
        </p:txBody>
      </p:sp>
      <p:sp>
        <p:nvSpPr>
          <p:cNvPr id="46" name="Flowchart: Process 45"/>
          <p:cNvSpPr/>
          <p:nvPr/>
        </p:nvSpPr>
        <p:spPr>
          <a:xfrm>
            <a:off x="7104267" y="5891636"/>
            <a:ext cx="176721" cy="884606"/>
          </a:xfrm>
          <a:prstGeom prst="flowChartProcess">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Tree>
    <p:extLst>
      <p:ext uri="{BB962C8B-B14F-4D97-AF65-F5344CB8AC3E}">
        <p14:creationId xmlns:p14="http://schemas.microsoft.com/office/powerpoint/2010/main" val="4007532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CONTENT" val="&lt;content&gt;&#10;  &lt;element&gt;&#10;    &lt;prefix&gt;&lt;/prefix&gt;&#10;    &lt;value&gt;%SD_USR_Name%&lt;/value&gt;&#10;    &lt;postfix&gt;, &lt;/postfix&gt;&#10;  &lt;/element&gt;&#10;  &lt;element&gt;&#10;    &lt;prefix&gt;&lt;/prefix&gt;&#10;    &lt;value&gt;%SD_FLD_DocumentDate%&lt;/value&gt;&#10;    &lt;postfix&gt;&lt;/postfix&gt;&#10;  &lt;/element&gt;&#10;&lt;/content&gt;"/>
  <p:tag name="TEMPLAFYSLIDEID" val="64116108-0093-4edb-ae71-2e765f838bc2"/>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D9D60A4-7FEF-4394-BC40-395386A52B23}" vid="{30850DB0-321B-45CC-986F-67B0BBFB8DCF}"/>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2.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3.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4.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5.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6.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7.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8.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9.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docProps/app.xml><?xml version="1.0" encoding="utf-8"?>
<Properties xmlns="http://schemas.openxmlformats.org/officeDocument/2006/extended-properties" xmlns:vt="http://schemas.openxmlformats.org/officeDocument/2006/docPropsVTypes">
  <Template/>
  <TotalTime>7689</TotalTime>
  <Words>4683</Words>
  <Application>Microsoft Office PowerPoint</Application>
  <PresentationFormat>Widescreen</PresentationFormat>
  <Paragraphs>529</Paragraphs>
  <Slides>32</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ＭＳ Ｐゴシック</vt:lpstr>
      <vt:lpstr>Arial</vt:lpstr>
      <vt:lpstr>Calibri</vt:lpstr>
      <vt:lpstr>Open Sans</vt:lpstr>
      <vt:lpstr>Times New Roman</vt:lpstr>
      <vt:lpstr>Verdana</vt:lpstr>
      <vt:lpstr>Wingdings</vt:lpstr>
      <vt:lpstr>Wingdings 2</vt:lpstr>
      <vt:lpstr>5_Deloitte_US_Onscreen</vt:lpstr>
      <vt:lpstr>think-cell Slide</vt:lpstr>
      <vt:lpstr>FY19 Recruiting 101 - Minneapolis</vt:lpstr>
      <vt:lpstr>Agenda </vt:lpstr>
      <vt:lpstr>Recruiting Events Timeline</vt:lpstr>
      <vt:lpstr>Recruiting Calendar – University of Minnesota &amp; Wisconsin</vt:lpstr>
      <vt:lpstr>Recruiting Preparation</vt:lpstr>
      <vt:lpstr>FY19 Recruiting Updates</vt:lpstr>
      <vt:lpstr>FY19 BTA Commercial Recruiting Strategy</vt:lpstr>
      <vt:lpstr>FY19 Profiles</vt:lpstr>
      <vt:lpstr>FY19 Profile Strategy Overview</vt:lpstr>
      <vt:lpstr>Profile Overview: Solution Engineering</vt:lpstr>
      <vt:lpstr>PowerPoint Presentation</vt:lpstr>
      <vt:lpstr>Profile Overview: Analytics</vt:lpstr>
      <vt:lpstr>Profile Overview: Technology Strategy</vt:lpstr>
      <vt:lpstr>Key Messaging</vt:lpstr>
      <vt:lpstr>The BTA Candidate Journey</vt:lpstr>
      <vt:lpstr>Selling Deloitte On Campus</vt:lpstr>
      <vt:lpstr>FIRM EMINENCE AND INITIATIVES</vt:lpstr>
      <vt:lpstr>BTA RECRUITING FAQs</vt:lpstr>
      <vt:lpstr>Interview Strategy</vt:lpstr>
      <vt:lpstr>FY19 BTA Commercial Recruiting Strategy</vt:lpstr>
      <vt:lpstr>Salesforce Quad Tool</vt:lpstr>
      <vt:lpstr>Quad Overview</vt:lpstr>
      <vt:lpstr>InsideDeloitte App</vt:lpstr>
      <vt:lpstr>InsideDeloitte Mobile App</vt:lpstr>
      <vt:lpstr>Wrap-Up / Questions</vt:lpstr>
      <vt:lpstr>Appendix</vt:lpstr>
      <vt:lpstr>Technology Profiles – Examples</vt:lpstr>
      <vt:lpstr>Cross Competency Profile – Example</vt:lpstr>
      <vt:lpstr>Additional FAQs</vt:lpstr>
      <vt:lpstr>FAQs – Things we anticipate Candidates to ask related to OPs, Profiles, and Op Shift</vt:lpstr>
      <vt:lpstr>Additional FAQs</vt:lpstr>
      <vt:lpstr>Additional FAQs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 Kim</dc:creator>
  <cp:lastModifiedBy>Roden, Eric Victor</cp:lastModifiedBy>
  <cp:revision>281</cp:revision>
  <dcterms:created xsi:type="dcterms:W3CDTF">2018-06-26T16:20:22Z</dcterms:created>
  <dcterms:modified xsi:type="dcterms:W3CDTF">2018-10-19T22:32:39Z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{"635596967989602323:635756574568932733":[],"635596967989602323:635756574568932734":[],"635596967989602323:635989270736526042":[],"635953564952684809:635956105453816334":[{"dependencyType":"DataSource","dependencyId":"635578795114913335:","dependencyVersi</vt:lpwstr>
  </property>
  <property fmtid="{D5CDD505-2E9C-101B-9397-08002B2CF9AE}" pid="3" name="PluginDependencies_1">
    <vt:lpwstr>on":null},{"dependencyType":"DataSource","dependencyId":"635578795114913335:","dependencyVersion":null},{"dependencyType":"DataSource","dependencyId":"635578795114913335:","dependencyVersion":null},{"dependencyType":"DataSource","dependencyId":"6355787951</vt:lpwstr>
  </property>
  <property fmtid="{D5CDD505-2E9C-101B-9397-08002B2CF9AE}" pid="4" name="PluginDependencies_2">
    <vt:lpwstr>14913335:","dependencyVersion":null},{"dependencyType":"DataSource","dependencyId":"635578795114913335:","dependencyVersion":null},{"dependencyType":"DataSource","dependencyId":"635578795114913335:","dependencyVersion":null},{"dependencyType":"DataSource"</vt:lpwstr>
  </property>
  <property fmtid="{D5CDD505-2E9C-101B-9397-08002B2CF9AE}" pid="5" name="PluginDependencies_3">
    <vt:lpwstr>,"dependencyId":"635578795114913335:","dependencyVersion":null},{"dependencyType":"DataSource","dependencyId":"635578795114913335:","dependencyVersion":null},{"dependencyType":"DataSource","dependencyId":"635578795114913335:","dependencyVersion":null},{"d</vt:lpwstr>
  </property>
  <property fmtid="{D5CDD505-2E9C-101B-9397-08002B2CF9AE}" pid="6" name="PluginDependencies_4">
    <vt:lpwstr>ependencyType":"DataSource","dependencyId":"635578795114913335:","dependencyVersion":null},{"dependencyType":"DataSource","dependencyId":"635578795114913335:","dependencyVersion":null},{"dependencyType":"DataSource","dependencyId":"635578795114913335:","d</vt:lpwstr>
  </property>
  <property fmtid="{D5CDD505-2E9C-101B-9397-08002B2CF9AE}" pid="7" name="PluginDependencies_5">
    <vt:lpwstr>ependencyVersion":null},{"dependencyType":"DataSource","dependencyId":"635578795114913335:","dependencyVersion":null},{"dependencyType":"DataSource","dependencyId":"635578795114913335:","dependencyVersion":null},{"dependencyType":"DataSource","dependencyI</vt:lpwstr>
  </property>
  <property fmtid="{D5CDD505-2E9C-101B-9397-08002B2CF9AE}" pid="8" name="PluginDependencies_6">
    <vt:lpwstr>d":"635578795114913335:","dependencyVersion":null},{"dependencyType":"DataSource","dependencyId":"635578795114913335:","dependencyVersion":null},{"dependencyType":"DataSource","dependencyId":"635578795114913335:","dependencyVersion":null},{"dependencyType</vt:lpwstr>
  </property>
  <property fmtid="{D5CDD505-2E9C-101B-9397-08002B2CF9AE}" pid="9" name="PluginDependencies_7">
    <vt:lpwstr>":"DataSource","dependencyId":"635578795114913335:","dependencyVersion":null},{"dependencyType":"DataSource","dependencyId":"635578795114913335:","dependencyVersion":null},{"dependencyType":"DataSource","dependencyId":"635578795114913335:","dependencyVers</vt:lpwstr>
  </property>
  <property fmtid="{D5CDD505-2E9C-101B-9397-08002B2CF9AE}" pid="10" name="PluginDependencies_8">
    <vt:lpwstr>ion":null},{"dependencyType":"DataSource","dependencyId":"635578795114913335:","dependencyVersion":null},{"dependencyType":"DataSource","dependencyId":"635578795114913335:","dependencyVersion":null},{"dependencyType":"DataSource","dependencyId":"635578795</vt:lpwstr>
  </property>
  <property fmtid="{D5CDD505-2E9C-101B-9397-08002B2CF9AE}" pid="11" name="PluginDependencies_9">
    <vt:lpwstr>114913335:","dependencyVersion":null},{"dependencyType":"DataSource","dependencyId":"635578795114913335:","dependencyVersion":null},{"dependencyType":"DataSource","dependencyId":"635578795114913335:","dependencyVersion":null},{"dependencyType":"DataSource</vt:lpwstr>
  </property>
  <property fmtid="{D5CDD505-2E9C-101B-9397-08002B2CF9AE}" pid="12" name="PluginDependencies_10">
    <vt:lpwstr>","dependencyId":"635578795114913335:","dependencyVersion":null},{"dependencyType":"DataSource","dependencyId":"635578795114913335:","dependencyVersion":null},{"dependencyType":"DataSource","dependencyId":"635578795114913335:","dependencyVersion":null},{"</vt:lpwstr>
  </property>
  <property fmtid="{D5CDD505-2E9C-101B-9397-08002B2CF9AE}" pid="13" name="PluginDependencies_11">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14" name="PluginDependencies_12">
    <vt:lpwstr>dependencyVersion":null},{"dependencyType":"DataSource","dependencyId":"635578795114913335:","dependencyVersion":null},{"dependencyType":"DataSource","dependencyId":"635578795114913335:","dependencyVersion":null},{"dependencyType":"DataSource","dependency</vt:lpwstr>
  </property>
  <property fmtid="{D5CDD505-2E9C-101B-9397-08002B2CF9AE}" pid="15" name="PluginDependencies_13">
    <vt:lpwstr>Id":"635578795114913335:","dependencyVersion":null},{"dependencyType":"DataSource","dependencyId":"635578795114913335:","dependencyVersion":null},{"dependencyType":"DataSource","dependencyId":"635578795114913335:","dependencyVersion":null},{"dependencyTyp</vt:lpwstr>
  </property>
  <property fmtid="{D5CDD505-2E9C-101B-9397-08002B2CF9AE}" pid="16" name="PluginDependencies_14">
    <vt:lpwstr>e":"DataSource","dependencyId":"635578795114913335:","dependencyVersion":null},{"dependencyType":"DataSource","dependencyId":"635578795114913335:","dependencyVersion":null},{"dependencyType":"DataSource","dependencyId":"635578795114913335:","dependencyVer</vt:lpwstr>
  </property>
  <property fmtid="{D5CDD505-2E9C-101B-9397-08002B2CF9AE}" pid="17" name="PluginDependencies_15">
    <vt:lpwstr>sion":null},{"dependencyType":"DataSource","dependencyId":"635578795114913335:","dependencyVersion":null},{"dependencyType":"DataSource","dependencyId":"635578795114913335:","dependencyVersion":null},{"dependencyType":"DataSource","dependencyId":"63557879</vt:lpwstr>
  </property>
  <property fmtid="{D5CDD505-2E9C-101B-9397-08002B2CF9AE}" pid="18" name="PluginDependencies_16">
    <vt:lpwstr>5114913335:","dependencyVersion":null},{"dependencyType":"DataSource","dependencyId":"635578795114913335:","dependencyVersion":null},{"dependencyType":"DataSource","dependencyId":"635578795114913335:","dependencyVersion":null},{"dependencyType":"DataSourc</vt:lpwstr>
  </property>
  <property fmtid="{D5CDD505-2E9C-101B-9397-08002B2CF9AE}" pid="19" name="PluginDependencies_17">
    <vt:lpwstr>e","dependencyId":"635578795114913335:","dependencyVersion":null},{"dependencyType":"DataSource","dependencyId":"635578795114913335:","dependencyVersion":null},{"dependencyType":"DataSource","dependencyId":"635578795114913335:","dependencyVersion":null},{</vt:lpwstr>
  </property>
  <property fmtid="{D5CDD505-2E9C-101B-9397-08002B2CF9AE}" pid="20" name="PluginDependencies_18">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21" name="PluginDependencies_19">
    <vt:lpwstr>"dependencyVersion":null},{"dependencyType":"DataSource","dependencyId":"635578795114913335:","dependencyVersion":null},{"dependencyType":"DataSource","dependencyId":"635578795114913335:","dependencyVersion":null},{"dependencyType":"DataSource","dependenc</vt:lpwstr>
  </property>
  <property fmtid="{D5CDD505-2E9C-101B-9397-08002B2CF9AE}" pid="22" name="PluginDependencies_20">
    <vt:lpwstr>yId":"635578795114913335:","dependencyVersion":null},{"dependencyType":"DataSource","dependencyId":"635578795114913335:","dependencyVersion":null},{"dependencyType":"DataSource","dependencyId":"635578795114913335:","dependencyVersion":null},{"dependencyTy</vt:lpwstr>
  </property>
  <property fmtid="{D5CDD505-2E9C-101B-9397-08002B2CF9AE}" pid="23" name="PluginDependencies_21">
    <vt:lpwstr>pe":"DataSource","dependencyId":"635578795114913335:","dependencyVersion":null},{"dependencyType":"DataSource","dependencyId":"635578795114913335:","dependencyVersion":null},{"dependencyType":"DataSource","dependencyId":"635578795114913335:","dependencyVe</vt:lpwstr>
  </property>
  <property fmtid="{D5CDD505-2E9C-101B-9397-08002B2CF9AE}" pid="24" name="PluginDependencies_22">
    <vt:lpwstr>rsion":null},{"dependencyType":"DataSource","dependencyId":"635578795114913335:","dependencyVersion":null},{"dependencyType":"DataSource","dependencyId":"635578795114913335:","dependencyVersion":null},{"dependencyType":"DataSource","dependencyId":"6355787</vt:lpwstr>
  </property>
  <property fmtid="{D5CDD505-2E9C-101B-9397-08002B2CF9AE}" pid="25" name="PluginDependencies_23">
    <vt:lpwstr>95114913335:","dependencyVersion":null},{"dependencyType":"DataSource","dependencyId":"635578795114913335:","dependencyVersion":null},{"dependencyType":"DataSource","dependencyId":"635578795114913335:","dependencyVersion":null},{"dependencyType":"DataSour</vt:lpwstr>
  </property>
  <property fmtid="{D5CDD505-2E9C-101B-9397-08002B2CF9AE}" pid="26" name="PluginDependencies_24">
    <vt:lpwstr>ce","dependencyId":"635578795114913335:","dependencyVersion":null},{"dependencyType":"DataSource","dependencyId":"635578795114913335:","dependencyVersion":null},{"dependencyType":"DataSource","dependencyId":"635578795114913335:","dependencyVersion":null},</vt:lpwstr>
  </property>
  <property fmtid="{D5CDD505-2E9C-101B-9397-08002B2CF9AE}" pid="27" name="PluginDependencies_25">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28" name="PluginDependencies_26">
    <vt:lpwstr>,"dependencyVersion":null},{"dependencyType":"DataSource","dependencyId":"635578795114913335:","dependencyVersion":null},{"dependencyType":"DataSource","dependencyId":"635578795114913335:","dependencyVersion":null},{"dependencyType":"DataSource","dependen</vt:lpwstr>
  </property>
  <property fmtid="{D5CDD505-2E9C-101B-9397-08002B2CF9AE}" pid="29" name="PluginDependencies_27">
    <vt:lpwstr>cyId":"635578795114913335:","dependencyVersion":null},{"dependencyType":"DataSource","dependencyId":"635578795114913335:","dependencyVersion":null},{"dependencyType":"DataSource","dependencyId":"635578795114913335:","dependencyVersion":null},{"dependencyT</vt:lpwstr>
  </property>
  <property fmtid="{D5CDD505-2E9C-101B-9397-08002B2CF9AE}" pid="30" name="PluginDependencies_28">
    <vt:lpwstr>ype":"DataSource","dependencyId":"635578795114913335:","dependencyVersion":null},{"dependencyType":"DataSource","dependencyId":"635578795114913335:","dependencyVersion":null},{"dependencyType":"DataSource","dependencyId":"635578795114913335:","dependencyV</vt:lpwstr>
  </property>
  <property fmtid="{D5CDD505-2E9C-101B-9397-08002B2CF9AE}" pid="31" name="PluginDependencies_29">
    <vt:lpwstr>ersion":null},{"dependencyType":"DataSource","dependencyId":"635578795114913335:","dependencyVersion":null},{"dependencyType":"DataSource","dependencyId":"635578795114913335:","dependencyVersion":null},{"dependencyType":"DataSource","dependencyId":"635578</vt:lpwstr>
  </property>
  <property fmtid="{D5CDD505-2E9C-101B-9397-08002B2CF9AE}" pid="32" name="PluginDependencies_30">
    <vt:lpwstr>795114913335:","dependencyVersion":null},{"dependencyType":"DataSource","dependencyId":"635578795114913335:","dependencyVersion":null},{"dependencyType":"DataSource","dependencyId":"635578795114913335:","dependencyVersion":null},{"dependencyType":"DataSou</vt:lpwstr>
  </property>
  <property fmtid="{D5CDD505-2E9C-101B-9397-08002B2CF9AE}" pid="33" name="PluginDependencies_31">
    <vt:lpwstr>rce","dependencyId":"635578795114913335:","dependencyVersion":null},{"dependencyType":"DataSource","dependencyId":"635578795114913335:","dependencyVersion":null},{"dependencyType":"DataSource","dependencyId":"635578795114913335:","dependencyVersion":null}</vt:lpwstr>
  </property>
  <property fmtid="{D5CDD505-2E9C-101B-9397-08002B2CF9AE}" pid="34" name="PluginDependencies_32">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35" name="PluginDependencies_33">
    <vt:lpwstr>","dependencyVersion":null},{"dependencyType":"DataSource","dependencyId":"635578795114913335:","dependencyVersion":null},{"dependencyType":"DataSource","dependencyId":"635578795114913335:","dependencyVersion":null},{"dependencyType":"DataSource","depende</vt:lpwstr>
  </property>
  <property fmtid="{D5CDD505-2E9C-101B-9397-08002B2CF9AE}" pid="36" name="PluginDependencies_34">
    <vt:lpwstr>ncyId":"635578795114913335:","dependencyVersion":null},{"dependencyType":"DataSource","dependencyId":"635578795114913335:","dependencyVersion":null},{"dependencyType":"DataSource","dependencyId":"635578795114913335:","dependencyVersion":null},{"dependency</vt:lpwstr>
  </property>
  <property fmtid="{D5CDD505-2E9C-101B-9397-08002B2CF9AE}" pid="37" name="PluginDependencies_35">
    <vt:lpwstr>Type":"DataSource","dependencyId":"635578795114913335:","dependencyVersion":null},{"dependencyType":"DataSource","dependencyId":"635578795114913335:","dependencyVersion":null},{"dependencyType":"DataSource","dependencyId":"635578795114913335:","dependency</vt:lpwstr>
  </property>
  <property fmtid="{D5CDD505-2E9C-101B-9397-08002B2CF9AE}" pid="38" name="PluginDependencies_36">
    <vt:lpwstr>Version":null},{"dependencyType":"DataSource","dependencyId":"635578795114913335:","dependencyVersion":null},{"dependencyType":"DataSource","dependencyId":"635578795114913335:","dependencyVersion":null},{"dependencyType":"DataSource","dependencyId":"63557</vt:lpwstr>
  </property>
  <property fmtid="{D5CDD505-2E9C-101B-9397-08002B2CF9AE}" pid="39" name="PluginDependencies_37">
    <vt:lpwstr>8795114913335:","dependencyVersion":null},{"dependencyType":"DataSource","dependencyId":"635578795114913335:","dependencyVersion":null},{"dependencyType":"DataSource","dependencyId":"635578795114913335:","dependencyVersion":null},{"dependencyType":"DataSo</vt:lpwstr>
  </property>
  <property fmtid="{D5CDD505-2E9C-101B-9397-08002B2CF9AE}" pid="40" name="PluginDependencies_38">
    <vt:lpwstr>urce","dependencyId":"635578795114913335:","dependencyVersion":null},{"dependencyType":"DataSource","dependencyId":"635578795114913335:","dependencyVersion":null},{"dependencyType":"DataSource","dependencyId":"635578795114913335:","dependencyVersion":null</vt:lpwstr>
  </property>
  <property fmtid="{D5CDD505-2E9C-101B-9397-08002B2CF9AE}" pid="41" name="PluginDependencies_39">
    <vt:lpwstr>},{"dependencyType":"DataSource","dependencyId":"635578795114913335:","dependencyVersion":null},{"dependencyType":"DataSource","dependencyId":"635578795114913335:","dependencyVersion":null},{"dependencyType":"DataSource","dependencyId":"635578795114913335</vt:lpwstr>
  </property>
  <property fmtid="{D5CDD505-2E9C-101B-9397-08002B2CF9AE}" pid="42" name="PluginDependencies_40">
    <vt:lpwstr>:","dependencyVersion":null},{"dependencyType":"DataSource","dependencyId":"635578795114913335:","dependencyVersion":null},{"dependencyType":"DataSource","dependencyId":"635578795114913335:","dependencyVersion":null},{"dependencyType":"DataSource","depend</vt:lpwstr>
  </property>
  <property fmtid="{D5CDD505-2E9C-101B-9397-08002B2CF9AE}" pid="43" name="PluginDependencies_41">
    <vt:lpwstr>encyId":"635578795114913335:","dependencyVersion":null},{"dependencyType":"DataSource","dependencyId":"635578795114913335:","dependencyVersion":null},{"dependencyType":"DataSource","dependencyId":"635578795114913335:","dependencyVersion":null},{"dependenc</vt:lpwstr>
  </property>
  <property fmtid="{D5CDD505-2E9C-101B-9397-08002B2CF9AE}" pid="44" name="PluginDependencies_42">
    <vt:lpwstr>yType":"DataSource","dependencyId":"635578795114913335:","dependencyVersion":null},{"dependencyType":"DataSource","dependencyId":"635578795114913335:","dependencyVersion":null},{"dependencyType":"DataSource","dependencyId":"635578795114913335:","dependenc</vt:lpwstr>
  </property>
  <property fmtid="{D5CDD505-2E9C-101B-9397-08002B2CF9AE}" pid="45" name="PluginDependencies_43">
    <vt:lpwstr>yVersion":null},{"dependencyType":"DataSource","dependencyId":"635578795114913335:","dependencyVersion":null},{"dependencyType":"DataSource","dependencyId":"635578795114913335:","dependencyVersion":null},{"dependencyType":"DataSource","dependencyId":"6355</vt:lpwstr>
  </property>
  <property fmtid="{D5CDD505-2E9C-101B-9397-08002B2CF9AE}" pid="46" name="PluginDependencies_44">
    <vt:lpwstr>78795114913335:","dependencyVersion":null},{"dependencyType":"DataSource","dependencyId":"635578795114913335:","dependencyVersion":null},{"dependencyType":"DataSource","dependencyId":"635578795114913335:","dependencyVersion":null},{"dependencyType":"DataS</vt:lpwstr>
  </property>
  <property fmtid="{D5CDD505-2E9C-101B-9397-08002B2CF9AE}" pid="47" name="PluginDependencies_45">
    <vt:lpwstr>ource","dependencyId":"635578795114913335:","dependencyVersion":null},{"dependencyType":"DataSource","dependencyId":"635578795114913335:","dependencyVersion":null},{"dependencyType":"DataSource","dependencyId":"635578795114913335:","dependencyVersion":nul</vt:lpwstr>
  </property>
  <property fmtid="{D5CDD505-2E9C-101B-9397-08002B2CF9AE}" pid="48" name="PluginDependencies_46">
    <vt:lpwstr>l},{"dependencyType":"DataSource","dependencyId":"635578795114913335:","dependencyVersion":null},{"dependencyType":"DataSource","dependencyId":"635578795114913335:","dependencyVersion":null},{"dependencyType":"DataSource","dependencyId":"63557879511491333</vt:lpwstr>
  </property>
  <property fmtid="{D5CDD505-2E9C-101B-9397-08002B2CF9AE}" pid="49" name="PluginDependencies_47">
    <vt:lpwstr>5:","dependencyVersion":null},{"dependencyType":"DataSource","dependencyId":"635578795114913335:","dependencyVersion":null},{"dependencyType":"DataSource","dependencyId":"635578795114913335:","dependencyVersion":null},{"dependencyType":"DataSource","depen</vt:lpwstr>
  </property>
  <property fmtid="{D5CDD505-2E9C-101B-9397-08002B2CF9AE}" pid="50" name="PluginDependencies_48">
    <vt:lpwstr>dencyId":"635578795114913335:","dependencyVersion":null},{"dependencyType":"DataSource","dependencyId":"635578795114913335:","dependencyVersion":null},{"dependencyType":"DataSource","dependencyId":"635578795114913335:","dependencyVersion":null},{"dependen</vt:lpwstr>
  </property>
  <property fmtid="{D5CDD505-2E9C-101B-9397-08002B2CF9AE}" pid="51" name="PluginDependencies_49">
    <vt:lpwstr>cyType":"DataSource","dependencyId":"635578795114913335:","dependencyVersion":null},{"dependencyType":"DataSource","dependencyId":"635578795114913335:","dependencyVersion":null},{"dependencyType":"DataSource","dependencyId":"635578795114913335:","dependen</vt:lpwstr>
  </property>
  <property fmtid="{D5CDD505-2E9C-101B-9397-08002B2CF9AE}" pid="52" name="PluginDependencies_50">
    <vt:lpwstr>cyVersion":null},{"dependencyType":"DataSource","dependencyId":"635578795114913335:","dependencyVersion":null},{"dependencyType":"DataSource","dependencyId":"635578795114913335:","dependencyVersion":null},{"dependencyType":"DataSource","dependencyId":"635</vt:lpwstr>
  </property>
  <property fmtid="{D5CDD505-2E9C-101B-9397-08002B2CF9AE}" pid="53" name="PluginDependencies_51">
    <vt:lpwstr>578795114913335:","dependencyVersion":null},{"dependencyType":"DataSource","dependencyId":"635578795114913335:","dependencyVersion":null},{"dependencyType":"DataSource","dependencyId":"635578795114913335:","dependencyVersion":null},{"dependencyType":"Data</vt:lpwstr>
  </property>
  <property fmtid="{D5CDD505-2E9C-101B-9397-08002B2CF9AE}" pid="54" name="PluginDependencies_52">
    <vt:lpwstr>Source","dependencyId":"635578795114913335:","dependencyVersion":null},{"dependencyType":"DataSource","dependencyId":"635578795114913335:","dependencyVersion":null},{"dependencyType":"DataSource","dependencyId":"635578795114913335:","dependencyVersion":nu</vt:lpwstr>
  </property>
  <property fmtid="{D5CDD505-2E9C-101B-9397-08002B2CF9AE}" pid="55" name="PluginDependencies_53">
    <vt:lpwstr>ll},{"dependencyType":"DataSource","dependencyId":"635578795114913335:","dependencyVersion":null},{"dependencyType":"DataSource","dependencyId":"635578795114913335:","dependencyVersion":null},{"dependencyType":"DataSource","dependencyId":"6355787951149133</vt:lpwstr>
  </property>
  <property fmtid="{D5CDD505-2E9C-101B-9397-08002B2CF9AE}" pid="56" name="PluginDependencies_54">
    <vt:lpwstr>35:","dependencyVersion":null},{"dependencyType":"DataSource","dependencyId":"635578795114913335:","dependencyVersion":null},{"dependencyType":"DataSource","dependencyId":"635578795114913335:","dependencyVersion":null},{"dependencyType":"DataSource","depe</vt:lpwstr>
  </property>
  <property fmtid="{D5CDD505-2E9C-101B-9397-08002B2CF9AE}" pid="57" name="PluginDependencies_55">
    <vt:lpwstr>ndencyId":"635578795114913335:","dependencyVersion":null},{"dependencyType":"DataSource","dependencyId":"635578795114913335:","dependencyVersion":null},{"dependencyType":"DataSource","dependencyId":"635578795114913335:","dependencyVersion":null},{"depende</vt:lpwstr>
  </property>
  <property fmtid="{D5CDD505-2E9C-101B-9397-08002B2CF9AE}" pid="58" name="PluginDependencies_56">
    <vt:lpwstr>ncyType":"DataSource","dependencyId":"635578795114913335:","dependencyVersion":null},{"dependencyType":"DataSource","dependencyId":"635578795114913335:","dependencyVersion":null},{"dependencyType":"DataSource","dependencyId":"635578795114913335:","depende</vt:lpwstr>
  </property>
  <property fmtid="{D5CDD505-2E9C-101B-9397-08002B2CF9AE}" pid="59" name="PluginDependencies_57">
    <vt:lpwstr>ncyVersion":null},{"dependencyType":"DataSource","dependencyId":"635578795114913335:","dependencyVersion":null},{"dependencyType":"DataSource","dependencyId":"635578795114913335:","dependencyVersion":null},{"dependencyType":"DataSource","dependencyId":"63</vt:lpwstr>
  </property>
  <property fmtid="{D5CDD505-2E9C-101B-9397-08002B2CF9AE}" pid="60" name="PluginDependencies_58">
    <vt:lpwstr>5578795114913335:","dependencyVersion":null},{"dependencyType":"DataSource","dependencyId":"635578795114913335:","dependencyVersion":null},{"dependencyType":"DataSource","dependencyId":"635578795114913335:","dependencyVersion":null},{"dependencyType":"Dat</vt:lpwstr>
  </property>
  <property fmtid="{D5CDD505-2E9C-101B-9397-08002B2CF9AE}" pid="61" name="PluginDependencies_59">
    <vt:lpwstr>aSource","dependencyId":"635578795114913335:","dependencyVersion":null},{"dependencyType":"DataSource","dependencyId":"635578795114913335:","dependencyVersion":null},{"dependencyType":"DataSource","dependencyId":"635578795114913335:","dependencyVersion":n</vt:lpwstr>
  </property>
  <property fmtid="{D5CDD505-2E9C-101B-9397-08002B2CF9AE}" pid="62" name="PluginDependencies_60">
    <vt:lpwstr>ull},{"dependencyType":"DataSource","dependencyId":"635578795114913335:","dependencyVersion":null},{"dependencyType":"DataSource","dependencyId":"635578795114913335:","dependencyVersion":null},{"dependencyType":"DataSource","dependencyId":"635578795114913</vt:lpwstr>
  </property>
  <property fmtid="{D5CDD505-2E9C-101B-9397-08002B2CF9AE}" pid="63" name="PluginDependencies_61">
    <vt:lpwstr>335:","dependencyVersion":null},{"dependencyType":"DataSource","dependencyId":"635578795114913335:","dependencyVersion":null},{"dependencyType":"DataSource","dependencyId":"635578795114913335:","dependencyVersion":null},{"dependencyType":"DataSource","dep</vt:lpwstr>
  </property>
  <property fmtid="{D5CDD505-2E9C-101B-9397-08002B2CF9AE}" pid="64" name="PluginDependencies_62">
    <vt:lpwstr>endencyId":"635578795114913335:","dependencyVersion":null},{"dependencyType":"DataSource","dependencyId":"635578795114913335:","dependencyVersion":null},{"dependencyType":"DataSource","dependencyId":"635578795114913335:","dependencyVersion":null},{"depend</vt:lpwstr>
  </property>
  <property fmtid="{D5CDD505-2E9C-101B-9397-08002B2CF9AE}" pid="65" name="PluginDependencies_63">
    <vt:lpwstr>encyType":"DataSource","dependencyId":"635578795114913335:","dependencyVersion":null},{"dependencyType":"DataSource","dependencyId":"635578795114913335:","dependencyVersion":null},{"dependencyType":"DataSource","dependencyId":"635578795114913335:","depend</vt:lpwstr>
  </property>
  <property fmtid="{D5CDD505-2E9C-101B-9397-08002B2CF9AE}" pid="66" name="PluginDependencies_64">
    <vt:lpwstr>encyVersion":null},{"dependencyType":"DataSource","dependencyId":"635578795114913335:","dependencyVersion":null},{"dependencyType":"DataSource","dependencyId":"635578795114913335:","dependencyVersion":null},{"dependencyType":"DataSource","dependencyId":"6</vt:lpwstr>
  </property>
  <property fmtid="{D5CDD505-2E9C-101B-9397-08002B2CF9AE}" pid="67" name="PluginDependencies_65">
    <vt:lpwstr>35578795114913335:","dependencyVersion":null},{"dependencyType":"DataSource","dependencyId":"635578795114913335:","dependencyVersion":null},{"dependencyType":"DataSource","dependencyId":"635578795114913335:","dependencyVersion":null},{"dependencyType":"Da</vt:lpwstr>
  </property>
  <property fmtid="{D5CDD505-2E9C-101B-9397-08002B2CF9AE}" pid="68" name="PluginDependencies_66">
    <vt:lpwstr>taSource","dependencyId":"635578795114913335:","dependencyVersion":null},{"dependencyType":"DataSource","dependencyId":"635578795114913335:","dependencyVersion":null},{"dependencyType":"DataSource","dependencyId":"635578795114913335:","dependencyVersion":</vt:lpwstr>
  </property>
  <property fmtid="{D5CDD505-2E9C-101B-9397-08002B2CF9AE}" pid="69" name="PluginDependencies_67">
    <vt:lpwstr>null},{"dependencyType":"DataSource","dependencyId":"635578795114913335:","dependencyVersion":null}],"635953564952684809:635953567398858530":[],"635953564952684809:635953567704393972":[],"635953564952684809:635953654399412128":[],"635953564952684809:63597</vt:lpwstr>
  </property>
  <property fmtid="{D5CDD505-2E9C-101B-9397-08002B2CF9AE}" pid="70" name="PluginDependencies_68">
    <vt:lpwstr>9493927969348":[],"635953564952684809:635953567398858529":[],"635953564952684809:635986781855808500":[]}</vt:lpwstr>
  </property>
  <property fmtid="{D5CDD505-2E9C-101B-9397-08002B2CF9AE}" pid="71" name="CustomerId">
    <vt:lpwstr>deloittebasic</vt:lpwstr>
  </property>
  <property fmtid="{D5CDD505-2E9C-101B-9397-08002B2CF9AE}" pid="72" name="TemplateId">
    <vt:lpwstr>635986756201929906</vt:lpwstr>
  </property>
  <property fmtid="{D5CDD505-2E9C-101B-9397-08002B2CF9AE}" pid="73" name="UserProfileId">
    <vt:lpwstr>635996688503861219</vt:lpwstr>
  </property>
</Properties>
</file>