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350" y="2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0" cy="7762875"/>
          </a:xfrm>
          <a:custGeom>
            <a:avLst/>
            <a:gdLst/>
            <a:ahLst/>
            <a:cxnLst/>
            <a:rect l="l" t="t" r="r" b="b"/>
            <a:pathLst>
              <a:path h="7762875">
                <a:moveTo>
                  <a:pt x="0" y="0"/>
                </a:moveTo>
                <a:lnTo>
                  <a:pt x="0" y="7762875"/>
                </a:lnTo>
                <a:lnTo>
                  <a:pt x="0" y="0"/>
                </a:lnTo>
                <a:close/>
              </a:path>
            </a:pathLst>
          </a:custGeom>
          <a:solidFill>
            <a:srgbClr val="EEEEEE"/>
          </a:solidFill>
        </p:spPr>
        <p:txBody>
          <a:bodyPr wrap="square" lIns="0" tIns="0" rIns="0" bIns="0" rtlCol="0"/>
          <a:lstStyle/>
          <a:p>
            <a:endParaRPr/>
          </a:p>
        </p:txBody>
      </p:sp>
      <p:sp>
        <p:nvSpPr>
          <p:cNvPr id="2" name="Holder 2"/>
          <p:cNvSpPr>
            <a:spLocks noGrp="1"/>
          </p:cNvSpPr>
          <p:nvPr>
            <p:ph type="title"/>
          </p:nvPr>
        </p:nvSpPr>
        <p:spPr>
          <a:xfrm>
            <a:off x="502920" y="310896"/>
            <a:ext cx="9052560" cy="124358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02920" y="1787652"/>
            <a:ext cx="905256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7/23/2018</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www.machinelearningcanvas.com/" TargetMode="External"/><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ojGFZE3Pd399HV0q3SdKVVfsjp3vYqE9Q311uDAWO0E/edit#slide=id.p3" TargetMode="External"/><Relationship Id="rId2" Type="http://schemas.openxmlformats.org/officeDocument/2006/relationships/hyperlink" Target="https://indatalabs.com/blog/data-science/machine-learning-canvas-to-design-better-machine-learning-systems" TargetMode="External"/><Relationship Id="rId1" Type="http://schemas.openxmlformats.org/officeDocument/2006/relationships/slideLayout" Target="../slideLayouts/slideLayout2.xml"/><Relationship Id="rId6" Type="http://schemas.openxmlformats.org/officeDocument/2006/relationships/hyperlink" Target="https://docs.google.com/presentation/d/1FN4_isaHeu4g8RpWJnzxCpNDnJbQ2bsUw548W1uSTCw/edit?usp=sharing" TargetMode="External"/><Relationship Id="rId5" Type="http://schemas.openxmlformats.org/officeDocument/2006/relationships/hyperlink" Target="https://docs.google.com/presentation/d/1rRO3lm10IFhgtnXi5Bg1YicLVcFKkMsd3OPSjUNy9ek/edit?usp=sharing" TargetMode="External"/><Relationship Id="rId4" Type="http://schemas.openxmlformats.org/officeDocument/2006/relationships/hyperlink" Target="https://docs.google.com/presentation/d/19Nxome0FfiPuLQwHzKqvZFpECtpBJOBw-3uLnZk0Akc/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57725" y="152400"/>
            <a:ext cx="1181100" cy="247650"/>
          </a:xfrm>
          <a:custGeom>
            <a:avLst/>
            <a:gdLst/>
            <a:ahLst/>
            <a:cxnLst/>
            <a:rect l="l" t="t" r="r" b="b"/>
            <a:pathLst>
              <a:path w="1181100" h="247650">
                <a:moveTo>
                  <a:pt x="0" y="0"/>
                </a:moveTo>
                <a:lnTo>
                  <a:pt x="1181100" y="0"/>
                </a:lnTo>
                <a:lnTo>
                  <a:pt x="1181100" y="247650"/>
                </a:lnTo>
                <a:lnTo>
                  <a:pt x="0" y="247650"/>
                </a:lnTo>
                <a:lnTo>
                  <a:pt x="0" y="0"/>
                </a:lnTo>
                <a:close/>
              </a:path>
            </a:pathLst>
          </a:custGeom>
          <a:solidFill>
            <a:srgbClr val="FFFFFF"/>
          </a:solidFill>
        </p:spPr>
        <p:txBody>
          <a:bodyPr wrap="square" lIns="0" tIns="0" rIns="0" bIns="0" rtlCol="0"/>
          <a:lstStyle/>
          <a:p>
            <a:endParaRPr/>
          </a:p>
        </p:txBody>
      </p:sp>
      <p:sp>
        <p:nvSpPr>
          <p:cNvPr id="3" name="object 3"/>
          <p:cNvSpPr/>
          <p:nvPr/>
        </p:nvSpPr>
        <p:spPr>
          <a:xfrm>
            <a:off x="6543675" y="152400"/>
            <a:ext cx="1190625" cy="247650"/>
          </a:xfrm>
          <a:custGeom>
            <a:avLst/>
            <a:gdLst/>
            <a:ahLst/>
            <a:cxnLst/>
            <a:rect l="l" t="t" r="r" b="b"/>
            <a:pathLst>
              <a:path w="1190625" h="247650">
                <a:moveTo>
                  <a:pt x="0" y="0"/>
                </a:moveTo>
                <a:lnTo>
                  <a:pt x="1190625" y="0"/>
                </a:lnTo>
                <a:lnTo>
                  <a:pt x="1190625" y="247650"/>
                </a:lnTo>
                <a:lnTo>
                  <a:pt x="0" y="24765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8058150" y="152400"/>
            <a:ext cx="733425" cy="247650"/>
          </a:xfrm>
          <a:custGeom>
            <a:avLst/>
            <a:gdLst/>
            <a:ahLst/>
            <a:cxnLst/>
            <a:rect l="l" t="t" r="r" b="b"/>
            <a:pathLst>
              <a:path w="733425" h="247650">
                <a:moveTo>
                  <a:pt x="0" y="0"/>
                </a:moveTo>
                <a:lnTo>
                  <a:pt x="733425" y="0"/>
                </a:lnTo>
                <a:lnTo>
                  <a:pt x="733425" y="247650"/>
                </a:lnTo>
                <a:lnTo>
                  <a:pt x="0" y="24765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9267825" y="152400"/>
            <a:ext cx="200025" cy="247650"/>
          </a:xfrm>
          <a:custGeom>
            <a:avLst/>
            <a:gdLst/>
            <a:ahLst/>
            <a:cxnLst/>
            <a:rect l="l" t="t" r="r" b="b"/>
            <a:pathLst>
              <a:path w="200025" h="247650">
                <a:moveTo>
                  <a:pt x="0" y="0"/>
                </a:moveTo>
                <a:lnTo>
                  <a:pt x="200025" y="0"/>
                </a:lnTo>
                <a:lnTo>
                  <a:pt x="200025" y="247650"/>
                </a:lnTo>
                <a:lnTo>
                  <a:pt x="0" y="24765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444500" y="139700"/>
            <a:ext cx="4196715" cy="259079"/>
          </a:xfrm>
          <a:prstGeom prst="rect">
            <a:avLst/>
          </a:prstGeom>
        </p:spPr>
        <p:txBody>
          <a:bodyPr vert="horz" wrap="square" lIns="0" tIns="0" rIns="0" bIns="0" rtlCol="0">
            <a:spAutoFit/>
          </a:bodyPr>
          <a:lstStyle/>
          <a:p>
            <a:pPr marL="12700">
              <a:lnSpc>
                <a:spcPct val="100000"/>
              </a:lnSpc>
            </a:pPr>
            <a:r>
              <a:rPr sz="1600" b="1" dirty="0">
                <a:latin typeface="Arial"/>
                <a:cs typeface="Arial"/>
              </a:rPr>
              <a:t>The </a:t>
            </a:r>
            <a:r>
              <a:rPr sz="1600" b="1" spc="-5" dirty="0">
                <a:latin typeface="Arial"/>
                <a:cs typeface="Arial"/>
              </a:rPr>
              <a:t>Machine </a:t>
            </a:r>
            <a:r>
              <a:rPr sz="1600" b="1" dirty="0">
                <a:latin typeface="Arial"/>
                <a:cs typeface="Arial"/>
              </a:rPr>
              <a:t>Learning Canvas (v0.4) </a:t>
            </a:r>
            <a:r>
              <a:rPr sz="800" spc="-5" dirty="0">
                <a:solidFill>
                  <a:srgbClr val="999999"/>
                </a:solidFill>
                <a:latin typeface="Arial"/>
                <a:cs typeface="Arial"/>
              </a:rPr>
              <a:t>Designed</a:t>
            </a:r>
            <a:r>
              <a:rPr sz="800" spc="-70" dirty="0">
                <a:solidFill>
                  <a:srgbClr val="999999"/>
                </a:solidFill>
                <a:latin typeface="Arial"/>
                <a:cs typeface="Arial"/>
              </a:rPr>
              <a:t> </a:t>
            </a:r>
            <a:r>
              <a:rPr sz="800" spc="-5" dirty="0">
                <a:solidFill>
                  <a:srgbClr val="999999"/>
                </a:solidFill>
                <a:latin typeface="Arial"/>
                <a:cs typeface="Arial"/>
              </a:rPr>
              <a:t>for:</a:t>
            </a:r>
            <a:endParaRPr sz="800" dirty="0">
              <a:latin typeface="Arial"/>
              <a:cs typeface="Arial"/>
            </a:endParaRPr>
          </a:p>
        </p:txBody>
      </p:sp>
      <p:sp>
        <p:nvSpPr>
          <p:cNvPr id="7" name="object 7"/>
          <p:cNvSpPr txBox="1"/>
          <p:nvPr/>
        </p:nvSpPr>
        <p:spPr>
          <a:xfrm>
            <a:off x="5912802" y="241300"/>
            <a:ext cx="617855" cy="135890"/>
          </a:xfrm>
          <a:prstGeom prst="rect">
            <a:avLst/>
          </a:prstGeom>
        </p:spPr>
        <p:txBody>
          <a:bodyPr vert="horz" wrap="square" lIns="0" tIns="0" rIns="0" bIns="0" rtlCol="0">
            <a:spAutoFit/>
          </a:bodyPr>
          <a:lstStyle/>
          <a:p>
            <a:pPr marL="12700">
              <a:lnSpc>
                <a:spcPct val="100000"/>
              </a:lnSpc>
            </a:pPr>
            <a:r>
              <a:rPr sz="800" spc="-5" dirty="0">
                <a:solidFill>
                  <a:srgbClr val="999999"/>
                </a:solidFill>
                <a:latin typeface="Arial"/>
                <a:cs typeface="Arial"/>
              </a:rPr>
              <a:t>Designed</a:t>
            </a:r>
            <a:r>
              <a:rPr sz="800" spc="-90" dirty="0">
                <a:solidFill>
                  <a:srgbClr val="999999"/>
                </a:solidFill>
                <a:latin typeface="Arial"/>
                <a:cs typeface="Arial"/>
              </a:rPr>
              <a:t> </a:t>
            </a:r>
            <a:r>
              <a:rPr sz="800" spc="-5" dirty="0">
                <a:solidFill>
                  <a:srgbClr val="999999"/>
                </a:solidFill>
                <a:latin typeface="Arial"/>
                <a:cs typeface="Arial"/>
              </a:rPr>
              <a:t>by:</a:t>
            </a:r>
            <a:endParaRPr sz="800">
              <a:latin typeface="Arial"/>
              <a:cs typeface="Arial"/>
            </a:endParaRPr>
          </a:p>
        </p:txBody>
      </p:sp>
      <p:sp>
        <p:nvSpPr>
          <p:cNvPr id="8" name="object 8"/>
          <p:cNvSpPr txBox="1"/>
          <p:nvPr/>
        </p:nvSpPr>
        <p:spPr>
          <a:xfrm>
            <a:off x="7774260" y="241300"/>
            <a:ext cx="268605" cy="135890"/>
          </a:xfrm>
          <a:prstGeom prst="rect">
            <a:avLst/>
          </a:prstGeom>
        </p:spPr>
        <p:txBody>
          <a:bodyPr vert="horz" wrap="square" lIns="0" tIns="0" rIns="0" bIns="0" rtlCol="0">
            <a:spAutoFit/>
          </a:bodyPr>
          <a:lstStyle/>
          <a:p>
            <a:pPr marL="12700">
              <a:lnSpc>
                <a:spcPct val="100000"/>
              </a:lnSpc>
            </a:pPr>
            <a:r>
              <a:rPr sz="800" spc="-5" dirty="0">
                <a:solidFill>
                  <a:srgbClr val="999999"/>
                </a:solidFill>
                <a:latin typeface="Arial"/>
                <a:cs typeface="Arial"/>
              </a:rPr>
              <a:t>Da</a:t>
            </a:r>
            <a:r>
              <a:rPr sz="800" dirty="0">
                <a:solidFill>
                  <a:srgbClr val="999999"/>
                </a:solidFill>
                <a:latin typeface="Arial"/>
                <a:cs typeface="Arial"/>
              </a:rPr>
              <a:t>t</a:t>
            </a:r>
            <a:r>
              <a:rPr sz="800" spc="-5" dirty="0">
                <a:solidFill>
                  <a:srgbClr val="999999"/>
                </a:solidFill>
                <a:latin typeface="Arial"/>
                <a:cs typeface="Arial"/>
              </a:rPr>
              <a:t>e</a:t>
            </a:r>
            <a:r>
              <a:rPr sz="800" dirty="0">
                <a:solidFill>
                  <a:srgbClr val="999999"/>
                </a:solidFill>
                <a:latin typeface="Arial"/>
                <a:cs typeface="Arial"/>
              </a:rPr>
              <a:t>:</a:t>
            </a:r>
            <a:endParaRPr sz="800">
              <a:latin typeface="Arial"/>
              <a:cs typeface="Arial"/>
            </a:endParaRPr>
          </a:p>
        </p:txBody>
      </p:sp>
      <p:sp>
        <p:nvSpPr>
          <p:cNvPr id="9" name="object 9"/>
          <p:cNvSpPr txBox="1"/>
          <p:nvPr/>
        </p:nvSpPr>
        <p:spPr>
          <a:xfrm>
            <a:off x="8834666" y="241300"/>
            <a:ext cx="646430" cy="135890"/>
          </a:xfrm>
          <a:prstGeom prst="rect">
            <a:avLst/>
          </a:prstGeom>
        </p:spPr>
        <p:txBody>
          <a:bodyPr vert="horz" wrap="square" lIns="0" tIns="0" rIns="0" bIns="0" rtlCol="0">
            <a:spAutoFit/>
          </a:bodyPr>
          <a:lstStyle/>
          <a:p>
            <a:pPr marL="12700">
              <a:lnSpc>
                <a:spcPct val="100000"/>
              </a:lnSpc>
              <a:tabLst>
                <a:tab pos="604520" algn="l"/>
              </a:tabLst>
            </a:pPr>
            <a:r>
              <a:rPr sz="800" dirty="0">
                <a:solidFill>
                  <a:srgbClr val="999999"/>
                </a:solidFill>
                <a:latin typeface="Arial"/>
                <a:cs typeface="Arial"/>
              </a:rPr>
              <a:t>It</a:t>
            </a:r>
            <a:r>
              <a:rPr sz="800" spc="-5" dirty="0">
                <a:solidFill>
                  <a:srgbClr val="999999"/>
                </a:solidFill>
                <a:latin typeface="Arial"/>
                <a:cs typeface="Arial"/>
              </a:rPr>
              <a:t>e</a:t>
            </a:r>
            <a:r>
              <a:rPr sz="800" dirty="0">
                <a:solidFill>
                  <a:srgbClr val="999999"/>
                </a:solidFill>
                <a:latin typeface="Arial"/>
                <a:cs typeface="Arial"/>
              </a:rPr>
              <a:t>r</a:t>
            </a:r>
            <a:r>
              <a:rPr sz="800" spc="-5" dirty="0">
                <a:solidFill>
                  <a:srgbClr val="999999"/>
                </a:solidFill>
                <a:latin typeface="Arial"/>
                <a:cs typeface="Arial"/>
              </a:rPr>
              <a:t>a</a:t>
            </a:r>
            <a:r>
              <a:rPr sz="800" dirty="0">
                <a:solidFill>
                  <a:srgbClr val="999999"/>
                </a:solidFill>
                <a:latin typeface="Arial"/>
                <a:cs typeface="Arial"/>
              </a:rPr>
              <a:t>ti</a:t>
            </a:r>
            <a:r>
              <a:rPr sz="800" spc="-5" dirty="0">
                <a:solidFill>
                  <a:srgbClr val="999999"/>
                </a:solidFill>
                <a:latin typeface="Arial"/>
                <a:cs typeface="Arial"/>
              </a:rPr>
              <a:t>on</a:t>
            </a:r>
            <a:r>
              <a:rPr sz="800" dirty="0">
                <a:solidFill>
                  <a:srgbClr val="999999"/>
                </a:solidFill>
                <a:latin typeface="Arial"/>
                <a:cs typeface="Arial"/>
              </a:rPr>
              <a:t>:	.</a:t>
            </a:r>
            <a:endParaRPr sz="800">
              <a:latin typeface="Arial"/>
              <a:cs typeface="Arial"/>
            </a:endParaRPr>
          </a:p>
        </p:txBody>
      </p:sp>
      <p:sp>
        <p:nvSpPr>
          <p:cNvPr id="10" name="object 10"/>
          <p:cNvSpPr/>
          <p:nvPr/>
        </p:nvSpPr>
        <p:spPr>
          <a:xfrm>
            <a:off x="428625" y="571500"/>
            <a:ext cx="1876425" cy="2838450"/>
          </a:xfrm>
          <a:custGeom>
            <a:avLst/>
            <a:gdLst/>
            <a:ahLst/>
            <a:cxnLst/>
            <a:rect l="l" t="t" r="r" b="b"/>
            <a:pathLst>
              <a:path w="1876425" h="2838450">
                <a:moveTo>
                  <a:pt x="0" y="0"/>
                </a:moveTo>
                <a:lnTo>
                  <a:pt x="1876425" y="0"/>
                </a:lnTo>
                <a:lnTo>
                  <a:pt x="1876425" y="2838450"/>
                </a:lnTo>
                <a:lnTo>
                  <a:pt x="0" y="283845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2305050" y="571500"/>
            <a:ext cx="1828800" cy="2838450"/>
          </a:xfrm>
          <a:custGeom>
            <a:avLst/>
            <a:gdLst/>
            <a:ahLst/>
            <a:cxnLst/>
            <a:rect l="l" t="t" r="r" b="b"/>
            <a:pathLst>
              <a:path w="1828800" h="2838450">
                <a:moveTo>
                  <a:pt x="0" y="0"/>
                </a:moveTo>
                <a:lnTo>
                  <a:pt x="1828800" y="0"/>
                </a:lnTo>
                <a:lnTo>
                  <a:pt x="1828800" y="2838450"/>
                </a:lnTo>
                <a:lnTo>
                  <a:pt x="0" y="2838450"/>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4133850" y="571500"/>
            <a:ext cx="1828800" cy="2838450"/>
          </a:xfrm>
          <a:custGeom>
            <a:avLst/>
            <a:gdLst/>
            <a:ahLst/>
            <a:cxnLst/>
            <a:rect l="l" t="t" r="r" b="b"/>
            <a:pathLst>
              <a:path w="1828800" h="2838450">
                <a:moveTo>
                  <a:pt x="0" y="0"/>
                </a:moveTo>
                <a:lnTo>
                  <a:pt x="1828800" y="0"/>
                </a:lnTo>
                <a:lnTo>
                  <a:pt x="1828800" y="2838450"/>
                </a:lnTo>
                <a:lnTo>
                  <a:pt x="0" y="283845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5962650" y="571500"/>
            <a:ext cx="1828800" cy="2838450"/>
          </a:xfrm>
          <a:custGeom>
            <a:avLst/>
            <a:gdLst/>
            <a:ahLst/>
            <a:cxnLst/>
            <a:rect l="l" t="t" r="r" b="b"/>
            <a:pathLst>
              <a:path w="1828800" h="2838450">
                <a:moveTo>
                  <a:pt x="0" y="0"/>
                </a:moveTo>
                <a:lnTo>
                  <a:pt x="1828800" y="0"/>
                </a:lnTo>
                <a:lnTo>
                  <a:pt x="1828800" y="2838450"/>
                </a:lnTo>
                <a:lnTo>
                  <a:pt x="0" y="2838450"/>
                </a:lnTo>
                <a:lnTo>
                  <a:pt x="0" y="0"/>
                </a:lnTo>
                <a:close/>
              </a:path>
            </a:pathLst>
          </a:custGeom>
          <a:solidFill>
            <a:srgbClr val="FFFFFF"/>
          </a:solidFill>
        </p:spPr>
        <p:txBody>
          <a:bodyPr wrap="square" lIns="0" tIns="0" rIns="0" bIns="0" rtlCol="0"/>
          <a:lstStyle/>
          <a:p>
            <a:endParaRPr/>
          </a:p>
        </p:txBody>
      </p:sp>
      <p:sp>
        <p:nvSpPr>
          <p:cNvPr id="14" name="object 14"/>
          <p:cNvSpPr/>
          <p:nvPr/>
        </p:nvSpPr>
        <p:spPr>
          <a:xfrm>
            <a:off x="7791450" y="571500"/>
            <a:ext cx="1828800" cy="2838450"/>
          </a:xfrm>
          <a:custGeom>
            <a:avLst/>
            <a:gdLst/>
            <a:ahLst/>
            <a:cxnLst/>
            <a:rect l="l" t="t" r="r" b="b"/>
            <a:pathLst>
              <a:path w="1828800" h="2838450">
                <a:moveTo>
                  <a:pt x="0" y="0"/>
                </a:moveTo>
                <a:lnTo>
                  <a:pt x="1828800" y="0"/>
                </a:lnTo>
                <a:lnTo>
                  <a:pt x="1828800" y="2838450"/>
                </a:lnTo>
                <a:lnTo>
                  <a:pt x="0" y="283845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428625" y="3409950"/>
            <a:ext cx="1876425" cy="2895600"/>
          </a:xfrm>
          <a:custGeom>
            <a:avLst/>
            <a:gdLst/>
            <a:ahLst/>
            <a:cxnLst/>
            <a:rect l="l" t="t" r="r" b="b"/>
            <a:pathLst>
              <a:path w="1876425" h="2895600">
                <a:moveTo>
                  <a:pt x="0" y="0"/>
                </a:moveTo>
                <a:lnTo>
                  <a:pt x="1876425" y="0"/>
                </a:lnTo>
                <a:lnTo>
                  <a:pt x="1876425" y="2895600"/>
                </a:lnTo>
                <a:lnTo>
                  <a:pt x="0" y="2895600"/>
                </a:lnTo>
                <a:lnTo>
                  <a:pt x="0" y="0"/>
                </a:lnTo>
                <a:close/>
              </a:path>
            </a:pathLst>
          </a:custGeom>
          <a:solidFill>
            <a:srgbClr val="FFFFFF"/>
          </a:solidFill>
        </p:spPr>
        <p:txBody>
          <a:bodyPr wrap="square" lIns="0" tIns="0" rIns="0" bIns="0" rtlCol="0"/>
          <a:lstStyle/>
          <a:p>
            <a:endParaRPr/>
          </a:p>
        </p:txBody>
      </p:sp>
      <p:sp>
        <p:nvSpPr>
          <p:cNvPr id="16" name="object 16"/>
          <p:cNvSpPr/>
          <p:nvPr/>
        </p:nvSpPr>
        <p:spPr>
          <a:xfrm>
            <a:off x="2305050" y="3409950"/>
            <a:ext cx="1828800" cy="2895600"/>
          </a:xfrm>
          <a:custGeom>
            <a:avLst/>
            <a:gdLst/>
            <a:ahLst/>
            <a:cxnLst/>
            <a:rect l="l" t="t" r="r" b="b"/>
            <a:pathLst>
              <a:path w="1828800" h="2895600">
                <a:moveTo>
                  <a:pt x="0" y="0"/>
                </a:moveTo>
                <a:lnTo>
                  <a:pt x="1828800" y="0"/>
                </a:lnTo>
                <a:lnTo>
                  <a:pt x="1828800" y="2895600"/>
                </a:lnTo>
                <a:lnTo>
                  <a:pt x="0" y="28956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4133850" y="3409950"/>
            <a:ext cx="1828800" cy="2895600"/>
          </a:xfrm>
          <a:custGeom>
            <a:avLst/>
            <a:gdLst/>
            <a:ahLst/>
            <a:cxnLst/>
            <a:rect l="l" t="t" r="r" b="b"/>
            <a:pathLst>
              <a:path w="1828800" h="2895600">
                <a:moveTo>
                  <a:pt x="0" y="0"/>
                </a:moveTo>
                <a:lnTo>
                  <a:pt x="1828800" y="0"/>
                </a:lnTo>
                <a:lnTo>
                  <a:pt x="1828800" y="2895600"/>
                </a:lnTo>
                <a:lnTo>
                  <a:pt x="0" y="2895600"/>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5962650" y="3409950"/>
            <a:ext cx="1828800" cy="2895600"/>
          </a:xfrm>
          <a:custGeom>
            <a:avLst/>
            <a:gdLst/>
            <a:ahLst/>
            <a:cxnLst/>
            <a:rect l="l" t="t" r="r" b="b"/>
            <a:pathLst>
              <a:path w="1828800" h="2895600">
                <a:moveTo>
                  <a:pt x="0" y="0"/>
                </a:moveTo>
                <a:lnTo>
                  <a:pt x="1828800" y="0"/>
                </a:lnTo>
                <a:lnTo>
                  <a:pt x="1828800" y="2895600"/>
                </a:lnTo>
                <a:lnTo>
                  <a:pt x="0" y="2895600"/>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7791450" y="3409950"/>
            <a:ext cx="1828800" cy="2895600"/>
          </a:xfrm>
          <a:custGeom>
            <a:avLst/>
            <a:gdLst/>
            <a:ahLst/>
            <a:cxnLst/>
            <a:rect l="l" t="t" r="r" b="b"/>
            <a:pathLst>
              <a:path w="1828800" h="2895600">
                <a:moveTo>
                  <a:pt x="0" y="0"/>
                </a:moveTo>
                <a:lnTo>
                  <a:pt x="1828800" y="0"/>
                </a:lnTo>
                <a:lnTo>
                  <a:pt x="1828800" y="2895600"/>
                </a:lnTo>
                <a:lnTo>
                  <a:pt x="0" y="2895600"/>
                </a:lnTo>
                <a:lnTo>
                  <a:pt x="0" y="0"/>
                </a:lnTo>
                <a:close/>
              </a:path>
            </a:pathLst>
          </a:custGeom>
          <a:solidFill>
            <a:srgbClr val="FFFFFF"/>
          </a:solidFill>
        </p:spPr>
        <p:txBody>
          <a:bodyPr wrap="square" lIns="0" tIns="0" rIns="0" bIns="0" rtlCol="0"/>
          <a:lstStyle/>
          <a:p>
            <a:endParaRPr/>
          </a:p>
        </p:txBody>
      </p:sp>
      <p:sp>
        <p:nvSpPr>
          <p:cNvPr id="20" name="object 20"/>
          <p:cNvSpPr/>
          <p:nvPr/>
        </p:nvSpPr>
        <p:spPr>
          <a:xfrm>
            <a:off x="428625" y="6305550"/>
            <a:ext cx="1876425" cy="1152525"/>
          </a:xfrm>
          <a:custGeom>
            <a:avLst/>
            <a:gdLst/>
            <a:ahLst/>
            <a:cxnLst/>
            <a:rect l="l" t="t" r="r" b="b"/>
            <a:pathLst>
              <a:path w="1876425" h="1152525">
                <a:moveTo>
                  <a:pt x="0" y="0"/>
                </a:moveTo>
                <a:lnTo>
                  <a:pt x="1876425" y="0"/>
                </a:lnTo>
                <a:lnTo>
                  <a:pt x="1876425" y="1152525"/>
                </a:lnTo>
                <a:lnTo>
                  <a:pt x="0" y="1152525"/>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2305050" y="6305550"/>
            <a:ext cx="1828800" cy="1152525"/>
          </a:xfrm>
          <a:custGeom>
            <a:avLst/>
            <a:gdLst/>
            <a:ahLst/>
            <a:cxnLst/>
            <a:rect l="l" t="t" r="r" b="b"/>
            <a:pathLst>
              <a:path w="1828800" h="1152525">
                <a:moveTo>
                  <a:pt x="0" y="0"/>
                </a:moveTo>
                <a:lnTo>
                  <a:pt x="1828800" y="0"/>
                </a:lnTo>
                <a:lnTo>
                  <a:pt x="1828800" y="1152525"/>
                </a:lnTo>
                <a:lnTo>
                  <a:pt x="0" y="1152525"/>
                </a:lnTo>
                <a:lnTo>
                  <a:pt x="0" y="0"/>
                </a:lnTo>
                <a:close/>
              </a:path>
            </a:pathLst>
          </a:custGeom>
          <a:solidFill>
            <a:srgbClr val="FFFFFF"/>
          </a:solidFill>
        </p:spPr>
        <p:txBody>
          <a:bodyPr wrap="square" lIns="0" tIns="0" rIns="0" bIns="0" rtlCol="0"/>
          <a:lstStyle/>
          <a:p>
            <a:endParaRPr/>
          </a:p>
        </p:txBody>
      </p:sp>
      <p:sp>
        <p:nvSpPr>
          <p:cNvPr id="22" name="object 22"/>
          <p:cNvSpPr/>
          <p:nvPr/>
        </p:nvSpPr>
        <p:spPr>
          <a:xfrm>
            <a:off x="4133850" y="6305550"/>
            <a:ext cx="1828800" cy="1152525"/>
          </a:xfrm>
          <a:custGeom>
            <a:avLst/>
            <a:gdLst/>
            <a:ahLst/>
            <a:cxnLst/>
            <a:rect l="l" t="t" r="r" b="b"/>
            <a:pathLst>
              <a:path w="1828800" h="1152525">
                <a:moveTo>
                  <a:pt x="0" y="0"/>
                </a:moveTo>
                <a:lnTo>
                  <a:pt x="1828800" y="0"/>
                </a:lnTo>
                <a:lnTo>
                  <a:pt x="1828800" y="1152525"/>
                </a:lnTo>
                <a:lnTo>
                  <a:pt x="0" y="1152525"/>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5962650" y="6305550"/>
            <a:ext cx="1828800" cy="1152525"/>
          </a:xfrm>
          <a:custGeom>
            <a:avLst/>
            <a:gdLst/>
            <a:ahLst/>
            <a:cxnLst/>
            <a:rect l="l" t="t" r="r" b="b"/>
            <a:pathLst>
              <a:path w="1828800" h="1152525">
                <a:moveTo>
                  <a:pt x="0" y="0"/>
                </a:moveTo>
                <a:lnTo>
                  <a:pt x="1828800" y="0"/>
                </a:lnTo>
                <a:lnTo>
                  <a:pt x="1828800" y="1152525"/>
                </a:lnTo>
                <a:lnTo>
                  <a:pt x="0" y="1152525"/>
                </a:lnTo>
                <a:lnTo>
                  <a:pt x="0" y="0"/>
                </a:lnTo>
                <a:close/>
              </a:path>
            </a:pathLst>
          </a:custGeom>
          <a:solidFill>
            <a:srgbClr val="FFFFFF"/>
          </a:solidFill>
        </p:spPr>
        <p:txBody>
          <a:bodyPr wrap="square" lIns="0" tIns="0" rIns="0" bIns="0" rtlCol="0"/>
          <a:lstStyle/>
          <a:p>
            <a:endParaRPr/>
          </a:p>
        </p:txBody>
      </p:sp>
      <p:sp>
        <p:nvSpPr>
          <p:cNvPr id="24" name="object 24"/>
          <p:cNvSpPr/>
          <p:nvPr/>
        </p:nvSpPr>
        <p:spPr>
          <a:xfrm>
            <a:off x="7791450" y="6305550"/>
            <a:ext cx="1828800" cy="1152525"/>
          </a:xfrm>
          <a:custGeom>
            <a:avLst/>
            <a:gdLst/>
            <a:ahLst/>
            <a:cxnLst/>
            <a:rect l="l" t="t" r="r" b="b"/>
            <a:pathLst>
              <a:path w="1828800" h="1152525">
                <a:moveTo>
                  <a:pt x="0" y="0"/>
                </a:moveTo>
                <a:lnTo>
                  <a:pt x="1828800" y="0"/>
                </a:lnTo>
                <a:lnTo>
                  <a:pt x="1828800" y="1152525"/>
                </a:lnTo>
                <a:lnTo>
                  <a:pt x="0" y="1152525"/>
                </a:lnTo>
                <a:lnTo>
                  <a:pt x="0" y="0"/>
                </a:lnTo>
                <a:close/>
              </a:path>
            </a:pathLst>
          </a:custGeom>
          <a:solidFill>
            <a:srgbClr val="FFFFFF"/>
          </a:solidFill>
        </p:spPr>
        <p:txBody>
          <a:bodyPr wrap="square" lIns="0" tIns="0" rIns="0" bIns="0" rtlCol="0"/>
          <a:lstStyle/>
          <a:p>
            <a:endParaRPr/>
          </a:p>
        </p:txBody>
      </p:sp>
      <p:graphicFrame>
        <p:nvGraphicFramePr>
          <p:cNvPr id="25" name="object 25"/>
          <p:cNvGraphicFramePr>
            <a:graphicFrameLocks noGrp="1"/>
          </p:cNvGraphicFramePr>
          <p:nvPr>
            <p:extLst>
              <p:ext uri="{D42A27DB-BD31-4B8C-83A1-F6EECF244321}">
                <p14:modId xmlns:p14="http://schemas.microsoft.com/office/powerpoint/2010/main" val="4215276248"/>
              </p:ext>
            </p:extLst>
          </p:nvPr>
        </p:nvGraphicFramePr>
        <p:xfrm>
          <a:off x="409575" y="552450"/>
          <a:ext cx="9191624" cy="6886574"/>
        </p:xfrm>
        <a:graphic>
          <a:graphicData uri="http://schemas.openxmlformats.org/drawingml/2006/table">
            <a:tbl>
              <a:tblPr firstRow="1" bandRow="1">
                <a:tableStyleId>{2D5ABB26-0587-4C30-8999-92F81FD0307C}</a:tableStyleId>
              </a:tblPr>
              <a:tblGrid>
                <a:gridCol w="1881187">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4037">
                  <a:extLst>
                    <a:ext uri="{9D8B030D-6E8A-4147-A177-3AD203B41FA5}">
                      <a16:colId xmlns:a16="http://schemas.microsoft.com/office/drawing/2014/main" val="20004"/>
                    </a:ext>
                  </a:extLst>
                </a:gridCol>
              </a:tblGrid>
              <a:tr h="2843212">
                <a:tc>
                  <a:txBody>
                    <a:bodyPr/>
                    <a:lstStyle/>
                    <a:p>
                      <a:pPr marL="47625">
                        <a:lnSpc>
                          <a:spcPct val="100000"/>
                        </a:lnSpc>
                        <a:spcBef>
                          <a:spcPts val="450"/>
                        </a:spcBef>
                      </a:pPr>
                      <a:r>
                        <a:rPr sz="1200" b="1" dirty="0">
                          <a:latin typeface="Arial"/>
                          <a:cs typeface="Arial"/>
                        </a:rPr>
                        <a:t>Decisions</a:t>
                      </a:r>
                      <a:endParaRPr sz="1200" dirty="0">
                        <a:latin typeface="Arial"/>
                        <a:cs typeface="Arial"/>
                      </a:endParaRPr>
                    </a:p>
                    <a:p>
                      <a:pPr marL="47625" marR="543560">
                        <a:lnSpc>
                          <a:spcPct val="101600"/>
                        </a:lnSpc>
                        <a:spcBef>
                          <a:spcPts val="1045"/>
                        </a:spcBef>
                      </a:pPr>
                      <a:r>
                        <a:rPr sz="800" spc="-5" dirty="0">
                          <a:latin typeface="Arial"/>
                          <a:cs typeface="Arial"/>
                        </a:rPr>
                        <a:t>How are predictions used </a:t>
                      </a:r>
                      <a:r>
                        <a:rPr sz="800" dirty="0">
                          <a:latin typeface="Arial"/>
                          <a:cs typeface="Arial"/>
                        </a:rPr>
                        <a:t>to  </a:t>
                      </a:r>
                      <a:r>
                        <a:rPr sz="800" spc="-5" dirty="0">
                          <a:latin typeface="Arial"/>
                          <a:cs typeface="Arial"/>
                        </a:rPr>
                        <a:t>make decisions that</a:t>
                      </a:r>
                      <a:r>
                        <a:rPr sz="800" spc="-60" dirty="0">
                          <a:latin typeface="Arial"/>
                          <a:cs typeface="Arial"/>
                        </a:rPr>
                        <a:t> </a:t>
                      </a:r>
                      <a:r>
                        <a:rPr sz="800" spc="-5" dirty="0">
                          <a:latin typeface="Arial"/>
                          <a:cs typeface="Arial"/>
                        </a:rPr>
                        <a:t>provide</a:t>
                      </a:r>
                      <a:endParaRPr sz="800" dirty="0">
                        <a:latin typeface="Arial"/>
                        <a:cs typeface="Arial"/>
                      </a:endParaRPr>
                    </a:p>
                    <a:p>
                      <a:pPr marL="47625">
                        <a:lnSpc>
                          <a:spcPct val="100000"/>
                        </a:lnSpc>
                        <a:spcBef>
                          <a:spcPts val="15"/>
                        </a:spcBef>
                      </a:pPr>
                      <a:r>
                        <a:rPr sz="800" spc="-5" dirty="0">
                          <a:latin typeface="Arial"/>
                          <a:cs typeface="Arial"/>
                        </a:rPr>
                        <a:t>the proposed value </a:t>
                      </a:r>
                      <a:r>
                        <a:rPr sz="800" dirty="0">
                          <a:latin typeface="Arial"/>
                          <a:cs typeface="Arial"/>
                        </a:rPr>
                        <a:t>to </a:t>
                      </a:r>
                      <a:r>
                        <a:rPr sz="800" spc="-5" dirty="0">
                          <a:latin typeface="Arial"/>
                          <a:cs typeface="Arial"/>
                        </a:rPr>
                        <a:t>the</a:t>
                      </a:r>
                      <a:r>
                        <a:rPr sz="800" spc="-55" dirty="0">
                          <a:latin typeface="Arial"/>
                          <a:cs typeface="Arial"/>
                        </a:rPr>
                        <a:t> </a:t>
                      </a:r>
                      <a:r>
                        <a:rPr sz="800" spc="-5" dirty="0">
                          <a:latin typeface="Arial"/>
                          <a:cs typeface="Arial"/>
                        </a:rPr>
                        <a:t>end-user?</a:t>
                      </a:r>
                      <a:endParaRPr lang="en-US" sz="800" spc="-5" dirty="0">
                        <a:latin typeface="Arial"/>
                        <a:cs typeface="Arial"/>
                      </a:endParaRPr>
                    </a:p>
                    <a:p>
                      <a:pPr marL="47625">
                        <a:lnSpc>
                          <a:spcPct val="100000"/>
                        </a:lnSpc>
                        <a:spcBef>
                          <a:spcPts val="15"/>
                        </a:spcBef>
                      </a:pPr>
                      <a:endParaRPr lang="en-US" sz="800" spc="-5" dirty="0">
                        <a:latin typeface="Arial"/>
                        <a:cs typeface="Arial"/>
                      </a:endParaRPr>
                    </a:p>
                    <a:p>
                      <a:pPr marL="47625">
                        <a:lnSpc>
                          <a:spcPct val="100000"/>
                        </a:lnSpc>
                        <a:spcBef>
                          <a:spcPts val="15"/>
                        </a:spcBef>
                      </a:pPr>
                      <a:r>
                        <a:rPr lang="en-US" sz="800" spc="-5" dirty="0" smtClean="0">
                          <a:latin typeface="Arial"/>
                          <a:cs typeface="Arial"/>
                        </a:rPr>
                        <a:t>Predictions are used</a:t>
                      </a:r>
                      <a:r>
                        <a:rPr lang="en-US" sz="800" spc="-5" baseline="0" dirty="0" smtClean="0">
                          <a:latin typeface="Arial"/>
                          <a:cs typeface="Arial"/>
                        </a:rPr>
                        <a:t> to project which airline reviewers are likely to recommend and not recommend the specific airline. By understanding which reviewers would not recommend an airline it would be possible to either steam competitor business or retain your own business more effectively. </a:t>
                      </a:r>
                      <a:endParaRPr lang="en-US" sz="800" spc="-5" dirty="0">
                        <a:latin typeface="Arial"/>
                        <a:cs typeface="Arial"/>
                      </a:endParaRPr>
                    </a:p>
                    <a:p>
                      <a:pPr marL="47625">
                        <a:lnSpc>
                          <a:spcPct val="100000"/>
                        </a:lnSpc>
                        <a:spcBef>
                          <a:spcPts val="15"/>
                        </a:spcBef>
                      </a:pPr>
                      <a:endParaRPr sz="800" dirty="0">
                        <a:latin typeface="Arial"/>
                        <a:cs typeface="Arial"/>
                      </a:endParaRPr>
                    </a:p>
                  </a:txBody>
                  <a:tcPr marL="0" marR="0" marT="57150" marB="0">
                    <a:lnL w="38100">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tcPr>
                </a:tc>
                <a:tc>
                  <a:txBody>
                    <a:bodyPr/>
                    <a:lstStyle/>
                    <a:p>
                      <a:pPr marL="57150">
                        <a:lnSpc>
                          <a:spcPct val="100000"/>
                        </a:lnSpc>
                        <a:spcBef>
                          <a:spcPts val="450"/>
                        </a:spcBef>
                      </a:pPr>
                      <a:r>
                        <a:rPr sz="1200" b="1" dirty="0">
                          <a:latin typeface="Arial"/>
                          <a:cs typeface="Arial"/>
                        </a:rPr>
                        <a:t>ML</a:t>
                      </a:r>
                      <a:r>
                        <a:rPr sz="1200" b="1" spc="-100" dirty="0">
                          <a:latin typeface="Arial"/>
                          <a:cs typeface="Arial"/>
                        </a:rPr>
                        <a:t> </a:t>
                      </a:r>
                      <a:r>
                        <a:rPr sz="1200" b="1" dirty="0">
                          <a:latin typeface="Arial"/>
                          <a:cs typeface="Arial"/>
                        </a:rPr>
                        <a:t>task</a:t>
                      </a:r>
                      <a:endParaRPr sz="1200" dirty="0">
                        <a:latin typeface="Arial"/>
                        <a:cs typeface="Arial"/>
                      </a:endParaRPr>
                    </a:p>
                    <a:p>
                      <a:pPr marL="57150" marR="715645">
                        <a:lnSpc>
                          <a:spcPct val="101600"/>
                        </a:lnSpc>
                        <a:spcBef>
                          <a:spcPts val="1045"/>
                        </a:spcBef>
                      </a:pPr>
                      <a:r>
                        <a:rPr sz="800" spc="-5" dirty="0">
                          <a:latin typeface="Arial"/>
                          <a:cs typeface="Arial"/>
                        </a:rPr>
                        <a:t>Input, output </a:t>
                      </a:r>
                      <a:r>
                        <a:rPr sz="800" dirty="0">
                          <a:latin typeface="Arial"/>
                          <a:cs typeface="Arial"/>
                        </a:rPr>
                        <a:t>to </a:t>
                      </a:r>
                      <a:r>
                        <a:rPr sz="800" spc="-5" dirty="0">
                          <a:latin typeface="Arial"/>
                          <a:cs typeface="Arial"/>
                        </a:rPr>
                        <a:t>predict,  type of</a:t>
                      </a:r>
                      <a:r>
                        <a:rPr sz="800" spc="-75" dirty="0">
                          <a:latin typeface="Arial"/>
                          <a:cs typeface="Arial"/>
                        </a:rPr>
                        <a:t> </a:t>
                      </a:r>
                      <a:r>
                        <a:rPr sz="800" spc="-5" dirty="0">
                          <a:latin typeface="Arial"/>
                          <a:cs typeface="Arial"/>
                        </a:rPr>
                        <a:t>problem</a:t>
                      </a:r>
                      <a:r>
                        <a:rPr sz="800" spc="-5" dirty="0" smtClean="0">
                          <a:latin typeface="Arial"/>
                          <a:cs typeface="Arial"/>
                        </a:rPr>
                        <a:t>.</a:t>
                      </a:r>
                      <a:r>
                        <a:rPr lang="en-US" sz="800" spc="-5" dirty="0" smtClean="0">
                          <a:latin typeface="Arial"/>
                          <a:cs typeface="Arial"/>
                        </a:rPr>
                        <a:t> </a:t>
                      </a:r>
                    </a:p>
                    <a:p>
                      <a:pPr marL="57150" marR="715645">
                        <a:lnSpc>
                          <a:spcPct val="101600"/>
                        </a:lnSpc>
                        <a:spcBef>
                          <a:spcPts val="1045"/>
                        </a:spcBef>
                      </a:pPr>
                      <a:r>
                        <a:rPr lang="en-US" sz="800" spc="0" dirty="0" smtClean="0">
                          <a:latin typeface="Arial"/>
                          <a:cs typeface="Arial"/>
                        </a:rPr>
                        <a:t>Classification</a:t>
                      </a:r>
                      <a:r>
                        <a:rPr lang="en-US" sz="800" spc="0" baseline="0" dirty="0" smtClean="0">
                          <a:latin typeface="Arial"/>
                          <a:cs typeface="Arial"/>
                        </a:rPr>
                        <a:t> problem. Input is airline reviews consisting of a freeform text review and several rating metrics; it may be determined that only the free text should be used for predictions, though. </a:t>
                      </a:r>
                      <a:endParaRPr lang="en-US" sz="800" spc="-5" dirty="0" smtClean="0">
                        <a:latin typeface="Arial"/>
                        <a:cs typeface="Arial"/>
                      </a:endParaRPr>
                    </a:p>
                  </a:txBody>
                  <a:tcPr marL="0" marR="0" marT="57150"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tcPr>
                </a:tc>
                <a:tc rowSpan="2">
                  <a:txBody>
                    <a:bodyPr/>
                    <a:lstStyle/>
                    <a:p>
                      <a:pPr marL="57150" marR="822960">
                        <a:lnSpc>
                          <a:spcPts val="1430"/>
                        </a:lnSpc>
                        <a:spcBef>
                          <a:spcPts val="505"/>
                        </a:spcBef>
                      </a:pPr>
                      <a:r>
                        <a:rPr sz="1200" b="1" dirty="0">
                          <a:latin typeface="Arial"/>
                          <a:cs typeface="Arial"/>
                        </a:rPr>
                        <a:t>Value  Propositions</a:t>
                      </a:r>
                      <a:endParaRPr sz="1200" dirty="0">
                        <a:latin typeface="Arial"/>
                        <a:cs typeface="Arial"/>
                      </a:endParaRPr>
                    </a:p>
                    <a:p>
                      <a:pPr marL="57150">
                        <a:lnSpc>
                          <a:spcPct val="100000"/>
                        </a:lnSpc>
                        <a:spcBef>
                          <a:spcPts val="1010"/>
                        </a:spcBef>
                      </a:pPr>
                      <a:r>
                        <a:rPr sz="800" spc="-5" dirty="0">
                          <a:latin typeface="Arial"/>
                          <a:cs typeface="Arial"/>
                        </a:rPr>
                        <a:t>What are we trying </a:t>
                      </a:r>
                      <a:r>
                        <a:rPr sz="800" dirty="0">
                          <a:latin typeface="Arial"/>
                          <a:cs typeface="Arial"/>
                        </a:rPr>
                        <a:t>to </a:t>
                      </a:r>
                      <a:r>
                        <a:rPr sz="800" spc="-5" dirty="0">
                          <a:latin typeface="Arial"/>
                          <a:cs typeface="Arial"/>
                        </a:rPr>
                        <a:t>do for</a:t>
                      </a:r>
                      <a:r>
                        <a:rPr sz="800" spc="-45" dirty="0">
                          <a:latin typeface="Arial"/>
                          <a:cs typeface="Arial"/>
                        </a:rPr>
                        <a:t> </a:t>
                      </a:r>
                      <a:r>
                        <a:rPr sz="800" spc="-5" dirty="0">
                          <a:latin typeface="Arial"/>
                          <a:cs typeface="Arial"/>
                        </a:rPr>
                        <a:t>the</a:t>
                      </a:r>
                      <a:endParaRPr sz="800" dirty="0">
                        <a:latin typeface="Arial"/>
                        <a:cs typeface="Arial"/>
                      </a:endParaRPr>
                    </a:p>
                    <a:p>
                      <a:pPr marL="57150" marR="84455">
                        <a:lnSpc>
                          <a:spcPct val="101600"/>
                        </a:lnSpc>
                      </a:pPr>
                      <a:r>
                        <a:rPr sz="800" spc="-5" dirty="0">
                          <a:latin typeface="Arial"/>
                          <a:cs typeface="Arial"/>
                        </a:rPr>
                        <a:t>end-user(s) of the predictive system?  What objectives are we</a:t>
                      </a:r>
                      <a:r>
                        <a:rPr sz="800" spc="-50" dirty="0">
                          <a:latin typeface="Arial"/>
                          <a:cs typeface="Arial"/>
                        </a:rPr>
                        <a:t> </a:t>
                      </a:r>
                      <a:r>
                        <a:rPr sz="800" spc="-5" dirty="0">
                          <a:latin typeface="Arial"/>
                          <a:cs typeface="Arial"/>
                        </a:rPr>
                        <a:t>serving</a:t>
                      </a:r>
                      <a:r>
                        <a:rPr sz="800" spc="-5" dirty="0" smtClean="0">
                          <a:latin typeface="Arial"/>
                          <a:cs typeface="Arial"/>
                        </a:rPr>
                        <a:t>?</a:t>
                      </a:r>
                      <a:endParaRPr lang="en-US" sz="800" spc="-5" dirty="0" smtClean="0">
                        <a:latin typeface="Arial"/>
                        <a:cs typeface="Arial"/>
                      </a:endParaRPr>
                    </a:p>
                    <a:p>
                      <a:pPr marL="57150" marR="84455">
                        <a:lnSpc>
                          <a:spcPct val="101600"/>
                        </a:lnSpc>
                      </a:pPr>
                      <a:endParaRPr lang="en-US" sz="800" spc="-5" dirty="0" smtClean="0">
                        <a:latin typeface="Arial"/>
                        <a:cs typeface="Arial"/>
                      </a:endParaRPr>
                    </a:p>
                    <a:p>
                      <a:pPr marL="57150" marR="84455">
                        <a:lnSpc>
                          <a:spcPct val="101600"/>
                        </a:lnSpc>
                      </a:pPr>
                      <a:r>
                        <a:rPr lang="en-US" sz="800" spc="-5" dirty="0" smtClean="0">
                          <a:latin typeface="Arial"/>
                          <a:cs typeface="Arial"/>
                        </a:rPr>
                        <a:t>We are trying</a:t>
                      </a:r>
                      <a:r>
                        <a:rPr lang="en-US" sz="800" spc="-5" baseline="0" dirty="0" smtClean="0">
                          <a:latin typeface="Arial"/>
                          <a:cs typeface="Arial"/>
                        </a:rPr>
                        <a:t> to minimize the damage of bad reviews and retain customers who may have had negative experiences. This could be done by replying to negative posts on social media, websites like </a:t>
                      </a:r>
                      <a:r>
                        <a:rPr lang="en-US" sz="800" spc="-5" baseline="0" dirty="0" err="1" smtClean="0">
                          <a:latin typeface="Arial"/>
                          <a:cs typeface="Arial"/>
                        </a:rPr>
                        <a:t>S</a:t>
                      </a:r>
                      <a:r>
                        <a:rPr lang="en-US" sz="800" spc="-5" baseline="0" smtClean="0">
                          <a:latin typeface="Arial"/>
                          <a:cs typeface="Arial"/>
                        </a:rPr>
                        <a:t>kytrax</a:t>
                      </a:r>
                      <a:r>
                        <a:rPr lang="en-US" sz="800" spc="-5" baseline="0" dirty="0" smtClean="0">
                          <a:latin typeface="Arial"/>
                          <a:cs typeface="Arial"/>
                        </a:rPr>
                        <a:t>, or direct feedback. By reducing churn – especially with business travelers – revenue will be retained and new customer acquisition costs will decrease. </a:t>
                      </a:r>
                      <a:endParaRPr sz="800" dirty="0">
                        <a:latin typeface="Arial"/>
                        <a:cs typeface="Arial"/>
                      </a:endParaRPr>
                    </a:p>
                  </a:txBody>
                  <a:tcPr marL="0" marR="0" marT="64135"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tcPr>
                </a:tc>
                <a:tc>
                  <a:txBody>
                    <a:bodyPr/>
                    <a:lstStyle/>
                    <a:p>
                      <a:pPr marL="57150">
                        <a:lnSpc>
                          <a:spcPct val="100000"/>
                        </a:lnSpc>
                        <a:spcBef>
                          <a:spcPts val="450"/>
                        </a:spcBef>
                      </a:pPr>
                      <a:r>
                        <a:rPr sz="1200" b="1" dirty="0">
                          <a:latin typeface="Arial"/>
                          <a:cs typeface="Arial"/>
                        </a:rPr>
                        <a:t>Data</a:t>
                      </a:r>
                      <a:r>
                        <a:rPr sz="1200" b="1" spc="-100" dirty="0">
                          <a:latin typeface="Arial"/>
                          <a:cs typeface="Arial"/>
                        </a:rPr>
                        <a:t> </a:t>
                      </a:r>
                      <a:r>
                        <a:rPr sz="1200" b="1" dirty="0">
                          <a:latin typeface="Arial"/>
                          <a:cs typeface="Arial"/>
                        </a:rPr>
                        <a:t>Sources</a:t>
                      </a:r>
                      <a:endParaRPr sz="1200" dirty="0">
                        <a:latin typeface="Arial"/>
                        <a:cs typeface="Arial"/>
                      </a:endParaRPr>
                    </a:p>
                    <a:p>
                      <a:pPr marL="57150" marR="479425">
                        <a:lnSpc>
                          <a:spcPct val="101600"/>
                        </a:lnSpc>
                        <a:spcBef>
                          <a:spcPts val="1045"/>
                        </a:spcBef>
                      </a:pPr>
                      <a:r>
                        <a:rPr sz="800" spc="-5" dirty="0">
                          <a:latin typeface="Arial"/>
                          <a:cs typeface="Arial"/>
                        </a:rPr>
                        <a:t>Which raw data sources can  we use (internal and  external</a:t>
                      </a:r>
                      <a:r>
                        <a:rPr sz="800" spc="-5" dirty="0" smtClean="0">
                          <a:latin typeface="Arial"/>
                          <a:cs typeface="Arial"/>
                        </a:rPr>
                        <a:t>)?</a:t>
                      </a:r>
                      <a:endParaRPr lang="en-US" sz="800" spc="-5" dirty="0" smtClean="0">
                        <a:latin typeface="Arial"/>
                        <a:cs typeface="Arial"/>
                      </a:endParaRPr>
                    </a:p>
                    <a:p>
                      <a:pPr marL="57150" marR="479425">
                        <a:lnSpc>
                          <a:spcPct val="101600"/>
                        </a:lnSpc>
                        <a:spcBef>
                          <a:spcPts val="1045"/>
                        </a:spcBef>
                      </a:pPr>
                      <a:r>
                        <a:rPr lang="en-US" sz="800" spc="0" dirty="0" smtClean="0">
                          <a:latin typeface="Arial"/>
                          <a:cs typeface="Arial"/>
                        </a:rPr>
                        <a:t>An</a:t>
                      </a:r>
                      <a:r>
                        <a:rPr lang="en-US" sz="800" spc="0" baseline="0" dirty="0" smtClean="0">
                          <a:latin typeface="Arial"/>
                          <a:cs typeface="Arial"/>
                        </a:rPr>
                        <a:t> airline data set scraped from </a:t>
                      </a:r>
                      <a:r>
                        <a:rPr lang="en-US" sz="800" spc="0" baseline="0" dirty="0" err="1" smtClean="0">
                          <a:latin typeface="Arial"/>
                          <a:cs typeface="Arial"/>
                        </a:rPr>
                        <a:t>Skytrax</a:t>
                      </a:r>
                      <a:r>
                        <a:rPr lang="en-US" sz="800" spc="0" baseline="0" dirty="0" smtClean="0">
                          <a:latin typeface="Arial"/>
                          <a:cs typeface="Arial"/>
                        </a:rPr>
                        <a:t> </a:t>
                      </a:r>
                      <a:r>
                        <a:rPr lang="en-US" sz="800" spc="0" baseline="0" dirty="0" smtClean="0">
                          <a:latin typeface="Arial"/>
                          <a:cs typeface="Arial"/>
                        </a:rPr>
                        <a:t>can be used initially. Additional data to add would be additional information related a particular flight experience such as weather, airport information, airplane information, etc. </a:t>
                      </a:r>
                      <a:endParaRPr lang="en-US" sz="800" spc="-5" dirty="0" smtClean="0">
                        <a:latin typeface="Arial"/>
                        <a:cs typeface="Arial"/>
                      </a:endParaRPr>
                    </a:p>
                  </a:txBody>
                  <a:tcPr marL="0" marR="0" marT="57150"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tcPr>
                </a:tc>
                <a:tc>
                  <a:txBody>
                    <a:bodyPr/>
                    <a:lstStyle/>
                    <a:p>
                      <a:pPr marL="57150">
                        <a:lnSpc>
                          <a:spcPct val="100000"/>
                        </a:lnSpc>
                        <a:spcBef>
                          <a:spcPts val="450"/>
                        </a:spcBef>
                      </a:pPr>
                      <a:r>
                        <a:rPr sz="1200" b="1" dirty="0">
                          <a:latin typeface="Arial"/>
                          <a:cs typeface="Arial"/>
                        </a:rPr>
                        <a:t>Collecting</a:t>
                      </a:r>
                      <a:r>
                        <a:rPr sz="1200" b="1" spc="-100" dirty="0">
                          <a:latin typeface="Arial"/>
                          <a:cs typeface="Arial"/>
                        </a:rPr>
                        <a:t> </a:t>
                      </a:r>
                      <a:r>
                        <a:rPr sz="1200" b="1" dirty="0">
                          <a:latin typeface="Arial"/>
                          <a:cs typeface="Arial"/>
                        </a:rPr>
                        <a:t>Data</a:t>
                      </a:r>
                      <a:endParaRPr sz="1200" dirty="0">
                        <a:latin typeface="Arial"/>
                        <a:cs typeface="Arial"/>
                      </a:endParaRPr>
                    </a:p>
                    <a:p>
                      <a:pPr marL="57150" marR="510540">
                        <a:lnSpc>
                          <a:spcPct val="101600"/>
                        </a:lnSpc>
                        <a:spcBef>
                          <a:spcPts val="1045"/>
                        </a:spcBef>
                      </a:pPr>
                      <a:r>
                        <a:rPr sz="800" spc="-5" dirty="0">
                          <a:latin typeface="Arial"/>
                          <a:cs typeface="Arial"/>
                        </a:rPr>
                        <a:t>How do we get new data </a:t>
                      </a:r>
                      <a:r>
                        <a:rPr sz="800" dirty="0">
                          <a:latin typeface="Arial"/>
                          <a:cs typeface="Arial"/>
                        </a:rPr>
                        <a:t>to  </a:t>
                      </a:r>
                      <a:r>
                        <a:rPr sz="800" spc="-5" dirty="0">
                          <a:latin typeface="Arial"/>
                          <a:cs typeface="Arial"/>
                        </a:rPr>
                        <a:t>learn from (inputs and  outputs</a:t>
                      </a:r>
                      <a:r>
                        <a:rPr sz="800" spc="-5" dirty="0" smtClean="0">
                          <a:latin typeface="Arial"/>
                          <a:cs typeface="Arial"/>
                        </a:rPr>
                        <a:t>)?</a:t>
                      </a:r>
                      <a:endParaRPr lang="en-US" sz="800" spc="-5" dirty="0" smtClean="0">
                        <a:latin typeface="Arial"/>
                        <a:cs typeface="Arial"/>
                      </a:endParaRPr>
                    </a:p>
                    <a:p>
                      <a:pPr marL="57150" marR="510540">
                        <a:lnSpc>
                          <a:spcPct val="101600"/>
                        </a:lnSpc>
                        <a:spcBef>
                          <a:spcPts val="1045"/>
                        </a:spcBef>
                      </a:pPr>
                      <a:r>
                        <a:rPr lang="en-US" sz="800" spc="-5" dirty="0" smtClean="0">
                          <a:latin typeface="Arial"/>
                          <a:cs typeface="Arial"/>
                        </a:rPr>
                        <a:t>The</a:t>
                      </a:r>
                      <a:r>
                        <a:rPr lang="en-US" sz="800" spc="-5" baseline="0" dirty="0" smtClean="0">
                          <a:latin typeface="Arial"/>
                          <a:cs typeface="Arial"/>
                        </a:rPr>
                        <a:t> </a:t>
                      </a:r>
                      <a:r>
                        <a:rPr lang="en-US" sz="800" spc="-5" baseline="0" dirty="0" err="1" smtClean="0">
                          <a:latin typeface="Arial"/>
                          <a:cs typeface="Arial"/>
                        </a:rPr>
                        <a:t>Skytrax</a:t>
                      </a:r>
                      <a:r>
                        <a:rPr lang="en-US" sz="800" spc="-5" baseline="0" dirty="0" smtClean="0">
                          <a:latin typeface="Arial"/>
                          <a:cs typeface="Arial"/>
                        </a:rPr>
                        <a:t> dataset is already labeled if each reviewer would or would not recommend an airline following their flight experience. </a:t>
                      </a:r>
                      <a:endParaRPr sz="800" dirty="0">
                        <a:latin typeface="Arial"/>
                        <a:cs typeface="Arial"/>
                      </a:endParaRPr>
                    </a:p>
                  </a:txBody>
                  <a:tcPr marL="0" marR="0" marT="57150" marB="0">
                    <a:lnL w="9525">
                      <a:solidFill>
                        <a:srgbClr val="000000"/>
                      </a:solidFill>
                      <a:prstDash val="solid"/>
                    </a:lnL>
                    <a:lnR w="38100">
                      <a:solidFill>
                        <a:srgbClr val="000000"/>
                      </a:solidFill>
                      <a:prstDash val="solid"/>
                    </a:lnR>
                    <a:lnT w="38100">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895600">
                <a:tc rowSpan="2">
                  <a:txBody>
                    <a:bodyPr/>
                    <a:lstStyle/>
                    <a:p>
                      <a:pPr marL="47625" marR="972185">
                        <a:lnSpc>
                          <a:spcPts val="1430"/>
                        </a:lnSpc>
                        <a:spcBef>
                          <a:spcPts val="505"/>
                        </a:spcBef>
                      </a:pPr>
                      <a:r>
                        <a:rPr sz="1200" b="1" dirty="0">
                          <a:latin typeface="Arial"/>
                          <a:cs typeface="Arial"/>
                        </a:rPr>
                        <a:t>Making  Predictions</a:t>
                      </a:r>
                      <a:endParaRPr sz="1200" dirty="0">
                        <a:latin typeface="Arial"/>
                        <a:cs typeface="Arial"/>
                      </a:endParaRPr>
                    </a:p>
                    <a:p>
                      <a:pPr marL="47625" marR="86360">
                        <a:lnSpc>
                          <a:spcPct val="101600"/>
                        </a:lnSpc>
                        <a:spcBef>
                          <a:spcPts val="994"/>
                        </a:spcBef>
                      </a:pPr>
                      <a:r>
                        <a:rPr sz="800" spc="-5" dirty="0">
                          <a:latin typeface="Arial"/>
                          <a:cs typeface="Arial"/>
                        </a:rPr>
                        <a:t>When do we make predictions on new  inputs? How long do we have </a:t>
                      </a:r>
                      <a:r>
                        <a:rPr sz="800" dirty="0">
                          <a:latin typeface="Arial"/>
                          <a:cs typeface="Arial"/>
                        </a:rPr>
                        <a:t>to  </a:t>
                      </a:r>
                      <a:r>
                        <a:rPr sz="800" spc="-5" dirty="0">
                          <a:latin typeface="Arial"/>
                          <a:cs typeface="Arial"/>
                        </a:rPr>
                        <a:t>featurize </a:t>
                      </a:r>
                      <a:r>
                        <a:rPr sz="800" dirty="0">
                          <a:latin typeface="Arial"/>
                          <a:cs typeface="Arial"/>
                        </a:rPr>
                        <a:t>a </a:t>
                      </a:r>
                      <a:r>
                        <a:rPr sz="800" spc="-5" dirty="0">
                          <a:latin typeface="Arial"/>
                          <a:cs typeface="Arial"/>
                        </a:rPr>
                        <a:t>new input and make </a:t>
                      </a:r>
                      <a:r>
                        <a:rPr sz="800" dirty="0">
                          <a:latin typeface="Arial"/>
                          <a:cs typeface="Arial"/>
                        </a:rPr>
                        <a:t>a  </a:t>
                      </a:r>
                      <a:r>
                        <a:rPr sz="800" spc="-5" dirty="0">
                          <a:latin typeface="Arial"/>
                          <a:cs typeface="Arial"/>
                        </a:rPr>
                        <a:t>prediction</a:t>
                      </a:r>
                      <a:r>
                        <a:rPr sz="800" spc="-5" dirty="0" smtClean="0">
                          <a:latin typeface="Arial"/>
                          <a:cs typeface="Arial"/>
                        </a:rPr>
                        <a:t>?</a:t>
                      </a:r>
                      <a:endParaRPr lang="en-US" sz="800" spc="0" dirty="0" smtClean="0">
                        <a:latin typeface="Arial"/>
                        <a:cs typeface="Arial"/>
                      </a:endParaRPr>
                    </a:p>
                    <a:p>
                      <a:pPr marL="47625" marR="86360">
                        <a:lnSpc>
                          <a:spcPct val="101600"/>
                        </a:lnSpc>
                        <a:spcBef>
                          <a:spcPts val="994"/>
                        </a:spcBef>
                      </a:pPr>
                      <a:r>
                        <a:rPr lang="en-US" sz="800" spc="0" dirty="0" smtClean="0">
                          <a:latin typeface="Arial"/>
                          <a:cs typeface="Arial"/>
                        </a:rPr>
                        <a:t>If</a:t>
                      </a:r>
                      <a:r>
                        <a:rPr lang="en-US" sz="800" spc="0" baseline="0" dirty="0" smtClean="0">
                          <a:latin typeface="Arial"/>
                          <a:cs typeface="Arial"/>
                        </a:rPr>
                        <a:t> deployed to scrape tweets the predictions could be made as tweets are read in based on mentions and hashtags. There would not be a firm time requirement but the quicker responses could be processed and responded to the better. </a:t>
                      </a:r>
                      <a:endParaRPr lang="en-US" sz="800" spc="-5" dirty="0">
                        <a:latin typeface="Arial"/>
                        <a:cs typeface="Arial"/>
                      </a:endParaRPr>
                    </a:p>
                  </a:txBody>
                  <a:tcPr marL="0" marR="0" marT="64135" marB="0">
                    <a:lnL w="38100">
                      <a:solidFill>
                        <a:srgbClr val="000000"/>
                      </a:solidFill>
                      <a:prstDash val="solid"/>
                    </a:lnL>
                    <a:lnR w="9525">
                      <a:solidFill>
                        <a:srgbClr val="000000"/>
                      </a:solidFill>
                      <a:prstDash val="solid"/>
                    </a:lnR>
                    <a:lnT w="9525">
                      <a:solidFill>
                        <a:srgbClr val="000000"/>
                      </a:solidFill>
                      <a:prstDash val="solid"/>
                    </a:lnT>
                    <a:lnB w="38100">
                      <a:solidFill>
                        <a:srgbClr val="000000"/>
                      </a:solidFill>
                      <a:prstDash val="solid"/>
                    </a:lnB>
                  </a:tcPr>
                </a:tc>
                <a:tc>
                  <a:txBody>
                    <a:bodyPr/>
                    <a:lstStyle/>
                    <a:p>
                      <a:pPr marL="57150" marR="983615">
                        <a:lnSpc>
                          <a:spcPts val="1430"/>
                        </a:lnSpc>
                        <a:spcBef>
                          <a:spcPts val="505"/>
                        </a:spcBef>
                      </a:pPr>
                      <a:r>
                        <a:rPr sz="1200" b="1" dirty="0">
                          <a:latin typeface="Arial"/>
                          <a:cs typeface="Arial"/>
                        </a:rPr>
                        <a:t>Offline  Evaluation</a:t>
                      </a:r>
                      <a:endParaRPr sz="1200" dirty="0">
                        <a:latin typeface="Arial"/>
                        <a:cs typeface="Arial"/>
                      </a:endParaRPr>
                    </a:p>
                    <a:p>
                      <a:pPr marL="57150" marR="118110">
                        <a:lnSpc>
                          <a:spcPct val="101600"/>
                        </a:lnSpc>
                        <a:spcBef>
                          <a:spcPts val="994"/>
                        </a:spcBef>
                      </a:pPr>
                      <a:r>
                        <a:rPr sz="800" spc="-5" dirty="0">
                          <a:latin typeface="Arial"/>
                          <a:cs typeface="Arial"/>
                        </a:rPr>
                        <a:t>Methods and metrics </a:t>
                      </a:r>
                      <a:r>
                        <a:rPr sz="800" dirty="0">
                          <a:latin typeface="Arial"/>
                          <a:cs typeface="Arial"/>
                        </a:rPr>
                        <a:t>to </a:t>
                      </a:r>
                      <a:r>
                        <a:rPr sz="800" spc="-5" dirty="0">
                          <a:latin typeface="Arial"/>
                          <a:cs typeface="Arial"/>
                        </a:rPr>
                        <a:t>evaluate the  system before</a:t>
                      </a:r>
                      <a:r>
                        <a:rPr sz="800" spc="-65" dirty="0">
                          <a:latin typeface="Arial"/>
                          <a:cs typeface="Arial"/>
                        </a:rPr>
                        <a:t> </a:t>
                      </a:r>
                      <a:r>
                        <a:rPr sz="800" spc="-5" dirty="0">
                          <a:latin typeface="Arial"/>
                          <a:cs typeface="Arial"/>
                        </a:rPr>
                        <a:t>deployment</a:t>
                      </a:r>
                      <a:r>
                        <a:rPr sz="800" spc="-5" dirty="0" smtClean="0">
                          <a:latin typeface="Arial"/>
                          <a:cs typeface="Arial"/>
                        </a:rPr>
                        <a:t>.</a:t>
                      </a:r>
                      <a:endParaRPr lang="en-US" sz="800" spc="-5" dirty="0" smtClean="0">
                        <a:latin typeface="Arial"/>
                        <a:cs typeface="Arial"/>
                      </a:endParaRPr>
                    </a:p>
                    <a:p>
                      <a:pPr marL="57150" marR="118110">
                        <a:lnSpc>
                          <a:spcPct val="101600"/>
                        </a:lnSpc>
                        <a:spcBef>
                          <a:spcPts val="994"/>
                        </a:spcBef>
                      </a:pPr>
                      <a:r>
                        <a:rPr lang="en-US" sz="800" spc="-5" dirty="0" smtClean="0">
                          <a:latin typeface="Arial"/>
                          <a:cs typeface="Arial"/>
                        </a:rPr>
                        <a:t>Accuracy would be main evaluation</a:t>
                      </a:r>
                      <a:r>
                        <a:rPr lang="en-US" sz="800" spc="-5" baseline="0" dirty="0" smtClean="0">
                          <a:latin typeface="Arial"/>
                          <a:cs typeface="Arial"/>
                        </a:rPr>
                        <a:t> metric. It is possible though that this could be made more specific since false positives (predicted recommend and actually would not recommend) are more detrimental than false positives. </a:t>
                      </a:r>
                      <a:endParaRPr sz="800" dirty="0">
                        <a:latin typeface="Arial"/>
                        <a:cs typeface="Arial"/>
                      </a:endParaRPr>
                    </a:p>
                  </a:txBody>
                  <a:tcPr marL="0" marR="0" marT="641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64135"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tcPr>
                </a:tc>
                <a:tc>
                  <a:txBody>
                    <a:bodyPr/>
                    <a:lstStyle/>
                    <a:p>
                      <a:pPr marL="57150">
                        <a:lnSpc>
                          <a:spcPct val="100000"/>
                        </a:lnSpc>
                        <a:spcBef>
                          <a:spcPts val="450"/>
                        </a:spcBef>
                      </a:pPr>
                      <a:r>
                        <a:rPr sz="1200" b="1" dirty="0">
                          <a:latin typeface="Arial"/>
                          <a:cs typeface="Arial"/>
                        </a:rPr>
                        <a:t>Features</a:t>
                      </a:r>
                      <a:endParaRPr sz="1200" dirty="0">
                        <a:latin typeface="Arial"/>
                        <a:cs typeface="Arial"/>
                      </a:endParaRPr>
                    </a:p>
                    <a:p>
                      <a:pPr marL="57150" marR="687705">
                        <a:lnSpc>
                          <a:spcPct val="101600"/>
                        </a:lnSpc>
                        <a:spcBef>
                          <a:spcPts val="1045"/>
                        </a:spcBef>
                      </a:pPr>
                      <a:r>
                        <a:rPr sz="800" spc="-5" dirty="0">
                          <a:latin typeface="Arial"/>
                          <a:cs typeface="Arial"/>
                        </a:rPr>
                        <a:t>Input representations  extracted from raw data  sources</a:t>
                      </a:r>
                      <a:r>
                        <a:rPr sz="800" spc="-5" dirty="0" smtClean="0">
                          <a:latin typeface="Arial"/>
                          <a:cs typeface="Arial"/>
                        </a:rPr>
                        <a:t>.</a:t>
                      </a:r>
                      <a:endParaRPr lang="en-US" sz="800" spc="-5" dirty="0" smtClean="0">
                        <a:latin typeface="Arial"/>
                        <a:cs typeface="Arial"/>
                      </a:endParaRPr>
                    </a:p>
                    <a:p>
                      <a:pPr marL="57150" marR="687705">
                        <a:lnSpc>
                          <a:spcPct val="101600"/>
                        </a:lnSpc>
                        <a:spcBef>
                          <a:spcPts val="1045"/>
                        </a:spcBef>
                      </a:pPr>
                      <a:r>
                        <a:rPr lang="en-US" sz="800" spc="0" dirty="0" smtClean="0">
                          <a:latin typeface="Arial"/>
                          <a:cs typeface="Arial"/>
                        </a:rPr>
                        <a:t>Features</a:t>
                      </a:r>
                      <a:r>
                        <a:rPr lang="en-US" sz="800" spc="0" baseline="0" dirty="0" smtClean="0">
                          <a:latin typeface="Arial"/>
                          <a:cs typeface="Arial"/>
                        </a:rPr>
                        <a:t> include the content of reviews, 1-10 ratings for various aspects of the flight experience, a value rating, a passenger class field and several sparsely populated fields. Additional features could be sourced from elsewhere but are under consideration</a:t>
                      </a:r>
                      <a:endParaRPr lang="en-US" sz="800" spc="-5" dirty="0" smtClean="0">
                        <a:latin typeface="Arial"/>
                        <a:cs typeface="Arial"/>
                      </a:endParaRPr>
                    </a:p>
                  </a:txBody>
                  <a:tcPr marL="0" marR="0" marT="571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marL="57150">
                        <a:lnSpc>
                          <a:spcPct val="100000"/>
                        </a:lnSpc>
                        <a:spcBef>
                          <a:spcPts val="450"/>
                        </a:spcBef>
                      </a:pPr>
                      <a:r>
                        <a:rPr sz="1200" b="1" dirty="0">
                          <a:latin typeface="Arial"/>
                          <a:cs typeface="Arial"/>
                        </a:rPr>
                        <a:t>Building</a:t>
                      </a:r>
                      <a:r>
                        <a:rPr sz="1200" b="1" spc="-100" dirty="0">
                          <a:latin typeface="Arial"/>
                          <a:cs typeface="Arial"/>
                        </a:rPr>
                        <a:t> </a:t>
                      </a:r>
                      <a:r>
                        <a:rPr sz="1200" b="1" dirty="0">
                          <a:latin typeface="Arial"/>
                          <a:cs typeface="Arial"/>
                        </a:rPr>
                        <a:t>Models</a:t>
                      </a:r>
                      <a:endParaRPr sz="1200" dirty="0">
                        <a:latin typeface="Arial"/>
                        <a:cs typeface="Arial"/>
                      </a:endParaRPr>
                    </a:p>
                    <a:p>
                      <a:pPr marL="57150" marR="369570">
                        <a:lnSpc>
                          <a:spcPct val="101600"/>
                        </a:lnSpc>
                        <a:spcBef>
                          <a:spcPts val="1045"/>
                        </a:spcBef>
                      </a:pPr>
                      <a:r>
                        <a:rPr sz="800" spc="-5" dirty="0">
                          <a:latin typeface="Arial"/>
                          <a:cs typeface="Arial"/>
                        </a:rPr>
                        <a:t>When do we create/update  models with new training  data? How long do we have</a:t>
                      </a:r>
                      <a:r>
                        <a:rPr sz="800" spc="-65" dirty="0">
                          <a:latin typeface="Arial"/>
                          <a:cs typeface="Arial"/>
                        </a:rPr>
                        <a:t> </a:t>
                      </a:r>
                      <a:r>
                        <a:rPr sz="800" dirty="0">
                          <a:latin typeface="Arial"/>
                          <a:cs typeface="Arial"/>
                        </a:rPr>
                        <a:t>to</a:t>
                      </a:r>
                    </a:p>
                    <a:p>
                      <a:pPr marL="57150" marR="93345">
                        <a:lnSpc>
                          <a:spcPct val="101600"/>
                        </a:lnSpc>
                      </a:pPr>
                      <a:r>
                        <a:rPr sz="800" spc="-5" dirty="0">
                          <a:latin typeface="Arial"/>
                          <a:cs typeface="Arial"/>
                        </a:rPr>
                        <a:t>featurize training inputs and create </a:t>
                      </a:r>
                      <a:r>
                        <a:rPr sz="800" dirty="0">
                          <a:latin typeface="Arial"/>
                          <a:cs typeface="Arial"/>
                        </a:rPr>
                        <a:t>a  </a:t>
                      </a:r>
                      <a:r>
                        <a:rPr sz="800" spc="-5" dirty="0">
                          <a:latin typeface="Arial"/>
                          <a:cs typeface="Arial"/>
                        </a:rPr>
                        <a:t>model</a:t>
                      </a:r>
                      <a:r>
                        <a:rPr sz="800" spc="-5" dirty="0" smtClean="0">
                          <a:latin typeface="Arial"/>
                          <a:cs typeface="Arial"/>
                        </a:rPr>
                        <a:t>?</a:t>
                      </a:r>
                      <a:endParaRPr lang="en-US" sz="800" spc="-5" dirty="0" smtClean="0">
                        <a:latin typeface="Arial"/>
                        <a:cs typeface="Arial"/>
                      </a:endParaRPr>
                    </a:p>
                    <a:p>
                      <a:pPr marL="57150" marR="93345">
                        <a:lnSpc>
                          <a:spcPct val="101600"/>
                        </a:lnSpc>
                      </a:pPr>
                      <a:endParaRPr lang="en-US" sz="800" spc="-5" dirty="0" smtClean="0">
                        <a:latin typeface="Arial"/>
                        <a:cs typeface="Arial"/>
                      </a:endParaRPr>
                    </a:p>
                    <a:p>
                      <a:pPr marL="57150" marR="93345">
                        <a:lnSpc>
                          <a:spcPct val="101600"/>
                        </a:lnSpc>
                      </a:pPr>
                      <a:r>
                        <a:rPr lang="en-US" sz="800" b="1" dirty="0" smtClean="0">
                          <a:solidFill>
                            <a:srgbClr val="FF0000"/>
                          </a:solidFill>
                          <a:latin typeface="Arial"/>
                          <a:cs typeface="Arial"/>
                        </a:rPr>
                        <a:t>Could use input here.</a:t>
                      </a:r>
                      <a:r>
                        <a:rPr lang="en-US" sz="800" b="1" baseline="0" dirty="0" smtClean="0">
                          <a:solidFill>
                            <a:srgbClr val="FF0000"/>
                          </a:solidFill>
                          <a:latin typeface="Arial"/>
                          <a:cs typeface="Arial"/>
                        </a:rPr>
                        <a:t> I am not sure how the evaluation process would play out. </a:t>
                      </a:r>
                      <a:endParaRPr sz="800" b="1" dirty="0">
                        <a:solidFill>
                          <a:srgbClr val="FF0000"/>
                        </a:solidFill>
                        <a:latin typeface="Arial"/>
                        <a:cs typeface="Arial"/>
                      </a:endParaRPr>
                    </a:p>
                  </a:txBody>
                  <a:tcPr marL="0" marR="0" marT="57150" marB="0">
                    <a:lnL w="9525">
                      <a:solidFill>
                        <a:srgbClr val="000000"/>
                      </a:solidFill>
                      <a:prstDash val="solid"/>
                    </a:lnL>
                    <a:lnR w="38100">
                      <a:solidFill>
                        <a:srgbClr val="000000"/>
                      </a:solidFill>
                      <a:prstDash val="solid"/>
                    </a:lnR>
                    <a:lnT w="9525">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1147762">
                <a:tc vMerge="1">
                  <a:txBody>
                    <a:bodyPr/>
                    <a:lstStyle/>
                    <a:p>
                      <a:endParaRPr/>
                    </a:p>
                  </a:txBody>
                  <a:tcPr marL="0" marR="0" marT="64135" marB="0">
                    <a:lnL w="38100">
                      <a:solidFill>
                        <a:srgbClr val="000000"/>
                      </a:solidFill>
                      <a:prstDash val="solid"/>
                    </a:lnL>
                    <a:lnR w="9525">
                      <a:solidFill>
                        <a:srgbClr val="000000"/>
                      </a:solidFill>
                      <a:prstDash val="solid"/>
                    </a:lnR>
                    <a:lnT w="9525">
                      <a:solidFill>
                        <a:srgbClr val="000000"/>
                      </a:solidFill>
                      <a:prstDash val="solid"/>
                    </a:lnT>
                    <a:lnB w="38100">
                      <a:solidFill>
                        <a:srgbClr val="000000"/>
                      </a:solidFill>
                      <a:prstDash val="solid"/>
                    </a:lnB>
                  </a:tcPr>
                </a:tc>
                <a:tc gridSpan="3">
                  <a:txBody>
                    <a:bodyPr/>
                    <a:lstStyle/>
                    <a:p>
                      <a:pPr marL="57150" marR="3980815">
                        <a:lnSpc>
                          <a:spcPts val="1430"/>
                        </a:lnSpc>
                        <a:spcBef>
                          <a:spcPts val="505"/>
                        </a:spcBef>
                      </a:pPr>
                      <a:r>
                        <a:rPr sz="1200" b="1" dirty="0">
                          <a:latin typeface="Arial"/>
                          <a:cs typeface="Arial"/>
                        </a:rPr>
                        <a:t>Live</a:t>
                      </a:r>
                      <a:r>
                        <a:rPr sz="1200" b="1" spc="-50" dirty="0">
                          <a:latin typeface="Arial"/>
                          <a:cs typeface="Arial"/>
                        </a:rPr>
                        <a:t> </a:t>
                      </a:r>
                      <a:r>
                        <a:rPr sz="1200" b="1" dirty="0">
                          <a:latin typeface="Arial"/>
                          <a:cs typeface="Arial"/>
                        </a:rPr>
                        <a:t>Evaluation</a:t>
                      </a:r>
                      <a:r>
                        <a:rPr sz="1200" b="1" spc="-50" dirty="0">
                          <a:latin typeface="Arial"/>
                          <a:cs typeface="Arial"/>
                        </a:rPr>
                        <a:t> </a:t>
                      </a:r>
                      <a:r>
                        <a:rPr sz="1200" b="1" dirty="0">
                          <a:latin typeface="Arial"/>
                          <a:cs typeface="Arial"/>
                        </a:rPr>
                        <a:t>and  Monitoring</a:t>
                      </a:r>
                      <a:endParaRPr sz="1200" dirty="0">
                        <a:latin typeface="Arial"/>
                        <a:cs typeface="Arial"/>
                      </a:endParaRPr>
                    </a:p>
                    <a:p>
                      <a:pPr marL="57150" marR="3775710">
                        <a:lnSpc>
                          <a:spcPct val="101600"/>
                        </a:lnSpc>
                        <a:spcBef>
                          <a:spcPts val="994"/>
                        </a:spcBef>
                      </a:pPr>
                      <a:r>
                        <a:rPr sz="800" spc="-5" dirty="0">
                          <a:latin typeface="Arial"/>
                          <a:cs typeface="Arial"/>
                        </a:rPr>
                        <a:t>Methods and metrics </a:t>
                      </a:r>
                      <a:r>
                        <a:rPr sz="800" dirty="0">
                          <a:latin typeface="Arial"/>
                          <a:cs typeface="Arial"/>
                        </a:rPr>
                        <a:t>to </a:t>
                      </a:r>
                      <a:r>
                        <a:rPr sz="800" spc="-5" dirty="0">
                          <a:latin typeface="Arial"/>
                          <a:cs typeface="Arial"/>
                        </a:rPr>
                        <a:t>evaluate the  system after deployment, and </a:t>
                      </a:r>
                      <a:r>
                        <a:rPr sz="800" dirty="0">
                          <a:latin typeface="Arial"/>
                          <a:cs typeface="Arial"/>
                        </a:rPr>
                        <a:t>to  </a:t>
                      </a:r>
                      <a:r>
                        <a:rPr sz="800" spc="-5" dirty="0">
                          <a:latin typeface="Arial"/>
                          <a:cs typeface="Arial"/>
                        </a:rPr>
                        <a:t>quantify value</a:t>
                      </a:r>
                      <a:r>
                        <a:rPr sz="800" spc="-55" dirty="0">
                          <a:latin typeface="Arial"/>
                          <a:cs typeface="Arial"/>
                        </a:rPr>
                        <a:t> </a:t>
                      </a:r>
                      <a:r>
                        <a:rPr sz="800" spc="-5" dirty="0">
                          <a:latin typeface="Arial"/>
                          <a:cs typeface="Arial"/>
                        </a:rPr>
                        <a:t>creation.</a:t>
                      </a:r>
                      <a:endParaRPr sz="800" dirty="0">
                        <a:latin typeface="Arial"/>
                        <a:cs typeface="Arial"/>
                      </a:endParaRPr>
                    </a:p>
                  </a:txBody>
                  <a:tcPr marL="0" marR="0" marT="64135" marB="0">
                    <a:lnL w="9525">
                      <a:solidFill>
                        <a:srgbClr val="000000"/>
                      </a:solidFill>
                      <a:prstDash val="solid"/>
                    </a:lnL>
                    <a:lnR w="9525">
                      <a:solidFill>
                        <a:srgbClr val="000000"/>
                      </a:solidFill>
                      <a:prstDash val="solid"/>
                    </a:lnR>
                    <a:lnT w="9525">
                      <a:solidFill>
                        <a:srgbClr val="000000"/>
                      </a:solidFill>
                      <a:prstDash val="solid"/>
                    </a:lnT>
                    <a:lnB w="38100">
                      <a:solidFill>
                        <a:srgbClr val="000000"/>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57150" marB="0">
                    <a:lnL w="9525">
                      <a:solidFill>
                        <a:srgbClr val="000000"/>
                      </a:solidFill>
                      <a:prstDash val="solid"/>
                    </a:lnL>
                    <a:lnR w="38100">
                      <a:solidFill>
                        <a:srgbClr val="000000"/>
                      </a:solidFill>
                      <a:prstDash val="solid"/>
                    </a:lnR>
                    <a:lnT w="9525">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26" name="object 26"/>
          <p:cNvSpPr/>
          <p:nvPr/>
        </p:nvSpPr>
        <p:spPr>
          <a:xfrm>
            <a:off x="1971675" y="752475"/>
            <a:ext cx="209550" cy="276225"/>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3743325" y="752475"/>
            <a:ext cx="295275" cy="285750"/>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5619750" y="762000"/>
            <a:ext cx="247649" cy="257175"/>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477125" y="733425"/>
            <a:ext cx="209550" cy="314325"/>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9210675" y="781050"/>
            <a:ext cx="295275" cy="257175"/>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1905000" y="3533775"/>
            <a:ext cx="247650" cy="276225"/>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3562350" y="3581400"/>
            <a:ext cx="495300" cy="190500"/>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7419975" y="3581400"/>
            <a:ext cx="247650" cy="361950"/>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9201150" y="3619500"/>
            <a:ext cx="295275" cy="295275"/>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7248525" y="6467475"/>
            <a:ext cx="390525" cy="333375"/>
          </a:xfrm>
          <a:prstGeom prst="rect">
            <a:avLst/>
          </a:prstGeom>
          <a:blipFill>
            <a:blip r:embed="rId11" cstate="print"/>
            <a:stretch>
              <a:fillRect/>
            </a:stretch>
          </a:blipFill>
        </p:spPr>
        <p:txBody>
          <a:bodyPr wrap="square" lIns="0" tIns="0" rIns="0" bIns="0" rtlCol="0"/>
          <a:lstStyle/>
          <a:p>
            <a:endParaRPr/>
          </a:p>
        </p:txBody>
      </p:sp>
      <p:sp>
        <p:nvSpPr>
          <p:cNvPr id="36" name="object 36"/>
          <p:cNvSpPr txBox="1"/>
          <p:nvPr/>
        </p:nvSpPr>
        <p:spPr>
          <a:xfrm>
            <a:off x="444500" y="7585075"/>
            <a:ext cx="2535555" cy="136525"/>
          </a:xfrm>
          <a:prstGeom prst="rect">
            <a:avLst/>
          </a:prstGeom>
        </p:spPr>
        <p:txBody>
          <a:bodyPr vert="horz" wrap="square" lIns="0" tIns="0" rIns="0" bIns="0" rtlCol="0">
            <a:spAutoFit/>
          </a:bodyPr>
          <a:lstStyle/>
          <a:p>
            <a:pPr marL="12700">
              <a:lnSpc>
                <a:spcPct val="100000"/>
              </a:lnSpc>
            </a:pPr>
            <a:r>
              <a:rPr sz="800" u="sng" spc="-200" dirty="0">
                <a:latin typeface="Times New Roman"/>
                <a:cs typeface="Times New Roman"/>
                <a:hlinkClick r:id="rId12"/>
              </a:rPr>
              <a:t> </a:t>
            </a:r>
            <a:r>
              <a:rPr sz="800" b="1" u="sng" spc="-5" dirty="0">
                <a:latin typeface="Arial"/>
                <a:cs typeface="Arial"/>
                <a:hlinkClick r:id="rId12"/>
              </a:rPr>
              <a:t>machinelearningcanvas.com </a:t>
            </a:r>
            <a:r>
              <a:rPr sz="800" b="1" spc="-5" dirty="0">
                <a:latin typeface="Arial"/>
                <a:cs typeface="Arial"/>
              </a:rPr>
              <a:t>by Louis Dorard,</a:t>
            </a:r>
            <a:r>
              <a:rPr sz="800" b="1" spc="-70" dirty="0">
                <a:latin typeface="Arial"/>
                <a:cs typeface="Arial"/>
              </a:rPr>
              <a:t> </a:t>
            </a:r>
            <a:r>
              <a:rPr sz="800" b="1" spc="-5" dirty="0">
                <a:latin typeface="Arial"/>
                <a:cs typeface="Arial"/>
              </a:rPr>
              <a:t>Ph.D.</a:t>
            </a:r>
            <a:endParaRPr sz="800">
              <a:latin typeface="Arial"/>
              <a:cs typeface="Arial"/>
            </a:endParaRPr>
          </a:p>
        </p:txBody>
      </p:sp>
      <p:sp>
        <p:nvSpPr>
          <p:cNvPr id="37" name="object 37"/>
          <p:cNvSpPr txBox="1"/>
          <p:nvPr/>
        </p:nvSpPr>
        <p:spPr>
          <a:xfrm>
            <a:off x="4440501" y="7585075"/>
            <a:ext cx="3873500" cy="135890"/>
          </a:xfrm>
          <a:prstGeom prst="rect">
            <a:avLst/>
          </a:prstGeom>
        </p:spPr>
        <p:txBody>
          <a:bodyPr vert="horz" wrap="square" lIns="0" tIns="0" rIns="0" bIns="0" rtlCol="0">
            <a:spAutoFit/>
          </a:bodyPr>
          <a:lstStyle/>
          <a:p>
            <a:pPr marL="12700">
              <a:lnSpc>
                <a:spcPct val="100000"/>
              </a:lnSpc>
            </a:pPr>
            <a:r>
              <a:rPr sz="800" spc="-5" dirty="0">
                <a:latin typeface="Arial"/>
                <a:cs typeface="Arial"/>
              </a:rPr>
              <a:t>Licensed under </a:t>
            </a:r>
            <a:r>
              <a:rPr sz="800" dirty="0">
                <a:latin typeface="Arial"/>
                <a:cs typeface="Arial"/>
              </a:rPr>
              <a:t>a </a:t>
            </a:r>
            <a:r>
              <a:rPr sz="800" spc="-5" dirty="0">
                <a:latin typeface="Arial"/>
                <a:cs typeface="Arial"/>
              </a:rPr>
              <a:t>Creative Commons Attribution-ShareAlike 4.0 International</a:t>
            </a:r>
            <a:r>
              <a:rPr sz="800" spc="35" dirty="0">
                <a:latin typeface="Arial"/>
                <a:cs typeface="Arial"/>
              </a:rPr>
              <a:t> </a:t>
            </a:r>
            <a:r>
              <a:rPr sz="800" spc="-5" dirty="0">
                <a:latin typeface="Arial"/>
                <a:cs typeface="Arial"/>
              </a:rPr>
              <a:t>License.</a:t>
            </a:r>
            <a:endParaRPr sz="800">
              <a:latin typeface="Arial"/>
              <a:cs typeface="Arial"/>
            </a:endParaRPr>
          </a:p>
        </p:txBody>
      </p:sp>
      <p:sp>
        <p:nvSpPr>
          <p:cNvPr id="38" name="object 38"/>
          <p:cNvSpPr/>
          <p:nvPr/>
        </p:nvSpPr>
        <p:spPr>
          <a:xfrm>
            <a:off x="8324850" y="7496175"/>
            <a:ext cx="190500" cy="190500"/>
          </a:xfrm>
          <a:prstGeom prst="rect">
            <a:avLst/>
          </a:prstGeom>
          <a:blipFill>
            <a:blip r:embed="rId13" cstate="print"/>
            <a:stretch>
              <a:fillRect/>
            </a:stretch>
          </a:blipFill>
        </p:spPr>
        <p:txBody>
          <a:bodyPr wrap="square" lIns="0" tIns="0" rIns="0" bIns="0" rtlCol="0"/>
          <a:lstStyle/>
          <a:p>
            <a:endParaRPr/>
          </a:p>
        </p:txBody>
      </p:sp>
      <p:sp>
        <p:nvSpPr>
          <p:cNvPr id="39" name="object 39"/>
          <p:cNvSpPr/>
          <p:nvPr/>
        </p:nvSpPr>
        <p:spPr>
          <a:xfrm>
            <a:off x="8553450" y="7496175"/>
            <a:ext cx="190500" cy="190500"/>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8782050" y="7496175"/>
            <a:ext cx="190500" cy="190500"/>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9010650" y="7496175"/>
            <a:ext cx="190500" cy="190500"/>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9239250" y="7496175"/>
            <a:ext cx="190500" cy="190500"/>
          </a:xfrm>
          <a:prstGeom prst="rect">
            <a:avLst/>
          </a:prstGeom>
          <a:blipFill>
            <a:blip r:embed="rId17" cstate="print"/>
            <a:stretch>
              <a:fillRect/>
            </a:stretch>
          </a:blipFill>
        </p:spPr>
        <p:txBody>
          <a:bodyPr wrap="square" lIns="0" tIns="0" rIns="0" bIns="0" rtlCol="0"/>
          <a:lstStyle/>
          <a:p>
            <a:endParaRPr/>
          </a:p>
        </p:txBody>
      </p:sp>
      <p:sp>
        <p:nvSpPr>
          <p:cNvPr id="43" name="TextBox 42"/>
          <p:cNvSpPr txBox="1"/>
          <p:nvPr/>
        </p:nvSpPr>
        <p:spPr>
          <a:xfrm>
            <a:off x="4133850" y="6400800"/>
            <a:ext cx="3028950"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After deployment it may be possible to measure churn but if deployed to Twitter or other social media the impact monitoring would be difficult. It may be possible to monitor the sentiment of responses from customers following any corrective actions taken automatically. There wouldn’t be a baseline to compare to since the alternative is no response, but positive sentiment could be taken as effective responses. </a:t>
            </a:r>
            <a:endParaRPr lang="en-US" sz="800" dirty="0">
              <a:latin typeface="Arial" panose="020B0604020202020204" pitchFamily="34" charset="0"/>
              <a:cs typeface="Arial" panose="020B0604020202020204" pitchFamily="34" charset="0"/>
            </a:endParaRPr>
          </a:p>
        </p:txBody>
      </p:sp>
      <p:sp>
        <p:nvSpPr>
          <p:cNvPr id="44" name="Rectangle 43"/>
          <p:cNvSpPr/>
          <p:nvPr/>
        </p:nvSpPr>
        <p:spPr>
          <a:xfrm>
            <a:off x="-2514600" y="5991225"/>
            <a:ext cx="1746422" cy="1363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Could be possible to predict fare class as well which could help to determine value of a customer. </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A24FD-02A7-4F08-917A-71E22C79B97E}"/>
              </a:ext>
            </a:extLst>
          </p:cNvPr>
          <p:cNvSpPr>
            <a:spLocks noGrp="1"/>
          </p:cNvSpPr>
          <p:nvPr>
            <p:ph type="title"/>
          </p:nvPr>
        </p:nvSpPr>
        <p:spPr>
          <a:xfrm>
            <a:off x="502920" y="310896"/>
            <a:ext cx="9052560" cy="276999"/>
          </a:xfrm>
        </p:spPr>
        <p:txBody>
          <a:bodyPr/>
          <a:lstStyle/>
          <a:p>
            <a:r>
              <a:rPr lang="en-US" dirty="0"/>
              <a:t>References</a:t>
            </a:r>
          </a:p>
        </p:txBody>
      </p:sp>
      <p:sp>
        <p:nvSpPr>
          <p:cNvPr id="4" name="Text Placeholder 3">
            <a:extLst>
              <a:ext uri="{FF2B5EF4-FFF2-40B4-BE49-F238E27FC236}">
                <a16:creationId xmlns:a16="http://schemas.microsoft.com/office/drawing/2014/main" id="{D823BC12-0073-46F8-B971-B41D432EE3DB}"/>
              </a:ext>
            </a:extLst>
          </p:cNvPr>
          <p:cNvSpPr>
            <a:spLocks noGrp="1"/>
          </p:cNvSpPr>
          <p:nvPr>
            <p:ph type="body" idx="1"/>
          </p:nvPr>
        </p:nvSpPr>
        <p:spPr>
          <a:xfrm>
            <a:off x="502920" y="1787652"/>
            <a:ext cx="9052560" cy="2769989"/>
          </a:xfrm>
        </p:spPr>
        <p:txBody>
          <a:bodyPr/>
          <a:lstStyle/>
          <a:p>
            <a:pPr marL="285750" indent="-285750">
              <a:buFont typeface="Arial" panose="020B0604020202020204" pitchFamily="34" charset="0"/>
              <a:buChar char="•"/>
            </a:pPr>
            <a:r>
              <a:rPr lang="en-US" dirty="0"/>
              <a:t>Overview</a:t>
            </a:r>
            <a:endParaRPr lang="en-US" dirty="0">
              <a:hlinkClick r:id="rId2"/>
            </a:endParaRPr>
          </a:p>
          <a:p>
            <a:pPr marL="742950" lvl="1" indent="-285750">
              <a:buFont typeface="Arial" panose="020B0604020202020204" pitchFamily="34" charset="0"/>
              <a:buChar char="•"/>
            </a:pPr>
            <a:r>
              <a:rPr lang="en-US" dirty="0">
                <a:hlinkClick r:id="rId2"/>
              </a:rPr>
              <a:t>https://indatalabs.com/blog/data-science/machine-learning-canvas-to-design-better-machine-learning-systems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u="sng" dirty="0">
                <a:hlinkClick r:id="rId3"/>
              </a:rPr>
              <a:t>Real-estate Deals</a:t>
            </a:r>
            <a:endParaRPr lang="en-US" dirty="0"/>
          </a:p>
          <a:p>
            <a:pPr marL="742950" lvl="1" indent="-285750">
              <a:buFont typeface="Arial" panose="020B0604020202020204" pitchFamily="34" charset="0"/>
              <a:buChar char="•"/>
            </a:pPr>
            <a:r>
              <a:rPr lang="en-US" u="sng" dirty="0">
                <a:hlinkClick r:id="rId4"/>
              </a:rPr>
              <a:t>Priority Inbox</a:t>
            </a:r>
            <a:endParaRPr lang="en-US" dirty="0"/>
          </a:p>
          <a:p>
            <a:pPr marL="742950" lvl="1" indent="-285750">
              <a:buFont typeface="Arial" panose="020B0604020202020204" pitchFamily="34" charset="0"/>
              <a:buChar char="•"/>
            </a:pPr>
            <a:r>
              <a:rPr lang="en-US" u="sng" dirty="0">
                <a:hlinkClick r:id="rId5"/>
              </a:rPr>
              <a:t>Customer Retention</a:t>
            </a:r>
            <a:endParaRPr lang="en-US" dirty="0"/>
          </a:p>
          <a:p>
            <a:pPr marL="742950" lvl="1" indent="-285750">
              <a:buFont typeface="Arial" panose="020B0604020202020204" pitchFamily="34" charset="0"/>
              <a:buChar char="•"/>
            </a:pPr>
            <a:r>
              <a:rPr lang="en-US" u="sng" dirty="0">
                <a:hlinkClick r:id="rId6"/>
              </a:rPr>
              <a:t>Fake Hotel Reviews</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651</Words>
  <Application>Microsoft Office PowerPoint</Application>
  <PresentationFormat>Custom</PresentationFormat>
  <Paragraphs>52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Farmer, Fallon (US - Arlington)</dc:creator>
  <cp:lastModifiedBy>Roden, Eric Victor</cp:lastModifiedBy>
  <cp:revision>7</cp:revision>
  <dcterms:created xsi:type="dcterms:W3CDTF">2018-07-18T14:09:31Z</dcterms:created>
  <dcterms:modified xsi:type="dcterms:W3CDTF">2018-07-23T21:07:54Z</dcterms:modified>
</cp:coreProperties>
</file>