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9" r:id="rId7"/>
    <p:sldId id="260" r:id="rId8"/>
    <p:sldId id="270" r:id="rId9"/>
    <p:sldId id="264" r:id="rId10"/>
    <p:sldId id="267" r:id="rId11"/>
    <p:sldId id="261" r:id="rId12"/>
    <p:sldId id="262" r:id="rId13"/>
    <p:sldId id="266" r:id="rId14"/>
    <p:sldId id="265" r:id="rId15"/>
    <p:sldId id="271" r:id="rId16"/>
    <p:sldId id="26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03T16:49:31.252" idx="1">
    <p:pos x="791" y="2065"/>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223150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154395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78804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316936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883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174836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73741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34701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406998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135633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E7A275C-1910-46EC-A9DE-6A687A1B98B7}" type="datetimeFigureOut">
              <a:rPr kumimoji="1" lang="ja-JP" altLang="en-US" smtClean="0"/>
              <a:t>2019/4/3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178768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A275C-1910-46EC-A9DE-6A687A1B98B7}" type="datetimeFigureOut">
              <a:rPr kumimoji="1" lang="ja-JP" altLang="en-US" smtClean="0"/>
              <a:t>2019/4/3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DD692-246C-495D-AB35-B167F3C031A9}" type="slidenum">
              <a:rPr kumimoji="1" lang="ja-JP" altLang="en-US" smtClean="0"/>
              <a:t>‹#›</a:t>
            </a:fld>
            <a:endParaRPr kumimoji="1" lang="ja-JP" altLang="en-US"/>
          </a:p>
        </p:txBody>
      </p:sp>
    </p:spTree>
    <p:extLst>
      <p:ext uri="{BB962C8B-B14F-4D97-AF65-F5344CB8AC3E}">
        <p14:creationId xmlns:p14="http://schemas.microsoft.com/office/powerpoint/2010/main" val="1083256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サッカーロボット</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860474627"/>
      </p:ext>
    </p:extLst>
  </p:cSld>
  <p:clrMapOvr>
    <a:masterClrMapping/>
  </p:clrMapOvr>
  <mc:AlternateContent xmlns:mc="http://schemas.openxmlformats.org/markup-compatibility/2006">
    <mc:Choice xmlns:p14="http://schemas.microsoft.com/office/powerpoint/2010/main" Requires="p14">
      <p:transition spd="slow" p14:dur="2000" advTm="1723"/>
    </mc:Choice>
    <mc:Fallback>
      <p:transition spd="slow" advTm="172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超音波センサ（サンプルプログラム）</a:t>
            </a:r>
            <a:endParaRPr kumimoji="1" lang="ja-JP" altLang="en-US" dirty="0"/>
          </a:p>
        </p:txBody>
      </p:sp>
      <p:sp>
        <p:nvSpPr>
          <p:cNvPr id="3" name="コンテンツ プレースホルダー 2"/>
          <p:cNvSpPr>
            <a:spLocks noGrp="1"/>
          </p:cNvSpPr>
          <p:nvPr>
            <p:ph idx="1"/>
          </p:nvPr>
        </p:nvSpPr>
        <p:spPr>
          <a:xfrm>
            <a:off x="0" y="1828799"/>
            <a:ext cx="12192000" cy="5029201"/>
          </a:xfrm>
        </p:spPr>
        <p:txBody>
          <a:bodyPr numCol="2">
            <a:normAutofit/>
          </a:bodyPr>
          <a:lstStyle/>
          <a:p>
            <a:pPr marL="0" indent="0">
              <a:buNone/>
            </a:pPr>
            <a:r>
              <a:rPr lang="en-US" altLang="ja-JP" sz="1400" dirty="0"/>
              <a:t>unsigned long echo = 0; //</a:t>
            </a:r>
            <a:r>
              <a:rPr lang="ja-JP" altLang="en-US" sz="1400" dirty="0"/>
              <a:t>反射波用変数</a:t>
            </a:r>
          </a:p>
          <a:p>
            <a:pPr marL="0" indent="0">
              <a:buNone/>
            </a:pPr>
            <a:r>
              <a:rPr lang="en-US" altLang="ja-JP" sz="1400" dirty="0" err="1"/>
              <a:t>int</a:t>
            </a:r>
            <a:r>
              <a:rPr lang="en-US" altLang="ja-JP" sz="1400" dirty="0"/>
              <a:t> </a:t>
            </a:r>
            <a:r>
              <a:rPr lang="en-US" altLang="ja-JP" sz="1400" dirty="0" err="1"/>
              <a:t>signalPin</a:t>
            </a:r>
            <a:r>
              <a:rPr lang="en-US" altLang="ja-JP" sz="1400" dirty="0"/>
              <a:t> = 9; //</a:t>
            </a:r>
            <a:r>
              <a:rPr lang="ja-JP" altLang="en-US" sz="1400" dirty="0"/>
              <a:t>信号線用ピン</a:t>
            </a:r>
          </a:p>
          <a:p>
            <a:pPr marL="0" indent="0">
              <a:buNone/>
            </a:pPr>
            <a:endParaRPr lang="ja-JP" altLang="en-US" sz="1400" dirty="0"/>
          </a:p>
          <a:p>
            <a:pPr marL="0" indent="0">
              <a:buNone/>
            </a:pPr>
            <a:r>
              <a:rPr lang="en-US" altLang="ja-JP" sz="1400" dirty="0"/>
              <a:t>void setup() {</a:t>
            </a:r>
          </a:p>
          <a:p>
            <a:pPr marL="0" indent="0">
              <a:buNone/>
            </a:pPr>
            <a:r>
              <a:rPr lang="en-US" altLang="ja-JP" sz="1400" dirty="0"/>
              <a:t>  </a:t>
            </a:r>
            <a:r>
              <a:rPr lang="en-US" altLang="ja-JP" sz="1400" dirty="0" err="1"/>
              <a:t>Serial.begin</a:t>
            </a:r>
            <a:r>
              <a:rPr lang="en-US" altLang="ja-JP" sz="1400" dirty="0"/>
              <a:t>(9600);</a:t>
            </a:r>
          </a:p>
          <a:p>
            <a:pPr marL="0" indent="0">
              <a:buNone/>
            </a:pPr>
            <a:r>
              <a:rPr lang="en-US" altLang="ja-JP" sz="1400" dirty="0"/>
              <a:t>}</a:t>
            </a:r>
          </a:p>
          <a:p>
            <a:pPr marL="0" indent="0">
              <a:buNone/>
            </a:pPr>
            <a:endParaRPr lang="en-US" altLang="ja-JP" sz="1400" dirty="0"/>
          </a:p>
          <a:p>
            <a:pPr marL="0" indent="0">
              <a:buNone/>
            </a:pPr>
            <a:r>
              <a:rPr lang="en-US" altLang="ja-JP" sz="1400" dirty="0"/>
              <a:t>void loop() {</a:t>
            </a:r>
          </a:p>
          <a:p>
            <a:pPr marL="0" indent="0">
              <a:buNone/>
            </a:pPr>
            <a:r>
              <a:rPr lang="en-US" altLang="ja-JP" sz="1400" dirty="0"/>
              <a:t>  </a:t>
            </a:r>
            <a:r>
              <a:rPr lang="en-US" altLang="ja-JP" sz="1400" dirty="0" err="1"/>
              <a:t>pinMode</a:t>
            </a:r>
            <a:r>
              <a:rPr lang="en-US" altLang="ja-JP" sz="1400" dirty="0"/>
              <a:t>(</a:t>
            </a:r>
            <a:r>
              <a:rPr lang="en-US" altLang="ja-JP" sz="1400" dirty="0" err="1"/>
              <a:t>signalPin,OUTPUT</a:t>
            </a:r>
            <a:r>
              <a:rPr lang="en-US" altLang="ja-JP" sz="1400" dirty="0"/>
              <a:t>); //</a:t>
            </a:r>
            <a:r>
              <a:rPr lang="ja-JP" altLang="en-US" sz="1400" dirty="0"/>
              <a:t>出力に切り替え</a:t>
            </a:r>
          </a:p>
          <a:p>
            <a:pPr marL="0" indent="0">
              <a:buNone/>
            </a:pPr>
            <a:r>
              <a:rPr lang="ja-JP" altLang="en-US" sz="1400" dirty="0"/>
              <a:t>  </a:t>
            </a:r>
            <a:r>
              <a:rPr lang="en-US" altLang="ja-JP" sz="1400" dirty="0" err="1"/>
              <a:t>digitalWrite</a:t>
            </a:r>
            <a:r>
              <a:rPr lang="en-US" altLang="ja-JP" sz="1400" dirty="0"/>
              <a:t>(</a:t>
            </a:r>
            <a:r>
              <a:rPr lang="en-US" altLang="ja-JP" sz="1400" dirty="0" err="1"/>
              <a:t>signalPin,LOW</a:t>
            </a:r>
            <a:r>
              <a:rPr lang="en-US" altLang="ja-JP" sz="1400" dirty="0"/>
              <a:t>);</a:t>
            </a:r>
          </a:p>
          <a:p>
            <a:pPr marL="0" indent="0">
              <a:buNone/>
            </a:pPr>
            <a:r>
              <a:rPr lang="en-US" altLang="ja-JP" sz="1400" dirty="0"/>
              <a:t>  </a:t>
            </a:r>
            <a:r>
              <a:rPr lang="en-US" altLang="ja-JP" sz="1400" dirty="0" err="1"/>
              <a:t>delayMicroseconds</a:t>
            </a:r>
            <a:r>
              <a:rPr lang="en-US" altLang="ja-JP" sz="1400" dirty="0"/>
              <a:t>(2);</a:t>
            </a:r>
          </a:p>
          <a:p>
            <a:pPr marL="0" indent="0">
              <a:buNone/>
            </a:pPr>
            <a:r>
              <a:rPr lang="en-US" altLang="ja-JP" sz="1400" dirty="0"/>
              <a:t>  </a:t>
            </a:r>
            <a:r>
              <a:rPr lang="en-US" altLang="ja-JP" sz="1400" dirty="0" err="1"/>
              <a:t>digitalWrite</a:t>
            </a:r>
            <a:r>
              <a:rPr lang="en-US" altLang="ja-JP" sz="1400" dirty="0"/>
              <a:t>(</a:t>
            </a:r>
            <a:r>
              <a:rPr lang="en-US" altLang="ja-JP" sz="1400" dirty="0" err="1"/>
              <a:t>signalPin,HIGH</a:t>
            </a:r>
            <a:r>
              <a:rPr lang="en-US" altLang="ja-JP" sz="1400" dirty="0"/>
              <a:t>); //</a:t>
            </a:r>
            <a:r>
              <a:rPr lang="ja-JP" altLang="en-US" sz="1400" dirty="0"/>
              <a:t>パルスを</a:t>
            </a:r>
            <a:r>
              <a:rPr lang="en-US" altLang="ja-JP" sz="1400" dirty="0"/>
              <a:t>5</a:t>
            </a:r>
            <a:r>
              <a:rPr lang="ja-JP" altLang="en-US" sz="1400" dirty="0"/>
              <a:t>秒間出力する</a:t>
            </a:r>
          </a:p>
          <a:p>
            <a:pPr marL="0" indent="0">
              <a:buNone/>
            </a:pPr>
            <a:r>
              <a:rPr lang="ja-JP" altLang="en-US" sz="1400" dirty="0"/>
              <a:t>  </a:t>
            </a:r>
            <a:r>
              <a:rPr lang="en-US" altLang="ja-JP" sz="1400" dirty="0" err="1"/>
              <a:t>delayMicroseconds</a:t>
            </a:r>
            <a:r>
              <a:rPr lang="en-US" altLang="ja-JP" sz="1400" dirty="0"/>
              <a:t>(5);</a:t>
            </a:r>
          </a:p>
          <a:p>
            <a:pPr marL="0" indent="0">
              <a:buNone/>
            </a:pPr>
            <a:r>
              <a:rPr lang="en-US" altLang="ja-JP" sz="1400" dirty="0"/>
              <a:t>  </a:t>
            </a:r>
            <a:r>
              <a:rPr lang="en-US" altLang="ja-JP" sz="1400" dirty="0" err="1"/>
              <a:t>digitalWrite</a:t>
            </a:r>
            <a:r>
              <a:rPr lang="en-US" altLang="ja-JP" sz="1400" dirty="0"/>
              <a:t>(</a:t>
            </a:r>
            <a:r>
              <a:rPr lang="en-US" altLang="ja-JP" sz="1400" dirty="0" err="1"/>
              <a:t>signalPin,LOW</a:t>
            </a:r>
            <a:r>
              <a:rPr lang="en-US" altLang="ja-JP" sz="1400" dirty="0"/>
              <a:t>);</a:t>
            </a:r>
          </a:p>
          <a:p>
            <a:pPr marL="0" indent="0">
              <a:buNone/>
            </a:pPr>
            <a:r>
              <a:rPr lang="en-US" altLang="ja-JP" sz="1400" dirty="0"/>
              <a:t>  </a:t>
            </a:r>
            <a:r>
              <a:rPr lang="en-US" altLang="ja-JP" sz="1400" dirty="0" err="1"/>
              <a:t>pinMode</a:t>
            </a:r>
            <a:r>
              <a:rPr lang="en-US" altLang="ja-JP" sz="1400" dirty="0"/>
              <a:t>(</a:t>
            </a:r>
            <a:r>
              <a:rPr lang="en-US" altLang="ja-JP" sz="1400" dirty="0" err="1"/>
              <a:t>signalPin,INPUT</a:t>
            </a:r>
            <a:r>
              <a:rPr lang="en-US" altLang="ja-JP" sz="1400" dirty="0"/>
              <a:t>); //</a:t>
            </a:r>
            <a:r>
              <a:rPr lang="ja-JP" altLang="en-US" sz="1400" dirty="0"/>
              <a:t>入力に切り替え</a:t>
            </a:r>
          </a:p>
          <a:p>
            <a:pPr marL="0" indent="0">
              <a:buNone/>
            </a:pPr>
            <a:r>
              <a:rPr lang="ja-JP" altLang="en-US" sz="1400" dirty="0"/>
              <a:t>  </a:t>
            </a:r>
            <a:r>
              <a:rPr lang="en-US" altLang="ja-JP" sz="1400" dirty="0"/>
              <a:t>echo = </a:t>
            </a:r>
            <a:r>
              <a:rPr lang="en-US" altLang="ja-JP" sz="1400" dirty="0" err="1"/>
              <a:t>pulseIn</a:t>
            </a:r>
            <a:r>
              <a:rPr lang="en-US" altLang="ja-JP" sz="1400" dirty="0"/>
              <a:t>(</a:t>
            </a:r>
            <a:r>
              <a:rPr lang="en-US" altLang="ja-JP" sz="1400" dirty="0" err="1"/>
              <a:t>signalPin,HIGH</a:t>
            </a:r>
            <a:r>
              <a:rPr lang="en-US" altLang="ja-JP" sz="1400" dirty="0"/>
              <a:t>)/2; //</a:t>
            </a:r>
            <a:r>
              <a:rPr lang="ja-JP" altLang="en-US" sz="1400" dirty="0"/>
              <a:t>パルスが返ってくる時間を計測する</a:t>
            </a:r>
          </a:p>
          <a:p>
            <a:pPr marL="0" indent="0">
              <a:buNone/>
            </a:pPr>
            <a:r>
              <a:rPr lang="ja-JP" altLang="en-US" sz="1400" dirty="0"/>
              <a:t>  </a:t>
            </a:r>
            <a:r>
              <a:rPr lang="en-US" altLang="ja-JP" sz="1400" dirty="0" err="1"/>
              <a:t>int</a:t>
            </a:r>
            <a:r>
              <a:rPr lang="en-US" altLang="ja-JP" sz="1400" dirty="0"/>
              <a:t> distance = echo * 344 / 1000 ; //</a:t>
            </a:r>
            <a:r>
              <a:rPr lang="ja-JP" altLang="en-US" sz="1400" dirty="0"/>
              <a:t>音速</a:t>
            </a:r>
            <a:r>
              <a:rPr lang="en-US" altLang="ja-JP" sz="1400" dirty="0"/>
              <a:t>344m/s</a:t>
            </a:r>
            <a:r>
              <a:rPr lang="ja-JP" altLang="en-US" sz="1400" dirty="0"/>
              <a:t>として距離を計算する</a:t>
            </a:r>
          </a:p>
          <a:p>
            <a:pPr marL="0" indent="0">
              <a:buNone/>
            </a:pPr>
            <a:r>
              <a:rPr lang="ja-JP" altLang="en-US" sz="1400" dirty="0"/>
              <a:t>  </a:t>
            </a:r>
            <a:r>
              <a:rPr lang="en-US" altLang="ja-JP" sz="1400" dirty="0" err="1"/>
              <a:t>Serial.println</a:t>
            </a:r>
            <a:r>
              <a:rPr lang="en-US" altLang="ja-JP" sz="1400" dirty="0"/>
              <a:t>(distance); //</a:t>
            </a:r>
            <a:r>
              <a:rPr lang="ja-JP" altLang="en-US" sz="1400" dirty="0"/>
              <a:t>距離をシリアルモニタに表示する</a:t>
            </a:r>
          </a:p>
          <a:p>
            <a:pPr marL="0" indent="0">
              <a:buNone/>
            </a:pPr>
            <a:r>
              <a:rPr lang="ja-JP" altLang="en-US" sz="1400" dirty="0"/>
              <a:t>  </a:t>
            </a:r>
            <a:r>
              <a:rPr lang="en-US" altLang="ja-JP" sz="1400" dirty="0"/>
              <a:t>delay(1000);</a:t>
            </a:r>
          </a:p>
          <a:p>
            <a:pPr marL="0" indent="0">
              <a:buNone/>
            </a:pPr>
            <a:r>
              <a:rPr lang="en-US" altLang="ja-JP" sz="1400" dirty="0" smtClean="0"/>
              <a:t>}</a:t>
            </a:r>
          </a:p>
          <a:p>
            <a:pPr marL="0" indent="0">
              <a:buNone/>
            </a:pPr>
            <a:endParaRPr kumimoji="1" lang="en-US" altLang="ja-JP" sz="1400" dirty="0"/>
          </a:p>
          <a:p>
            <a:pPr marL="0" indent="0">
              <a:buNone/>
            </a:pPr>
            <a:endParaRPr lang="en-US" altLang="ja-JP" sz="1400" dirty="0" smtClean="0"/>
          </a:p>
          <a:p>
            <a:pPr marL="0" indent="0">
              <a:buNone/>
            </a:pPr>
            <a:r>
              <a:rPr kumimoji="1" lang="ja-JP" altLang="en-US" sz="1600" dirty="0" smtClean="0"/>
              <a:t>＜課題＞</a:t>
            </a:r>
            <a:endParaRPr kumimoji="1" lang="en-US" altLang="ja-JP" sz="1600" dirty="0" smtClean="0"/>
          </a:p>
          <a:p>
            <a:pPr marL="0" indent="0">
              <a:buNone/>
            </a:pPr>
            <a:r>
              <a:rPr kumimoji="1" lang="ja-JP" altLang="en-US" sz="1600" dirty="0" smtClean="0"/>
              <a:t>テオヤンセンロボットが壁にぶつからずに動くプログラムを書いてみよう。</a:t>
            </a:r>
            <a:endParaRPr kumimoji="1" lang="ja-JP" altLang="en-US" sz="1600" dirty="0"/>
          </a:p>
        </p:txBody>
      </p:sp>
    </p:spTree>
    <p:extLst>
      <p:ext uri="{BB962C8B-B14F-4D97-AF65-F5344CB8AC3E}">
        <p14:creationId xmlns:p14="http://schemas.microsoft.com/office/powerpoint/2010/main" val="1265055731"/>
      </p:ext>
    </p:extLst>
  </p:cSld>
  <p:clrMapOvr>
    <a:masterClrMapping/>
  </p:clrMapOvr>
  <mc:AlternateContent xmlns:mc="http://schemas.openxmlformats.org/markup-compatibility/2006">
    <mc:Choice xmlns:p14="http://schemas.microsoft.com/office/powerpoint/2010/main" Requires="p14">
      <p:transition spd="slow" p14:dur="2000" advTm="1280"/>
    </mc:Choice>
    <mc:Fallback>
      <p:transition spd="slow" advTm="128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smtClean="0"/>
              <a:t>PAD</a:t>
            </a:r>
            <a:r>
              <a:rPr kumimoji="1" lang="ja-JP" altLang="en-US" dirty="0" smtClean="0"/>
              <a:t>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下書きみたいなもの</a:t>
            </a:r>
            <a:endParaRPr kumimoji="1" lang="en-US" altLang="ja-JP" dirty="0" smtClean="0"/>
          </a:p>
          <a:p>
            <a:r>
              <a:rPr kumimoji="1" lang="ja-JP" altLang="en-US" dirty="0" smtClean="0"/>
              <a:t>どんなプログラムにするのかおおまかな動きを決める。</a:t>
            </a:r>
            <a:endParaRPr kumimoji="1" lang="en-US" altLang="ja-JP" dirty="0" smtClean="0"/>
          </a:p>
          <a:p>
            <a:endParaRPr lang="en-US" altLang="ja-JP" dirty="0"/>
          </a:p>
          <a:p>
            <a:endParaRPr kumimoji="1" lang="ja-JP" altLang="en-US" dirty="0"/>
          </a:p>
        </p:txBody>
      </p:sp>
      <p:cxnSp>
        <p:nvCxnSpPr>
          <p:cNvPr id="6" name="直線矢印コネクタ 5"/>
          <p:cNvCxnSpPr/>
          <p:nvPr/>
        </p:nvCxnSpPr>
        <p:spPr>
          <a:xfrm>
            <a:off x="6040580" y="3546707"/>
            <a:ext cx="18473" cy="275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732487" y="3752823"/>
            <a:ext cx="3574473" cy="4248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3856180" y="3763299"/>
            <a:ext cx="3592946" cy="369332"/>
          </a:xfrm>
          <a:prstGeom prst="rect">
            <a:avLst/>
          </a:prstGeom>
          <a:noFill/>
        </p:spPr>
        <p:txBody>
          <a:bodyPr wrap="square" rtlCol="0">
            <a:spAutoFit/>
          </a:bodyPr>
          <a:lstStyle/>
          <a:p>
            <a:pPr algn="ctr"/>
            <a:r>
              <a:rPr kumimoji="1" lang="ja-JP" altLang="en-US" dirty="0" smtClean="0"/>
              <a:t>地磁気センサ</a:t>
            </a:r>
            <a:endParaRPr kumimoji="1" lang="ja-JP" altLang="en-US" dirty="0"/>
          </a:p>
        </p:txBody>
      </p:sp>
      <p:sp>
        <p:nvSpPr>
          <p:cNvPr id="10" name="正方形/長方形 9"/>
          <p:cNvSpPr/>
          <p:nvPr/>
        </p:nvSpPr>
        <p:spPr>
          <a:xfrm>
            <a:off x="3734543" y="4669044"/>
            <a:ext cx="3606801" cy="4433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3902859" y="4670219"/>
            <a:ext cx="3606801" cy="369332"/>
          </a:xfrm>
          <a:prstGeom prst="rect">
            <a:avLst/>
          </a:prstGeom>
          <a:noFill/>
        </p:spPr>
        <p:txBody>
          <a:bodyPr wrap="square" rtlCol="0">
            <a:spAutoFit/>
          </a:bodyPr>
          <a:lstStyle/>
          <a:p>
            <a:pPr algn="ctr"/>
            <a:r>
              <a:rPr kumimoji="1" lang="ja-JP" altLang="en-US" dirty="0" smtClean="0"/>
              <a:t>ラインセンサ</a:t>
            </a:r>
            <a:endParaRPr kumimoji="1" lang="ja-JP" altLang="en-US" dirty="0"/>
          </a:p>
        </p:txBody>
      </p:sp>
      <p:sp>
        <p:nvSpPr>
          <p:cNvPr id="15" name="正方形/長方形 14"/>
          <p:cNvSpPr/>
          <p:nvPr/>
        </p:nvSpPr>
        <p:spPr>
          <a:xfrm>
            <a:off x="3714014" y="5469240"/>
            <a:ext cx="3592946" cy="3971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3842325" y="5500663"/>
            <a:ext cx="3606801" cy="369332"/>
          </a:xfrm>
          <a:prstGeom prst="rect">
            <a:avLst/>
          </a:prstGeom>
          <a:noFill/>
        </p:spPr>
        <p:txBody>
          <a:bodyPr wrap="square" rtlCol="0">
            <a:spAutoFit/>
          </a:bodyPr>
          <a:lstStyle/>
          <a:p>
            <a:pPr algn="ctr"/>
            <a:r>
              <a:rPr kumimoji="1" lang="ja-JP" altLang="en-US" dirty="0" smtClean="0"/>
              <a:t>ボールセンサ</a:t>
            </a:r>
            <a:endParaRPr kumimoji="1" lang="ja-JP" altLang="en-US" dirty="0"/>
          </a:p>
        </p:txBody>
      </p:sp>
      <p:sp>
        <p:nvSpPr>
          <p:cNvPr id="24" name="正方形/長方形 23"/>
          <p:cNvSpPr/>
          <p:nvPr/>
        </p:nvSpPr>
        <p:spPr>
          <a:xfrm>
            <a:off x="8465128" y="4638443"/>
            <a:ext cx="2683163" cy="5838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8488218" y="4645891"/>
            <a:ext cx="2650837" cy="369332"/>
          </a:xfrm>
          <a:prstGeom prst="rect">
            <a:avLst/>
          </a:prstGeom>
          <a:noFill/>
        </p:spPr>
        <p:txBody>
          <a:bodyPr wrap="square" rtlCol="0">
            <a:spAutoFit/>
          </a:bodyPr>
          <a:lstStyle/>
          <a:p>
            <a:r>
              <a:rPr kumimoji="1" lang="ja-JP" altLang="en-US" dirty="0" smtClean="0"/>
              <a:t>コート内へ移動</a:t>
            </a:r>
            <a:endParaRPr kumimoji="1" lang="ja-JP" altLang="en-US" dirty="0"/>
          </a:p>
        </p:txBody>
      </p:sp>
      <p:sp>
        <p:nvSpPr>
          <p:cNvPr id="31" name="円形吹き出し 30"/>
          <p:cNvSpPr/>
          <p:nvPr/>
        </p:nvSpPr>
        <p:spPr>
          <a:xfrm>
            <a:off x="7306960" y="2962085"/>
            <a:ext cx="3466263" cy="1539859"/>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テキスト ボックス 31"/>
          <p:cNvSpPr txBox="1"/>
          <p:nvPr/>
        </p:nvSpPr>
        <p:spPr>
          <a:xfrm>
            <a:off x="7998372" y="3362041"/>
            <a:ext cx="2858814" cy="369332"/>
          </a:xfrm>
          <a:prstGeom prst="rect">
            <a:avLst/>
          </a:prstGeom>
          <a:noFill/>
        </p:spPr>
        <p:txBody>
          <a:bodyPr wrap="square" rtlCol="0">
            <a:spAutoFit/>
          </a:bodyPr>
          <a:lstStyle/>
          <a:p>
            <a:r>
              <a:rPr kumimoji="1" lang="ja-JP" altLang="en-US" dirty="0" smtClean="0"/>
              <a:t>ラインセンサが反応</a:t>
            </a:r>
            <a:endParaRPr kumimoji="1" lang="ja-JP" altLang="en-US" dirty="0"/>
          </a:p>
        </p:txBody>
      </p:sp>
      <p:cxnSp>
        <p:nvCxnSpPr>
          <p:cNvPr id="36" name="直線矢印コネクタ 35"/>
          <p:cNvCxnSpPr/>
          <p:nvPr/>
        </p:nvCxnSpPr>
        <p:spPr>
          <a:xfrm>
            <a:off x="7341344" y="4922925"/>
            <a:ext cx="1123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7306960" y="5222299"/>
            <a:ext cx="1158168" cy="445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128182"/>
      </p:ext>
    </p:extLst>
  </p:cSld>
  <p:clrMapOvr>
    <a:masterClrMapping/>
  </p:clrMapOvr>
  <mc:AlternateContent xmlns:mc="http://schemas.openxmlformats.org/markup-compatibility/2006">
    <mc:Choice xmlns:p14="http://schemas.microsoft.com/office/powerpoint/2010/main" Requires="p14">
      <p:transition spd="slow" p14:dur="2000" advTm="56740"/>
    </mc:Choice>
    <mc:Fallback>
      <p:transition spd="slow" advTm="5674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シリアルモニタを活用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各センサが返す値を見ることができる。</a:t>
            </a:r>
            <a:endParaRPr kumimoji="1" lang="en-US" altLang="ja-JP" dirty="0" smtClean="0"/>
          </a:p>
          <a:p>
            <a:endParaRPr lang="en-US" altLang="ja-JP" dirty="0"/>
          </a:p>
          <a:p>
            <a:r>
              <a:rPr kumimoji="1" lang="ja-JP" altLang="en-US" dirty="0" smtClean="0"/>
              <a:t>ボールセンサが返す値を見て、ボールの距離によってどのくらいの値を返すのか調べておく。</a:t>
            </a:r>
            <a:endParaRPr kumimoji="1" lang="en-US" altLang="ja-JP" dirty="0" smtClean="0"/>
          </a:p>
          <a:p>
            <a:endParaRPr lang="en-US" altLang="ja-JP" dirty="0"/>
          </a:p>
          <a:p>
            <a:r>
              <a:rPr kumimoji="1" lang="ja-JP" altLang="en-US" dirty="0" smtClean="0"/>
              <a:t>地磁気センサが返す値を見て、方向とその数値を調べる。</a:t>
            </a:r>
            <a:endParaRPr kumimoji="1" lang="en-US" altLang="ja-JP" dirty="0" smtClean="0"/>
          </a:p>
          <a:p>
            <a:endParaRPr lang="en-US" altLang="ja-JP" dirty="0"/>
          </a:p>
          <a:p>
            <a:endParaRPr kumimoji="1" lang="ja-JP" altLang="en-US" sz="1400" dirty="0"/>
          </a:p>
        </p:txBody>
      </p:sp>
    </p:spTree>
    <p:extLst>
      <p:ext uri="{BB962C8B-B14F-4D97-AF65-F5344CB8AC3E}">
        <p14:creationId xmlns:p14="http://schemas.microsoft.com/office/powerpoint/2010/main" val="1000279090"/>
      </p:ext>
    </p:extLst>
  </p:cSld>
  <p:clrMapOvr>
    <a:masterClrMapping/>
  </p:clrMapOvr>
  <mc:AlternateContent xmlns:mc="http://schemas.openxmlformats.org/markup-compatibility/2006">
    <mc:Choice xmlns:p14="http://schemas.microsoft.com/office/powerpoint/2010/main" Requires="p14">
      <p:transition spd="slow" p14:dur="2000" advTm="1447"/>
    </mc:Choice>
    <mc:Fallback>
      <p:transition spd="slow" advTm="144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err="1" smtClean="0"/>
              <a:t>Serial.print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Serial.print</a:t>
            </a:r>
            <a:r>
              <a:rPr kumimoji="1" lang="en-US" altLang="ja-JP" dirty="0" smtClean="0"/>
              <a:t>()</a:t>
            </a:r>
          </a:p>
          <a:p>
            <a:pPr marL="0" indent="0">
              <a:buNone/>
            </a:pPr>
            <a:r>
              <a:rPr lang="en-US" altLang="ja-JP" dirty="0"/>
              <a:t> </a:t>
            </a:r>
            <a:r>
              <a:rPr lang="en-US" altLang="ja-JP" dirty="0" smtClean="0"/>
              <a:t> ()</a:t>
            </a:r>
            <a:r>
              <a:rPr lang="ja-JP" altLang="en-US" dirty="0" smtClean="0"/>
              <a:t>内の変数の値をシリアルモニタに出力する。</a:t>
            </a:r>
            <a:endParaRPr lang="en-US" altLang="ja-JP" dirty="0" smtClean="0"/>
          </a:p>
          <a:p>
            <a:pPr marL="0" indent="0">
              <a:buNone/>
            </a:pPr>
            <a:endParaRPr kumimoji="1" lang="en-US" altLang="ja-JP" dirty="0"/>
          </a:p>
          <a:p>
            <a:pPr marL="0" indent="0">
              <a:buNone/>
            </a:pPr>
            <a:r>
              <a:rPr kumimoji="1" lang="ja-JP" altLang="en-US" dirty="0" smtClean="0"/>
              <a:t>（使用例）</a:t>
            </a:r>
            <a:endParaRPr kumimoji="1" lang="en-US" altLang="ja-JP" dirty="0" smtClean="0"/>
          </a:p>
          <a:p>
            <a:pPr marL="0" indent="0">
              <a:buNone/>
            </a:pPr>
            <a:r>
              <a:rPr kumimoji="1" lang="en-US" altLang="ja-JP" dirty="0" err="1" smtClean="0"/>
              <a:t>Serial.print</a:t>
            </a:r>
            <a:r>
              <a:rPr kumimoji="1" lang="en-US" altLang="ja-JP" dirty="0" smtClean="0"/>
              <a:t>(ball1);</a:t>
            </a:r>
          </a:p>
          <a:p>
            <a:pPr marL="0" indent="0">
              <a:buNone/>
            </a:pPr>
            <a:r>
              <a:rPr lang="en-US" altLang="ja-JP" dirty="0" smtClean="0"/>
              <a:t>Ball1</a:t>
            </a:r>
            <a:r>
              <a:rPr lang="ja-JP" altLang="en-US" dirty="0" smtClean="0"/>
              <a:t>の値をシリアルモニタに出力する。</a:t>
            </a:r>
            <a:endParaRPr kumimoji="1" lang="ja-JP" altLang="en-US" dirty="0"/>
          </a:p>
        </p:txBody>
      </p:sp>
    </p:spTree>
    <p:extLst>
      <p:ext uri="{BB962C8B-B14F-4D97-AF65-F5344CB8AC3E}">
        <p14:creationId xmlns:p14="http://schemas.microsoft.com/office/powerpoint/2010/main" val="2202747233"/>
      </p:ext>
    </p:extLst>
  </p:cSld>
  <p:clrMapOvr>
    <a:masterClrMapping/>
  </p:clrMapOvr>
  <mc:AlternateContent xmlns:mc="http://schemas.openxmlformats.org/markup-compatibility/2006">
    <mc:Choice xmlns:p14="http://schemas.microsoft.com/office/powerpoint/2010/main" Requires="p14">
      <p:transition spd="slow" p14:dur="2000" advTm="5511"/>
    </mc:Choice>
    <mc:Fallback>
      <p:transition spd="slow" advTm="551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dirty="0" err="1" smtClean="0"/>
              <a:t>analogRead</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analogRead</a:t>
            </a:r>
            <a:r>
              <a:rPr kumimoji="1" lang="en-US" altLang="ja-JP" dirty="0" smtClean="0"/>
              <a:t>()</a:t>
            </a:r>
          </a:p>
          <a:p>
            <a:pPr marL="0" indent="0">
              <a:buNone/>
            </a:pPr>
            <a:r>
              <a:rPr lang="en-US" altLang="ja-JP" dirty="0" smtClean="0"/>
              <a:t>  ()</a:t>
            </a:r>
            <a:r>
              <a:rPr lang="ja-JP" altLang="en-US" dirty="0" smtClean="0"/>
              <a:t>内のピン番号に対応しているセンサが取得した値を返す。</a:t>
            </a:r>
            <a:endParaRPr lang="en-US" altLang="ja-JP" dirty="0" smtClean="0"/>
          </a:p>
          <a:p>
            <a:pPr marL="0" indent="0">
              <a:buNone/>
            </a:pPr>
            <a:endParaRPr kumimoji="1" lang="en-US" altLang="ja-JP" dirty="0" smtClean="0"/>
          </a:p>
          <a:p>
            <a:pPr marL="0" indent="0">
              <a:buNone/>
            </a:pPr>
            <a:r>
              <a:rPr kumimoji="1" lang="ja-JP" altLang="en-US" dirty="0" smtClean="0"/>
              <a:t>（使用例）</a:t>
            </a:r>
            <a:endParaRPr kumimoji="1" lang="en-US" altLang="ja-JP" dirty="0" smtClean="0"/>
          </a:p>
          <a:p>
            <a:pPr marL="0" indent="0">
              <a:buNone/>
            </a:pPr>
            <a:r>
              <a:rPr lang="en-US" altLang="ja-JP" dirty="0" smtClean="0"/>
              <a:t>Ball1 = </a:t>
            </a:r>
            <a:r>
              <a:rPr lang="en-US" altLang="ja-JP" dirty="0" err="1" smtClean="0"/>
              <a:t>analogRead</a:t>
            </a:r>
            <a:r>
              <a:rPr lang="en-US" altLang="ja-JP" dirty="0" smtClean="0"/>
              <a:t>(1);</a:t>
            </a:r>
          </a:p>
          <a:p>
            <a:pPr marL="0" indent="0">
              <a:buNone/>
            </a:pPr>
            <a:r>
              <a:rPr kumimoji="1" lang="en-US" altLang="ja-JP" dirty="0" smtClean="0"/>
              <a:t>Ball1</a:t>
            </a:r>
            <a:r>
              <a:rPr kumimoji="1" lang="ja-JP" altLang="en-US" dirty="0" smtClean="0"/>
              <a:t>にピン番号</a:t>
            </a:r>
            <a:r>
              <a:rPr kumimoji="1" lang="en-US" altLang="ja-JP" dirty="0" smtClean="0"/>
              <a:t>1</a:t>
            </a:r>
            <a:r>
              <a:rPr kumimoji="1" lang="ja-JP" altLang="en-US" dirty="0" smtClean="0"/>
              <a:t>に対応しているボールセンサが取得した値を入力する。</a:t>
            </a:r>
            <a:endParaRPr kumimoji="1" lang="ja-JP" altLang="en-US" dirty="0"/>
          </a:p>
        </p:txBody>
      </p:sp>
    </p:spTree>
    <p:extLst>
      <p:ext uri="{BB962C8B-B14F-4D97-AF65-F5344CB8AC3E}">
        <p14:creationId xmlns:p14="http://schemas.microsoft.com/office/powerpoint/2010/main" val="4059740945"/>
      </p:ext>
    </p:extLst>
  </p:cSld>
  <p:clrMapOvr>
    <a:masterClrMapping/>
  </p:clrMapOvr>
  <mc:AlternateContent xmlns:mc="http://schemas.openxmlformats.org/markup-compatibility/2006">
    <mc:Choice xmlns:p14="http://schemas.microsoft.com/office/powerpoint/2010/main" Requires="p14">
      <p:transition spd="slow" p14:dur="2000" advTm="2816"/>
    </mc:Choice>
    <mc:Fallback>
      <p:transition spd="slow" advTm="281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ボールセンサで取得した値をシリアルモニタに表示してみよう。</a:t>
            </a:r>
            <a:endParaRPr kumimoji="1" lang="ja-JP" altLang="en-US" dirty="0"/>
          </a:p>
        </p:txBody>
      </p:sp>
    </p:spTree>
    <p:extLst>
      <p:ext uri="{BB962C8B-B14F-4D97-AF65-F5344CB8AC3E}">
        <p14:creationId xmlns:p14="http://schemas.microsoft.com/office/powerpoint/2010/main" val="2861782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その他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エラーが出てきたら、その場所を確認し何が間違っているのか調べる。</a:t>
            </a:r>
            <a:endParaRPr kumimoji="1" lang="en-US" altLang="ja-JP" dirty="0" smtClean="0"/>
          </a:p>
          <a:p>
            <a:endParaRPr lang="en-US" altLang="ja-JP" dirty="0"/>
          </a:p>
          <a:p>
            <a:r>
              <a:rPr kumimoji="1" lang="ja-JP" altLang="en-US" dirty="0" smtClean="0"/>
              <a:t>なるべく、</a:t>
            </a:r>
            <a:r>
              <a:rPr kumimoji="1" lang="en-US" altLang="ja-JP" dirty="0" smtClean="0"/>
              <a:t>while</a:t>
            </a:r>
            <a:r>
              <a:rPr kumimoji="1" lang="ja-JP" altLang="en-US" dirty="0" smtClean="0"/>
              <a:t>文は使わない。</a:t>
            </a:r>
            <a:endParaRPr kumimoji="1" lang="ja-JP" altLang="en-US" dirty="0"/>
          </a:p>
        </p:txBody>
      </p:sp>
    </p:spTree>
    <p:extLst>
      <p:ext uri="{BB962C8B-B14F-4D97-AF65-F5344CB8AC3E}">
        <p14:creationId xmlns:p14="http://schemas.microsoft.com/office/powerpoint/2010/main" val="2193705483"/>
      </p:ext>
    </p:extLst>
  </p:cSld>
  <p:clrMapOvr>
    <a:masterClrMapping/>
  </p:clrMapOvr>
  <mc:AlternateContent xmlns:mc="http://schemas.openxmlformats.org/markup-compatibility/2006">
    <mc:Choice xmlns:p14="http://schemas.microsoft.com/office/powerpoint/2010/main" Requires="p14">
      <p:transition spd="slow" p14:dur="2000" advTm="2649"/>
    </mc:Choice>
    <mc:Fallback>
      <p:transition spd="slow" advTm="264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基本的な動き</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・いろいろなセンサの値を読み取って、読み取った値によって行動させる。</a:t>
            </a:r>
            <a:endParaRPr kumimoji="1" lang="en-US" altLang="ja-JP" dirty="0" smtClean="0"/>
          </a:p>
          <a:p>
            <a:pPr marL="0" indent="0">
              <a:buNone/>
            </a:pPr>
            <a:r>
              <a:rPr kumimoji="1" lang="ja-JP" altLang="en-US" dirty="0" smtClean="0"/>
              <a:t>例）　</a:t>
            </a:r>
            <a:endParaRPr kumimoji="1" lang="en-US" altLang="ja-JP" dirty="0" smtClean="0"/>
          </a:p>
          <a:p>
            <a:pPr marL="0" indent="0">
              <a:buNone/>
            </a:pPr>
            <a:r>
              <a:rPr kumimoji="1" lang="ja-JP" altLang="en-US" dirty="0" smtClean="0"/>
              <a:t>　・ボールを見つけたら、みつけた方向に移動させる。</a:t>
            </a:r>
            <a:endParaRPr kumimoji="1" lang="en-US" altLang="ja-JP" dirty="0" smtClean="0"/>
          </a:p>
          <a:p>
            <a:pPr marL="0" indent="0">
              <a:buNone/>
            </a:pPr>
            <a:r>
              <a:rPr kumimoji="1" lang="ja-JP" altLang="en-US" dirty="0" smtClean="0"/>
              <a:t>　・コートの白線を踏んだら、コート内へ移動する。</a:t>
            </a:r>
            <a:endParaRPr kumimoji="1" lang="en-US" altLang="ja-JP" dirty="0" smtClean="0"/>
          </a:p>
          <a:p>
            <a:pPr marL="0" indent="0">
              <a:buNone/>
            </a:pPr>
            <a:r>
              <a:rPr kumimoji="1" lang="ja-JP" altLang="en-US" dirty="0" smtClean="0"/>
              <a:t>　・機体の正面を常に相手のゴールがある方向に向ける。</a:t>
            </a:r>
            <a:endParaRPr kumimoji="1" lang="en-US" altLang="ja-JP" dirty="0" smtClean="0"/>
          </a:p>
        </p:txBody>
      </p:sp>
    </p:spTree>
    <p:extLst>
      <p:ext uri="{BB962C8B-B14F-4D97-AF65-F5344CB8AC3E}">
        <p14:creationId xmlns:p14="http://schemas.microsoft.com/office/powerpoint/2010/main" val="1830471650"/>
      </p:ext>
    </p:extLst>
  </p:cSld>
  <p:clrMapOvr>
    <a:masterClrMapping/>
  </p:clrMapOvr>
  <mc:AlternateContent xmlns:mc="http://schemas.openxmlformats.org/markup-compatibility/2006">
    <mc:Choice xmlns:p14="http://schemas.microsoft.com/office/powerpoint/2010/main" Requires="p14">
      <p:transition spd="slow" p14:dur="2000" advTm="2537"/>
    </mc:Choice>
    <mc:Fallback>
      <p:transition spd="slow" advTm="25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ボールセンサ</a:t>
            </a:r>
            <a:endParaRPr kumimoji="1" lang="ja-JP" altLang="en-US" dirty="0"/>
          </a:p>
        </p:txBody>
      </p:sp>
      <p:sp>
        <p:nvSpPr>
          <p:cNvPr id="3" name="コンテンツ プレースホルダー 2"/>
          <p:cNvSpPr>
            <a:spLocks noGrp="1"/>
          </p:cNvSpPr>
          <p:nvPr>
            <p:ph idx="1"/>
          </p:nvPr>
        </p:nvSpPr>
        <p:spPr>
          <a:xfrm>
            <a:off x="838200" y="1844098"/>
            <a:ext cx="10515600" cy="4351338"/>
          </a:xfrm>
        </p:spPr>
        <p:txBody>
          <a:bodyPr/>
          <a:lstStyle/>
          <a:p>
            <a:r>
              <a:rPr kumimoji="1" lang="ja-JP" altLang="en-US" dirty="0" smtClean="0"/>
              <a:t>ボールの距離を測定する。</a:t>
            </a:r>
            <a:endParaRPr kumimoji="1" lang="en-US" altLang="ja-JP" dirty="0" smtClean="0"/>
          </a:p>
          <a:p>
            <a:pPr marL="0" indent="0">
              <a:buNone/>
            </a:pPr>
            <a:r>
              <a:rPr kumimoji="1" lang="ja-JP" altLang="en-US" dirty="0" smtClean="0"/>
              <a:t>・基本的にはボールがある方向に機体を動かす。</a:t>
            </a:r>
            <a:endParaRPr kumimoji="1" lang="en-US" altLang="ja-JP" dirty="0" smtClean="0"/>
          </a:p>
          <a:p>
            <a:pPr marL="0" indent="0">
              <a:buNone/>
            </a:pPr>
            <a:endParaRPr kumimoji="1" lang="en-US" altLang="ja-JP" dirty="0" smtClean="0"/>
          </a:p>
          <a:p>
            <a:pPr marL="0" indent="0">
              <a:buNone/>
            </a:pPr>
            <a:r>
              <a:rPr kumimoji="1" lang="ja-JP" altLang="en-US" dirty="0" smtClean="0"/>
              <a:t>＊ボールが機体に対して、自分のゴール側にあるときそのまま</a:t>
            </a:r>
            <a:endParaRPr kumimoji="1" lang="en-US" altLang="ja-JP" dirty="0" smtClean="0"/>
          </a:p>
          <a:p>
            <a:pPr marL="0" indent="0">
              <a:buNone/>
            </a:pPr>
            <a:r>
              <a:rPr kumimoji="1" lang="ja-JP" altLang="en-US" dirty="0" smtClean="0"/>
              <a:t>　</a:t>
            </a:r>
            <a:r>
              <a:rPr lang="ja-JP" altLang="en-US" dirty="0" smtClean="0"/>
              <a:t>ボールに向かうと相手の得点になってしまう。 </a:t>
            </a:r>
            <a:r>
              <a:rPr kumimoji="1" lang="ja-JP" altLang="en-US" dirty="0" smtClean="0"/>
              <a:t>　　</a:t>
            </a:r>
            <a:endParaRPr lang="en-US" altLang="ja-JP" dirty="0"/>
          </a:p>
          <a:p>
            <a:pPr marL="0" indent="0">
              <a:buNone/>
            </a:pPr>
            <a:r>
              <a:rPr kumimoji="1" lang="ja-JP" altLang="en-US" dirty="0" smtClean="0"/>
              <a:t>　　　　　　　</a:t>
            </a:r>
            <a:endParaRPr kumimoji="1" lang="en-US" altLang="ja-JP" dirty="0" smtClean="0"/>
          </a:p>
          <a:p>
            <a:pPr marL="0" indent="0">
              <a:buNone/>
            </a:pPr>
            <a:endParaRPr lang="en-US" altLang="ja-JP" dirty="0"/>
          </a:p>
          <a:p>
            <a:pPr marL="0" indent="0">
              <a:buNone/>
            </a:pPr>
            <a:r>
              <a:rPr kumimoji="1" lang="ja-JP" altLang="en-US" dirty="0" smtClean="0"/>
              <a:t>　　　　　　　　　　　　回り込ませる</a:t>
            </a:r>
            <a:endParaRPr kumimoji="1" lang="ja-JP" altLang="en-US" dirty="0"/>
          </a:p>
        </p:txBody>
      </p:sp>
      <p:sp>
        <p:nvSpPr>
          <p:cNvPr id="4" name="下矢印 3"/>
          <p:cNvSpPr/>
          <p:nvPr/>
        </p:nvSpPr>
        <p:spPr>
          <a:xfrm>
            <a:off x="5975927" y="4378036"/>
            <a:ext cx="665018" cy="4895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982" y="567026"/>
            <a:ext cx="2743200" cy="2047875"/>
          </a:xfrm>
          <a:prstGeom prst="rect">
            <a:avLst/>
          </a:prstGeom>
        </p:spPr>
      </p:pic>
    </p:spTree>
    <p:extLst>
      <p:ext uri="{BB962C8B-B14F-4D97-AF65-F5344CB8AC3E}">
        <p14:creationId xmlns:p14="http://schemas.microsoft.com/office/powerpoint/2010/main" val="2909105430"/>
      </p:ext>
    </p:extLst>
  </p:cSld>
  <p:clrMapOvr>
    <a:masterClrMapping/>
  </p:clrMapOvr>
  <mc:AlternateContent xmlns:mc="http://schemas.openxmlformats.org/markup-compatibility/2006">
    <mc:Choice xmlns:p14="http://schemas.microsoft.com/office/powerpoint/2010/main" Requires="p14">
      <p:transition spd="slow" p14:dur="2000" advTm="1711"/>
    </mc:Choice>
    <mc:Fallback>
      <p:transition spd="slow" advTm="171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ボールセンサ（サンプルプログラム）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41539490"/>
      </p:ext>
    </p:extLst>
  </p:cSld>
  <p:clrMapOvr>
    <a:masterClrMapping/>
  </p:clrMapOvr>
  <mc:AlternateContent xmlns:mc="http://schemas.openxmlformats.org/markup-compatibility/2006">
    <mc:Choice xmlns:p14="http://schemas.microsoft.com/office/powerpoint/2010/main" Requires="p14">
      <p:transition spd="slow" p14:dur="2000" advTm="3633"/>
    </mc:Choice>
    <mc:Fallback>
      <p:transition spd="slow" advTm="363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地磁気センサ</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機体の向きを返す</a:t>
            </a:r>
            <a:endParaRPr kumimoji="1" lang="en-US" altLang="ja-JP" dirty="0" smtClean="0"/>
          </a:p>
          <a:p>
            <a:endParaRPr lang="en-US" altLang="ja-JP" dirty="0"/>
          </a:p>
          <a:p>
            <a:r>
              <a:rPr kumimoji="1" lang="ja-JP" altLang="en-US" dirty="0" smtClean="0"/>
              <a:t>自分のゴール側にボールを運ばせない</a:t>
            </a:r>
            <a:endParaRPr kumimoji="1" lang="ja-JP" altLang="en-US" dirty="0"/>
          </a:p>
        </p:txBody>
      </p:sp>
    </p:spTree>
    <p:extLst>
      <p:ext uri="{BB962C8B-B14F-4D97-AF65-F5344CB8AC3E}">
        <p14:creationId xmlns:p14="http://schemas.microsoft.com/office/powerpoint/2010/main" val="3374145180"/>
      </p:ext>
    </p:extLst>
  </p:cSld>
  <p:clrMapOvr>
    <a:masterClrMapping/>
  </p:clrMapOvr>
  <mc:AlternateContent xmlns:mc="http://schemas.openxmlformats.org/markup-compatibility/2006">
    <mc:Choice xmlns:p14="http://schemas.microsoft.com/office/powerpoint/2010/main" Requires="p14">
      <p:transition spd="slow" p14:dur="2000" advTm="2456"/>
    </mc:Choice>
    <mc:Fallback>
      <p:transition spd="slow" advTm="245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地磁気センサ（サンプルプログラム）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38609723"/>
      </p:ext>
    </p:extLst>
  </p:cSld>
  <p:clrMapOvr>
    <a:masterClrMapping/>
  </p:clrMapOvr>
  <mc:AlternateContent xmlns:mc="http://schemas.openxmlformats.org/markup-compatibility/2006">
    <mc:Choice xmlns:p14="http://schemas.microsoft.com/office/powerpoint/2010/main" Requires="p14">
      <p:transition spd="slow" p14:dur="2000" advTm="1714"/>
    </mc:Choice>
    <mc:Fallback>
      <p:transition spd="slow" advTm="171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ラインセンサ</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白色に反応して値を返す</a:t>
            </a:r>
            <a:endParaRPr kumimoji="1" lang="en-US" altLang="ja-JP" dirty="0" smtClean="0"/>
          </a:p>
          <a:p>
            <a:endParaRPr lang="en-US" altLang="ja-JP" dirty="0"/>
          </a:p>
          <a:p>
            <a:r>
              <a:rPr kumimoji="1" lang="ja-JP" altLang="en-US" dirty="0" smtClean="0"/>
              <a:t>コートの白線を踏んだらコート内に移動させる</a:t>
            </a:r>
            <a:endParaRPr kumimoji="1" lang="ja-JP" altLang="en-US" dirty="0"/>
          </a:p>
        </p:txBody>
      </p:sp>
    </p:spTree>
    <p:extLst>
      <p:ext uri="{BB962C8B-B14F-4D97-AF65-F5344CB8AC3E}">
        <p14:creationId xmlns:p14="http://schemas.microsoft.com/office/powerpoint/2010/main" val="3650255964"/>
      </p:ext>
    </p:extLst>
  </p:cSld>
  <p:clrMapOvr>
    <a:masterClrMapping/>
  </p:clrMapOvr>
  <mc:AlternateContent xmlns:mc="http://schemas.openxmlformats.org/markup-compatibility/2006">
    <mc:Choice xmlns:p14="http://schemas.microsoft.com/office/powerpoint/2010/main" Requires="p14">
      <p:transition spd="slow" p14:dur="2000" advTm="1864"/>
    </mc:Choice>
    <mc:Fallback>
      <p:transition spd="slow" advTm="186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ラインセンサ（サンプルプログラム）</a:t>
            </a:r>
            <a:endParaRPr kumimoji="1" lang="ja-JP" altLang="en-US" dirty="0"/>
          </a:p>
        </p:txBody>
      </p:sp>
      <p:sp>
        <p:nvSpPr>
          <p:cNvPr id="4" name="コンテンツ プレースホルダー 3"/>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924657627"/>
      </p:ext>
    </p:extLst>
  </p:cSld>
  <p:clrMapOvr>
    <a:masterClrMapping/>
  </p:clrMapOvr>
  <mc:AlternateContent xmlns:mc="http://schemas.openxmlformats.org/markup-compatibility/2006">
    <mc:Choice xmlns:p14="http://schemas.microsoft.com/office/powerpoint/2010/main" Requires="p14">
      <p:transition spd="slow" p14:dur="2000" advTm="1342"/>
    </mc:Choice>
    <mc:Fallback>
      <p:transition spd="slow" advTm="134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超音波センサ</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壁からの距離を測定する</a:t>
            </a:r>
            <a:endParaRPr kumimoji="1" lang="en-US" altLang="ja-JP" dirty="0" smtClean="0"/>
          </a:p>
          <a:p>
            <a:endParaRPr lang="en-US" altLang="ja-JP" dirty="0"/>
          </a:p>
          <a:p>
            <a:r>
              <a:rPr kumimoji="1" lang="ja-JP" altLang="en-US" dirty="0" smtClean="0"/>
              <a:t>機体を真ん中に移動させたり、前に出させすぎないようにする。</a:t>
            </a:r>
            <a:endParaRPr kumimoji="1" lang="ja-JP" altLang="en-US" dirty="0"/>
          </a:p>
        </p:txBody>
      </p:sp>
    </p:spTree>
    <p:extLst>
      <p:ext uri="{BB962C8B-B14F-4D97-AF65-F5344CB8AC3E}">
        <p14:creationId xmlns:p14="http://schemas.microsoft.com/office/powerpoint/2010/main" val="3519520053"/>
      </p:ext>
    </p:extLst>
  </p:cSld>
  <p:clrMapOvr>
    <a:masterClrMapping/>
  </p:clrMapOvr>
  <mc:AlternateContent xmlns:mc="http://schemas.openxmlformats.org/markup-compatibility/2006">
    <mc:Choice xmlns:p14="http://schemas.microsoft.com/office/powerpoint/2010/main" Requires="p14">
      <p:transition spd="slow" p14:dur="2000" advTm="1864"/>
    </mc:Choice>
    <mc:Fallback>
      <p:transition spd="slow" advTm="1864"/>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456</Words>
  <Application>Microsoft Office PowerPoint</Application>
  <PresentationFormat>ワイド画面</PresentationFormat>
  <Paragraphs>90</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サッカーロボット</vt:lpstr>
      <vt:lpstr>基本的な動き</vt:lpstr>
      <vt:lpstr>ボールセンサ</vt:lpstr>
      <vt:lpstr>ボールセンサ（サンプルプログラム）</vt:lpstr>
      <vt:lpstr>地磁気センサ</vt:lpstr>
      <vt:lpstr>地磁気センサ（サンプルプログラム）</vt:lpstr>
      <vt:lpstr>ラインセンサ</vt:lpstr>
      <vt:lpstr>ラインセンサ（サンプルプログラム）</vt:lpstr>
      <vt:lpstr>超音波センサ</vt:lpstr>
      <vt:lpstr>超音波センサ（サンプルプログラム）</vt:lpstr>
      <vt:lpstr>PAD図</vt:lpstr>
      <vt:lpstr>シリアルモニタを活用</vt:lpstr>
      <vt:lpstr>Serial.print</vt:lpstr>
      <vt:lpstr>analogRead</vt:lpstr>
      <vt:lpstr>課題</vt:lpstr>
      <vt:lpstr>その他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サッカーロボット</dc:title>
  <dc:creator>Windows User</dc:creator>
  <cp:lastModifiedBy>Windows User</cp:lastModifiedBy>
  <cp:revision>36</cp:revision>
  <dcterms:created xsi:type="dcterms:W3CDTF">2019-04-03T05:48:54Z</dcterms:created>
  <dcterms:modified xsi:type="dcterms:W3CDTF">2019-04-04T06:28:42Z</dcterms:modified>
</cp:coreProperties>
</file>