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825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6iXiFCKzQu2L9bDYcvH+uW2l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2"/>
          <p:cNvSpPr txBox="1"/>
          <p:nvPr>
            <p:ph type="ctrTitle"/>
          </p:nvPr>
        </p:nvSpPr>
        <p:spPr>
          <a:xfrm>
            <a:off x="1109691" y="882376"/>
            <a:ext cx="9964364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797"/>
              <a:buFont typeface="Corbel"/>
              <a:buNone/>
              <a:defRPr b="1" sz="12797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709085" y="3869635"/>
            <a:ext cx="8765577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128"/>
              <a:buNone/>
              <a:defRPr sz="3909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128"/>
              <a:buNone/>
              <a:defRPr sz="3909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128"/>
              <a:buNone/>
              <a:defRPr sz="3909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3555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3555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3555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3555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3555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844"/>
              <a:buNone/>
              <a:defRPr sz="3555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21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2"/>
          <p:cNvCxnSpPr/>
          <p:nvPr/>
        </p:nvCxnSpPr>
        <p:spPr>
          <a:xfrm>
            <a:off x="1978145" y="3733800"/>
            <a:ext cx="8227458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4058553" y="-858450"/>
            <a:ext cx="4038600" cy="9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 rot="5400000">
            <a:off x="7179275" y="2305353"/>
            <a:ext cx="5410200" cy="232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2151385" y="-246682"/>
            <a:ext cx="5410200" cy="7427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106136" y="1173575"/>
            <a:ext cx="9964364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97"/>
              <a:buFont typeface="Corbel"/>
              <a:buNone/>
              <a:defRPr b="0" sz="12797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709483" y="4154520"/>
            <a:ext cx="8766812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128"/>
              <a:buNone/>
              <a:defRPr sz="3909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559"/>
              <a:buNone/>
              <a:defRPr sz="31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0"/>
              <a:buNone/>
              <a:defRPr sz="248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0"/>
              <a:buNone/>
              <a:defRPr sz="248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0"/>
              <a:buNone/>
              <a:defRPr sz="248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0"/>
              <a:buNone/>
              <a:defRPr sz="248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0"/>
              <a:buNone/>
              <a:defRPr sz="248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90"/>
              <a:buNone/>
              <a:defRPr sz="248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14"/>
          <p:cNvCxnSpPr/>
          <p:nvPr/>
        </p:nvCxnSpPr>
        <p:spPr>
          <a:xfrm>
            <a:off x="1980684" y="4020408"/>
            <a:ext cx="8227458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142702" y="2057399"/>
            <a:ext cx="475364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7228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128"/>
              <a:buChar char="•"/>
              <a:defRPr sz="3909"/>
            </a:lvl1pPr>
            <a:lvl2pPr indent="-409194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44"/>
              <a:buChar char="•"/>
              <a:defRPr sz="3555"/>
            </a:lvl2pPr>
            <a:lvl3pPr indent="-39110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59"/>
              <a:buChar char="•"/>
              <a:defRPr sz="3199"/>
            </a:lvl3pPr>
            <a:lvl4pPr indent="-37307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4pPr>
            <a:lvl5pPr indent="-373075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5pPr>
            <a:lvl6pPr indent="-373075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6pPr>
            <a:lvl7pPr indent="-373075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7pPr>
            <a:lvl8pPr indent="-373075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8pPr>
            <a:lvl9pPr indent="-373075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275"/>
              <a:buChar char="•"/>
              <a:defRPr sz="2844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265980" y="2057400"/>
            <a:ext cx="475364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7228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128"/>
              <a:buChar char="•"/>
              <a:defRPr sz="3909"/>
            </a:lvl1pPr>
            <a:lvl2pPr indent="-409194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44"/>
              <a:buChar char="•"/>
              <a:defRPr sz="3555"/>
            </a:lvl2pPr>
            <a:lvl3pPr indent="-39110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59"/>
              <a:buChar char="•"/>
              <a:defRPr sz="3199"/>
            </a:lvl3pPr>
            <a:lvl4pPr indent="-37307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4pPr>
            <a:lvl5pPr indent="-373075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5pPr>
            <a:lvl6pPr indent="-373075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6pPr>
            <a:lvl7pPr indent="-373075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7pPr>
            <a:lvl8pPr indent="-373075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8pPr>
            <a:lvl9pPr indent="-373075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275"/>
              <a:buChar char="•"/>
              <a:defRPr sz="2844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142702" y="2001511"/>
            <a:ext cx="4753642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13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44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59"/>
              <a:buNone/>
              <a:defRPr b="1" sz="3199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275"/>
              <a:buNone/>
              <a:defRPr b="1" sz="2844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1142702" y="2721483"/>
            <a:ext cx="4753642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7228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128"/>
              <a:buChar char="•"/>
              <a:defRPr sz="3909"/>
            </a:lvl1pPr>
            <a:lvl2pPr indent="-409194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44"/>
              <a:buChar char="•"/>
              <a:defRPr sz="3555"/>
            </a:lvl2pPr>
            <a:lvl3pPr indent="-39110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59"/>
              <a:buChar char="•"/>
              <a:defRPr sz="3199"/>
            </a:lvl3pPr>
            <a:lvl4pPr indent="-37307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4pPr>
            <a:lvl5pPr indent="-373075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5pPr>
            <a:lvl6pPr indent="-373075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6pPr>
            <a:lvl7pPr indent="-373075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7pPr>
            <a:lvl8pPr indent="-373075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8pPr>
            <a:lvl9pPr indent="-373075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275"/>
              <a:buChar char="•"/>
              <a:defRPr sz="2844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267540" y="1999032"/>
            <a:ext cx="4753642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13"/>
              <a:buNone/>
              <a:defRPr b="1" sz="4266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44"/>
              <a:buNone/>
              <a:defRPr b="1" sz="3555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59"/>
              <a:buNone/>
              <a:defRPr b="1" sz="3199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275"/>
              <a:buNone/>
              <a:defRPr b="1" sz="2844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267540" y="2719322"/>
            <a:ext cx="4753642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7228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128"/>
              <a:buChar char="•"/>
              <a:defRPr sz="3909"/>
            </a:lvl1pPr>
            <a:lvl2pPr indent="-409194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44"/>
              <a:buChar char="•"/>
              <a:defRPr sz="3555"/>
            </a:lvl2pPr>
            <a:lvl3pPr indent="-39110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59"/>
              <a:buChar char="•"/>
              <a:defRPr sz="3199"/>
            </a:lvl3pPr>
            <a:lvl4pPr indent="-37307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4pPr>
            <a:lvl5pPr indent="-373075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5pPr>
            <a:lvl6pPr indent="-373075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6pPr>
            <a:lvl7pPr indent="-373075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7pPr>
            <a:lvl8pPr indent="-373075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75"/>
              <a:buChar char="•"/>
              <a:defRPr sz="2844"/>
            </a:lvl8pPr>
            <a:lvl9pPr indent="-373075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275"/>
              <a:buChar char="•"/>
              <a:defRPr sz="2844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1142702" y="1097280"/>
            <a:ext cx="3930896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09"/>
              <a:buFont typeface="Corbel"/>
              <a:buNone/>
              <a:defRPr b="0" sz="710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5850635" y="1097280"/>
            <a:ext cx="5210723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17499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50"/>
              <a:buChar char="•"/>
              <a:defRPr sz="5687"/>
            </a:lvl1pPr>
            <a:lvl2pPr indent="-48138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981"/>
              <a:buChar char="•"/>
              <a:defRPr sz="4976"/>
            </a:lvl2pPr>
            <a:lvl3pPr indent="-445312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413"/>
              <a:buChar char="•"/>
              <a:defRPr sz="4266"/>
            </a:lvl3pPr>
            <a:lvl4pPr indent="-409194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Char char="•"/>
              <a:defRPr sz="3555"/>
            </a:lvl4pPr>
            <a:lvl5pPr indent="-40919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Char char="•"/>
              <a:defRPr sz="3555"/>
            </a:lvl5pPr>
            <a:lvl6pPr indent="-40919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Char char="•"/>
              <a:defRPr sz="3555"/>
            </a:lvl6pPr>
            <a:lvl7pPr indent="-40919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Char char="•"/>
              <a:defRPr sz="3555"/>
            </a:lvl7pPr>
            <a:lvl8pPr indent="-40919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Char char="•"/>
              <a:defRPr sz="3555"/>
            </a:lvl8pPr>
            <a:lvl9pPr indent="-409194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844"/>
              <a:buChar char="•"/>
              <a:defRPr sz="3555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1142702" y="2834640"/>
            <a:ext cx="3930896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777"/>
              </a:spcBef>
              <a:spcAft>
                <a:spcPts val="0"/>
              </a:spcAft>
              <a:buSzPts val="2417"/>
              <a:buNone/>
              <a:defRPr sz="3021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6"/>
              <a:buNone/>
              <a:defRPr sz="2133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22"/>
              <a:buNone/>
              <a:defRPr sz="1777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1142702" y="1097280"/>
            <a:ext cx="3930896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09"/>
              <a:buFont typeface="Corbel"/>
              <a:buNone/>
              <a:defRPr b="0" sz="710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5411838" y="1069847"/>
            <a:ext cx="6097460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1142702" y="2834640"/>
            <a:ext cx="3930896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777"/>
              </a:spcBef>
              <a:spcAft>
                <a:spcPts val="0"/>
              </a:spcAft>
              <a:buSzPts val="2417"/>
              <a:buNone/>
              <a:defRPr sz="3021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6"/>
              <a:buNone/>
              <a:defRPr sz="2133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22"/>
              <a:buNone/>
              <a:defRPr sz="1777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33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231079" y="243840"/>
            <a:ext cx="11721587" cy="6377939"/>
          </a:xfrm>
          <a:prstGeom prst="rect">
            <a:avLst/>
          </a:prstGeom>
          <a:solidFill>
            <a:srgbClr val="7C891D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 amt="60000"/>
          </a:blip>
          <a:srcRect b="6250" l="0" r="6274" t="0"/>
          <a:stretch/>
        </p:blipFill>
        <p:spPr>
          <a:xfrm>
            <a:off x="20" y="6856"/>
            <a:ext cx="12188805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"/>
          <p:cNvCxnSpPr/>
          <p:nvPr/>
        </p:nvCxnSpPr>
        <p:spPr>
          <a:xfrm>
            <a:off x="1978144" y="3733800"/>
            <a:ext cx="8227458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"/>
          <p:cNvSpPr/>
          <p:nvPr/>
        </p:nvSpPr>
        <p:spPr>
          <a:xfrm>
            <a:off x="228540" y="246888"/>
            <a:ext cx="11721587" cy="6377939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1260390" y="773443"/>
            <a:ext cx="10117868" cy="1883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i="0" lang="en-US" sz="3200" u="none" strike="noStrike">
                <a:latin typeface="Arial"/>
                <a:ea typeface="Arial"/>
                <a:cs typeface="Arial"/>
                <a:sym typeface="Arial"/>
              </a:rPr>
              <a:t>DIAGNÓSTICO Y SEGUIMIENTO CARDÍACO MEDIANTE UNA METODOLOGÍA FISICOMATEMÁTICA BASADA EN LA GEOMETRÍA</a:t>
            </a:r>
            <a:br>
              <a:rPr i="0" lang="en-US" sz="3200" u="none" strike="noStrike">
                <a:latin typeface="Arial"/>
                <a:ea typeface="Arial"/>
                <a:cs typeface="Arial"/>
                <a:sym typeface="Arial"/>
              </a:rPr>
            </a:br>
            <a:r>
              <a:rPr i="0" lang="en-US" sz="3200" u="none" strike="noStrike">
                <a:latin typeface="Arial"/>
                <a:ea typeface="Arial"/>
                <a:cs typeface="Arial"/>
                <a:sym typeface="Arial"/>
              </a:rPr>
              <a:t>FRACTAL Y LOS SISTEMAS DINÁMICOS INCORPORADAS EN TECNOLOGÍAS VESTIBLES</a:t>
            </a:r>
            <a:endParaRPr sz="3200"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25502" r="25933" t="0"/>
          <a:stretch/>
        </p:blipFill>
        <p:spPr>
          <a:xfrm>
            <a:off x="738390" y="3834759"/>
            <a:ext cx="4959015" cy="122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2396" y="3183254"/>
            <a:ext cx="5458039" cy="326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/>
          <p:nvPr/>
        </p:nvSpPr>
        <p:spPr>
          <a:xfrm>
            <a:off x="405780" y="908720"/>
            <a:ext cx="113052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B. Seguimiento en el tiempo de los casos con enfermedad cardiaca, con y sin COVID-19 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 40 casos con enfermedad cardiaca, evaluados mediante el reloj inteligente serán vigilados en el tiempo, para validar la metodología en esta población y caracterizar el registro de oximetría continua.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405780" y="332656"/>
            <a:ext cx="515526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Procedimiento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56" name="Google Shape;256;p10"/>
          <p:cNvGrpSpPr/>
          <p:nvPr/>
        </p:nvGrpSpPr>
        <p:grpSpPr>
          <a:xfrm>
            <a:off x="4102873" y="1990131"/>
            <a:ext cx="7583475" cy="4351174"/>
            <a:chOff x="1320829" y="1291"/>
            <a:chExt cx="7583475" cy="4351174"/>
          </a:xfrm>
        </p:grpSpPr>
        <p:sp>
          <p:nvSpPr>
            <p:cNvPr id="257" name="Google Shape;257;p10"/>
            <p:cNvSpPr/>
            <p:nvPr/>
          </p:nvSpPr>
          <p:spPr>
            <a:xfrm rot="5400000">
              <a:off x="965526" y="989133"/>
              <a:ext cx="1546695" cy="186478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320829" y="1291"/>
              <a:ext cx="2071987" cy="124319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 txBox="1"/>
            <p:nvPr/>
          </p:nvSpPr>
          <p:spPr>
            <a:xfrm>
              <a:off x="1357241" y="37703"/>
              <a:ext cx="1999163" cy="1170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Tabular los valores de Oximetría continua por 20 horas </a:t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 rot="5400000">
              <a:off x="965526" y="2543124"/>
              <a:ext cx="1546695" cy="186478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320829" y="1555282"/>
              <a:ext cx="2071987" cy="124319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 txBox="1"/>
            <p:nvPr/>
          </p:nvSpPr>
          <p:spPr>
            <a:xfrm>
              <a:off x="1357241" y="1591694"/>
              <a:ext cx="1999163" cy="1170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Se establecerá una secuencia numérica de los valores de la variable</a:t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1742522" y="3320119"/>
              <a:ext cx="2748448" cy="186478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1320829" y="3109273"/>
              <a:ext cx="2071987" cy="124319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 txBox="1"/>
            <p:nvPr/>
          </p:nvSpPr>
          <p:spPr>
            <a:xfrm>
              <a:off x="1357241" y="3145685"/>
              <a:ext cx="1999163" cy="1170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 partir de las secuencias generadas se formaran parejas ordenadas</a:t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 rot="-5400000">
              <a:off x="3721270" y="2543124"/>
              <a:ext cx="1546695" cy="186478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4076573" y="3109273"/>
              <a:ext cx="2071987" cy="124319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 txBox="1"/>
            <p:nvPr/>
          </p:nvSpPr>
          <p:spPr>
            <a:xfrm>
              <a:off x="4112985" y="3145685"/>
              <a:ext cx="1999163" cy="1170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Graficara un atractor caótico usando las parejas ordenadas</a:t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 rot="-5400000">
              <a:off x="3721270" y="989133"/>
              <a:ext cx="1546695" cy="186478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4076573" y="1555282"/>
              <a:ext cx="2071987" cy="124319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 txBox="1"/>
            <p:nvPr/>
          </p:nvSpPr>
          <p:spPr>
            <a:xfrm>
              <a:off x="4112985" y="1591694"/>
              <a:ext cx="1999163" cy="1170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Sobre los atractores se pondrán dos rejillas y se aplicara el método de Box Counting</a:t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4498266" y="212138"/>
              <a:ext cx="2748448" cy="186478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4076573" y="1291"/>
              <a:ext cx="2071987" cy="124319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 txBox="1"/>
            <p:nvPr/>
          </p:nvSpPr>
          <p:spPr>
            <a:xfrm>
              <a:off x="4112985" y="37703"/>
              <a:ext cx="1999163" cy="1170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Se analizaran los atractores para identificar diferencias entre grupos</a:t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6832317" y="1291"/>
              <a:ext cx="2071987" cy="124319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 txBox="1"/>
            <p:nvPr/>
          </p:nvSpPr>
          <p:spPr>
            <a:xfrm>
              <a:off x="6868729" y="37703"/>
              <a:ext cx="1999163" cy="1170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Análisis de la presencia o no de secuelas </a:t>
              </a:r>
              <a:endParaRPr/>
            </a:p>
          </p:txBody>
        </p:sp>
      </p:grpSp>
      <p:sp>
        <p:nvSpPr>
          <p:cNvPr id="277" name="Google Shape;277;p10"/>
          <p:cNvSpPr txBox="1"/>
          <p:nvPr/>
        </p:nvSpPr>
        <p:spPr>
          <a:xfrm>
            <a:off x="405780" y="1988840"/>
            <a:ext cx="3395597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 tabularan los valores de la oximetría en el tiempo, donde se aplicara la misma metodología para hacer un análisis matemático del comportamiento fisiológico de la variable.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8" name="Google Shape;278;p10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2960036" y="128306"/>
            <a:ext cx="614690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Metodología </a:t>
            </a:r>
            <a:endParaRPr b="0" i="0" sz="49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26764" y="1248336"/>
            <a:ext cx="515526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Población</a:t>
            </a:r>
            <a:endParaRPr b="1" i="0" sz="2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1560844" y="1637158"/>
            <a:ext cx="9089024" cy="2539580"/>
            <a:chOff x="3608" y="307560"/>
            <a:chExt cx="9089024" cy="2539580"/>
          </a:xfrm>
        </p:grpSpPr>
        <p:sp>
          <p:nvSpPr>
            <p:cNvPr id="107" name="Google Shape;107;p2"/>
            <p:cNvSpPr/>
            <p:nvPr/>
          </p:nvSpPr>
          <p:spPr>
            <a:xfrm>
              <a:off x="2676850" y="1864724"/>
              <a:ext cx="534648" cy="57474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rgbClr val="8191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5884741" y="1289977"/>
              <a:ext cx="534648" cy="57474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" name="Google Shape;109;p2"/>
            <p:cNvSpPr/>
            <p:nvPr/>
          </p:nvSpPr>
          <p:spPr>
            <a:xfrm>
              <a:off x="5884741" y="715230"/>
              <a:ext cx="534648" cy="574747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676850" y="1289977"/>
              <a:ext cx="534648" cy="574747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rgbClr val="8191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" name="Google Shape;111;p2"/>
            <p:cNvSpPr/>
            <p:nvPr/>
          </p:nvSpPr>
          <p:spPr>
            <a:xfrm>
              <a:off x="3608" y="1457055"/>
              <a:ext cx="2673242" cy="81533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608" y="1457055"/>
              <a:ext cx="2673242" cy="815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50 registros de Smartwatch</a:t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211499" y="882308"/>
              <a:ext cx="2673242" cy="81533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3211499" y="882308"/>
              <a:ext cx="2673242" cy="815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40 Enfermedad Cardiaca  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19390" y="307560"/>
              <a:ext cx="2673242" cy="81533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6419390" y="307560"/>
              <a:ext cx="2673242" cy="815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Presencia de COVID-19</a:t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419390" y="1457055"/>
              <a:ext cx="2673242" cy="81533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6419390" y="1457055"/>
              <a:ext cx="2673242" cy="815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Ausencia de COVID -19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11499" y="2031802"/>
              <a:ext cx="2673242" cy="81533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3211499" y="2031802"/>
              <a:ext cx="2673242" cy="815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10 normales </a:t>
              </a:r>
              <a:endParaRPr/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1754630" y="4466837"/>
            <a:ext cx="5726813" cy="1913276"/>
            <a:chOff x="845214" y="1213"/>
            <a:chExt cx="5726813" cy="1913276"/>
          </a:xfrm>
        </p:grpSpPr>
        <p:sp>
          <p:nvSpPr>
            <p:cNvPr id="122" name="Google Shape;122;p2"/>
            <p:cNvSpPr/>
            <p:nvPr/>
          </p:nvSpPr>
          <p:spPr>
            <a:xfrm>
              <a:off x="3448311" y="957852"/>
              <a:ext cx="520619" cy="55966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rgbClr val="8191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2"/>
            <p:cNvSpPr/>
            <p:nvPr/>
          </p:nvSpPr>
          <p:spPr>
            <a:xfrm>
              <a:off x="3448311" y="398186"/>
              <a:ext cx="520619" cy="55966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rgbClr val="81911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2"/>
            <p:cNvSpPr/>
            <p:nvPr/>
          </p:nvSpPr>
          <p:spPr>
            <a:xfrm>
              <a:off x="845214" y="560879"/>
              <a:ext cx="2603097" cy="79394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845214" y="560879"/>
              <a:ext cx="2603097" cy="7939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275 Registros Holter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968930" y="1213"/>
              <a:ext cx="2603097" cy="79394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3968930" y="1213"/>
              <a:ext cx="2603097" cy="7939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225 Enfermedad cardiaca </a:t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968930" y="1120545"/>
              <a:ext cx="2603097" cy="79394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3968930" y="1120545"/>
              <a:ext cx="2603097" cy="7939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orbe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50 normales</a:t>
              </a:r>
              <a:endParaRPr/>
            </a:p>
          </p:txBody>
        </p:sp>
      </p:grpSp>
      <p:sp>
        <p:nvSpPr>
          <p:cNvPr id="130" name="Google Shape;130;p2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333772" y="264216"/>
            <a:ext cx="11305256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A.  Revisión Bibliográfica y estudio de concordancia diagnóstica.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Subetapa 1. Aplicación manual del método y caracterización de variables.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333772" y="454355"/>
            <a:ext cx="515526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Procedimiento</a:t>
            </a:r>
            <a:endParaRPr b="1" sz="20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7" name="Google Shape;137;p3"/>
          <p:cNvGrpSpPr/>
          <p:nvPr/>
        </p:nvGrpSpPr>
        <p:grpSpPr>
          <a:xfrm>
            <a:off x="1849686" y="1845780"/>
            <a:ext cx="8273425" cy="4747047"/>
            <a:chOff x="1515914" y="956"/>
            <a:chExt cx="8273425" cy="4747047"/>
          </a:xfrm>
        </p:grpSpPr>
        <p:sp>
          <p:nvSpPr>
            <p:cNvPr id="138" name="Google Shape;138;p3"/>
            <p:cNvSpPr/>
            <p:nvPr/>
          </p:nvSpPr>
          <p:spPr>
            <a:xfrm rot="5400000">
              <a:off x="1127525" y="1078292"/>
              <a:ext cx="1688175" cy="203444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515914" y="956"/>
              <a:ext cx="2260498" cy="135629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1555639" y="40681"/>
              <a:ext cx="2181048" cy="1276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Tabular los valores de frecuencia cardiaca mínima, máxima y numero de latidos por hora</a:t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 rot="5400000">
              <a:off x="1127525" y="2773666"/>
              <a:ext cx="1688175" cy="203444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515914" y="1696330"/>
              <a:ext cx="2260498" cy="135629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1555639" y="1736055"/>
              <a:ext cx="2181048" cy="1276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Usando como limites los valores de frecuencia cardiaca máxima y mínima se generar secuencias aleatorias para cada hora</a:t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975212" y="3621353"/>
              <a:ext cx="2999265" cy="203444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515914" y="3391704"/>
              <a:ext cx="2260498" cy="135629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1555639" y="3431429"/>
              <a:ext cx="2181048" cy="1276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 partir de las secuencias generadas se formaran parejas ordenadas</a:t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-5400000">
              <a:off x="4133988" y="2773666"/>
              <a:ext cx="1688175" cy="203444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522378" y="3391704"/>
              <a:ext cx="2260498" cy="135629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4562103" y="3431429"/>
              <a:ext cx="2181048" cy="1276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Graficara un atractor caótico usando las parejas ordenadas</a:t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-5400000">
              <a:off x="4133988" y="1078292"/>
              <a:ext cx="1688175" cy="203444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522378" y="1696330"/>
              <a:ext cx="2260498" cy="135629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4562103" y="1736055"/>
              <a:ext cx="2181048" cy="1276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Sobre los atractores se pondrán dos rejillas  Kp de 5 latidos/minuto y Kg de 10 latidos/minuto</a:t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981676" y="230605"/>
              <a:ext cx="2999265" cy="203444"/>
            </a:xfrm>
            <a:prstGeom prst="rect">
              <a:avLst/>
            </a:prstGeom>
            <a:solidFill>
              <a:srgbClr val="CFD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22378" y="956"/>
              <a:ext cx="2260498" cy="135629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4562103" y="40681"/>
              <a:ext cx="2181048" cy="1276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Se aplicara el método de Box Counting  y se calculara la dimensión fractal para el atractor generado</a:t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528841" y="956"/>
              <a:ext cx="2260498" cy="135629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7568566" y="40681"/>
              <a:ext cx="2181048" cy="1276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Se analizaran los atractores para identificar diferencias entre estados de normalidad y anormalidad</a:t>
              </a:r>
              <a:endParaRPr/>
            </a:p>
          </p:txBody>
        </p:sp>
      </p:grpSp>
      <p:sp>
        <p:nvSpPr>
          <p:cNvPr id="158" name="Google Shape;158;p3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bla&#10;&#10;Descripción generada automáticamente" id="164" name="Google Shape;164;p4"/>
          <p:cNvPicPr preferRelativeResize="0"/>
          <p:nvPr/>
        </p:nvPicPr>
        <p:blipFill rotWithShape="1">
          <a:blip r:embed="rId3">
            <a:alphaModFix/>
          </a:blip>
          <a:srcRect b="1033" l="0" r="-261" t="1034"/>
          <a:stretch/>
        </p:blipFill>
        <p:spPr>
          <a:xfrm>
            <a:off x="288500" y="1594316"/>
            <a:ext cx="5203964" cy="3862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461995" y="482856"/>
            <a:ext cx="515526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Tabulación de los valores y simulación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5444470" y="2928299"/>
            <a:ext cx="834594" cy="5007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154093" y="4007614"/>
            <a:ext cx="5338371" cy="23992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9073" y="1674679"/>
            <a:ext cx="5613802" cy="35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461995" y="482856"/>
            <a:ext cx="515526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Parejas ordenadas y atractor 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Gráfico, Gráfico de burbujas&#10;&#10;Descripción generada automáticamente" id="175" name="Google Shape;175;p5"/>
          <p:cNvPicPr preferRelativeResize="0"/>
          <p:nvPr/>
        </p:nvPicPr>
        <p:blipFill rotWithShape="1">
          <a:blip r:embed="rId3">
            <a:alphaModFix/>
          </a:blip>
          <a:srcRect b="2472" l="1681" r="2521" t="2120"/>
          <a:stretch/>
        </p:blipFill>
        <p:spPr>
          <a:xfrm>
            <a:off x="5918593" y="1457781"/>
            <a:ext cx="4913058" cy="388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626" y="1085503"/>
            <a:ext cx="2075580" cy="5138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5"/>
          <p:cNvCxnSpPr/>
          <p:nvPr/>
        </p:nvCxnSpPr>
        <p:spPr>
          <a:xfrm flipH="1" rot="10800000">
            <a:off x="1460091" y="1563329"/>
            <a:ext cx="383458" cy="235974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5"/>
          <p:cNvCxnSpPr/>
          <p:nvPr/>
        </p:nvCxnSpPr>
        <p:spPr>
          <a:xfrm flipH="1" rot="10800000">
            <a:off x="1519084" y="1799303"/>
            <a:ext cx="383458" cy="29496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5"/>
          <p:cNvSpPr/>
          <p:nvPr/>
        </p:nvSpPr>
        <p:spPr>
          <a:xfrm>
            <a:off x="3731342" y="3141406"/>
            <a:ext cx="1415845" cy="6341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5617255" y="421301"/>
            <a:ext cx="60928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Mapa de retardo: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clase de atractor donde se simboliza gráficamente la dinámica de un sistema.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Fractal: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objeto irregular o irregularidad del mismo. 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461995" y="482856"/>
            <a:ext cx="515526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Atractor con rejillas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n que contiene biombo, edificio, jugador, corte&#10;&#10;Descripción generada automáticamente"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37" y="1322023"/>
            <a:ext cx="5502219" cy="4323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1248269" y="5877925"/>
            <a:ext cx="4218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Rejilla Kp de 5 latidos/minuto</a:t>
            </a:r>
            <a:endParaRPr/>
          </a:p>
        </p:txBody>
      </p:sp>
      <p:pic>
        <p:nvPicPr>
          <p:cNvPr descr="Imagen que contiene biombo, edificio&#10;&#10;Descripción generada automáticamente"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5087" y="1320431"/>
            <a:ext cx="5444726" cy="439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6285190" y="5878596"/>
            <a:ext cx="4218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Rejilla Kg de 10 latidos/minuto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535345" y="1391737"/>
            <a:ext cx="10706182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Dimensión fractal de Box-Counting: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Donde: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Dimensión fractal.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Número de cuadros que contiene el contorno del objeto con la cuadrícula de partición K.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cuadros que contiene el contorno del objeto con la cuadrícula de partición K+1.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Grado de partición de la cuadrícula 1.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Grado de partición de la cuadrícula 2.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976" y="2136927"/>
            <a:ext cx="8606919" cy="91027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428092" y="355045"/>
            <a:ext cx="9969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de del conteo de espacios ocupados de la rejilla kp de 5 latidos/ minuto y la rejilla kp de 10 latidos/ minuto, se  calcula la dimensión fractal de Box counting: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461995" y="482856"/>
            <a:ext cx="515526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Cálculo de la dimensión fractal 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1042294" y="1581172"/>
            <a:ext cx="99697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de manera simplifcada se puede utilizar la expresión: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1042294" y="4320238"/>
            <a:ext cx="96525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N1: es el número de espacios ocupados en la rejilla de 5 lat/min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N2: es el número de espacios ocupados en la rejilla de 10 lat/min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4312227" y="2924174"/>
            <a:ext cx="4468090" cy="923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5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388241" y="732766"/>
            <a:ext cx="1130525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C.   Automatización de la metodología diagnóstica en software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405780" y="332656"/>
            <a:ext cx="515526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Procedimiento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9"/>
          <p:cNvGrpSpPr/>
          <p:nvPr/>
        </p:nvGrpSpPr>
        <p:grpSpPr>
          <a:xfrm>
            <a:off x="2090007" y="1240690"/>
            <a:ext cx="8185254" cy="5346438"/>
            <a:chOff x="1272725" y="1825"/>
            <a:chExt cx="8185254" cy="5346438"/>
          </a:xfrm>
        </p:grpSpPr>
        <p:sp>
          <p:nvSpPr>
            <p:cNvPr id="216" name="Google Shape;216;p9"/>
            <p:cNvSpPr/>
            <p:nvPr/>
          </p:nvSpPr>
          <p:spPr>
            <a:xfrm>
              <a:off x="3636606" y="665809"/>
              <a:ext cx="5135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0000">
              <a:solidFill>
                <a:srgbClr val="A4B72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3879756" y="708809"/>
              <a:ext cx="27205" cy="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272725" y="1825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1272725" y="1825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Crear una pantalla de ingreso donde haya perfiles de usuario para cada paciente</a:t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546393" y="665809"/>
              <a:ext cx="5135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0000">
              <a:solidFill>
                <a:srgbClr val="A4B72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6789543" y="708809"/>
              <a:ext cx="27205" cy="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182512" y="1825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4182512" y="1825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Enlazar el software a los datos del smartwatch</a:t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455565" y="1419433"/>
              <a:ext cx="5819574" cy="51350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96"/>
                  </a:lnTo>
                  <a:lnTo>
                    <a:pt x="0" y="6399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0000">
              <a:solidFill>
                <a:srgbClr val="A4B72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5219229" y="1673466"/>
              <a:ext cx="292247" cy="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092299" y="1825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7092299" y="1825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Desencriptar los datos de frecuencia cardiaca máxima, mínima y latidos por hora (por lo menos) provenientes del reloj.</a:t>
              </a:r>
              <a:endParaRPr sz="1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3636606" y="2629324"/>
              <a:ext cx="5135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0000">
              <a:solidFill>
                <a:srgbClr val="A4B72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3879756" y="2672323"/>
              <a:ext cx="27205" cy="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272725" y="1965340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1272725" y="1965340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Tabulación de los datos (diapositiva  5)</a:t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546393" y="2629324"/>
              <a:ext cx="5135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0000">
              <a:solidFill>
                <a:srgbClr val="A4B72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 txBox="1"/>
            <p:nvPr/>
          </p:nvSpPr>
          <p:spPr>
            <a:xfrm>
              <a:off x="6789543" y="2672323"/>
              <a:ext cx="27205" cy="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182512" y="1965340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 txBox="1"/>
            <p:nvPr/>
          </p:nvSpPr>
          <p:spPr>
            <a:xfrm>
              <a:off x="4182512" y="1965340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</a:t>
              </a: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los datos obtenidos  para cada hora se realiza una simulación. Donde se generan valores de frecuencia cardiaca entre los valores máximos y mínimos para el total de latidos </a:t>
              </a:r>
              <a:endParaRPr sz="13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455565" y="3382948"/>
              <a:ext cx="5819574" cy="51350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96"/>
                  </a:lnTo>
                  <a:lnTo>
                    <a:pt x="0" y="6399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0000">
              <a:solidFill>
                <a:srgbClr val="A4B72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5219229" y="3636981"/>
              <a:ext cx="292247" cy="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092299" y="1965340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7092299" y="1965340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 los datos de todas las simulaciones para las 18 h se establecen las parejas ordenadas, con las que se genera el atractor.</a:t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636606" y="4592839"/>
              <a:ext cx="5135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0000">
              <a:solidFill>
                <a:srgbClr val="A4B72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 txBox="1"/>
            <p:nvPr/>
          </p:nvSpPr>
          <p:spPr>
            <a:xfrm>
              <a:off x="3879756" y="4635838"/>
              <a:ext cx="27205" cy="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272725" y="3928855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1272725" y="3928855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Sobre el atractor se ponen rejillas de Kp 5 y Kg 10 y se  hace un conteo de los espacios ocupados por el atractor.</a:t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6546393" y="4592839"/>
              <a:ext cx="5135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0000">
              <a:solidFill>
                <a:srgbClr val="A4B72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6789543" y="4635838"/>
              <a:ext cx="27205" cy="5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182512" y="3928855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 txBox="1"/>
            <p:nvPr/>
          </p:nvSpPr>
          <p:spPr>
            <a:xfrm>
              <a:off x="4182512" y="3928855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Se calcula la dimensión fractal diapositiva 8</a:t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092299" y="3928855"/>
              <a:ext cx="2365680" cy="141940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5A5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 txBox="1"/>
            <p:nvPr/>
          </p:nvSpPr>
          <p:spPr>
            <a:xfrm>
              <a:off x="7092299" y="3928855"/>
              <a:ext cx="2365680" cy="141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orbel"/>
                <a:buNone/>
              </a:pPr>
              <a:r>
                <a:rPr lang="en-US" sz="1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 los datos anteriores y  según lo encontrado para normalidad y anormalidad, el software arroja un diagnostico de la dinámica cardiaca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2016-03-18T12:52:08Z</dcterms:created>
  <dc:creator>Luisa Fernanda Restrepo Marin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0x0101003E3B9C7CC9E31B4AB67176CFABDCEF89</vt:lpwstr>
  </property>
</Properties>
</file>