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5" r:id="rId3"/>
    <p:sldId id="265" r:id="rId4"/>
    <p:sldId id="262" r:id="rId5"/>
    <p:sldId id="264" r:id="rId6"/>
    <p:sldId id="263" r:id="rId7"/>
    <p:sldId id="276" r:id="rId8"/>
    <p:sldId id="283" r:id="rId9"/>
    <p:sldId id="284" r:id="rId10"/>
    <p:sldId id="275" r:id="rId11"/>
    <p:sldId id="278" r:id="rId12"/>
    <p:sldId id="287" r:id="rId13"/>
    <p:sldId id="282" r:id="rId14"/>
    <p:sldId id="258" r:id="rId15"/>
    <p:sldId id="281" r:id="rId16"/>
    <p:sldId id="279" r:id="rId17"/>
    <p:sldId id="266" r:id="rId18"/>
    <p:sldId id="269"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3" autoAdjust="0"/>
    <p:restoredTop sz="94660"/>
  </p:normalViewPr>
  <p:slideViewPr>
    <p:cSldViewPr snapToGrid="0">
      <p:cViewPr varScale="1">
        <p:scale>
          <a:sx n="87" d="100"/>
          <a:sy n="87"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29E9A9A-46E2-4576-814B-BE3FA24DF20B}" type="datetimeFigureOut">
              <a:rPr lang="en-US" smtClean="0"/>
              <a:t>7/7/2018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3E1CCC0-E7C6-484B-AC9E-B04BCB52E2E6}"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095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9A9A-46E2-4576-814B-BE3FA24DF20B}"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1CCC0-E7C6-484B-AC9E-B04BCB52E2E6}" type="slidenum">
              <a:rPr lang="en-US" smtClean="0"/>
              <a:t>‹#›</a:t>
            </a:fld>
            <a:endParaRPr lang="en-US"/>
          </a:p>
        </p:txBody>
      </p:sp>
    </p:spTree>
    <p:extLst>
      <p:ext uri="{BB962C8B-B14F-4D97-AF65-F5344CB8AC3E}">
        <p14:creationId xmlns:p14="http://schemas.microsoft.com/office/powerpoint/2010/main" val="423169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9A9A-46E2-4576-814B-BE3FA24DF20B}"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1CCC0-E7C6-484B-AC9E-B04BCB52E2E6}" type="slidenum">
              <a:rPr lang="en-US" smtClean="0"/>
              <a:t>‹#›</a:t>
            </a:fld>
            <a:endParaRPr lang="en-US"/>
          </a:p>
        </p:txBody>
      </p:sp>
    </p:spTree>
    <p:extLst>
      <p:ext uri="{BB962C8B-B14F-4D97-AF65-F5344CB8AC3E}">
        <p14:creationId xmlns:p14="http://schemas.microsoft.com/office/powerpoint/2010/main" val="354638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9A9A-46E2-4576-814B-BE3FA24DF20B}"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1CCC0-E7C6-484B-AC9E-B04BCB52E2E6}" type="slidenum">
              <a:rPr lang="en-US" smtClean="0"/>
              <a:t>‹#›</a:t>
            </a:fld>
            <a:endParaRPr lang="en-US"/>
          </a:p>
        </p:txBody>
      </p:sp>
    </p:spTree>
    <p:extLst>
      <p:ext uri="{BB962C8B-B14F-4D97-AF65-F5344CB8AC3E}">
        <p14:creationId xmlns:p14="http://schemas.microsoft.com/office/powerpoint/2010/main" val="407522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29E9A9A-46E2-4576-814B-BE3FA24DF20B}" type="datetimeFigureOut">
              <a:rPr lang="en-US" smtClean="0"/>
              <a:t>7/7/2018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3E1CCC0-E7C6-484B-AC9E-B04BCB52E2E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221077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E9A9A-46E2-4576-814B-BE3FA24DF20B}" type="datetimeFigureOut">
              <a:rPr lang="en-US" smtClean="0"/>
              <a:t>7/7/2018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1CCC0-E7C6-484B-AC9E-B04BCB52E2E6}" type="slidenum">
              <a:rPr lang="en-US" smtClean="0"/>
              <a:t>‹#›</a:t>
            </a:fld>
            <a:endParaRPr lang="en-US"/>
          </a:p>
        </p:txBody>
      </p:sp>
    </p:spTree>
    <p:extLst>
      <p:ext uri="{BB962C8B-B14F-4D97-AF65-F5344CB8AC3E}">
        <p14:creationId xmlns:p14="http://schemas.microsoft.com/office/powerpoint/2010/main" val="416587711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E9A9A-46E2-4576-814B-BE3FA24DF20B}" type="datetimeFigureOut">
              <a:rPr lang="en-US" smtClean="0"/>
              <a:t>7/7/2018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1CCC0-E7C6-484B-AC9E-B04BCB52E2E6}" type="slidenum">
              <a:rPr lang="en-US" smtClean="0"/>
              <a:t>‹#›</a:t>
            </a:fld>
            <a:endParaRPr lang="en-US"/>
          </a:p>
        </p:txBody>
      </p:sp>
    </p:spTree>
    <p:extLst>
      <p:ext uri="{BB962C8B-B14F-4D97-AF65-F5344CB8AC3E}">
        <p14:creationId xmlns:p14="http://schemas.microsoft.com/office/powerpoint/2010/main" val="195393808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E9A9A-46E2-4576-814B-BE3FA24DF20B}" type="datetimeFigureOut">
              <a:rPr lang="en-US" smtClean="0"/>
              <a:t>7/7/2018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1CCC0-E7C6-484B-AC9E-B04BCB52E2E6}" type="slidenum">
              <a:rPr lang="en-US" smtClean="0"/>
              <a:t>‹#›</a:t>
            </a:fld>
            <a:endParaRPr lang="en-US"/>
          </a:p>
        </p:txBody>
      </p:sp>
    </p:spTree>
    <p:extLst>
      <p:ext uri="{BB962C8B-B14F-4D97-AF65-F5344CB8AC3E}">
        <p14:creationId xmlns:p14="http://schemas.microsoft.com/office/powerpoint/2010/main" val="180660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E9A9A-46E2-4576-814B-BE3FA24DF20B}" type="datetimeFigureOut">
              <a:rPr lang="en-US" smtClean="0"/>
              <a:t>7/7/2018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E1CCC0-E7C6-484B-AC9E-B04BCB52E2E6}" type="slidenum">
              <a:rPr lang="en-US" smtClean="0"/>
              <a:t>‹#›</a:t>
            </a:fld>
            <a:endParaRPr lang="en-US"/>
          </a:p>
        </p:txBody>
      </p:sp>
    </p:spTree>
    <p:extLst>
      <p:ext uri="{BB962C8B-B14F-4D97-AF65-F5344CB8AC3E}">
        <p14:creationId xmlns:p14="http://schemas.microsoft.com/office/powerpoint/2010/main" val="329940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529E9A9A-46E2-4576-814B-BE3FA24DF20B}" type="datetimeFigureOut">
              <a:rPr lang="en-US" smtClean="0"/>
              <a:t>7/7/2018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3E1CCC0-E7C6-484B-AC9E-B04BCB52E2E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066264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529E9A9A-46E2-4576-814B-BE3FA24DF20B}" type="datetimeFigureOut">
              <a:rPr lang="en-US" smtClean="0"/>
              <a:t>7/7/2018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3E1CCC0-E7C6-484B-AC9E-B04BCB52E2E6}" type="slidenum">
              <a:rPr lang="en-US" smtClean="0"/>
              <a:t>‹#›</a:t>
            </a:fld>
            <a:endParaRPr lang="en-US"/>
          </a:p>
        </p:txBody>
      </p:sp>
    </p:spTree>
    <p:extLst>
      <p:ext uri="{BB962C8B-B14F-4D97-AF65-F5344CB8AC3E}">
        <p14:creationId xmlns:p14="http://schemas.microsoft.com/office/powerpoint/2010/main" val="251964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29E9A9A-46E2-4576-814B-BE3FA24DF20B}" type="datetimeFigureOut">
              <a:rPr lang="en-US" smtClean="0"/>
              <a:t>7/7/2018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3E1CCC0-E7C6-484B-AC9E-B04BCB52E2E6}"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6510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nternetmonk.com/archive/the-blessings-of-boredom"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rotaj.blogspot.com/2011/03/bencao-amizade.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ittersweetdiagnosis.com/2012/03/02/welcome-to-struggletown/"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EDEF-EE3E-428D-88EF-12BAE7D931C0}"/>
              </a:ext>
            </a:extLst>
          </p:cNvPr>
          <p:cNvSpPr>
            <a:spLocks noGrp="1"/>
          </p:cNvSpPr>
          <p:nvPr>
            <p:ph type="ctrTitle"/>
          </p:nvPr>
        </p:nvSpPr>
        <p:spPr/>
        <p:txBody>
          <a:bodyPr/>
          <a:lstStyle/>
          <a:p>
            <a:br>
              <a:rPr lang="en-US" dirty="0">
                <a:solidFill>
                  <a:schemeClr val="accent5">
                    <a:lumMod val="75000"/>
                  </a:schemeClr>
                </a:solidFill>
              </a:rPr>
            </a:br>
            <a:r>
              <a:rPr lang="en-US" dirty="0">
                <a:solidFill>
                  <a:schemeClr val="accent5">
                    <a:lumMod val="75000"/>
                  </a:schemeClr>
                </a:solidFill>
              </a:rPr>
              <a:t>G2G</a:t>
            </a:r>
            <a:br>
              <a:rPr lang="en-US" dirty="0"/>
            </a:br>
            <a:endParaRPr lang="en-US" dirty="0"/>
          </a:p>
        </p:txBody>
      </p:sp>
      <p:sp>
        <p:nvSpPr>
          <p:cNvPr id="3" name="Subtitle 2">
            <a:extLst>
              <a:ext uri="{FF2B5EF4-FFF2-40B4-BE49-F238E27FC236}">
                <a16:creationId xmlns:a16="http://schemas.microsoft.com/office/drawing/2014/main" id="{B7123E1B-3DE2-4083-882A-647FFD30DCAF}"/>
              </a:ext>
            </a:extLst>
          </p:cNvPr>
          <p:cNvSpPr>
            <a:spLocks noGrp="1"/>
          </p:cNvSpPr>
          <p:nvPr>
            <p:ph type="subTitle" idx="1"/>
          </p:nvPr>
        </p:nvSpPr>
        <p:spPr/>
        <p:txBody>
          <a:bodyPr>
            <a:normAutofit fontScale="55000" lnSpcReduction="20000"/>
          </a:bodyPr>
          <a:lstStyle/>
          <a:p>
            <a:r>
              <a:rPr lang="en-US" dirty="0"/>
              <a:t>Good Times To Go!!!</a:t>
            </a:r>
          </a:p>
          <a:p>
            <a:r>
              <a:rPr lang="en-US" dirty="0"/>
              <a:t>A Rutgers data Science Boot Camp Project By:          PRAGATI MEHTA, Joe Marchell, Roderick jean, and Raymond chan </a:t>
            </a:r>
          </a:p>
        </p:txBody>
      </p:sp>
    </p:spTree>
    <p:extLst>
      <p:ext uri="{BB962C8B-B14F-4D97-AF65-F5344CB8AC3E}">
        <p14:creationId xmlns:p14="http://schemas.microsoft.com/office/powerpoint/2010/main" val="342287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DB29-159D-45DF-9657-B028B6AB29F9}"/>
              </a:ext>
            </a:extLst>
          </p:cNvPr>
          <p:cNvSpPr>
            <a:spLocks noGrp="1"/>
          </p:cNvSpPr>
          <p:nvPr>
            <p:ph type="title"/>
          </p:nvPr>
        </p:nvSpPr>
        <p:spPr/>
        <p:txBody>
          <a:bodyPr/>
          <a:lstStyle/>
          <a:p>
            <a:pPr algn="ctr"/>
            <a:r>
              <a:rPr lang="en-US" dirty="0"/>
              <a:t>Finding nearby places</a:t>
            </a:r>
          </a:p>
        </p:txBody>
      </p:sp>
      <p:sp>
        <p:nvSpPr>
          <p:cNvPr id="3" name="Content Placeholder 2">
            <a:extLst>
              <a:ext uri="{FF2B5EF4-FFF2-40B4-BE49-F238E27FC236}">
                <a16:creationId xmlns:a16="http://schemas.microsoft.com/office/drawing/2014/main" id="{1F56BC4A-787E-4DDF-A8AF-6F18103E453E}"/>
              </a:ext>
            </a:extLst>
          </p:cNvPr>
          <p:cNvSpPr>
            <a:spLocks noGrp="1"/>
          </p:cNvSpPr>
          <p:nvPr>
            <p:ph idx="1"/>
          </p:nvPr>
        </p:nvSpPr>
        <p:spPr>
          <a:xfrm>
            <a:off x="1181340" y="1434902"/>
            <a:ext cx="10178322" cy="879230"/>
          </a:xfrm>
        </p:spPr>
        <p:txBody>
          <a:bodyPr>
            <a:normAutofit/>
          </a:bodyPr>
          <a:lstStyle/>
          <a:p>
            <a:r>
              <a:rPr lang="en-US" sz="1800" dirty="0"/>
              <a:t>In this section of code, we searched the “Indoor” or “Outdoor” activities found on Google Maps whether they’re available in the given radius. </a:t>
            </a:r>
          </a:p>
        </p:txBody>
      </p:sp>
      <p:pic>
        <p:nvPicPr>
          <p:cNvPr id="4" name="Picture 3">
            <a:extLst>
              <a:ext uri="{FF2B5EF4-FFF2-40B4-BE49-F238E27FC236}">
                <a16:creationId xmlns:a16="http://schemas.microsoft.com/office/drawing/2014/main" id="{49E80527-CEDD-488A-B123-64724D94663F}"/>
              </a:ext>
            </a:extLst>
          </p:cNvPr>
          <p:cNvPicPr>
            <a:picLocks noChangeAspect="1"/>
          </p:cNvPicPr>
          <p:nvPr/>
        </p:nvPicPr>
        <p:blipFill>
          <a:blip r:embed="rId2"/>
          <a:stretch>
            <a:fillRect/>
          </a:stretch>
        </p:blipFill>
        <p:spPr>
          <a:xfrm>
            <a:off x="3094128" y="2314132"/>
            <a:ext cx="6003744" cy="4434291"/>
          </a:xfrm>
          <a:prstGeom prst="rect">
            <a:avLst/>
          </a:prstGeom>
        </p:spPr>
      </p:pic>
    </p:spTree>
    <p:extLst>
      <p:ext uri="{BB962C8B-B14F-4D97-AF65-F5344CB8AC3E}">
        <p14:creationId xmlns:p14="http://schemas.microsoft.com/office/powerpoint/2010/main" val="354589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D5AC-A469-4A34-96BA-0F362BEE32CB}"/>
              </a:ext>
            </a:extLst>
          </p:cNvPr>
          <p:cNvSpPr>
            <a:spLocks noGrp="1"/>
          </p:cNvSpPr>
          <p:nvPr>
            <p:ph type="title"/>
          </p:nvPr>
        </p:nvSpPr>
        <p:spPr/>
        <p:txBody>
          <a:bodyPr/>
          <a:lstStyle/>
          <a:p>
            <a:pPr algn="ctr"/>
            <a:r>
              <a:rPr lang="en-US" dirty="0"/>
              <a:t>Activity results</a:t>
            </a:r>
          </a:p>
        </p:txBody>
      </p:sp>
      <p:sp>
        <p:nvSpPr>
          <p:cNvPr id="3" name="Content Placeholder 2">
            <a:extLst>
              <a:ext uri="{FF2B5EF4-FFF2-40B4-BE49-F238E27FC236}">
                <a16:creationId xmlns:a16="http://schemas.microsoft.com/office/drawing/2014/main" id="{F2D73433-ADD5-441E-B49B-FDDDB4B52970}"/>
              </a:ext>
            </a:extLst>
          </p:cNvPr>
          <p:cNvSpPr>
            <a:spLocks noGrp="1"/>
          </p:cNvSpPr>
          <p:nvPr>
            <p:ph idx="1"/>
          </p:nvPr>
        </p:nvSpPr>
        <p:spPr>
          <a:xfrm>
            <a:off x="1251678" y="1527930"/>
            <a:ext cx="10178322" cy="693173"/>
          </a:xfrm>
        </p:spPr>
        <p:txBody>
          <a:bodyPr>
            <a:noAutofit/>
          </a:bodyPr>
          <a:lstStyle/>
          <a:p>
            <a:r>
              <a:rPr lang="en-US" sz="1800" dirty="0"/>
              <a:t>The combination of weather, inputted place, and activities are all calculated and concluded in the data frame with choices for the user to select. To help in the decision making process we provided the rating and the Open/Close status.</a:t>
            </a:r>
          </a:p>
        </p:txBody>
      </p:sp>
      <p:pic>
        <p:nvPicPr>
          <p:cNvPr id="4" name="Picture 3">
            <a:extLst>
              <a:ext uri="{FF2B5EF4-FFF2-40B4-BE49-F238E27FC236}">
                <a16:creationId xmlns:a16="http://schemas.microsoft.com/office/drawing/2014/main" id="{6D2E9C80-181E-4D0B-9A27-6A1C90403DE8}"/>
              </a:ext>
            </a:extLst>
          </p:cNvPr>
          <p:cNvPicPr>
            <a:picLocks noChangeAspect="1"/>
          </p:cNvPicPr>
          <p:nvPr/>
        </p:nvPicPr>
        <p:blipFill>
          <a:blip r:embed="rId2"/>
          <a:stretch>
            <a:fillRect/>
          </a:stretch>
        </p:blipFill>
        <p:spPr>
          <a:xfrm>
            <a:off x="3133877" y="2516488"/>
            <a:ext cx="5924245" cy="4194149"/>
          </a:xfrm>
          <a:prstGeom prst="rect">
            <a:avLst/>
          </a:prstGeom>
        </p:spPr>
      </p:pic>
    </p:spTree>
    <p:extLst>
      <p:ext uri="{BB962C8B-B14F-4D97-AF65-F5344CB8AC3E}">
        <p14:creationId xmlns:p14="http://schemas.microsoft.com/office/powerpoint/2010/main" val="281431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2A17-6BBA-405F-8B9D-16FCE8A89F91}"/>
              </a:ext>
            </a:extLst>
          </p:cNvPr>
          <p:cNvSpPr>
            <a:spLocks noGrp="1"/>
          </p:cNvSpPr>
          <p:nvPr>
            <p:ph type="title"/>
          </p:nvPr>
        </p:nvSpPr>
        <p:spPr/>
        <p:txBody>
          <a:bodyPr/>
          <a:lstStyle/>
          <a:p>
            <a:pPr algn="ctr"/>
            <a:r>
              <a:rPr lang="en-US" dirty="0"/>
              <a:t>Challenges</a:t>
            </a:r>
          </a:p>
        </p:txBody>
      </p:sp>
      <p:sp>
        <p:nvSpPr>
          <p:cNvPr id="3" name="Content Placeholder 2">
            <a:extLst>
              <a:ext uri="{FF2B5EF4-FFF2-40B4-BE49-F238E27FC236}">
                <a16:creationId xmlns:a16="http://schemas.microsoft.com/office/drawing/2014/main" id="{4D962799-DAE0-4E75-B7A8-34D6DEEF999E}"/>
              </a:ext>
            </a:extLst>
          </p:cNvPr>
          <p:cNvSpPr>
            <a:spLocks noGrp="1"/>
          </p:cNvSpPr>
          <p:nvPr>
            <p:ph idx="1"/>
          </p:nvPr>
        </p:nvSpPr>
        <p:spPr/>
        <p:txBody>
          <a:bodyPr>
            <a:normAutofit/>
          </a:bodyPr>
          <a:lstStyle/>
          <a:p>
            <a:r>
              <a:rPr lang="en-US" sz="1800" dirty="0"/>
              <a:t>Keeping the API calls to the minimum.</a:t>
            </a:r>
          </a:p>
          <a:p>
            <a:r>
              <a:rPr lang="en-US" sz="1800" dirty="0"/>
              <a:t>Exceeding the API usage limit per second.</a:t>
            </a:r>
          </a:p>
          <a:p>
            <a:r>
              <a:rPr lang="en-US" sz="1800" dirty="0"/>
              <a:t>Dealing with no rows while plotting the graph.</a:t>
            </a:r>
          </a:p>
          <a:p>
            <a:r>
              <a:rPr lang="en-US" sz="1800" dirty="0"/>
              <a:t>While plotting plot distortion as the name of the places are too long.</a:t>
            </a:r>
          </a:p>
          <a:p>
            <a:endParaRPr lang="en-US" sz="1800" dirty="0"/>
          </a:p>
        </p:txBody>
      </p:sp>
    </p:spTree>
    <p:extLst>
      <p:ext uri="{BB962C8B-B14F-4D97-AF65-F5344CB8AC3E}">
        <p14:creationId xmlns:p14="http://schemas.microsoft.com/office/powerpoint/2010/main" val="21837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2A17-6BBA-405F-8B9D-16FCE8A89F91}"/>
              </a:ext>
            </a:extLst>
          </p:cNvPr>
          <p:cNvSpPr>
            <a:spLocks noGrp="1"/>
          </p:cNvSpPr>
          <p:nvPr>
            <p:ph type="title"/>
          </p:nvPr>
        </p:nvSpPr>
        <p:spPr/>
        <p:txBody>
          <a:bodyPr/>
          <a:lstStyle/>
          <a:p>
            <a:pPr algn="ctr"/>
            <a:r>
              <a:rPr lang="en-US" dirty="0"/>
              <a:t>Data Clean Up</a:t>
            </a:r>
          </a:p>
        </p:txBody>
      </p:sp>
      <p:sp>
        <p:nvSpPr>
          <p:cNvPr id="3" name="Content Placeholder 2">
            <a:extLst>
              <a:ext uri="{FF2B5EF4-FFF2-40B4-BE49-F238E27FC236}">
                <a16:creationId xmlns:a16="http://schemas.microsoft.com/office/drawing/2014/main" id="{4D962799-DAE0-4E75-B7A8-34D6DEEF999E}"/>
              </a:ext>
            </a:extLst>
          </p:cNvPr>
          <p:cNvSpPr>
            <a:spLocks noGrp="1"/>
          </p:cNvSpPr>
          <p:nvPr>
            <p:ph idx="1"/>
          </p:nvPr>
        </p:nvSpPr>
        <p:spPr/>
        <p:txBody>
          <a:bodyPr>
            <a:normAutofit/>
          </a:bodyPr>
          <a:lstStyle/>
          <a:p>
            <a:r>
              <a:rPr lang="en-US" sz="1800" dirty="0"/>
              <a:t>Incomplete or no results from the APIs.</a:t>
            </a:r>
          </a:p>
          <a:p>
            <a:r>
              <a:rPr lang="en-US" sz="1800" dirty="0"/>
              <a:t>No google rating available for many places.</a:t>
            </a:r>
          </a:p>
          <a:p>
            <a:r>
              <a:rPr lang="en-US" sz="1800" dirty="0"/>
              <a:t>Some places not returned when I filter by type? (It's possible that the place you are looking for has not yet been categorized. All places are categorized as the generic type "establishment" until Google has enough data about a place to categorize it as one of the supported place types.</a:t>
            </a:r>
          </a:p>
        </p:txBody>
      </p:sp>
    </p:spTree>
    <p:extLst>
      <p:ext uri="{BB962C8B-B14F-4D97-AF65-F5344CB8AC3E}">
        <p14:creationId xmlns:p14="http://schemas.microsoft.com/office/powerpoint/2010/main" val="63916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F414-3719-4CEC-86D7-0888BC79EA97}"/>
              </a:ext>
            </a:extLst>
          </p:cNvPr>
          <p:cNvSpPr>
            <a:spLocks noGrp="1"/>
          </p:cNvSpPr>
          <p:nvPr>
            <p:ph type="title"/>
          </p:nvPr>
        </p:nvSpPr>
        <p:spPr/>
        <p:txBody>
          <a:bodyPr>
            <a:normAutofit/>
          </a:bodyPr>
          <a:lstStyle/>
          <a:p>
            <a:pPr algn="ctr"/>
            <a:r>
              <a:rPr lang="en-US" dirty="0"/>
              <a:t>Data exploration </a:t>
            </a:r>
          </a:p>
        </p:txBody>
      </p:sp>
      <p:sp>
        <p:nvSpPr>
          <p:cNvPr id="3" name="Content Placeholder 2">
            <a:extLst>
              <a:ext uri="{FF2B5EF4-FFF2-40B4-BE49-F238E27FC236}">
                <a16:creationId xmlns:a16="http://schemas.microsoft.com/office/drawing/2014/main" id="{CB41D5BA-BC45-44E5-8F6B-1492C11AD53A}"/>
              </a:ext>
            </a:extLst>
          </p:cNvPr>
          <p:cNvSpPr>
            <a:spLocks noGrp="1"/>
          </p:cNvSpPr>
          <p:nvPr>
            <p:ph idx="1"/>
          </p:nvPr>
        </p:nvSpPr>
        <p:spPr/>
        <p:txBody>
          <a:bodyPr>
            <a:normAutofit/>
          </a:bodyPr>
          <a:lstStyle/>
          <a:p>
            <a:r>
              <a:rPr lang="en-US" sz="1800" dirty="0"/>
              <a:t>While sifting through the activities we had to create a CSV file that already identified the usual Outdoor/Indoor activities. Further, we had to create CSV files specific to time.</a:t>
            </a:r>
          </a:p>
          <a:p>
            <a:r>
              <a:rPr lang="en-US" sz="1800" dirty="0"/>
              <a:t>Going through the weather data, we realized a situation could arise where a person may not want to do an Outdoor activity even though it is sunny or a clear sky.  To remedy this, we set limitations on all weather to include certain temperature maximum and minimum ranges. Also we included a limitation on humidity and windspeed.</a:t>
            </a:r>
          </a:p>
          <a:p>
            <a:r>
              <a:rPr lang="en-US" sz="1800" dirty="0"/>
              <a:t>An additional problem that we faced was a lack of users to yield data from. To rectify this, we sought Kaggle and other sites for data regarding leisure activities based on Age groups. From this, we can infer which age demographic will be pursuing certain activities. We can further examine this through the lens of seasonality on our roadmap.</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24350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F2B0-5EE5-429E-A70D-6A295E687E63}"/>
              </a:ext>
            </a:extLst>
          </p:cNvPr>
          <p:cNvSpPr>
            <a:spLocks noGrp="1"/>
          </p:cNvSpPr>
          <p:nvPr>
            <p:ph type="title"/>
          </p:nvPr>
        </p:nvSpPr>
        <p:spPr/>
        <p:txBody>
          <a:bodyPr/>
          <a:lstStyle/>
          <a:p>
            <a:r>
              <a:rPr lang="en-US" dirty="0"/>
              <a:t>THE APPLICATION &amp; PRACTICALITY OF G2G</a:t>
            </a:r>
          </a:p>
        </p:txBody>
      </p:sp>
      <p:sp>
        <p:nvSpPr>
          <p:cNvPr id="3" name="Content Placeholder 2">
            <a:extLst>
              <a:ext uri="{FF2B5EF4-FFF2-40B4-BE49-F238E27FC236}">
                <a16:creationId xmlns:a16="http://schemas.microsoft.com/office/drawing/2014/main" id="{C822738E-2AF7-4533-AF90-87ED2D9E4011}"/>
              </a:ext>
            </a:extLst>
          </p:cNvPr>
          <p:cNvSpPr>
            <a:spLocks noGrp="1"/>
          </p:cNvSpPr>
          <p:nvPr>
            <p:ph idx="1"/>
          </p:nvPr>
        </p:nvSpPr>
        <p:spPr/>
        <p:txBody>
          <a:bodyPr>
            <a:normAutofit/>
          </a:bodyPr>
          <a:lstStyle/>
          <a:p>
            <a:r>
              <a:rPr lang="en-US" sz="1800" dirty="0"/>
              <a:t>The following slides will discuss how the app can be used by both users and business owners in order to take full advantage of the exciting activities their local economy provides.</a:t>
            </a:r>
          </a:p>
        </p:txBody>
      </p:sp>
    </p:spTree>
    <p:extLst>
      <p:ext uri="{BB962C8B-B14F-4D97-AF65-F5344CB8AC3E}">
        <p14:creationId xmlns:p14="http://schemas.microsoft.com/office/powerpoint/2010/main" val="2899524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572C-3A83-46B0-AA33-BFD72D834543}"/>
              </a:ext>
            </a:extLst>
          </p:cNvPr>
          <p:cNvSpPr>
            <a:spLocks noGrp="1"/>
          </p:cNvSpPr>
          <p:nvPr>
            <p:ph type="title"/>
          </p:nvPr>
        </p:nvSpPr>
        <p:spPr>
          <a:xfrm>
            <a:off x="1251678" y="382385"/>
            <a:ext cx="10178322" cy="936461"/>
          </a:xfrm>
        </p:spPr>
        <p:txBody>
          <a:bodyPr/>
          <a:lstStyle/>
          <a:p>
            <a:pPr algn="ctr"/>
            <a:r>
              <a:rPr lang="en-US" dirty="0"/>
              <a:t>Princeton Practicality example</a:t>
            </a:r>
          </a:p>
        </p:txBody>
      </p:sp>
      <p:pic>
        <p:nvPicPr>
          <p:cNvPr id="4" name="Content Placeholder 3">
            <a:extLst>
              <a:ext uri="{FF2B5EF4-FFF2-40B4-BE49-F238E27FC236}">
                <a16:creationId xmlns:a16="http://schemas.microsoft.com/office/drawing/2014/main" id="{D3055B82-BF79-48AA-A49F-C2A93FC4183E}"/>
              </a:ext>
            </a:extLst>
          </p:cNvPr>
          <p:cNvPicPr>
            <a:picLocks noGrp="1" noChangeAspect="1"/>
          </p:cNvPicPr>
          <p:nvPr>
            <p:ph idx="1"/>
          </p:nvPr>
        </p:nvPicPr>
        <p:blipFill>
          <a:blip r:embed="rId2"/>
          <a:stretch>
            <a:fillRect/>
          </a:stretch>
        </p:blipFill>
        <p:spPr>
          <a:xfrm>
            <a:off x="879027" y="3083266"/>
            <a:ext cx="5073365" cy="3774734"/>
          </a:xfrm>
          <a:prstGeom prst="rect">
            <a:avLst/>
          </a:prstGeom>
        </p:spPr>
      </p:pic>
      <p:pic>
        <p:nvPicPr>
          <p:cNvPr id="5" name="Picture 4">
            <a:extLst>
              <a:ext uri="{FF2B5EF4-FFF2-40B4-BE49-F238E27FC236}">
                <a16:creationId xmlns:a16="http://schemas.microsoft.com/office/drawing/2014/main" id="{88FBFF14-DC8D-4DFD-943A-5FA8FE346B38}"/>
              </a:ext>
            </a:extLst>
          </p:cNvPr>
          <p:cNvPicPr>
            <a:picLocks noChangeAspect="1"/>
          </p:cNvPicPr>
          <p:nvPr/>
        </p:nvPicPr>
        <p:blipFill>
          <a:blip r:embed="rId3"/>
          <a:stretch>
            <a:fillRect/>
          </a:stretch>
        </p:blipFill>
        <p:spPr>
          <a:xfrm>
            <a:off x="5952392" y="3083266"/>
            <a:ext cx="5887183" cy="3774734"/>
          </a:xfrm>
          <a:prstGeom prst="rect">
            <a:avLst/>
          </a:prstGeom>
        </p:spPr>
      </p:pic>
      <p:sp>
        <p:nvSpPr>
          <p:cNvPr id="6" name="TextBox 5">
            <a:extLst>
              <a:ext uri="{FF2B5EF4-FFF2-40B4-BE49-F238E27FC236}">
                <a16:creationId xmlns:a16="http://schemas.microsoft.com/office/drawing/2014/main" id="{21107952-CCAB-4BA0-AAFC-BFDCDBE6D530}"/>
              </a:ext>
            </a:extLst>
          </p:cNvPr>
          <p:cNvSpPr txBox="1"/>
          <p:nvPr/>
        </p:nvSpPr>
        <p:spPr>
          <a:xfrm>
            <a:off x="1251678" y="1608992"/>
            <a:ext cx="9773876" cy="1290033"/>
          </a:xfrm>
          <a:prstGeom prst="rect">
            <a:avLst/>
          </a:prstGeom>
          <a:noFill/>
        </p:spPr>
        <p:txBody>
          <a:bodyPr wrap="square" rtlCol="0">
            <a:spAutoFit/>
          </a:bodyPr>
          <a:lstStyle/>
          <a:p>
            <a:pPr marL="228600" indent="-22860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In our Princeton example, our app shows ratings based on a particular activity in the area. Local businesses can use this to determine the level of competition they’re facing. Furthermore, they can use our app to see if their place of business is a recommended activity based on the weather of the day and plan accordingly.</a:t>
            </a:r>
          </a:p>
        </p:txBody>
      </p:sp>
    </p:spTree>
    <p:extLst>
      <p:ext uri="{BB962C8B-B14F-4D97-AF65-F5344CB8AC3E}">
        <p14:creationId xmlns:p14="http://schemas.microsoft.com/office/powerpoint/2010/main" val="158475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A7522C44-94D0-4C6A-ACA4-D762818CE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37" y="1655064"/>
            <a:ext cx="3090672" cy="4005442"/>
          </a:xfrm>
          <a:prstGeom prst="rect">
            <a:avLst/>
          </a:prstGeom>
        </p:spPr>
      </p:pic>
      <p:sp>
        <p:nvSpPr>
          <p:cNvPr id="2" name="Title 1">
            <a:extLst>
              <a:ext uri="{FF2B5EF4-FFF2-40B4-BE49-F238E27FC236}">
                <a16:creationId xmlns:a16="http://schemas.microsoft.com/office/drawing/2014/main" id="{B806B855-BB36-48EE-8FA1-B90C06B9E08A}"/>
              </a:ext>
            </a:extLst>
          </p:cNvPr>
          <p:cNvSpPr>
            <a:spLocks noGrp="1"/>
          </p:cNvSpPr>
          <p:nvPr>
            <p:ph type="title"/>
          </p:nvPr>
        </p:nvSpPr>
        <p:spPr>
          <a:xfrm>
            <a:off x="8339328" y="457200"/>
            <a:ext cx="3090672" cy="1197864"/>
          </a:xfrm>
        </p:spPr>
        <p:txBody>
          <a:bodyPr anchor="b">
            <a:normAutofit/>
          </a:bodyPr>
          <a:lstStyle/>
          <a:p>
            <a:r>
              <a:rPr lang="en-US" sz="1900" dirty="0">
                <a:solidFill>
                  <a:schemeClr val="accent1"/>
                </a:solidFill>
              </a:rPr>
              <a:t>Leisure trips</a:t>
            </a:r>
          </a:p>
        </p:txBody>
      </p:sp>
      <p:sp>
        <p:nvSpPr>
          <p:cNvPr id="10" name="Content Placeholder 9">
            <a:extLst>
              <a:ext uri="{FF2B5EF4-FFF2-40B4-BE49-F238E27FC236}">
                <a16:creationId xmlns:a16="http://schemas.microsoft.com/office/drawing/2014/main" id="{E150CC4C-E6F2-4A2B-9610-E4901C308A0F}"/>
              </a:ext>
            </a:extLst>
          </p:cNvPr>
          <p:cNvSpPr>
            <a:spLocks noGrp="1"/>
          </p:cNvSpPr>
          <p:nvPr>
            <p:ph idx="1"/>
          </p:nvPr>
        </p:nvSpPr>
        <p:spPr>
          <a:xfrm>
            <a:off x="8339328" y="1657174"/>
            <a:ext cx="3090672" cy="4224528"/>
          </a:xfrm>
        </p:spPr>
        <p:txBody>
          <a:bodyPr>
            <a:normAutofit fontScale="77500" lnSpcReduction="20000"/>
          </a:bodyPr>
          <a:lstStyle/>
          <a:p>
            <a:pPr>
              <a:lnSpc>
                <a:spcPct val="130000"/>
              </a:lnSpc>
            </a:pPr>
            <a:r>
              <a:rPr lang="en-US" sz="1800" dirty="0"/>
              <a:t>The statistics depict the most popular activities on leisure/vacation trips of the survey respondents. </a:t>
            </a:r>
          </a:p>
          <a:p>
            <a:pPr>
              <a:lnSpc>
                <a:spcPct val="130000"/>
              </a:lnSpc>
            </a:pPr>
            <a:r>
              <a:rPr lang="en-US" sz="1800" dirty="0"/>
              <a:t>On our roadmap we look to include such statistics as an additional way to provide suggestions in a given place. </a:t>
            </a:r>
          </a:p>
          <a:p>
            <a:pPr>
              <a:lnSpc>
                <a:spcPct val="130000"/>
              </a:lnSpc>
            </a:pPr>
            <a:r>
              <a:rPr lang="en-US" sz="1800" dirty="0"/>
              <a:t>Conversely, if a activity is recommended too much in a tourist area, then we can suggest a less visited activity in order to avoid tourist congestion for the user.</a:t>
            </a:r>
          </a:p>
          <a:p>
            <a:pPr>
              <a:lnSpc>
                <a:spcPct val="130000"/>
              </a:lnSpc>
            </a:pPr>
            <a:r>
              <a:rPr lang="en-US" sz="1800" dirty="0"/>
              <a:t>Source -https://www.statista.com/statistics/186252/most-popular-activities-on-leisure-trips-in-the-us/</a:t>
            </a:r>
          </a:p>
        </p:txBody>
      </p:sp>
      <p:sp>
        <p:nvSpPr>
          <p:cNvPr id="3" name="Rectangle 2">
            <a:extLst>
              <a:ext uri="{FF2B5EF4-FFF2-40B4-BE49-F238E27FC236}">
                <a16:creationId xmlns:a16="http://schemas.microsoft.com/office/drawing/2014/main" id="{7112DC11-0C00-4F8F-AABC-0A58D8D2B2E0}"/>
              </a:ext>
            </a:extLst>
          </p:cNvPr>
          <p:cNvSpPr/>
          <p:nvPr/>
        </p:nvSpPr>
        <p:spPr>
          <a:xfrm>
            <a:off x="2330705" y="132802"/>
            <a:ext cx="7530587" cy="798680"/>
          </a:xfrm>
          <a:prstGeom prst="rect">
            <a:avLst/>
          </a:prstGeom>
          <a:noFill/>
        </p:spPr>
        <p:txBody>
          <a:bodyPr wrap="none" lIns="91440" tIns="45720" rIns="91440" bIns="45720">
            <a:spAutoFit/>
          </a:bodyPr>
          <a:lstStyle/>
          <a:p>
            <a:pPr algn="ctr" defTabSz="914400">
              <a:lnSpc>
                <a:spcPct val="90000"/>
              </a:lnSpc>
              <a:spcBef>
                <a:spcPct val="0"/>
              </a:spcBef>
            </a:pPr>
            <a:r>
              <a:rPr lang="en-US" sz="5100" cap="all" spc="200" dirty="0">
                <a:solidFill>
                  <a:schemeClr val="tx2"/>
                </a:solidFill>
                <a:latin typeface="+mj-lt"/>
                <a:ea typeface="+mj-ea"/>
                <a:cs typeface="+mj-cs"/>
              </a:rPr>
              <a:t>APPLICATION ON VACATION</a:t>
            </a:r>
          </a:p>
        </p:txBody>
      </p:sp>
      <p:pic>
        <p:nvPicPr>
          <p:cNvPr id="4" name="Picture 3">
            <a:extLst>
              <a:ext uri="{FF2B5EF4-FFF2-40B4-BE49-F238E27FC236}">
                <a16:creationId xmlns:a16="http://schemas.microsoft.com/office/drawing/2014/main" id="{1CCBA66F-79A3-4530-B9C3-C88084523D87}"/>
              </a:ext>
            </a:extLst>
          </p:cNvPr>
          <p:cNvPicPr>
            <a:picLocks noChangeAspect="1"/>
          </p:cNvPicPr>
          <p:nvPr/>
        </p:nvPicPr>
        <p:blipFill>
          <a:blip r:embed="rId3"/>
          <a:stretch>
            <a:fillRect/>
          </a:stretch>
        </p:blipFill>
        <p:spPr>
          <a:xfrm>
            <a:off x="3954209" y="1655064"/>
            <a:ext cx="4059081" cy="4005442"/>
          </a:xfrm>
          <a:prstGeom prst="rect">
            <a:avLst/>
          </a:prstGeom>
        </p:spPr>
      </p:pic>
    </p:spTree>
    <p:extLst>
      <p:ext uri="{BB962C8B-B14F-4D97-AF65-F5344CB8AC3E}">
        <p14:creationId xmlns:p14="http://schemas.microsoft.com/office/powerpoint/2010/main" val="398442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B338-90FF-42A4-8B7E-8DAD7DC7491B}"/>
              </a:ext>
            </a:extLst>
          </p:cNvPr>
          <p:cNvSpPr>
            <a:spLocks noGrp="1"/>
          </p:cNvSpPr>
          <p:nvPr>
            <p:ph type="title"/>
          </p:nvPr>
        </p:nvSpPr>
        <p:spPr>
          <a:xfrm>
            <a:off x="8339328" y="457200"/>
            <a:ext cx="3090672" cy="521207"/>
          </a:xfrm>
        </p:spPr>
        <p:txBody>
          <a:bodyPr anchor="b">
            <a:normAutofit fontScale="90000"/>
          </a:bodyPr>
          <a:lstStyle/>
          <a:p>
            <a:r>
              <a:rPr lang="en-US" sz="1900" dirty="0">
                <a:solidFill>
                  <a:schemeClr val="accent1"/>
                </a:solidFill>
              </a:rPr>
              <a:t>Activities ranked through the age groups</a:t>
            </a:r>
          </a:p>
        </p:txBody>
      </p:sp>
      <p:sp>
        <p:nvSpPr>
          <p:cNvPr id="10" name="Content Placeholder 9">
            <a:extLst>
              <a:ext uri="{FF2B5EF4-FFF2-40B4-BE49-F238E27FC236}">
                <a16:creationId xmlns:a16="http://schemas.microsoft.com/office/drawing/2014/main" id="{C28D6B5B-BBED-465C-9520-E6C2CED9C05B}"/>
              </a:ext>
            </a:extLst>
          </p:cNvPr>
          <p:cNvSpPr>
            <a:spLocks noGrp="1"/>
          </p:cNvSpPr>
          <p:nvPr>
            <p:ph idx="1"/>
          </p:nvPr>
        </p:nvSpPr>
        <p:spPr>
          <a:xfrm>
            <a:off x="8339328" y="1655065"/>
            <a:ext cx="3090672" cy="4224528"/>
          </a:xfrm>
        </p:spPr>
        <p:txBody>
          <a:bodyPr>
            <a:normAutofit fontScale="25000" lnSpcReduction="20000"/>
          </a:bodyPr>
          <a:lstStyle/>
          <a:p>
            <a:endParaRPr lang="en-US" sz="1600" dirty="0">
              <a:solidFill>
                <a:schemeClr val="tx1"/>
              </a:solidFill>
            </a:endParaRPr>
          </a:p>
          <a:p>
            <a:r>
              <a:rPr lang="en-US" sz="5500" dirty="0"/>
              <a:t>This graph demonstrates which age demographic would most likely attended some sample activities that can be found through our app.</a:t>
            </a:r>
          </a:p>
          <a:p>
            <a:endParaRPr lang="en-US" sz="5500" dirty="0"/>
          </a:p>
          <a:p>
            <a:r>
              <a:rPr lang="en-US" sz="5500" dirty="0"/>
              <a:t>As we can see outdoor activities are more highly valued than indoor activity such as dancing. </a:t>
            </a:r>
          </a:p>
          <a:p>
            <a:pPr marL="0" indent="0">
              <a:buNone/>
            </a:pPr>
            <a:endParaRPr lang="en-US" sz="5500" dirty="0"/>
          </a:p>
          <a:p>
            <a:pPr marL="0" indent="0">
              <a:buNone/>
            </a:pPr>
            <a:endParaRPr lang="en-US" sz="5500" dirty="0"/>
          </a:p>
          <a:p>
            <a:pPr marL="0" indent="0">
              <a:buNone/>
            </a:pPr>
            <a:endParaRPr lang="en-US" sz="5500" dirty="0"/>
          </a:p>
          <a:p>
            <a:endParaRPr lang="en-US" sz="5500" dirty="0"/>
          </a:p>
          <a:p>
            <a:endParaRPr lang="en-US" sz="5500" dirty="0"/>
          </a:p>
          <a:p>
            <a:endParaRPr lang="en-US" sz="5500" dirty="0"/>
          </a:p>
          <a:p>
            <a:endParaRPr lang="en-US" sz="5500" dirty="0"/>
          </a:p>
          <a:p>
            <a:endParaRPr lang="en-US" sz="5500" dirty="0"/>
          </a:p>
          <a:p>
            <a:r>
              <a:rPr lang="en-US" sz="5500" dirty="0"/>
              <a:t>Source -https://www.kaggle.com/c/walmart-recruiting-sales-in-stormy-weather/data</a:t>
            </a:r>
          </a:p>
        </p:txBody>
      </p:sp>
      <p:pic>
        <p:nvPicPr>
          <p:cNvPr id="4" name="Picture 3">
            <a:extLst>
              <a:ext uri="{FF2B5EF4-FFF2-40B4-BE49-F238E27FC236}">
                <a16:creationId xmlns:a16="http://schemas.microsoft.com/office/drawing/2014/main" id="{B080108E-0585-4120-A7BD-FE7F93546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93" y="1192929"/>
            <a:ext cx="6019800" cy="4314825"/>
          </a:xfrm>
          <a:prstGeom prst="rect">
            <a:avLst/>
          </a:prstGeom>
        </p:spPr>
      </p:pic>
    </p:spTree>
    <p:extLst>
      <p:ext uri="{BB962C8B-B14F-4D97-AF65-F5344CB8AC3E}">
        <p14:creationId xmlns:p14="http://schemas.microsoft.com/office/powerpoint/2010/main" val="4202180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27E2DA0E-8681-4A6B-A1E5-0B1A67515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748" y="1489589"/>
            <a:ext cx="6074784" cy="3872674"/>
          </a:xfrm>
          <a:prstGeom prst="rect">
            <a:avLst/>
          </a:prstGeom>
        </p:spPr>
      </p:pic>
      <p:sp>
        <p:nvSpPr>
          <p:cNvPr id="2" name="Title 1">
            <a:extLst>
              <a:ext uri="{FF2B5EF4-FFF2-40B4-BE49-F238E27FC236}">
                <a16:creationId xmlns:a16="http://schemas.microsoft.com/office/drawing/2014/main" id="{C99D6679-168F-4678-B876-A6D6574098D3}"/>
              </a:ext>
            </a:extLst>
          </p:cNvPr>
          <p:cNvSpPr>
            <a:spLocks noGrp="1"/>
          </p:cNvSpPr>
          <p:nvPr>
            <p:ph type="title"/>
          </p:nvPr>
        </p:nvSpPr>
        <p:spPr>
          <a:xfrm>
            <a:off x="2189285" y="364801"/>
            <a:ext cx="8484577" cy="899780"/>
          </a:xfrm>
        </p:spPr>
        <p:txBody>
          <a:bodyPr anchor="b">
            <a:noAutofit/>
          </a:bodyPr>
          <a:lstStyle/>
          <a:p>
            <a:pPr algn="ctr"/>
            <a:r>
              <a:rPr lang="en-US" dirty="0"/>
              <a:t>Participation of outdoor activities based on age</a:t>
            </a:r>
          </a:p>
        </p:txBody>
      </p:sp>
      <p:sp>
        <p:nvSpPr>
          <p:cNvPr id="10" name="Content Placeholder 9">
            <a:extLst>
              <a:ext uri="{FF2B5EF4-FFF2-40B4-BE49-F238E27FC236}">
                <a16:creationId xmlns:a16="http://schemas.microsoft.com/office/drawing/2014/main" id="{348D4F7A-6C91-4F42-8C98-786BA0DDEE10}"/>
              </a:ext>
            </a:extLst>
          </p:cNvPr>
          <p:cNvSpPr>
            <a:spLocks noGrp="1"/>
          </p:cNvSpPr>
          <p:nvPr>
            <p:ph idx="1"/>
          </p:nvPr>
        </p:nvSpPr>
        <p:spPr>
          <a:xfrm>
            <a:off x="974473" y="1489589"/>
            <a:ext cx="3111668" cy="4594953"/>
          </a:xfrm>
        </p:spPr>
        <p:txBody>
          <a:bodyPr>
            <a:normAutofit fontScale="92500" lnSpcReduction="10000"/>
          </a:bodyPr>
          <a:lstStyle/>
          <a:p>
            <a:pPr marL="0" indent="0">
              <a:buNone/>
            </a:pPr>
            <a:endParaRPr lang="en-US" sz="1600" dirty="0"/>
          </a:p>
          <a:p>
            <a:r>
              <a:rPr lang="en-US" sz="1600" dirty="0"/>
              <a:t>In this graph we see the likely age demographic for outdoor activities. Towns and businesses can plan accordingly with outdoor festivals, concerts, food truck fests and the like.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Source - https://www.statista.com/statistics/190083/outdoor-activities-participation-rate-by-age-group-in-the-us/</a:t>
            </a:r>
          </a:p>
        </p:txBody>
      </p:sp>
    </p:spTree>
    <p:extLst>
      <p:ext uri="{BB962C8B-B14F-4D97-AF65-F5344CB8AC3E}">
        <p14:creationId xmlns:p14="http://schemas.microsoft.com/office/powerpoint/2010/main" val="330293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D765-4625-4024-BF9A-F21ABE192401}"/>
              </a:ext>
            </a:extLst>
          </p:cNvPr>
          <p:cNvSpPr>
            <a:spLocks noGrp="1"/>
          </p:cNvSpPr>
          <p:nvPr>
            <p:ph type="title"/>
          </p:nvPr>
        </p:nvSpPr>
        <p:spPr/>
        <p:txBody>
          <a:bodyPr/>
          <a:lstStyle/>
          <a:p>
            <a:r>
              <a:rPr lang="en-US" dirty="0"/>
              <a:t>Team </a:t>
            </a:r>
            <a:r>
              <a:rPr lang="en-US" dirty="0" err="1"/>
              <a:t>InTRODUCTION</a:t>
            </a:r>
            <a:endParaRPr lang="en-US" dirty="0"/>
          </a:p>
        </p:txBody>
      </p:sp>
      <p:sp>
        <p:nvSpPr>
          <p:cNvPr id="3" name="Content Placeholder 2">
            <a:extLst>
              <a:ext uri="{FF2B5EF4-FFF2-40B4-BE49-F238E27FC236}">
                <a16:creationId xmlns:a16="http://schemas.microsoft.com/office/drawing/2014/main" id="{D4716563-1E36-442B-83CC-E7784EAA3B4B}"/>
              </a:ext>
            </a:extLst>
          </p:cNvPr>
          <p:cNvSpPr>
            <a:spLocks noGrp="1"/>
          </p:cNvSpPr>
          <p:nvPr>
            <p:ph idx="1"/>
          </p:nvPr>
        </p:nvSpPr>
        <p:spPr/>
        <p:txBody>
          <a:bodyPr/>
          <a:lstStyle/>
          <a:p>
            <a:pPr marL="0" indent="0">
              <a:buNone/>
            </a:pPr>
            <a:r>
              <a:rPr lang="en-US" dirty="0"/>
              <a:t>Joe Marshall - Documentation, Historical Data Trend Analysis &amp; Data exploration</a:t>
            </a:r>
          </a:p>
          <a:p>
            <a:pPr marL="0" indent="0">
              <a:buNone/>
            </a:pPr>
            <a:r>
              <a:rPr lang="en-US" dirty="0"/>
              <a:t>Pragati Mehta – Data analysis, Cleaning, Exploration, Coding &amp; Testing</a:t>
            </a:r>
          </a:p>
          <a:p>
            <a:pPr marL="0" indent="0">
              <a:buNone/>
            </a:pPr>
            <a:r>
              <a:rPr lang="en-US" dirty="0"/>
              <a:t>Raymond Chan –Data analysis, Exploration, Coding &amp; Testing</a:t>
            </a:r>
          </a:p>
          <a:p>
            <a:pPr marL="0" indent="0">
              <a:buNone/>
            </a:pPr>
            <a:r>
              <a:rPr lang="en-US" dirty="0"/>
              <a:t>Roderick Jean – Documentation &amp; Data analysis (Activities)</a:t>
            </a:r>
          </a:p>
        </p:txBody>
      </p:sp>
    </p:spTree>
    <p:extLst>
      <p:ext uri="{BB962C8B-B14F-4D97-AF65-F5344CB8AC3E}">
        <p14:creationId xmlns:p14="http://schemas.microsoft.com/office/powerpoint/2010/main" val="419515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6A4A98-3F89-4B04-8F7B-ED7799E95F3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644" r="28894"/>
          <a:stretch/>
        </p:blipFill>
        <p:spPr>
          <a:xfrm>
            <a:off x="7338646" y="10"/>
            <a:ext cx="4853354" cy="6857990"/>
          </a:xfrm>
          <a:prstGeom prst="rect">
            <a:avLst/>
          </a:prstGeom>
        </p:spPr>
      </p:pic>
      <p:sp>
        <p:nvSpPr>
          <p:cNvPr id="6" name="TextBox 5">
            <a:extLst>
              <a:ext uri="{FF2B5EF4-FFF2-40B4-BE49-F238E27FC236}">
                <a16:creationId xmlns:a16="http://schemas.microsoft.com/office/drawing/2014/main" id="{BFB112DD-C780-4212-A020-DAAB8A85BDF8}"/>
              </a:ext>
            </a:extLst>
          </p:cNvPr>
          <p:cNvSpPr txBox="1"/>
          <p:nvPr/>
        </p:nvSpPr>
        <p:spPr>
          <a:xfrm>
            <a:off x="9570770" y="6870700"/>
            <a:ext cx="262123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rotaj.blogspot.com/2011/03/bencao-amizad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2" name="Title 1">
            <a:extLst>
              <a:ext uri="{FF2B5EF4-FFF2-40B4-BE49-F238E27FC236}">
                <a16:creationId xmlns:a16="http://schemas.microsoft.com/office/drawing/2014/main" id="{01AB380C-231E-4B1A-9C43-4B4F7DE58664}"/>
              </a:ext>
            </a:extLst>
          </p:cNvPr>
          <p:cNvSpPr>
            <a:spLocks noGrp="1"/>
          </p:cNvSpPr>
          <p:nvPr>
            <p:ph type="title"/>
          </p:nvPr>
        </p:nvSpPr>
        <p:spPr>
          <a:xfrm>
            <a:off x="765051" y="382385"/>
            <a:ext cx="6015897" cy="1492132"/>
          </a:xfrm>
        </p:spPr>
        <p:txBody>
          <a:bodyPr>
            <a:normAutofit/>
          </a:bodyPr>
          <a:lstStyle/>
          <a:p>
            <a:r>
              <a:rPr lang="en-US"/>
              <a:t>We have a problem !!!</a:t>
            </a:r>
          </a:p>
        </p:txBody>
      </p:sp>
      <p:sp>
        <p:nvSpPr>
          <p:cNvPr id="3" name="Content Placeholder 2">
            <a:extLst>
              <a:ext uri="{FF2B5EF4-FFF2-40B4-BE49-F238E27FC236}">
                <a16:creationId xmlns:a16="http://schemas.microsoft.com/office/drawing/2014/main" id="{01DBA3A8-54D8-4EAD-AB97-16E5F4B7892D}"/>
              </a:ext>
            </a:extLst>
          </p:cNvPr>
          <p:cNvSpPr>
            <a:spLocks noGrp="1"/>
          </p:cNvSpPr>
          <p:nvPr>
            <p:ph idx="1"/>
          </p:nvPr>
        </p:nvSpPr>
        <p:spPr>
          <a:xfrm>
            <a:off x="765051" y="2286001"/>
            <a:ext cx="6015897" cy="3593591"/>
          </a:xfrm>
        </p:spPr>
        <p:txBody>
          <a:bodyPr>
            <a:normAutofit fontScale="92500" lnSpcReduction="10000"/>
          </a:bodyPr>
          <a:lstStyle/>
          <a:p>
            <a:pPr>
              <a:lnSpc>
                <a:spcPct val="100000"/>
              </a:lnSpc>
            </a:pPr>
            <a:r>
              <a:rPr lang="en-US" sz="1900" dirty="0"/>
              <a:t>In today’s world we are fighting a never ending battle against boredom !!</a:t>
            </a:r>
          </a:p>
          <a:p>
            <a:pPr>
              <a:lnSpc>
                <a:spcPct val="100000"/>
              </a:lnSpc>
            </a:pPr>
            <a:r>
              <a:rPr lang="en-US" sz="1900" dirty="0"/>
              <a:t>A paradox that we have boredom but no time to do all the research and decide upon the activities to do or places to go based on weather or time available !!</a:t>
            </a:r>
          </a:p>
          <a:p>
            <a:pPr>
              <a:lnSpc>
                <a:spcPct val="100000"/>
              </a:lnSpc>
            </a:pPr>
            <a:r>
              <a:rPr lang="en-US" sz="1900" dirty="0"/>
              <a:t>How often do we find ourselves sitting at home on a rainy day bored because we can’t think of anything to do ?</a:t>
            </a:r>
          </a:p>
          <a:p>
            <a:pPr>
              <a:lnSpc>
                <a:spcPct val="100000"/>
              </a:lnSpc>
            </a:pPr>
            <a:r>
              <a:rPr lang="en-US" sz="1900" dirty="0"/>
              <a:t>How often do we let a beautiful summer day pass by because we had no plan for fun ?</a:t>
            </a:r>
          </a:p>
          <a:p>
            <a:pPr>
              <a:lnSpc>
                <a:spcPct val="100000"/>
              </a:lnSpc>
            </a:pPr>
            <a:r>
              <a:rPr lang="en-US" sz="1900" dirty="0"/>
              <a:t>How often do we send the “I’m bored” text or the “all I do is work “ text?</a:t>
            </a:r>
          </a:p>
          <a:p>
            <a:pPr>
              <a:lnSpc>
                <a:spcPct val="100000"/>
              </a:lnSpc>
            </a:pPr>
            <a:r>
              <a:rPr lang="en-US" sz="1900" dirty="0"/>
              <a:t>How often do we let the day off from work pass us by?</a:t>
            </a:r>
          </a:p>
          <a:p>
            <a:pPr marL="0" indent="0">
              <a:lnSpc>
                <a:spcPct val="100000"/>
              </a:lnSpc>
              <a:buNone/>
            </a:pPr>
            <a:endParaRPr lang="en-US" dirty="0"/>
          </a:p>
          <a:p>
            <a:pPr>
              <a:lnSpc>
                <a:spcPct val="100000"/>
              </a:lnSpc>
            </a:pPr>
            <a:endParaRPr lang="en-US" dirty="0"/>
          </a:p>
        </p:txBody>
      </p:sp>
      <p:sp>
        <p:nvSpPr>
          <p:cNvPr id="9" name="TextBox 8">
            <a:extLst>
              <a:ext uri="{FF2B5EF4-FFF2-40B4-BE49-F238E27FC236}">
                <a16:creationId xmlns:a16="http://schemas.microsoft.com/office/drawing/2014/main" id="{EBFA7D23-4BE6-4E3E-8867-C965AEF2F1AD}"/>
              </a:ext>
            </a:extLst>
          </p:cNvPr>
          <p:cNvSpPr txBox="1"/>
          <p:nvPr/>
        </p:nvSpPr>
        <p:spPr>
          <a:xfrm>
            <a:off x="9570770" y="6657945"/>
            <a:ext cx="262123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internetmonk.com/archive/the-blessings-of-boredom">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45131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60351C-2628-4122-BB3B-B4416CC0C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992" y="1471276"/>
            <a:ext cx="3902582" cy="3902582"/>
          </a:xfrm>
          <a:prstGeom prst="rect">
            <a:avLst/>
          </a:prstGeom>
        </p:spPr>
      </p:pic>
      <p:sp>
        <p:nvSpPr>
          <p:cNvPr id="2" name="Title 1">
            <a:extLst>
              <a:ext uri="{FF2B5EF4-FFF2-40B4-BE49-F238E27FC236}">
                <a16:creationId xmlns:a16="http://schemas.microsoft.com/office/drawing/2014/main" id="{6C65F886-FB8B-4EBA-9749-E2CED29CC0BB}"/>
              </a:ext>
            </a:extLst>
          </p:cNvPr>
          <p:cNvSpPr>
            <a:spLocks noGrp="1"/>
          </p:cNvSpPr>
          <p:nvPr>
            <p:ph type="title"/>
          </p:nvPr>
        </p:nvSpPr>
        <p:spPr>
          <a:xfrm>
            <a:off x="1251678" y="382385"/>
            <a:ext cx="5984274" cy="1492132"/>
          </a:xfrm>
        </p:spPr>
        <p:txBody>
          <a:bodyPr>
            <a:normAutofit/>
          </a:bodyPr>
          <a:lstStyle/>
          <a:p>
            <a:r>
              <a:rPr lang="en-US"/>
              <a:t>WELL NO MORE !!</a:t>
            </a:r>
          </a:p>
        </p:txBody>
      </p:sp>
      <p:sp>
        <p:nvSpPr>
          <p:cNvPr id="3" name="Content Placeholder 2">
            <a:extLst>
              <a:ext uri="{FF2B5EF4-FFF2-40B4-BE49-F238E27FC236}">
                <a16:creationId xmlns:a16="http://schemas.microsoft.com/office/drawing/2014/main" id="{241970F1-2568-447F-96D7-5FCD87A62CA5}"/>
              </a:ext>
            </a:extLst>
          </p:cNvPr>
          <p:cNvSpPr>
            <a:spLocks noGrp="1"/>
          </p:cNvSpPr>
          <p:nvPr>
            <p:ph idx="1"/>
          </p:nvPr>
        </p:nvSpPr>
        <p:spPr>
          <a:xfrm>
            <a:off x="1251678" y="2286001"/>
            <a:ext cx="5984274" cy="4085056"/>
          </a:xfrm>
        </p:spPr>
        <p:txBody>
          <a:bodyPr>
            <a:normAutofit/>
          </a:bodyPr>
          <a:lstStyle/>
          <a:p>
            <a:pPr>
              <a:lnSpc>
                <a:spcPct val="90000"/>
              </a:lnSpc>
            </a:pPr>
            <a:r>
              <a:rPr lang="en-US" sz="1800" dirty="0"/>
              <a:t>The </a:t>
            </a:r>
            <a:r>
              <a:rPr lang="en-US" sz="1800"/>
              <a:t>G2G  system </a:t>
            </a:r>
            <a:r>
              <a:rPr lang="en-US" sz="1800" dirty="0"/>
              <a:t>provides weather conditions and recommended activities based on the weather and time. </a:t>
            </a:r>
          </a:p>
          <a:p>
            <a:pPr marL="0" indent="0">
              <a:lnSpc>
                <a:spcPct val="90000"/>
              </a:lnSpc>
              <a:buNone/>
            </a:pPr>
            <a:endParaRPr lang="en-US" sz="1800" dirty="0"/>
          </a:p>
          <a:p>
            <a:pPr>
              <a:lnSpc>
                <a:spcPct val="90000"/>
              </a:lnSpc>
            </a:pPr>
            <a:r>
              <a:rPr lang="en-US" sz="1800" dirty="0"/>
              <a:t>No more sitting at home on a rainy day!</a:t>
            </a:r>
          </a:p>
          <a:p>
            <a:pPr marL="0" indent="0">
              <a:lnSpc>
                <a:spcPct val="90000"/>
              </a:lnSpc>
              <a:buNone/>
            </a:pPr>
            <a:endParaRPr lang="en-US" sz="1800" dirty="0"/>
          </a:p>
          <a:p>
            <a:pPr>
              <a:lnSpc>
                <a:spcPct val="90000"/>
              </a:lnSpc>
            </a:pPr>
            <a:r>
              <a:rPr lang="en-US" sz="1800" dirty="0"/>
              <a:t>No more missing summer days!</a:t>
            </a:r>
          </a:p>
          <a:p>
            <a:pPr marL="0" indent="0">
              <a:lnSpc>
                <a:spcPct val="90000"/>
              </a:lnSpc>
              <a:buNone/>
            </a:pPr>
            <a:endParaRPr lang="en-US" sz="1800" dirty="0"/>
          </a:p>
          <a:p>
            <a:pPr>
              <a:lnSpc>
                <a:spcPct val="90000"/>
              </a:lnSpc>
            </a:pPr>
            <a:r>
              <a:rPr lang="en-US" sz="1800" dirty="0"/>
              <a:t>No more sad text!</a:t>
            </a:r>
          </a:p>
          <a:p>
            <a:pPr marL="0" indent="0">
              <a:lnSpc>
                <a:spcPct val="90000"/>
              </a:lnSpc>
              <a:buNone/>
            </a:pPr>
            <a:endParaRPr lang="en-US" sz="1800" dirty="0"/>
          </a:p>
          <a:p>
            <a:pPr>
              <a:lnSpc>
                <a:spcPct val="90000"/>
              </a:lnSpc>
            </a:pPr>
            <a:r>
              <a:rPr lang="en-US" sz="1800" dirty="0"/>
              <a:t>No more wasted days off !</a:t>
            </a:r>
          </a:p>
          <a:p>
            <a:pPr marL="0" indent="0">
              <a:lnSpc>
                <a:spcPct val="90000"/>
              </a:lnSpc>
              <a:buNone/>
            </a:pPr>
            <a:endParaRPr lang="en-US" sz="1800" dirty="0"/>
          </a:p>
          <a:p>
            <a:pPr>
              <a:lnSpc>
                <a:spcPct val="90000"/>
              </a:lnSpc>
            </a:pPr>
            <a:r>
              <a:rPr lang="en-US" sz="1800" dirty="0"/>
              <a:t>Finally a way to spend leisure time the most efficiently!</a:t>
            </a:r>
          </a:p>
          <a:p>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8294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B4449F-49FE-4EA9-BF91-DB739BC9BC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55992" y="1106495"/>
            <a:ext cx="3902582" cy="4632144"/>
          </a:xfrm>
          <a:prstGeom prst="rect">
            <a:avLst/>
          </a:prstGeom>
        </p:spPr>
      </p:pic>
      <p:sp>
        <p:nvSpPr>
          <p:cNvPr id="2" name="Title 1">
            <a:extLst>
              <a:ext uri="{FF2B5EF4-FFF2-40B4-BE49-F238E27FC236}">
                <a16:creationId xmlns:a16="http://schemas.microsoft.com/office/drawing/2014/main" id="{9AFE8EC1-C46B-4E1A-B707-5288419E4362}"/>
              </a:ext>
            </a:extLst>
          </p:cNvPr>
          <p:cNvSpPr>
            <a:spLocks noGrp="1"/>
          </p:cNvSpPr>
          <p:nvPr>
            <p:ph type="title"/>
          </p:nvPr>
        </p:nvSpPr>
        <p:spPr>
          <a:xfrm>
            <a:off x="1251678" y="382385"/>
            <a:ext cx="5984274" cy="1492132"/>
          </a:xfrm>
        </p:spPr>
        <p:txBody>
          <a:bodyPr>
            <a:normAutofit/>
          </a:bodyPr>
          <a:lstStyle/>
          <a:p>
            <a:r>
              <a:rPr lang="en-US"/>
              <a:t>free time into fun time !!</a:t>
            </a:r>
          </a:p>
        </p:txBody>
      </p:sp>
      <p:sp>
        <p:nvSpPr>
          <p:cNvPr id="3" name="Content Placeholder 2">
            <a:extLst>
              <a:ext uri="{FF2B5EF4-FFF2-40B4-BE49-F238E27FC236}">
                <a16:creationId xmlns:a16="http://schemas.microsoft.com/office/drawing/2014/main" id="{01FA3B75-E0D0-497F-B1AD-FE5B49CD56FE}"/>
              </a:ext>
            </a:extLst>
          </p:cNvPr>
          <p:cNvSpPr>
            <a:spLocks noGrp="1"/>
          </p:cNvSpPr>
          <p:nvPr>
            <p:ph idx="1"/>
          </p:nvPr>
        </p:nvSpPr>
        <p:spPr>
          <a:xfrm>
            <a:off x="1251678" y="2286001"/>
            <a:ext cx="5984274" cy="4085056"/>
          </a:xfrm>
        </p:spPr>
        <p:txBody>
          <a:bodyPr>
            <a:normAutofit/>
          </a:bodyPr>
          <a:lstStyle/>
          <a:p>
            <a:pPr>
              <a:lnSpc>
                <a:spcPct val="100000"/>
              </a:lnSpc>
            </a:pPr>
            <a:r>
              <a:rPr lang="en-US" sz="1800" dirty="0"/>
              <a:t>The process requires the user to input local city and state of their choice location. </a:t>
            </a:r>
          </a:p>
          <a:p>
            <a:pPr>
              <a:lnSpc>
                <a:spcPct val="100000"/>
              </a:lnSpc>
            </a:pPr>
            <a:r>
              <a:rPr lang="en-US" sz="1800" dirty="0"/>
              <a:t>The app will use the input city and state to provide weather conditions. </a:t>
            </a:r>
          </a:p>
          <a:p>
            <a:pPr>
              <a:lnSpc>
                <a:spcPct val="100000"/>
              </a:lnSpc>
            </a:pPr>
            <a:r>
              <a:rPr lang="en-US" sz="1800" dirty="0"/>
              <a:t>Based on said weather conditions and the time available, the app will determine indoors or outdoors activities available. </a:t>
            </a:r>
          </a:p>
          <a:p>
            <a:pPr>
              <a:lnSpc>
                <a:spcPct val="100000"/>
              </a:lnSpc>
            </a:pPr>
            <a:r>
              <a:rPr lang="en-US" sz="1800" dirty="0"/>
              <a:t>Within each Indoors and Outdoors activities are different recommendations. </a:t>
            </a:r>
          </a:p>
          <a:p>
            <a:pPr>
              <a:lnSpc>
                <a:spcPct val="100000"/>
              </a:lnSpc>
            </a:pPr>
            <a:r>
              <a:rPr lang="en-US" sz="1800" dirty="0"/>
              <a:t>It will also demonstrate whether the place of activity is Open or Closed</a:t>
            </a:r>
          </a:p>
          <a:p>
            <a:endParaRPr lang="en-US" dirty="0">
              <a:solidFill>
                <a:schemeClr val="tx1"/>
              </a:solidFill>
            </a:endParaRPr>
          </a:p>
          <a:p>
            <a:pPr marL="0" indent="0">
              <a:buNone/>
            </a:pPr>
            <a:endParaRPr lang="en-US" dirty="0">
              <a:solidFill>
                <a:schemeClr val="tx1"/>
              </a:solidFill>
            </a:endParaRPr>
          </a:p>
        </p:txBody>
      </p:sp>
      <p:sp>
        <p:nvSpPr>
          <p:cNvPr id="6" name="TextBox 5">
            <a:extLst>
              <a:ext uri="{FF2B5EF4-FFF2-40B4-BE49-F238E27FC236}">
                <a16:creationId xmlns:a16="http://schemas.microsoft.com/office/drawing/2014/main" id="{CA9D26C8-EC3E-4856-8A4B-201D76EA0B9B}"/>
              </a:ext>
            </a:extLst>
          </p:cNvPr>
          <p:cNvSpPr txBox="1"/>
          <p:nvPr/>
        </p:nvSpPr>
        <p:spPr>
          <a:xfrm>
            <a:off x="9037719" y="5538584"/>
            <a:ext cx="242085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bittersweetdiagnosis.com/2012/03/02/welcome-to-struggletow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5010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AB21-EFF5-4FC0-B8EF-2440CDB4FF6A}"/>
              </a:ext>
            </a:extLst>
          </p:cNvPr>
          <p:cNvSpPr>
            <a:spLocks noGrp="1"/>
          </p:cNvSpPr>
          <p:nvPr>
            <p:ph type="title"/>
          </p:nvPr>
        </p:nvSpPr>
        <p:spPr/>
        <p:txBody>
          <a:bodyPr/>
          <a:lstStyle/>
          <a:p>
            <a:pPr algn="ctr"/>
            <a:r>
              <a:rPr lang="en-US" dirty="0"/>
              <a:t>example Input</a:t>
            </a:r>
          </a:p>
        </p:txBody>
      </p:sp>
      <p:sp>
        <p:nvSpPr>
          <p:cNvPr id="3" name="Content Placeholder 2">
            <a:extLst>
              <a:ext uri="{FF2B5EF4-FFF2-40B4-BE49-F238E27FC236}">
                <a16:creationId xmlns:a16="http://schemas.microsoft.com/office/drawing/2014/main" id="{FBD7E671-CF8F-4174-A4C8-7E8DC4AFD257}"/>
              </a:ext>
            </a:extLst>
          </p:cNvPr>
          <p:cNvSpPr>
            <a:spLocks noGrp="1"/>
          </p:cNvSpPr>
          <p:nvPr>
            <p:ph idx="1"/>
          </p:nvPr>
        </p:nvSpPr>
        <p:spPr>
          <a:xfrm>
            <a:off x="1251678" y="1302775"/>
            <a:ext cx="10178322" cy="3593591"/>
          </a:xfrm>
        </p:spPr>
        <p:txBody>
          <a:bodyPr>
            <a:normAutofit/>
          </a:bodyPr>
          <a:lstStyle/>
          <a:p>
            <a:r>
              <a:rPr lang="en-US" sz="1800" dirty="0"/>
              <a:t>One will input their city and state into the app. This will run a request for the open weather map wrapper based on the location. This responds with the weather types, weather description, humidity, temperature, and windspeed.</a:t>
            </a:r>
          </a:p>
        </p:txBody>
      </p:sp>
      <p:pic>
        <p:nvPicPr>
          <p:cNvPr id="7" name="Picture 6">
            <a:extLst>
              <a:ext uri="{FF2B5EF4-FFF2-40B4-BE49-F238E27FC236}">
                <a16:creationId xmlns:a16="http://schemas.microsoft.com/office/drawing/2014/main" id="{FC42AC50-945B-4114-8E97-0BB7F6B6DF15}"/>
              </a:ext>
            </a:extLst>
          </p:cNvPr>
          <p:cNvPicPr>
            <a:picLocks noChangeAspect="1"/>
          </p:cNvPicPr>
          <p:nvPr/>
        </p:nvPicPr>
        <p:blipFill rotWithShape="1">
          <a:blip r:embed="rId2">
            <a:extLst>
              <a:ext uri="{28A0092B-C50C-407E-A947-70E740481C1C}">
                <a14:useLocalDpi xmlns:a14="http://schemas.microsoft.com/office/drawing/2010/main" val="0"/>
              </a:ext>
            </a:extLst>
          </a:blip>
          <a:srcRect l="23629" t="11066" r="24839" b="50259"/>
          <a:stretch/>
        </p:blipFill>
        <p:spPr>
          <a:xfrm>
            <a:off x="3199432" y="2350236"/>
            <a:ext cx="6282813" cy="2939682"/>
          </a:xfrm>
          <a:prstGeom prst="rect">
            <a:avLst/>
          </a:prstGeom>
        </p:spPr>
      </p:pic>
    </p:spTree>
    <p:extLst>
      <p:ext uri="{BB962C8B-B14F-4D97-AF65-F5344CB8AC3E}">
        <p14:creationId xmlns:p14="http://schemas.microsoft.com/office/powerpoint/2010/main" val="141495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E132-9A48-40D8-BCE5-50CD96615635}"/>
              </a:ext>
            </a:extLst>
          </p:cNvPr>
          <p:cNvSpPr>
            <a:spLocks noGrp="1"/>
          </p:cNvSpPr>
          <p:nvPr>
            <p:ph type="title"/>
          </p:nvPr>
        </p:nvSpPr>
        <p:spPr>
          <a:xfrm>
            <a:off x="1251678" y="333223"/>
            <a:ext cx="10178322" cy="1492132"/>
          </a:xfrm>
        </p:spPr>
        <p:txBody>
          <a:bodyPr/>
          <a:lstStyle/>
          <a:p>
            <a:pPr algn="ctr"/>
            <a:r>
              <a:rPr lang="en-US" dirty="0"/>
              <a:t>Looping through weather</a:t>
            </a:r>
          </a:p>
        </p:txBody>
      </p:sp>
      <p:sp>
        <p:nvSpPr>
          <p:cNvPr id="7" name="Rectangle 6">
            <a:extLst>
              <a:ext uri="{FF2B5EF4-FFF2-40B4-BE49-F238E27FC236}">
                <a16:creationId xmlns:a16="http://schemas.microsoft.com/office/drawing/2014/main" id="{018515C9-69F9-45AB-A308-BD4CAE7D2AC5}"/>
              </a:ext>
            </a:extLst>
          </p:cNvPr>
          <p:cNvSpPr/>
          <p:nvPr/>
        </p:nvSpPr>
        <p:spPr>
          <a:xfrm>
            <a:off x="1550377" y="1641193"/>
            <a:ext cx="9091246" cy="1290033"/>
          </a:xfrm>
          <a:prstGeom prst="rect">
            <a:avLst/>
          </a:prstGeom>
        </p:spPr>
        <p:txBody>
          <a:bodyPr wrap="square">
            <a:spAutoFit/>
          </a:bodyPr>
          <a:lstStyle/>
          <a:p>
            <a:pPr marL="228600" indent="-22860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We proceeded to declare which main weather types deserve to be Indoor or Outdoor. Some instances required additional thought when you consider that a very light rain may not deter people from outdoor activities. Or a clear day could be too hot or humid. Finally we output the recommendation based on the local weather.</a:t>
            </a:r>
          </a:p>
        </p:txBody>
      </p:sp>
      <p:pic>
        <p:nvPicPr>
          <p:cNvPr id="15" name="Picture 14">
            <a:extLst>
              <a:ext uri="{FF2B5EF4-FFF2-40B4-BE49-F238E27FC236}">
                <a16:creationId xmlns:a16="http://schemas.microsoft.com/office/drawing/2014/main" id="{080F5F66-B122-47E4-9366-83793CF808B5}"/>
              </a:ext>
            </a:extLst>
          </p:cNvPr>
          <p:cNvPicPr>
            <a:picLocks noChangeAspect="1"/>
          </p:cNvPicPr>
          <p:nvPr/>
        </p:nvPicPr>
        <p:blipFill rotWithShape="1">
          <a:blip r:embed="rId3">
            <a:extLst>
              <a:ext uri="{28A0092B-C50C-407E-A947-70E740481C1C}">
                <a14:useLocalDpi xmlns:a14="http://schemas.microsoft.com/office/drawing/2010/main" val="0"/>
              </a:ext>
            </a:extLst>
          </a:blip>
          <a:srcRect l="28790" t="11216" r="29678" b="1176"/>
          <a:stretch/>
        </p:blipFill>
        <p:spPr>
          <a:xfrm>
            <a:off x="3510116" y="3064275"/>
            <a:ext cx="5063613" cy="3592163"/>
          </a:xfrm>
          <a:prstGeom prst="rect">
            <a:avLst/>
          </a:prstGeom>
        </p:spPr>
      </p:pic>
    </p:spTree>
    <p:extLst>
      <p:ext uri="{BB962C8B-B14F-4D97-AF65-F5344CB8AC3E}">
        <p14:creationId xmlns:p14="http://schemas.microsoft.com/office/powerpoint/2010/main" val="420707422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066F-2464-4DDC-AAAE-89DCC78516A9}"/>
              </a:ext>
            </a:extLst>
          </p:cNvPr>
          <p:cNvSpPr>
            <a:spLocks noGrp="1"/>
          </p:cNvSpPr>
          <p:nvPr>
            <p:ph type="title"/>
          </p:nvPr>
        </p:nvSpPr>
        <p:spPr/>
        <p:txBody>
          <a:bodyPr/>
          <a:lstStyle/>
          <a:p>
            <a:pPr algn="ctr"/>
            <a:r>
              <a:rPr lang="en-US" dirty="0"/>
              <a:t>Activities by times</a:t>
            </a:r>
          </a:p>
        </p:txBody>
      </p:sp>
      <p:sp>
        <p:nvSpPr>
          <p:cNvPr id="3" name="Content Placeholder 2">
            <a:extLst>
              <a:ext uri="{FF2B5EF4-FFF2-40B4-BE49-F238E27FC236}">
                <a16:creationId xmlns:a16="http://schemas.microsoft.com/office/drawing/2014/main" id="{78E28022-5941-4D1F-BE6D-67687A2FBFE2}"/>
              </a:ext>
            </a:extLst>
          </p:cNvPr>
          <p:cNvSpPr>
            <a:spLocks noGrp="1"/>
          </p:cNvSpPr>
          <p:nvPr>
            <p:ph idx="1"/>
          </p:nvPr>
        </p:nvSpPr>
        <p:spPr>
          <a:xfrm>
            <a:off x="1251678" y="1571183"/>
            <a:ext cx="10178322" cy="824394"/>
          </a:xfrm>
        </p:spPr>
        <p:txBody>
          <a:bodyPr>
            <a:noAutofit/>
          </a:bodyPr>
          <a:lstStyle/>
          <a:p>
            <a:r>
              <a:rPr lang="en-US" sz="1800" dirty="0"/>
              <a:t>This section of code shows the activities that are recommended or available based on the time of day. Since time of day affects both the current weather and the activity or business hours of operation.</a:t>
            </a:r>
          </a:p>
        </p:txBody>
      </p:sp>
      <p:pic>
        <p:nvPicPr>
          <p:cNvPr id="4" name="Picture 3">
            <a:extLst>
              <a:ext uri="{FF2B5EF4-FFF2-40B4-BE49-F238E27FC236}">
                <a16:creationId xmlns:a16="http://schemas.microsoft.com/office/drawing/2014/main" id="{F909666F-19A9-476C-9522-DEAA2CA2876B}"/>
              </a:ext>
            </a:extLst>
          </p:cNvPr>
          <p:cNvPicPr>
            <a:picLocks noChangeAspect="1"/>
          </p:cNvPicPr>
          <p:nvPr/>
        </p:nvPicPr>
        <p:blipFill>
          <a:blip r:embed="rId2"/>
          <a:stretch>
            <a:fillRect/>
          </a:stretch>
        </p:blipFill>
        <p:spPr>
          <a:xfrm>
            <a:off x="2505075" y="2592059"/>
            <a:ext cx="7181850" cy="4050565"/>
          </a:xfrm>
          <a:prstGeom prst="rect">
            <a:avLst/>
          </a:prstGeom>
        </p:spPr>
      </p:pic>
    </p:spTree>
    <p:extLst>
      <p:ext uri="{BB962C8B-B14F-4D97-AF65-F5344CB8AC3E}">
        <p14:creationId xmlns:p14="http://schemas.microsoft.com/office/powerpoint/2010/main" val="192589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B1FF-1C94-4B70-9E9C-4FD385083476}"/>
              </a:ext>
            </a:extLst>
          </p:cNvPr>
          <p:cNvSpPr>
            <a:spLocks noGrp="1"/>
          </p:cNvSpPr>
          <p:nvPr>
            <p:ph type="title"/>
          </p:nvPr>
        </p:nvSpPr>
        <p:spPr/>
        <p:txBody>
          <a:bodyPr/>
          <a:lstStyle/>
          <a:p>
            <a:pPr algn="ctr"/>
            <a:r>
              <a:rPr lang="en-US" dirty="0"/>
              <a:t>Geocode &amp; location</a:t>
            </a:r>
          </a:p>
        </p:txBody>
      </p:sp>
      <p:sp>
        <p:nvSpPr>
          <p:cNvPr id="3" name="Content Placeholder 2">
            <a:extLst>
              <a:ext uri="{FF2B5EF4-FFF2-40B4-BE49-F238E27FC236}">
                <a16:creationId xmlns:a16="http://schemas.microsoft.com/office/drawing/2014/main" id="{96C59185-2D30-486B-A331-6C4B93D4145C}"/>
              </a:ext>
            </a:extLst>
          </p:cNvPr>
          <p:cNvSpPr>
            <a:spLocks noGrp="1"/>
          </p:cNvSpPr>
          <p:nvPr>
            <p:ph idx="1"/>
          </p:nvPr>
        </p:nvSpPr>
        <p:spPr>
          <a:xfrm>
            <a:off x="1374770" y="1723293"/>
            <a:ext cx="10178322" cy="755411"/>
          </a:xfrm>
        </p:spPr>
        <p:txBody>
          <a:bodyPr/>
          <a:lstStyle/>
          <a:p>
            <a:r>
              <a:rPr lang="en-US" sz="1800" dirty="0"/>
              <a:t>This section will run a request for the Google Maps API based on the location. This responds with the latitude and longitude needed to proceed with nearby search and local activities.</a:t>
            </a:r>
          </a:p>
          <a:p>
            <a:endParaRPr lang="en-US" dirty="0"/>
          </a:p>
        </p:txBody>
      </p:sp>
      <p:pic>
        <p:nvPicPr>
          <p:cNvPr id="4" name="Picture 3">
            <a:extLst>
              <a:ext uri="{FF2B5EF4-FFF2-40B4-BE49-F238E27FC236}">
                <a16:creationId xmlns:a16="http://schemas.microsoft.com/office/drawing/2014/main" id="{4EAEC8C2-07B7-4812-A726-8CD8DCF4BABC}"/>
              </a:ext>
            </a:extLst>
          </p:cNvPr>
          <p:cNvPicPr>
            <a:picLocks noChangeAspect="1"/>
          </p:cNvPicPr>
          <p:nvPr/>
        </p:nvPicPr>
        <p:blipFill>
          <a:blip r:embed="rId2"/>
          <a:stretch>
            <a:fillRect/>
          </a:stretch>
        </p:blipFill>
        <p:spPr>
          <a:xfrm>
            <a:off x="2143164" y="2577850"/>
            <a:ext cx="7210425" cy="3667125"/>
          </a:xfrm>
          <a:prstGeom prst="rect">
            <a:avLst/>
          </a:prstGeom>
        </p:spPr>
      </p:pic>
    </p:spTree>
    <p:extLst>
      <p:ext uri="{BB962C8B-B14F-4D97-AF65-F5344CB8AC3E}">
        <p14:creationId xmlns:p14="http://schemas.microsoft.com/office/powerpoint/2010/main" val="4040194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Override1.xml><?xml version="1.0" encoding="utf-8"?>
<a:themeOverride xmlns:a="http://schemas.openxmlformats.org/drawingml/2006/main">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themeOverride>
</file>

<file path=docProps/app.xml><?xml version="1.0" encoding="utf-8"?>
<Properties xmlns="http://schemas.openxmlformats.org/officeDocument/2006/extended-properties" xmlns:vt="http://schemas.openxmlformats.org/officeDocument/2006/docPropsVTypes">
  <Template/>
  <TotalTime>4412</TotalTime>
  <Words>1216</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Gill Sans MT</vt:lpstr>
      <vt:lpstr>Impact</vt:lpstr>
      <vt:lpstr>Badge</vt:lpstr>
      <vt:lpstr> G2G </vt:lpstr>
      <vt:lpstr>Team InTRODUCTION</vt:lpstr>
      <vt:lpstr>We have a problem !!!</vt:lpstr>
      <vt:lpstr>WELL NO MORE !!</vt:lpstr>
      <vt:lpstr>free time into fun time !!</vt:lpstr>
      <vt:lpstr>example Input</vt:lpstr>
      <vt:lpstr>Looping through weather</vt:lpstr>
      <vt:lpstr>Activities by times</vt:lpstr>
      <vt:lpstr>Geocode &amp; location</vt:lpstr>
      <vt:lpstr>Finding nearby places</vt:lpstr>
      <vt:lpstr>Activity results</vt:lpstr>
      <vt:lpstr>Challenges</vt:lpstr>
      <vt:lpstr>Data Clean Up</vt:lpstr>
      <vt:lpstr>Data exploration </vt:lpstr>
      <vt:lpstr>THE APPLICATION &amp; PRACTICALITY OF G2G</vt:lpstr>
      <vt:lpstr>Princeton Practicality example</vt:lpstr>
      <vt:lpstr>Leisure trips</vt:lpstr>
      <vt:lpstr>Activities ranked through the age groups</vt:lpstr>
      <vt:lpstr>Participation of outdoor activities based on 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G2G</dc:title>
  <dc:creator>Roderick Jean</dc:creator>
  <cp:lastModifiedBy>Pragati Mehta</cp:lastModifiedBy>
  <cp:revision>36</cp:revision>
  <dcterms:created xsi:type="dcterms:W3CDTF">2018-07-03T22:38:19Z</dcterms:created>
  <dcterms:modified xsi:type="dcterms:W3CDTF">2018-07-07T16:48:37Z</dcterms:modified>
</cp:coreProperties>
</file>