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6041-4DFC-41CB-B4A2-C412D9E5F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D03F5-A818-4E5E-8FAE-67D8D834A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F84D-D5ED-46B4-966D-3F6E4CB8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D671-1EF1-4C5D-89F2-005FDB5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8AD0-408B-4D4B-B776-26CA7746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16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6FEF-4C85-4780-A83B-76A1B3B3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47D68-5244-40DD-8964-04666B5E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558C-AAB4-4783-BF80-E97E0028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378C-4FF2-40B8-90ED-3FF67E7E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E21B-DC10-48C5-A37E-CEB6B53B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2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A4DC0-4781-4FA9-9D95-C46AAA015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79BE-56BB-400F-B13D-2A2D68AA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81E7-332C-46EF-8B7A-086D3FE3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CF8DD-546C-4EC8-9487-0CC6F400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499-8223-4540-80E5-AC61F78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45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A3EF-8707-474E-88A1-20485893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27B68-E6E2-432C-B7A8-40EA4036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5E6C-FF01-41E0-80BA-4A37C4F8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E8907-618D-43FD-927B-7FD912F2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29C67-ABD1-41DF-9739-5F157820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36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7F33-41EE-426E-B60E-A077669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E773-D03C-46A6-B3BB-8F8B4AF9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DEC9-3A54-4BD1-954E-01BAF096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E0BC-ABE1-4AA6-AF75-98B3754D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9DF6-8465-4982-87EC-AD00725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23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9B64-3FFE-48EB-90B9-061859E1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7764-1D6E-4ACB-A5CE-74B6002DA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D888D-3F04-4ED7-AE41-23CDFDAD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22798-98CE-49F6-8512-84E698A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5532E-297B-43F0-B5C0-6625EA95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BC641-7B47-49E0-94E4-21EEF654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3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292C-68D8-4992-A8DB-1382D3DF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0239-90A5-4C43-B50E-9792AA1D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43980-5516-4988-ABAE-CC34BBA9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06F15-D90F-4D1D-A62D-37365A127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08AA-9778-4717-91F8-18177C4D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D2FB2-AFB7-490D-A20A-E3026A2B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A64CD-2D9F-4929-A0E2-45331AC4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FBA7D-491C-456E-9112-2A22451B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70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854E-9143-48D8-983C-FFFF7C10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1C0D-ECB7-470D-9D40-D3A130B6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09675-EE34-4CA4-BC80-1C7D38F9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C1964-6245-4576-9BE6-82C9D593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9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78F8-D042-4131-9115-A13CECC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9A852-4C9D-4195-9FE9-0C48C673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2C3FA-6403-420C-9B26-402ACB8B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2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D165-0C6A-4757-B212-EFBF89B0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D387C-4E3E-4A6E-A0E0-6BBF958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9B012-A3D4-46A4-AB4A-CA9F92B4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42DCF-4B30-475B-88F0-D7E8A3C2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EDAF5-A5F9-4A18-9618-58C2DAFF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7B43-02D0-4CF6-BA6A-2511378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4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7B22-7D4C-4473-A475-84EE7ADB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68026-6590-4C0C-8DD5-55E269F24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9EF7C-B7E5-496C-820B-2B8D3274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EE1FF-EC33-465C-8927-05D6A1DA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8897-7AFF-4BD4-A954-E18C203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0C6A5-10F4-404F-8552-2BFFBB9B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049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59387-AAE6-4619-8818-8224E30B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54FB-754A-4571-A432-755E4064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CB73-E559-46DB-848D-3A681DEAE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2678-FE61-48A7-8515-7C614E7582B3}" type="datetimeFigureOut">
              <a:rPr lang="es-CO" smtClean="0"/>
              <a:t>11/11/2021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5CAD3-AC79-4BCC-824C-C14E29091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B667C-84EF-4200-B89F-4A9E9FA89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1A25-DB49-401E-86D3-6E24859AFD9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58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s://www.natu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4BB7270-24C1-4AE0-90FC-8FCFB9E23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609600" y="2087881"/>
            <a:ext cx="4362995" cy="4267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560193-C2D4-42BC-BE16-B32F85E4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726" y="954406"/>
            <a:ext cx="3535869" cy="1133475"/>
          </a:xfrm>
        </p:spPr>
        <p:txBody>
          <a:bodyPr>
            <a:normAutofit/>
          </a:bodyPr>
          <a:lstStyle/>
          <a:p>
            <a:r>
              <a:rPr lang="es-CO" sz="7200" b="0" i="1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esk.AI</a:t>
            </a:r>
            <a:endParaRPr lang="es-CO" sz="3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C3AFB5-3262-4EC4-9748-4D843A13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0650" y="4924425"/>
            <a:ext cx="6146799" cy="116522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Arial" panose="020B0604020202020204" pitchFamily="34" charset="0"/>
              </a:rPr>
              <a:t>Ricardo Lara, University of Texas</a:t>
            </a:r>
            <a:endParaRPr lang="en-US" sz="3200" b="0" i="1" dirty="0">
              <a:effectLst/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Arial" panose="020B0604020202020204" pitchFamily="34" charset="0"/>
              </a:rPr>
              <a:t>Roderick Perez, University of Vienna</a:t>
            </a:r>
            <a:endParaRPr lang="en-US" sz="3200" b="0" i="1" dirty="0">
              <a:effectLst/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372CB-8D00-4ED1-9C9C-FFFDA479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0699" y="1933575"/>
            <a:ext cx="1759377" cy="989649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D53105C-ED73-4BFC-8F68-2F23B1732070}"/>
              </a:ext>
            </a:extLst>
          </p:cNvPr>
          <p:cNvSpPr txBox="1">
            <a:spLocks/>
          </p:cNvSpPr>
          <p:nvPr/>
        </p:nvSpPr>
        <p:spPr>
          <a:xfrm>
            <a:off x="8486774" y="1848863"/>
            <a:ext cx="3613149" cy="1165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i="1" dirty="0">
                <a:solidFill>
                  <a:srgbClr val="000000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Shell.AI</a:t>
            </a:r>
          </a:p>
          <a:p>
            <a:pPr>
              <a:spcBef>
                <a:spcPts val="0"/>
              </a:spcBef>
            </a:pPr>
            <a:r>
              <a:rPr lang="en-US" sz="3000" i="1" dirty="0">
                <a:solidFill>
                  <a:srgbClr val="000000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200" i="1" dirty="0">
                <a:solidFill>
                  <a:srgbClr val="000000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Hackathon For Sustainable And Affordable Energy: AI Solar Power Prediction Challenge</a:t>
            </a:r>
            <a:endParaRPr lang="en-US" sz="2200" i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details</a:t>
            </a:r>
          </a:p>
          <a:p>
            <a:pPr lvl="1"/>
            <a:r>
              <a:rPr lang="en-US" dirty="0"/>
              <a:t>Explain details of existing dataset and if any other dataset was used for training the network apart from one provided by host: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The dataset consist of 527,040 rows corresponding to 15 variables (Global CMP22 (vent/</a:t>
            </a:r>
            <a:r>
              <a:rPr lang="en-US" dirty="0" err="1">
                <a:solidFill>
                  <a:srgbClr val="0070C0"/>
                </a:solidFill>
              </a:rPr>
              <a:t>cor</a:t>
            </a:r>
            <a:r>
              <a:rPr lang="en-US" dirty="0">
                <a:solidFill>
                  <a:srgbClr val="0070C0"/>
                </a:solidFill>
              </a:rPr>
              <a:t>) [W/m^2, Direct </a:t>
            </a:r>
            <a:r>
              <a:rPr lang="en-US" dirty="0" err="1">
                <a:solidFill>
                  <a:srgbClr val="0070C0"/>
                </a:solidFill>
              </a:rPr>
              <a:t>sNIP</a:t>
            </a:r>
            <a:r>
              <a:rPr lang="en-US" dirty="0">
                <a:solidFill>
                  <a:srgbClr val="0070C0"/>
                </a:solidFill>
              </a:rPr>
              <a:t> [W/m^2],  Azimuth Angle [degrees],  Tower Dry Bulb Temp [deg C], Tower Wet Bulb Temp [deg C], Tower Dew Point Temp [deg C], Tower RH [%], Total Cloud Cover [%], Peak Wind Speed @ 6ft [m/s], Avg Wind Direction @ 6ft [deg from N], Station Pressure [</a:t>
            </a:r>
            <a:r>
              <a:rPr lang="en-US" dirty="0" err="1">
                <a:solidFill>
                  <a:srgbClr val="0070C0"/>
                </a:solidFill>
              </a:rPr>
              <a:t>mBar</a:t>
            </a:r>
            <a:r>
              <a:rPr lang="en-US" dirty="0">
                <a:solidFill>
                  <a:srgbClr val="0070C0"/>
                </a:solidFill>
              </a:rPr>
              <a:t>], Precipitation (Accumulated) [mm], Snow Depth [cm], Moisture, and Albedo (CMP11)), measured at 1 min interval during 365 days.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Additionally, sky images acquired in 5 min intervals.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No other dataset was used to train the network </a:t>
            </a:r>
            <a:endParaRPr lang="en-US" dirty="0"/>
          </a:p>
          <a:p>
            <a:pPr lvl="1"/>
            <a:r>
              <a:rPr lang="en-US" dirty="0"/>
              <a:t>Clearly mention the license of any dataset that was used from open source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 didn’t used any extra dataset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2028101-687B-4EA9-A9E4-7A59DBE04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A074870-66E1-4CBA-854A-1EB9A00C3AF4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5586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8719994" cy="5064669"/>
          </a:xfrm>
        </p:spPr>
        <p:txBody>
          <a:bodyPr>
            <a:normAutofit/>
          </a:bodyPr>
          <a:lstStyle/>
          <a:p>
            <a:r>
              <a:rPr lang="en-US" dirty="0"/>
              <a:t>Dataset details</a:t>
            </a:r>
          </a:p>
          <a:p>
            <a:pPr lvl="1"/>
            <a:r>
              <a:rPr lang="en-US" dirty="0"/>
              <a:t>Did it require to add any pre-processing to dataset?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We performed Exploration Data Analysis (EDA), calculating a correlation heat map, feature selection and outlier detection. 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In case of the image data, the following image summarize the pre-processing stage: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AD52F1-E8D4-4948-9846-862BDD1D5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71" y="2945747"/>
            <a:ext cx="2241936" cy="1977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0BE9B6-146C-4B93-B944-66F5CCC16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084" y="2945747"/>
            <a:ext cx="1443551" cy="193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A8DB4-F015-43F4-A6A0-2765BF9BB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806" y="5541284"/>
            <a:ext cx="5944780" cy="124468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7592E6EB-1BCE-46AF-8894-19CAF908D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0A5A1AC-7173-4A88-8B93-3E11C762C00F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74912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/ Pre-Existing Work</a:t>
            </a:r>
          </a:p>
          <a:p>
            <a:pPr lvl="1"/>
            <a:r>
              <a:rPr lang="en-US" dirty="0"/>
              <a:t>Any similar work you encountered and took motivation from in the literature</a:t>
            </a:r>
          </a:p>
          <a:p>
            <a:endParaRPr lang="es-C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A2574-6AA3-48EB-A7FD-BE3D7713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44" y="2889285"/>
            <a:ext cx="2057687" cy="273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35551-7208-4613-B30F-F77AA2BE4423}"/>
              </a:ext>
            </a:extLst>
          </p:cNvPr>
          <p:cNvSpPr txBox="1"/>
          <p:nvPr/>
        </p:nvSpPr>
        <p:spPr>
          <a:xfrm>
            <a:off x="1296344" y="5715486"/>
            <a:ext cx="2883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Solar Energy </a:t>
            </a:r>
            <a:r>
              <a:rPr lang="es-CO" sz="1400" dirty="0" err="1"/>
              <a:t>Forecasting</a:t>
            </a:r>
            <a:r>
              <a:rPr lang="es-CO" sz="1400" dirty="0"/>
              <a:t> and </a:t>
            </a:r>
            <a:r>
              <a:rPr lang="es-CO" sz="1400" dirty="0" err="1"/>
              <a:t>Resource</a:t>
            </a:r>
            <a:r>
              <a:rPr lang="es-CO" sz="1400" dirty="0"/>
              <a:t> </a:t>
            </a:r>
            <a:r>
              <a:rPr lang="es-CO" sz="1400" dirty="0" err="1"/>
              <a:t>Assessment</a:t>
            </a:r>
            <a:endParaRPr lang="es-CO" sz="1400" dirty="0"/>
          </a:p>
          <a:p>
            <a:r>
              <a:rPr lang="es-CO" sz="1200" dirty="0"/>
              <a:t>Jan </a:t>
            </a:r>
            <a:r>
              <a:rPr lang="es-CO" sz="1200" dirty="0" err="1"/>
              <a:t>Kleissi</a:t>
            </a:r>
            <a:endParaRPr lang="es-CO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E938BE-BBBC-4916-A893-A06D2538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364" y="2865530"/>
            <a:ext cx="2070801" cy="2757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792034-3DAB-462A-A2FC-72DC2CE3BB15}"/>
              </a:ext>
            </a:extLst>
          </p:cNvPr>
          <p:cNvSpPr txBox="1"/>
          <p:nvPr/>
        </p:nvSpPr>
        <p:spPr>
          <a:xfrm>
            <a:off x="4508160" y="5715486"/>
            <a:ext cx="32163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Harding"/>
              </a:rPr>
              <a:t>Skilful precipitation nowcasting using deep generative models of radar</a:t>
            </a:r>
          </a:p>
          <a:p>
            <a:pPr algn="l"/>
            <a:r>
              <a:rPr lang="en-US" sz="1200" dirty="0" err="1">
                <a:solidFill>
                  <a:srgbClr val="222222"/>
                </a:solidFill>
                <a:latin typeface="Harding"/>
              </a:rPr>
              <a:t>Ravuri</a:t>
            </a:r>
            <a:r>
              <a:rPr lang="en-US" sz="1200" dirty="0">
                <a:solidFill>
                  <a:srgbClr val="222222"/>
                </a:solidFill>
                <a:latin typeface="Harding"/>
              </a:rPr>
              <a:t>, et al. 2021</a:t>
            </a:r>
          </a:p>
          <a:p>
            <a:pPr algn="l"/>
            <a:r>
              <a:rPr lang="fr-FR" sz="1200" b="0" i="1" dirty="0">
                <a:solidFill>
                  <a:srgbClr val="006699"/>
                </a:solidFill>
                <a:effectLst/>
                <a:latin typeface="-apple-system"/>
                <a:hlinkClick r:id="rId4"/>
              </a:rPr>
              <a:t>Nature</a:t>
            </a:r>
            <a:r>
              <a:rPr lang="fr-FR" sz="12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fr-FR" sz="1200" b="1" i="0" dirty="0">
                <a:solidFill>
                  <a:srgbClr val="222222"/>
                </a:solidFill>
                <a:effectLst/>
                <a:latin typeface="-apple-system"/>
              </a:rPr>
              <a:t>volume 597</a:t>
            </a:r>
            <a:r>
              <a:rPr lang="fr-FR" sz="1200" b="0" i="0" dirty="0">
                <a:solidFill>
                  <a:srgbClr val="222222"/>
                </a:solidFill>
                <a:effectLst/>
                <a:latin typeface="-apple-system"/>
              </a:rPr>
              <a:t>, pages672–677 (2021)</a:t>
            </a:r>
            <a:endParaRPr lang="en-US" sz="1200" i="0" dirty="0">
              <a:solidFill>
                <a:srgbClr val="222222"/>
              </a:solidFill>
              <a:effectLst/>
              <a:latin typeface="Harding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9EF94C-D492-4AC4-8AEA-BFB01BC5F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551" y="2848664"/>
            <a:ext cx="1764574" cy="28152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2A5D85-12B5-47A9-814E-DCD0B6E45D7D}"/>
              </a:ext>
            </a:extLst>
          </p:cNvPr>
          <p:cNvSpPr txBox="1"/>
          <p:nvPr/>
        </p:nvSpPr>
        <p:spPr>
          <a:xfrm>
            <a:off x="8321232" y="5794449"/>
            <a:ext cx="38010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222222"/>
                </a:solidFill>
                <a:effectLst/>
                <a:latin typeface="Harding"/>
              </a:rPr>
              <a:t>Convolutional LSTM Network: A Machine Learning Approach for Precipitation Nowcasting</a:t>
            </a:r>
          </a:p>
          <a:p>
            <a:pPr algn="l"/>
            <a:r>
              <a:rPr lang="en-US" sz="1200" dirty="0">
                <a:solidFill>
                  <a:srgbClr val="222222"/>
                </a:solidFill>
                <a:latin typeface="Harding"/>
              </a:rPr>
              <a:t>Shi, et al. 2015</a:t>
            </a:r>
          </a:p>
          <a:p>
            <a:r>
              <a:rPr lang="fr-FR" sz="1200" b="0" dirty="0">
                <a:effectLst/>
                <a:latin typeface="-apple-system"/>
              </a:rPr>
              <a:t>arXiv:1506.04214</a:t>
            </a:r>
            <a:endParaRPr lang="en-US" sz="1200" dirty="0">
              <a:effectLst/>
              <a:latin typeface="Harding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5F0B9CA1-F448-4721-9F8C-8AD0A5063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Title 4">
            <a:extLst>
              <a:ext uri="{FF2B5EF4-FFF2-40B4-BE49-F238E27FC236}">
                <a16:creationId xmlns:a16="http://schemas.microsoft.com/office/drawing/2014/main" id="{CC75397A-DCDD-4D56-8C07-A7B83D544DB9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83103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Methodology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 Results</a:t>
            </a:r>
          </a:p>
          <a:p>
            <a:pPr lvl="1"/>
            <a:r>
              <a:rPr lang="en-US" dirty="0"/>
              <a:t>Model details</a:t>
            </a:r>
          </a:p>
          <a:p>
            <a:pPr lvl="2"/>
            <a:r>
              <a:rPr lang="en-US" dirty="0"/>
              <a:t>Did you use pre-existing model or customized it for the submission? </a:t>
            </a:r>
            <a:r>
              <a:rPr lang="en-US" dirty="0">
                <a:solidFill>
                  <a:schemeClr val="accent1"/>
                </a:solidFill>
              </a:rPr>
              <a:t>No</a:t>
            </a:r>
          </a:p>
          <a:p>
            <a:pPr lvl="2"/>
            <a:r>
              <a:rPr lang="en-US" dirty="0"/>
              <a:t>Did you use any transfer learning ? </a:t>
            </a:r>
            <a:r>
              <a:rPr lang="en-US" dirty="0">
                <a:solidFill>
                  <a:schemeClr val="accent1"/>
                </a:solidFill>
              </a:rPr>
              <a:t>No</a:t>
            </a:r>
            <a:endParaRPr lang="en-US" dirty="0"/>
          </a:p>
          <a:p>
            <a:pPr lvl="1"/>
            <a:r>
              <a:rPr lang="en-US" dirty="0"/>
              <a:t>Performance details</a:t>
            </a:r>
          </a:p>
          <a:p>
            <a:pPr lvl="2"/>
            <a:r>
              <a:rPr lang="en-US" dirty="0"/>
              <a:t>What did you change to improve Performance of training the network?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Feature selection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Hyperparameter tunning</a:t>
            </a:r>
          </a:p>
          <a:p>
            <a:endParaRPr lang="es-CO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BB2F8FE-915F-4917-AFA5-CC2001EB6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757E4EA9-3966-4AC3-882D-77AE2F70C37F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163192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Final </a:t>
            </a:r>
            <a:r>
              <a:rPr lang="es-CO" b="1" dirty="0" err="1"/>
              <a:t>Solution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Hardware used for Stage 1</a:t>
            </a:r>
          </a:p>
          <a:p>
            <a:pPr lvl="1"/>
            <a:r>
              <a:rPr lang="en-US" dirty="0"/>
              <a:t>Did you use or any accelerators for same? Did you use your own desktop/cloud/cluster for the Stage 1?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We used GPU from Google </a:t>
            </a:r>
            <a:r>
              <a:rPr lang="en-US" dirty="0" err="1">
                <a:solidFill>
                  <a:schemeClr val="accent1"/>
                </a:solidFill>
              </a:rPr>
              <a:t>Colab</a:t>
            </a:r>
            <a:r>
              <a:rPr lang="en-US" dirty="0">
                <a:solidFill>
                  <a:schemeClr val="accent1"/>
                </a:solidFill>
              </a:rPr>
              <a:t> Pro</a:t>
            </a:r>
            <a:endParaRPr lang="en-US" dirty="0"/>
          </a:p>
          <a:p>
            <a:r>
              <a:rPr lang="en-US" dirty="0"/>
              <a:t>Software packages used for Stage 1</a:t>
            </a:r>
          </a:p>
          <a:p>
            <a:pPr lvl="1"/>
            <a:r>
              <a:rPr lang="en-US" dirty="0"/>
              <a:t>Which all framework and libraries were used to get to solution?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Pandas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Matplotlib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Numpy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Seaborn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PIL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cv2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Defisheye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tensorflow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66B9B7A-82FA-408B-8BF7-ED2E909CB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5CEBD743-FF72-4634-9BD9-F6FD13A51A9B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93540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8793F-2335-4C07-8299-9E77DDAD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Final </a:t>
            </a:r>
            <a:r>
              <a:rPr lang="es-CO" b="1" dirty="0" err="1"/>
              <a:t>Solution</a:t>
            </a:r>
            <a:endParaRPr lang="es-C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F4C7A4-D8A9-461D-A0BC-2198F25A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Performance Numbers: ( GPU/CPU Details )</a:t>
            </a:r>
          </a:p>
          <a:p>
            <a:pPr lvl="1"/>
            <a:r>
              <a:rPr lang="en-US" dirty="0"/>
              <a:t>Training Times  : How much total hours were spent on training to get the final best score?</a:t>
            </a:r>
          </a:p>
          <a:p>
            <a:pPr lvl="2"/>
            <a:r>
              <a:rPr lang="en-US" dirty="0"/>
              <a:t>Using GPU we were able to train the solution in less than 24 hours</a:t>
            </a:r>
          </a:p>
          <a:p>
            <a:r>
              <a:rPr lang="en-US" dirty="0"/>
              <a:t>License:</a:t>
            </a:r>
          </a:p>
          <a:p>
            <a:pPr lvl="1"/>
            <a:r>
              <a:rPr lang="en-US" dirty="0"/>
              <a:t>Is the solution available Open Source or Closed 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NA</a:t>
            </a:r>
          </a:p>
          <a:p>
            <a:pPr lvl="1"/>
            <a:r>
              <a:rPr lang="en-US" dirty="0"/>
              <a:t>What is the license of Solution?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NA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6E4330D-5B2C-49B1-8B64-79763FC98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r="22572"/>
          <a:stretch/>
        </p:blipFill>
        <p:spPr bwMode="auto">
          <a:xfrm>
            <a:off x="9633763" y="51616"/>
            <a:ext cx="957943" cy="93691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7D3E8B53-8D1E-4DCE-90E5-8F82277F3D23}"/>
              </a:ext>
            </a:extLst>
          </p:cNvPr>
          <p:cNvSpPr txBox="1">
            <a:spLocks/>
          </p:cNvSpPr>
          <p:nvPr/>
        </p:nvSpPr>
        <p:spPr>
          <a:xfrm>
            <a:off x="10591706" y="230188"/>
            <a:ext cx="1524188" cy="564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i="1">
                <a:solidFill>
                  <a:srgbClr val="000000"/>
                </a:solidFill>
                <a:latin typeface="Century Schoolbook" panose="02040604050505020304" pitchFamily="18" charset="0"/>
              </a:rPr>
              <a:t>esk.AI</a:t>
            </a:r>
            <a:endParaRPr lang="es-CO" sz="8800" dirty="0"/>
          </a:p>
        </p:txBody>
      </p:sp>
    </p:spTree>
    <p:extLst>
      <p:ext uri="{BB962C8B-B14F-4D97-AF65-F5344CB8AC3E}">
        <p14:creationId xmlns:p14="http://schemas.microsoft.com/office/powerpoint/2010/main" val="410555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Century Schoolbook</vt:lpstr>
      <vt:lpstr>Harding</vt:lpstr>
      <vt:lpstr>Office Theme</vt:lpstr>
      <vt:lpstr>esk.AI</vt:lpstr>
      <vt:lpstr>Methodology</vt:lpstr>
      <vt:lpstr>Methodology</vt:lpstr>
      <vt:lpstr>Methodology</vt:lpstr>
      <vt:lpstr>Methodology</vt:lpstr>
      <vt:lpstr>Final Solution</vt:lpstr>
      <vt:lpstr>Final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esk.AI</dc:title>
  <dc:creator>zz4iehfgxg@univie.onmicrosoft.com</dc:creator>
  <cp:lastModifiedBy>zz4iehfgxg@univie.onmicrosoft.com</cp:lastModifiedBy>
  <cp:revision>3</cp:revision>
  <dcterms:created xsi:type="dcterms:W3CDTF">2021-11-11T15:48:15Z</dcterms:created>
  <dcterms:modified xsi:type="dcterms:W3CDTF">2021-11-11T16:41:11Z</dcterms:modified>
</cp:coreProperties>
</file>