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5"/>
  </p:notesMasterIdLst>
  <p:sldIdLst>
    <p:sldId id="256" r:id="rId2"/>
    <p:sldId id="258" r:id="rId3"/>
    <p:sldId id="257" r:id="rId4"/>
  </p:sldIdLst>
  <p:sldSz cx="7559675" cy="10439400"/>
  <p:notesSz cx="6858000" cy="9144000"/>
  <p:embeddedFontLst>
    <p:embeddedFont>
      <p:font typeface="Century Gothic" panose="020B0502020202020204" pitchFamily="34" charset="0"/>
      <p:regular r:id="rId6"/>
      <p:bold r:id="rId7"/>
      <p:italic r:id="rId8"/>
      <p:boldItalic r:id="rId9"/>
    </p:embeddedFont>
    <p:embeddedFont>
      <p:font typeface="Lato" panose="020B0604020202020204" charset="0"/>
      <p:regular r:id="rId10"/>
      <p:bold r:id="rId11"/>
      <p:italic r:id="rId12"/>
      <p:boldItalic r:id="rId13"/>
    </p:embeddedFont>
    <p:embeddedFont>
      <p:font typeface="Lato Light" panose="020B060402020202020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288">
          <p15:clr>
            <a:srgbClr val="A4A3A4"/>
          </p15:clr>
        </p15:guide>
        <p15:guide id="2" pos="238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3084" y="54"/>
      </p:cViewPr>
      <p:guideLst>
        <p:guide orient="horz" pos="3288"/>
        <p:guide pos="238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11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font" Target="fonts/font10.fntdata"/><Relationship Id="rId10" Type="http://schemas.openxmlformats.org/officeDocument/2006/relationships/font" Target="fonts/font5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187775" y="685800"/>
            <a:ext cx="24831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87575" y="685800"/>
            <a:ext cx="24828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87575" y="685800"/>
            <a:ext cx="24828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8981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9553727e99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87575" y="685800"/>
            <a:ext cx="24828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9553727e99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57712" y="1511298"/>
            <a:ext cx="7044600" cy="4166700"/>
          </a:xfrm>
          <a:prstGeom prst="rect">
            <a:avLst/>
          </a:prstGeom>
        </p:spPr>
        <p:txBody>
          <a:bodyPr spcFirstLastPara="1" wrap="square" lIns="122650" tIns="122650" rIns="122650" bIns="12265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257705" y="5752555"/>
            <a:ext cx="7044600" cy="1609200"/>
          </a:xfrm>
          <a:prstGeom prst="rect">
            <a:avLst/>
          </a:prstGeom>
        </p:spPr>
        <p:txBody>
          <a:bodyPr spcFirstLastPara="1" wrap="square" lIns="122650" tIns="122650" rIns="122650" bIns="12265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7004788" y="9465147"/>
            <a:ext cx="453600" cy="798900"/>
          </a:xfrm>
          <a:prstGeom prst="rect">
            <a:avLst/>
          </a:prstGeom>
        </p:spPr>
        <p:txBody>
          <a:bodyPr spcFirstLastPara="1" wrap="square" lIns="122650" tIns="122650" rIns="122650" bIns="12265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257705" y="2245153"/>
            <a:ext cx="7044600" cy="3985500"/>
          </a:xfrm>
          <a:prstGeom prst="rect">
            <a:avLst/>
          </a:prstGeom>
        </p:spPr>
        <p:txBody>
          <a:bodyPr spcFirstLastPara="1" wrap="square" lIns="122650" tIns="122650" rIns="122650" bIns="12265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100"/>
              <a:buNone/>
              <a:defRPr sz="161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100"/>
              <a:buNone/>
              <a:defRPr sz="161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100"/>
              <a:buNone/>
              <a:defRPr sz="161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100"/>
              <a:buNone/>
              <a:defRPr sz="161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100"/>
              <a:buNone/>
              <a:defRPr sz="161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100"/>
              <a:buNone/>
              <a:defRPr sz="161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100"/>
              <a:buNone/>
              <a:defRPr sz="161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100"/>
              <a:buNone/>
              <a:defRPr sz="161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100"/>
              <a:buNone/>
              <a:defRPr sz="161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257705" y="6398217"/>
            <a:ext cx="7044600" cy="2640000"/>
          </a:xfrm>
          <a:prstGeom prst="rect">
            <a:avLst/>
          </a:prstGeom>
        </p:spPr>
        <p:txBody>
          <a:bodyPr spcFirstLastPara="1" wrap="square" lIns="122650" tIns="122650" rIns="122650" bIns="122650" anchor="t" anchorCtr="0">
            <a:noAutofit/>
          </a:bodyPr>
          <a:lstStyle>
            <a:lvl1pPr marL="457200" lvl="0" indent="-3810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ctr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7004788" y="9465147"/>
            <a:ext cx="453600" cy="798900"/>
          </a:xfrm>
          <a:prstGeom prst="rect">
            <a:avLst/>
          </a:prstGeom>
        </p:spPr>
        <p:txBody>
          <a:bodyPr spcFirstLastPara="1" wrap="square" lIns="122650" tIns="122650" rIns="122650" bIns="12265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7004788" y="9465147"/>
            <a:ext cx="453600" cy="798900"/>
          </a:xfrm>
          <a:prstGeom prst="rect">
            <a:avLst/>
          </a:prstGeom>
        </p:spPr>
        <p:txBody>
          <a:bodyPr spcFirstLastPara="1" wrap="square" lIns="122650" tIns="122650" rIns="122650" bIns="12265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257705" y="4365680"/>
            <a:ext cx="7044600" cy="1708500"/>
          </a:xfrm>
          <a:prstGeom prst="rect">
            <a:avLst/>
          </a:prstGeom>
        </p:spPr>
        <p:txBody>
          <a:bodyPr spcFirstLastPara="1" wrap="square" lIns="122650" tIns="122650" rIns="122650" bIns="1226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7004788" y="9465147"/>
            <a:ext cx="453600" cy="798900"/>
          </a:xfrm>
          <a:prstGeom prst="rect">
            <a:avLst/>
          </a:prstGeom>
        </p:spPr>
        <p:txBody>
          <a:bodyPr spcFirstLastPara="1" wrap="square" lIns="122650" tIns="122650" rIns="122650" bIns="12265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257705" y="903288"/>
            <a:ext cx="7044600" cy="1162200"/>
          </a:xfrm>
          <a:prstGeom prst="rect">
            <a:avLst/>
          </a:prstGeom>
        </p:spPr>
        <p:txBody>
          <a:bodyPr spcFirstLastPara="1" wrap="square" lIns="122650" tIns="122650" rIns="122650" bIns="12265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257705" y="2339232"/>
            <a:ext cx="7044600" cy="6934500"/>
          </a:xfrm>
          <a:prstGeom prst="rect">
            <a:avLst/>
          </a:prstGeom>
        </p:spPr>
        <p:txBody>
          <a:bodyPr spcFirstLastPara="1" wrap="square" lIns="122650" tIns="122650" rIns="122650" bIns="122650" anchor="t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7004788" y="9465147"/>
            <a:ext cx="453600" cy="798900"/>
          </a:xfrm>
          <a:prstGeom prst="rect">
            <a:avLst/>
          </a:prstGeom>
        </p:spPr>
        <p:txBody>
          <a:bodyPr spcFirstLastPara="1" wrap="square" lIns="122650" tIns="122650" rIns="122650" bIns="12265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257705" y="903288"/>
            <a:ext cx="7044600" cy="1162200"/>
          </a:xfrm>
          <a:prstGeom prst="rect">
            <a:avLst/>
          </a:prstGeom>
        </p:spPr>
        <p:txBody>
          <a:bodyPr spcFirstLastPara="1" wrap="square" lIns="122650" tIns="122650" rIns="122650" bIns="12265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257705" y="2339232"/>
            <a:ext cx="3307200" cy="6934500"/>
          </a:xfrm>
          <a:prstGeom prst="rect">
            <a:avLst/>
          </a:prstGeom>
        </p:spPr>
        <p:txBody>
          <a:bodyPr spcFirstLastPara="1" wrap="square" lIns="122650" tIns="122650" rIns="122650" bIns="12265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3995291" y="2339232"/>
            <a:ext cx="3307200" cy="6934500"/>
          </a:xfrm>
          <a:prstGeom prst="rect">
            <a:avLst/>
          </a:prstGeom>
        </p:spPr>
        <p:txBody>
          <a:bodyPr spcFirstLastPara="1" wrap="square" lIns="122650" tIns="122650" rIns="122650" bIns="12265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7004788" y="9465147"/>
            <a:ext cx="453600" cy="798900"/>
          </a:xfrm>
          <a:prstGeom prst="rect">
            <a:avLst/>
          </a:prstGeom>
        </p:spPr>
        <p:txBody>
          <a:bodyPr spcFirstLastPara="1" wrap="square" lIns="122650" tIns="122650" rIns="122650" bIns="12265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257705" y="903288"/>
            <a:ext cx="7044600" cy="1162200"/>
          </a:xfrm>
          <a:prstGeom prst="rect">
            <a:avLst/>
          </a:prstGeom>
        </p:spPr>
        <p:txBody>
          <a:bodyPr spcFirstLastPara="1" wrap="square" lIns="122650" tIns="122650" rIns="122650" bIns="12265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7004788" y="9465147"/>
            <a:ext cx="453600" cy="798900"/>
          </a:xfrm>
          <a:prstGeom prst="rect">
            <a:avLst/>
          </a:prstGeom>
        </p:spPr>
        <p:txBody>
          <a:bodyPr spcFirstLastPara="1" wrap="square" lIns="122650" tIns="122650" rIns="122650" bIns="12265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257705" y="1127727"/>
            <a:ext cx="2321700" cy="1534200"/>
          </a:xfrm>
          <a:prstGeom prst="rect">
            <a:avLst/>
          </a:prstGeom>
        </p:spPr>
        <p:txBody>
          <a:bodyPr spcFirstLastPara="1" wrap="square" lIns="122650" tIns="122650" rIns="122650" bIns="12265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257705" y="2820535"/>
            <a:ext cx="2321700" cy="6453600"/>
          </a:xfrm>
          <a:prstGeom prst="rect">
            <a:avLst/>
          </a:prstGeom>
        </p:spPr>
        <p:txBody>
          <a:bodyPr spcFirstLastPara="1" wrap="square" lIns="122650" tIns="122650" rIns="122650" bIns="122650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7004788" y="9465147"/>
            <a:ext cx="453600" cy="798900"/>
          </a:xfrm>
          <a:prstGeom prst="rect">
            <a:avLst/>
          </a:prstGeom>
        </p:spPr>
        <p:txBody>
          <a:bodyPr spcFirstLastPara="1" wrap="square" lIns="122650" tIns="122650" rIns="122650" bIns="12265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05325" y="913690"/>
            <a:ext cx="5265000" cy="8303100"/>
          </a:xfrm>
          <a:prstGeom prst="rect">
            <a:avLst/>
          </a:prstGeom>
        </p:spPr>
        <p:txBody>
          <a:bodyPr spcFirstLastPara="1" wrap="square" lIns="122650" tIns="122650" rIns="122650" bIns="12265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7004788" y="9465147"/>
            <a:ext cx="453600" cy="798900"/>
          </a:xfrm>
          <a:prstGeom prst="rect">
            <a:avLst/>
          </a:prstGeom>
        </p:spPr>
        <p:txBody>
          <a:bodyPr spcFirstLastPara="1" wrap="square" lIns="122650" tIns="122650" rIns="122650" bIns="12265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3780000" y="-254"/>
            <a:ext cx="3780000" cy="1044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2650" tIns="122650" rIns="122650" bIns="1226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19508" y="2503032"/>
            <a:ext cx="3344400" cy="3008700"/>
          </a:xfrm>
          <a:prstGeom prst="rect">
            <a:avLst/>
          </a:prstGeom>
        </p:spPr>
        <p:txBody>
          <a:bodyPr spcFirstLastPara="1" wrap="square" lIns="122650" tIns="122650" rIns="122650" bIns="12265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19508" y="5689531"/>
            <a:ext cx="3344400" cy="2506800"/>
          </a:xfrm>
          <a:prstGeom prst="rect">
            <a:avLst/>
          </a:prstGeom>
        </p:spPr>
        <p:txBody>
          <a:bodyPr spcFirstLastPara="1" wrap="square" lIns="122650" tIns="122650" rIns="122650" bIns="12265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083839" y="1469689"/>
            <a:ext cx="3172200" cy="7500300"/>
          </a:xfrm>
          <a:prstGeom prst="rect">
            <a:avLst/>
          </a:prstGeom>
        </p:spPr>
        <p:txBody>
          <a:bodyPr spcFirstLastPara="1" wrap="square" lIns="122650" tIns="122650" rIns="122650" bIns="122650" anchor="ctr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7004788" y="9465147"/>
            <a:ext cx="453600" cy="798900"/>
          </a:xfrm>
          <a:prstGeom prst="rect">
            <a:avLst/>
          </a:prstGeom>
        </p:spPr>
        <p:txBody>
          <a:bodyPr spcFirstLastPara="1" wrap="square" lIns="122650" tIns="122650" rIns="122650" bIns="12265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257705" y="8586994"/>
            <a:ext cx="4959900" cy="1228200"/>
          </a:xfrm>
          <a:prstGeom prst="rect">
            <a:avLst/>
          </a:prstGeom>
        </p:spPr>
        <p:txBody>
          <a:bodyPr spcFirstLastPara="1" wrap="square" lIns="122650" tIns="122650" rIns="122650" bIns="122650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7004788" y="9465147"/>
            <a:ext cx="453600" cy="798900"/>
          </a:xfrm>
          <a:prstGeom prst="rect">
            <a:avLst/>
          </a:prstGeom>
        </p:spPr>
        <p:txBody>
          <a:bodyPr spcFirstLastPara="1" wrap="square" lIns="122650" tIns="122650" rIns="122650" bIns="12265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57705" y="903288"/>
            <a:ext cx="7044600" cy="11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2650" tIns="122650" rIns="122650" bIns="12265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None/>
              <a:defRPr sz="3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None/>
              <a:defRPr sz="3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None/>
              <a:defRPr sz="3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None/>
              <a:defRPr sz="3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None/>
              <a:defRPr sz="3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None/>
              <a:defRPr sz="3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None/>
              <a:defRPr sz="3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None/>
              <a:defRPr sz="3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None/>
              <a:defRPr sz="3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57705" y="2339232"/>
            <a:ext cx="7044600" cy="693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2650" tIns="122650" rIns="122650" bIns="122650" anchor="t" anchorCtr="0">
            <a:noAutofit/>
          </a:bodyPr>
          <a:lstStyle>
            <a:lvl1pPr marL="457200" lvl="0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1pPr>
            <a:lvl2pPr marL="914400" lvl="1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2pPr>
            <a:lvl3pPr marL="1371600" lvl="2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3pPr>
            <a:lvl4pPr marL="1828800" lvl="3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4pPr>
            <a:lvl5pPr marL="2286000" lvl="4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5pPr>
            <a:lvl6pPr marL="2743200" lvl="5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6pPr>
            <a:lvl7pPr marL="3200400" lvl="6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7pPr>
            <a:lvl8pPr marL="3657600" lvl="7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8pPr>
            <a:lvl9pPr marL="4114800" lvl="8" indent="-3492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004788" y="9465147"/>
            <a:ext cx="453600" cy="7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2650" tIns="122650" rIns="122650" bIns="12265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/>
          <p:nvPr/>
        </p:nvSpPr>
        <p:spPr>
          <a:xfrm rot="-2095466">
            <a:off x="5066704" y="-440262"/>
            <a:ext cx="3646142" cy="3307422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3"/>
          <p:cNvSpPr/>
          <p:nvPr/>
        </p:nvSpPr>
        <p:spPr>
          <a:xfrm rot="-2004407">
            <a:off x="4651657" y="233998"/>
            <a:ext cx="1178031" cy="1091995"/>
          </a:xfrm>
          <a:prstGeom prst="hexagon">
            <a:avLst>
              <a:gd name="adj" fmla="val 25000"/>
              <a:gd name="vf" fmla="val 115470"/>
            </a:avLst>
          </a:prstGeom>
          <a:noFill/>
          <a:ln w="3810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" name="Google Shape;57;p13"/>
          <p:cNvGrpSpPr/>
          <p:nvPr/>
        </p:nvGrpSpPr>
        <p:grpSpPr>
          <a:xfrm>
            <a:off x="304800" y="233450"/>
            <a:ext cx="4049400" cy="750259"/>
            <a:chOff x="304800" y="-809605"/>
            <a:chExt cx="4049400" cy="1594261"/>
          </a:xfrm>
        </p:grpSpPr>
        <p:sp>
          <p:nvSpPr>
            <p:cNvPr id="58" name="Google Shape;58;p13"/>
            <p:cNvSpPr/>
            <p:nvPr/>
          </p:nvSpPr>
          <p:spPr>
            <a:xfrm>
              <a:off x="304800" y="-809605"/>
              <a:ext cx="4049400" cy="124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1500"/>
                </a:spcAft>
                <a:buNone/>
              </a:pPr>
              <a:r>
                <a:rPr lang="pt-BR" sz="4800" b="1" cap="small">
                  <a:solidFill>
                    <a:srgbClr val="6D9EEB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 EasyVest</a:t>
              </a:r>
              <a:endParaRPr sz="4800" b="1" cap="small">
                <a:solidFill>
                  <a:srgbClr val="6D9EEB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9" name="Google Shape;59;p13" descr="Line"/>
            <p:cNvSpPr/>
            <p:nvPr/>
          </p:nvSpPr>
          <p:spPr>
            <a:xfrm>
              <a:off x="608025" y="620856"/>
              <a:ext cx="2115000" cy="163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13"/>
          <p:cNvSpPr/>
          <p:nvPr/>
        </p:nvSpPr>
        <p:spPr>
          <a:xfrm rot="-2004407">
            <a:off x="6178532" y="2286998"/>
            <a:ext cx="1178031" cy="1091995"/>
          </a:xfrm>
          <a:prstGeom prst="hexagon">
            <a:avLst>
              <a:gd name="adj" fmla="val 25000"/>
              <a:gd name="vf" fmla="val 115470"/>
            </a:avLst>
          </a:prstGeom>
          <a:noFill/>
          <a:ln w="38100" cap="flat" cmpd="sng">
            <a:solidFill>
              <a:srgbClr val="6D9EE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3"/>
          <p:cNvSpPr/>
          <p:nvPr/>
        </p:nvSpPr>
        <p:spPr>
          <a:xfrm rot="-1790121">
            <a:off x="4862100" y="2023831"/>
            <a:ext cx="1178269" cy="1091867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13"/>
          <p:cNvSpPr/>
          <p:nvPr/>
        </p:nvSpPr>
        <p:spPr>
          <a:xfrm>
            <a:off x="0" y="1193363"/>
            <a:ext cx="3116100" cy="534600"/>
          </a:xfrm>
          <a:prstGeom prst="hexagon">
            <a:avLst>
              <a:gd name="adj" fmla="val 25000"/>
              <a:gd name="vf" fmla="val 115470"/>
            </a:avLst>
          </a:prstGeom>
          <a:gradFill>
            <a:gsLst>
              <a:gs pos="0">
                <a:srgbClr val="6D9EEB"/>
              </a:gs>
              <a:gs pos="20000">
                <a:srgbClr val="FFFFFF"/>
              </a:gs>
              <a:gs pos="100000">
                <a:srgbClr val="FFFFFF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 dirty="0">
                <a:solidFill>
                  <a:srgbClr val="FF99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Controle de Configuração</a:t>
            </a:r>
            <a:endParaRPr sz="1800" b="1" dirty="0">
              <a:solidFill>
                <a:srgbClr val="FF99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5" name="Google Shape;65;p13"/>
          <p:cNvSpPr/>
          <p:nvPr/>
        </p:nvSpPr>
        <p:spPr>
          <a:xfrm>
            <a:off x="0" y="10173900"/>
            <a:ext cx="7560000" cy="266100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spcFirstLastPara="1" wrap="square" lIns="64007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7A180"/>
                </a:solidFill>
                <a:latin typeface="Lato Light"/>
                <a:ea typeface="Lato Light"/>
                <a:cs typeface="Lato Light"/>
                <a:sym typeface="Lato Light"/>
              </a:rPr>
              <a:t>	</a:t>
            </a:r>
            <a:endParaRPr>
              <a:solidFill>
                <a:srgbClr val="F7A180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>
              <a:solidFill>
                <a:srgbClr val="F7A180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66" name="Google Shape;66;p13"/>
          <p:cNvSpPr txBox="1"/>
          <p:nvPr/>
        </p:nvSpPr>
        <p:spPr>
          <a:xfrm>
            <a:off x="219241" y="2018471"/>
            <a:ext cx="4182000" cy="16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latin typeface="Century Gothic"/>
                <a:ea typeface="Century Gothic"/>
                <a:cs typeface="Century Gothic"/>
                <a:sym typeface="Century Gothic"/>
              </a:rPr>
              <a:t>Para realizar o controle de configuração do projeto, manter um histórico de todas suas versões e assim poder analisar as mudanças realizadas, será utilizado o Github.</a:t>
            </a:r>
            <a:endParaRPr dirty="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026" name="Picture 2" descr="GitHub: Where the world builds software · GitHub">
            <a:extLst>
              <a:ext uri="{FF2B5EF4-FFF2-40B4-BE49-F238E27FC236}">
                <a16:creationId xmlns:a16="http://schemas.microsoft.com/office/drawing/2014/main" id="{FD3BAAF1-EEC6-49F5-BBFD-6B9AA7DEF0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959688"/>
            <a:ext cx="7559675" cy="396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/>
          <p:nvPr/>
        </p:nvSpPr>
        <p:spPr>
          <a:xfrm rot="-2095466">
            <a:off x="5066704" y="-440262"/>
            <a:ext cx="3646142" cy="3307422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3"/>
          <p:cNvSpPr/>
          <p:nvPr/>
        </p:nvSpPr>
        <p:spPr>
          <a:xfrm rot="-2004407">
            <a:off x="4651657" y="233998"/>
            <a:ext cx="1178031" cy="1091995"/>
          </a:xfrm>
          <a:prstGeom prst="hexagon">
            <a:avLst>
              <a:gd name="adj" fmla="val 25000"/>
              <a:gd name="vf" fmla="val 115470"/>
            </a:avLst>
          </a:prstGeom>
          <a:noFill/>
          <a:ln w="3810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13"/>
          <p:cNvSpPr/>
          <p:nvPr/>
        </p:nvSpPr>
        <p:spPr>
          <a:xfrm rot="-2004407">
            <a:off x="6178532" y="2286998"/>
            <a:ext cx="1178031" cy="1091995"/>
          </a:xfrm>
          <a:prstGeom prst="hexagon">
            <a:avLst>
              <a:gd name="adj" fmla="val 25000"/>
              <a:gd name="vf" fmla="val 115470"/>
            </a:avLst>
          </a:prstGeom>
          <a:noFill/>
          <a:ln w="38100" cap="flat" cmpd="sng">
            <a:solidFill>
              <a:srgbClr val="6D9EE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3"/>
          <p:cNvSpPr/>
          <p:nvPr/>
        </p:nvSpPr>
        <p:spPr>
          <a:xfrm rot="-1790121">
            <a:off x="4862100" y="2023831"/>
            <a:ext cx="1178269" cy="1091867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13"/>
          <p:cNvSpPr/>
          <p:nvPr/>
        </p:nvSpPr>
        <p:spPr>
          <a:xfrm>
            <a:off x="159026" y="245395"/>
            <a:ext cx="3116100" cy="534600"/>
          </a:xfrm>
          <a:prstGeom prst="hexagon">
            <a:avLst>
              <a:gd name="adj" fmla="val 25000"/>
              <a:gd name="vf" fmla="val 115470"/>
            </a:avLst>
          </a:prstGeom>
          <a:gradFill>
            <a:gsLst>
              <a:gs pos="0">
                <a:srgbClr val="6D9EEB"/>
              </a:gs>
              <a:gs pos="20000">
                <a:srgbClr val="FFFFFF"/>
              </a:gs>
              <a:gs pos="100000">
                <a:srgbClr val="FFFFFF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 dirty="0">
                <a:solidFill>
                  <a:srgbClr val="FF99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Padronização</a:t>
            </a:r>
            <a:endParaRPr sz="1800" b="1" dirty="0">
              <a:solidFill>
                <a:srgbClr val="FF99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5" name="Google Shape;65;p13"/>
          <p:cNvSpPr/>
          <p:nvPr/>
        </p:nvSpPr>
        <p:spPr>
          <a:xfrm>
            <a:off x="0" y="10173900"/>
            <a:ext cx="7560000" cy="266100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spcFirstLastPara="1" wrap="square" lIns="64007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7A180"/>
                </a:solidFill>
                <a:latin typeface="Lato Light"/>
                <a:ea typeface="Lato Light"/>
                <a:cs typeface="Lato Light"/>
                <a:sym typeface="Lato Light"/>
              </a:rPr>
              <a:t>	</a:t>
            </a:r>
            <a:endParaRPr>
              <a:solidFill>
                <a:srgbClr val="F7A180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>
              <a:solidFill>
                <a:srgbClr val="F7A180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" name="Google Shape;66;p13">
            <a:extLst>
              <a:ext uri="{FF2B5EF4-FFF2-40B4-BE49-F238E27FC236}">
                <a16:creationId xmlns:a16="http://schemas.microsoft.com/office/drawing/2014/main" id="{BDC6E757-167D-4CE3-AF41-8117B4BB9CAF}"/>
              </a:ext>
            </a:extLst>
          </p:cNvPr>
          <p:cNvSpPr txBox="1"/>
          <p:nvPr/>
        </p:nvSpPr>
        <p:spPr>
          <a:xfrm>
            <a:off x="156134" y="957389"/>
            <a:ext cx="4389361" cy="1560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latin typeface="Century Gothic"/>
                <a:ea typeface="Century Gothic"/>
                <a:cs typeface="Century Gothic"/>
                <a:sym typeface="Century Gothic"/>
              </a:rPr>
              <a:t>No Github, é de extrema importância padronizar as ações dos desenvolvedores de modo a manter o projeto organizado e facilitar futuras manutenções. Para isso, as seguintes regras devem ser seguidas para que o controle de configuração do Sistema seja respeitado:</a:t>
            </a:r>
            <a:endParaRPr dirty="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Google Shape;66;p13">
            <a:extLst>
              <a:ext uri="{FF2B5EF4-FFF2-40B4-BE49-F238E27FC236}">
                <a16:creationId xmlns:a16="http://schemas.microsoft.com/office/drawing/2014/main" id="{74347CCF-C730-4760-A5F0-B742D50CAD37}"/>
              </a:ext>
            </a:extLst>
          </p:cNvPr>
          <p:cNvSpPr txBox="1"/>
          <p:nvPr/>
        </p:nvSpPr>
        <p:spPr>
          <a:xfrm>
            <a:off x="156135" y="2629352"/>
            <a:ext cx="4182000" cy="564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dirty="0">
                <a:latin typeface="Century Gothic"/>
                <a:ea typeface="Century Gothic"/>
                <a:cs typeface="Century Gothic"/>
                <a:sym typeface="Century Gothic"/>
              </a:rPr>
              <a:t>Cada desenvolvedor terá uma branch no repositório do projeto</a:t>
            </a:r>
          </a:p>
        </p:txBody>
      </p:sp>
      <p:sp>
        <p:nvSpPr>
          <p:cNvPr id="4" name="Google Shape;66;p13">
            <a:extLst>
              <a:ext uri="{FF2B5EF4-FFF2-40B4-BE49-F238E27FC236}">
                <a16:creationId xmlns:a16="http://schemas.microsoft.com/office/drawing/2014/main" id="{A3D4557E-5DB4-4C1E-B90B-62A59FB4C2A9}"/>
              </a:ext>
            </a:extLst>
          </p:cNvPr>
          <p:cNvSpPr txBox="1"/>
          <p:nvPr/>
        </p:nvSpPr>
        <p:spPr>
          <a:xfrm>
            <a:off x="901143" y="3125892"/>
            <a:ext cx="4182000" cy="353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just" rtl="0">
              <a:spcBef>
                <a:spcPts val="0"/>
              </a:spcBef>
              <a:spcAft>
                <a:spcPts val="0"/>
              </a:spcAft>
            </a:pPr>
            <a:r>
              <a:rPr lang="pt-BR" dirty="0">
                <a:latin typeface="Courier New" panose="02070309020205020404" pitchFamily="49" charset="0"/>
                <a:ea typeface="Century Gothic"/>
                <a:cs typeface="Courier New" panose="02070309020205020404" pitchFamily="49" charset="0"/>
                <a:sym typeface="Century Gothic"/>
              </a:rPr>
              <a:t>git checkout –b $nome_desenvolvedor</a:t>
            </a:r>
          </a:p>
        </p:txBody>
      </p:sp>
      <p:sp>
        <p:nvSpPr>
          <p:cNvPr id="5" name="Google Shape;66;p13">
            <a:extLst>
              <a:ext uri="{FF2B5EF4-FFF2-40B4-BE49-F238E27FC236}">
                <a16:creationId xmlns:a16="http://schemas.microsoft.com/office/drawing/2014/main" id="{54D5CA57-3F9E-4F7A-828A-0CAA9D1E6BFC}"/>
              </a:ext>
            </a:extLst>
          </p:cNvPr>
          <p:cNvSpPr txBox="1"/>
          <p:nvPr/>
        </p:nvSpPr>
        <p:spPr>
          <a:xfrm>
            <a:off x="211208" y="3613040"/>
            <a:ext cx="7117243" cy="564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dirty="0">
                <a:latin typeface="Century Gothic"/>
                <a:ea typeface="Century Gothic"/>
                <a:cs typeface="Century Gothic"/>
                <a:sym typeface="Century Gothic"/>
              </a:rPr>
              <a:t>Para modificar um ou mais arquivos do projeto, o desenvolvedor deve seguir os seguintes passos: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pt-BR" dirty="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" name="Google Shape;66;p13">
            <a:extLst>
              <a:ext uri="{FF2B5EF4-FFF2-40B4-BE49-F238E27FC236}">
                <a16:creationId xmlns:a16="http://schemas.microsoft.com/office/drawing/2014/main" id="{8F9C2AFF-7458-446B-8B4C-702D038562E7}"/>
              </a:ext>
            </a:extLst>
          </p:cNvPr>
          <p:cNvSpPr txBox="1"/>
          <p:nvPr/>
        </p:nvSpPr>
        <p:spPr>
          <a:xfrm>
            <a:off x="901148" y="4118692"/>
            <a:ext cx="6372229" cy="398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3" indent="-285750" algn="just">
              <a:buFont typeface="Courier New" panose="02070309020205020404" pitchFamily="49" charset="0"/>
              <a:buChar char="o"/>
            </a:pPr>
            <a:r>
              <a:rPr lang="pt-BR" dirty="0">
                <a:latin typeface="Century Gothic"/>
                <a:ea typeface="Century Gothic"/>
                <a:cs typeface="Century Gothic"/>
                <a:sym typeface="Century Gothic"/>
              </a:rPr>
              <a:t>Atualizar a própria branch</a:t>
            </a:r>
          </a:p>
        </p:txBody>
      </p:sp>
      <p:sp>
        <p:nvSpPr>
          <p:cNvPr id="7" name="Google Shape;66;p13">
            <a:extLst>
              <a:ext uri="{FF2B5EF4-FFF2-40B4-BE49-F238E27FC236}">
                <a16:creationId xmlns:a16="http://schemas.microsoft.com/office/drawing/2014/main" id="{7C3991E9-D1D2-440F-98F2-6DCAEE8E3407}"/>
              </a:ext>
            </a:extLst>
          </p:cNvPr>
          <p:cNvSpPr txBox="1"/>
          <p:nvPr/>
        </p:nvSpPr>
        <p:spPr>
          <a:xfrm>
            <a:off x="901144" y="4991357"/>
            <a:ext cx="6372229" cy="398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3" indent="-285750" algn="just">
              <a:buFont typeface="Courier New" panose="02070309020205020404" pitchFamily="49" charset="0"/>
              <a:buChar char="o"/>
            </a:pPr>
            <a:r>
              <a:rPr lang="pt-BR" dirty="0">
                <a:latin typeface="Century Gothic"/>
                <a:ea typeface="Century Gothic"/>
                <a:cs typeface="Century Gothic"/>
                <a:sym typeface="Century Gothic"/>
              </a:rPr>
              <a:t>Realizar as mudanças nos arquivos e fazer o commit para sua branch</a:t>
            </a:r>
          </a:p>
        </p:txBody>
      </p:sp>
      <p:sp>
        <p:nvSpPr>
          <p:cNvPr id="8" name="Google Shape;66;p13">
            <a:extLst>
              <a:ext uri="{FF2B5EF4-FFF2-40B4-BE49-F238E27FC236}">
                <a16:creationId xmlns:a16="http://schemas.microsoft.com/office/drawing/2014/main" id="{76A48293-9AC0-4D5C-9E2E-27F62C201486}"/>
              </a:ext>
            </a:extLst>
          </p:cNvPr>
          <p:cNvSpPr txBox="1"/>
          <p:nvPr/>
        </p:nvSpPr>
        <p:spPr>
          <a:xfrm>
            <a:off x="901143" y="6370157"/>
            <a:ext cx="6372229" cy="398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3" indent="-285750" algn="just">
              <a:buFont typeface="Courier New" panose="02070309020205020404" pitchFamily="49" charset="0"/>
              <a:buChar char="o"/>
            </a:pPr>
            <a:r>
              <a:rPr lang="pt-BR" dirty="0">
                <a:latin typeface="Century Gothic"/>
                <a:ea typeface="Century Gothic"/>
                <a:cs typeface="Century Gothic"/>
                <a:sym typeface="Century Gothic"/>
              </a:rPr>
              <a:t>Certificar que a branch do desenvolvedor não ficou desatualizada durante seu trabalho, o que pode acontecer se, durante esse período, houver outras atualizações na master</a:t>
            </a:r>
          </a:p>
        </p:txBody>
      </p:sp>
      <p:sp>
        <p:nvSpPr>
          <p:cNvPr id="9" name="Google Shape;66;p13">
            <a:extLst>
              <a:ext uri="{FF2B5EF4-FFF2-40B4-BE49-F238E27FC236}">
                <a16:creationId xmlns:a16="http://schemas.microsoft.com/office/drawing/2014/main" id="{7960E203-D4C2-4B6D-A2DB-890FA04B5CF9}"/>
              </a:ext>
            </a:extLst>
          </p:cNvPr>
          <p:cNvSpPr txBox="1"/>
          <p:nvPr/>
        </p:nvSpPr>
        <p:spPr>
          <a:xfrm>
            <a:off x="786856" y="7701751"/>
            <a:ext cx="6372229" cy="398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3" indent="-285750" algn="just">
              <a:buFont typeface="Courier New" panose="02070309020205020404" pitchFamily="49" charset="0"/>
              <a:buChar char="o"/>
            </a:pPr>
            <a:r>
              <a:rPr lang="pt-BR" dirty="0">
                <a:latin typeface="Century Gothic"/>
                <a:ea typeface="Century Gothic"/>
                <a:cs typeface="Century Gothic"/>
                <a:sym typeface="Century Gothic"/>
              </a:rPr>
              <a:t>Aplicar as mudanças realizadas para a branch master</a:t>
            </a:r>
          </a:p>
          <a:p>
            <a:pPr marL="285750" lvl="3" indent="-285750" algn="just">
              <a:buFont typeface="Courier New" panose="02070309020205020404" pitchFamily="49" charset="0"/>
              <a:buChar char="o"/>
            </a:pPr>
            <a:endParaRPr lang="pt-BR" dirty="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" name="Google Shape;66;p13">
            <a:extLst>
              <a:ext uri="{FF2B5EF4-FFF2-40B4-BE49-F238E27FC236}">
                <a16:creationId xmlns:a16="http://schemas.microsoft.com/office/drawing/2014/main" id="{8FBF82BA-6680-4678-8EA3-5F2773D3BD5A}"/>
              </a:ext>
            </a:extLst>
          </p:cNvPr>
          <p:cNvSpPr txBox="1"/>
          <p:nvPr/>
        </p:nvSpPr>
        <p:spPr>
          <a:xfrm>
            <a:off x="1184126" y="4433217"/>
            <a:ext cx="4182000" cy="353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just" rtl="0">
              <a:spcBef>
                <a:spcPts val="0"/>
              </a:spcBef>
              <a:spcAft>
                <a:spcPts val="0"/>
              </a:spcAft>
            </a:pPr>
            <a:r>
              <a:rPr lang="pt-BR" dirty="0">
                <a:latin typeface="Courier New" panose="02070309020205020404" pitchFamily="49" charset="0"/>
                <a:ea typeface="Century Gothic"/>
                <a:cs typeface="Courier New" panose="02070309020205020404" pitchFamily="49" charset="0"/>
                <a:sym typeface="Century Gothic"/>
              </a:rPr>
              <a:t>git checkout $nome_desenvolvedor</a:t>
            </a:r>
          </a:p>
        </p:txBody>
      </p:sp>
      <p:sp>
        <p:nvSpPr>
          <p:cNvPr id="11" name="Google Shape;66;p13">
            <a:extLst>
              <a:ext uri="{FF2B5EF4-FFF2-40B4-BE49-F238E27FC236}">
                <a16:creationId xmlns:a16="http://schemas.microsoft.com/office/drawing/2014/main" id="{C4B78CB8-9811-4D49-B296-BC4B7B57BC50}"/>
              </a:ext>
            </a:extLst>
          </p:cNvPr>
          <p:cNvSpPr txBox="1"/>
          <p:nvPr/>
        </p:nvSpPr>
        <p:spPr>
          <a:xfrm>
            <a:off x="1184126" y="4659972"/>
            <a:ext cx="4182000" cy="353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just" rtl="0">
              <a:spcBef>
                <a:spcPts val="0"/>
              </a:spcBef>
              <a:spcAft>
                <a:spcPts val="0"/>
              </a:spcAft>
            </a:pPr>
            <a:r>
              <a:rPr lang="pt-BR" dirty="0">
                <a:latin typeface="Courier New" panose="02070309020205020404" pitchFamily="49" charset="0"/>
                <a:ea typeface="Century Gothic"/>
                <a:cs typeface="Courier New" panose="02070309020205020404" pitchFamily="49" charset="0"/>
                <a:sym typeface="Century Gothic"/>
              </a:rPr>
              <a:t>git pull origin master</a:t>
            </a:r>
          </a:p>
        </p:txBody>
      </p:sp>
      <p:sp>
        <p:nvSpPr>
          <p:cNvPr id="12" name="Google Shape;66;p13">
            <a:extLst>
              <a:ext uri="{FF2B5EF4-FFF2-40B4-BE49-F238E27FC236}">
                <a16:creationId xmlns:a16="http://schemas.microsoft.com/office/drawing/2014/main" id="{7DFD30F6-CD18-4607-9E26-E8284AD426DF}"/>
              </a:ext>
            </a:extLst>
          </p:cNvPr>
          <p:cNvSpPr txBox="1"/>
          <p:nvPr/>
        </p:nvSpPr>
        <p:spPr>
          <a:xfrm>
            <a:off x="1184126" y="5536386"/>
            <a:ext cx="4182000" cy="353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just" rtl="0">
              <a:spcBef>
                <a:spcPts val="0"/>
              </a:spcBef>
              <a:spcAft>
                <a:spcPts val="0"/>
              </a:spcAft>
            </a:pPr>
            <a:r>
              <a:rPr lang="pt-BR" dirty="0">
                <a:latin typeface="Courier New" panose="02070309020205020404" pitchFamily="49" charset="0"/>
                <a:ea typeface="Century Gothic"/>
                <a:cs typeface="Courier New" panose="02070309020205020404" pitchFamily="49" charset="0"/>
                <a:sym typeface="Century Gothic"/>
              </a:rPr>
              <a:t>git add/rm $arquivos_modificados</a:t>
            </a:r>
          </a:p>
        </p:txBody>
      </p:sp>
      <p:sp>
        <p:nvSpPr>
          <p:cNvPr id="13" name="Google Shape;66;p13">
            <a:extLst>
              <a:ext uri="{FF2B5EF4-FFF2-40B4-BE49-F238E27FC236}">
                <a16:creationId xmlns:a16="http://schemas.microsoft.com/office/drawing/2014/main" id="{7C0C32CB-97FD-4FE7-BF14-8DA16969E987}"/>
              </a:ext>
            </a:extLst>
          </p:cNvPr>
          <p:cNvSpPr txBox="1"/>
          <p:nvPr/>
        </p:nvSpPr>
        <p:spPr>
          <a:xfrm>
            <a:off x="1184126" y="5784068"/>
            <a:ext cx="4182000" cy="353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just" rtl="0">
              <a:spcBef>
                <a:spcPts val="0"/>
              </a:spcBef>
              <a:spcAft>
                <a:spcPts val="0"/>
              </a:spcAft>
            </a:pPr>
            <a:r>
              <a:rPr lang="pt-BR" dirty="0">
                <a:latin typeface="Courier New" panose="02070309020205020404" pitchFamily="49" charset="0"/>
                <a:ea typeface="Century Gothic"/>
                <a:cs typeface="Courier New" panose="02070309020205020404" pitchFamily="49" charset="0"/>
                <a:sym typeface="Century Gothic"/>
              </a:rPr>
              <a:t>git commit –m “v $numero_versao”</a:t>
            </a:r>
          </a:p>
        </p:txBody>
      </p:sp>
      <p:sp>
        <p:nvSpPr>
          <p:cNvPr id="15" name="Google Shape;66;p13">
            <a:extLst>
              <a:ext uri="{FF2B5EF4-FFF2-40B4-BE49-F238E27FC236}">
                <a16:creationId xmlns:a16="http://schemas.microsoft.com/office/drawing/2014/main" id="{639EED2B-ECFC-4DD6-9221-80A95312BC24}"/>
              </a:ext>
            </a:extLst>
          </p:cNvPr>
          <p:cNvSpPr txBox="1"/>
          <p:nvPr/>
        </p:nvSpPr>
        <p:spPr>
          <a:xfrm>
            <a:off x="1184126" y="6050356"/>
            <a:ext cx="4182000" cy="353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just" rtl="0">
              <a:spcBef>
                <a:spcPts val="0"/>
              </a:spcBef>
              <a:spcAft>
                <a:spcPts val="0"/>
              </a:spcAft>
            </a:pPr>
            <a:r>
              <a:rPr lang="pt-BR" dirty="0">
                <a:latin typeface="Courier New" panose="02070309020205020404" pitchFamily="49" charset="0"/>
                <a:ea typeface="Century Gothic"/>
                <a:cs typeface="Courier New" panose="02070309020205020404" pitchFamily="49" charset="0"/>
                <a:sym typeface="Century Gothic"/>
              </a:rPr>
              <a:t>git push origin $nome_desenvolvedor</a:t>
            </a:r>
          </a:p>
        </p:txBody>
      </p:sp>
      <p:sp>
        <p:nvSpPr>
          <p:cNvPr id="17" name="Google Shape;66;p13">
            <a:extLst>
              <a:ext uri="{FF2B5EF4-FFF2-40B4-BE49-F238E27FC236}">
                <a16:creationId xmlns:a16="http://schemas.microsoft.com/office/drawing/2014/main" id="{49A28B9B-FF22-4426-B75E-2CB6191F5B96}"/>
              </a:ext>
            </a:extLst>
          </p:cNvPr>
          <p:cNvSpPr txBox="1"/>
          <p:nvPr/>
        </p:nvSpPr>
        <p:spPr>
          <a:xfrm>
            <a:off x="1184126" y="7132089"/>
            <a:ext cx="4182000" cy="353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just" rtl="0">
              <a:spcBef>
                <a:spcPts val="0"/>
              </a:spcBef>
              <a:spcAft>
                <a:spcPts val="0"/>
              </a:spcAft>
            </a:pPr>
            <a:r>
              <a:rPr lang="pt-BR" dirty="0">
                <a:latin typeface="Courier New" panose="02070309020205020404" pitchFamily="49" charset="0"/>
                <a:ea typeface="Century Gothic"/>
                <a:cs typeface="Courier New" panose="02070309020205020404" pitchFamily="49" charset="0"/>
                <a:sym typeface="Century Gothic"/>
              </a:rPr>
              <a:t>git checkout $nome_desenvolvedor</a:t>
            </a:r>
          </a:p>
          <a:p>
            <a:pPr lvl="0" algn="just" rtl="0">
              <a:spcBef>
                <a:spcPts val="0"/>
              </a:spcBef>
              <a:spcAft>
                <a:spcPts val="0"/>
              </a:spcAft>
            </a:pPr>
            <a:endParaRPr lang="pt-BR" dirty="0">
              <a:latin typeface="Courier New" panose="02070309020205020404" pitchFamily="49" charset="0"/>
              <a:ea typeface="Century Gothic"/>
              <a:cs typeface="Courier New" panose="02070309020205020404" pitchFamily="49" charset="0"/>
              <a:sym typeface="Century Gothic"/>
            </a:endParaRPr>
          </a:p>
        </p:txBody>
      </p:sp>
      <p:sp>
        <p:nvSpPr>
          <p:cNvPr id="19" name="Google Shape;66;p13">
            <a:extLst>
              <a:ext uri="{FF2B5EF4-FFF2-40B4-BE49-F238E27FC236}">
                <a16:creationId xmlns:a16="http://schemas.microsoft.com/office/drawing/2014/main" id="{9759992C-7BA1-423F-B5C4-552DCBF5070B}"/>
              </a:ext>
            </a:extLst>
          </p:cNvPr>
          <p:cNvSpPr txBox="1"/>
          <p:nvPr/>
        </p:nvSpPr>
        <p:spPr>
          <a:xfrm>
            <a:off x="1184126" y="7345618"/>
            <a:ext cx="4182000" cy="353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just" rtl="0">
              <a:spcBef>
                <a:spcPts val="0"/>
              </a:spcBef>
              <a:spcAft>
                <a:spcPts val="0"/>
              </a:spcAft>
            </a:pPr>
            <a:r>
              <a:rPr lang="pt-BR" dirty="0">
                <a:latin typeface="Courier New" panose="02070309020205020404" pitchFamily="49" charset="0"/>
                <a:ea typeface="Century Gothic"/>
                <a:cs typeface="Courier New" panose="02070309020205020404" pitchFamily="49" charset="0"/>
                <a:sym typeface="Century Gothic"/>
              </a:rPr>
              <a:t>git rebase master</a:t>
            </a:r>
          </a:p>
        </p:txBody>
      </p:sp>
      <p:sp>
        <p:nvSpPr>
          <p:cNvPr id="21" name="Google Shape;66;p13">
            <a:extLst>
              <a:ext uri="{FF2B5EF4-FFF2-40B4-BE49-F238E27FC236}">
                <a16:creationId xmlns:a16="http://schemas.microsoft.com/office/drawing/2014/main" id="{CCC73A73-BFD6-413F-BED3-7802982940E8}"/>
              </a:ext>
            </a:extLst>
          </p:cNvPr>
          <p:cNvSpPr txBox="1"/>
          <p:nvPr/>
        </p:nvSpPr>
        <p:spPr>
          <a:xfrm>
            <a:off x="1184126" y="7963211"/>
            <a:ext cx="4182000" cy="353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just" rtl="0">
              <a:spcBef>
                <a:spcPts val="0"/>
              </a:spcBef>
              <a:spcAft>
                <a:spcPts val="0"/>
              </a:spcAft>
            </a:pPr>
            <a:r>
              <a:rPr lang="pt-BR" dirty="0">
                <a:latin typeface="Courier New" panose="02070309020205020404" pitchFamily="49" charset="0"/>
                <a:ea typeface="Century Gothic"/>
                <a:cs typeface="Courier New" panose="02070309020205020404" pitchFamily="49" charset="0"/>
                <a:sym typeface="Century Gothic"/>
              </a:rPr>
              <a:t>git checkout master</a:t>
            </a:r>
          </a:p>
        </p:txBody>
      </p:sp>
      <p:sp>
        <p:nvSpPr>
          <p:cNvPr id="23" name="Google Shape;66;p13">
            <a:extLst>
              <a:ext uri="{FF2B5EF4-FFF2-40B4-BE49-F238E27FC236}">
                <a16:creationId xmlns:a16="http://schemas.microsoft.com/office/drawing/2014/main" id="{1BB35588-E566-43DB-9A5D-617E516EC69F}"/>
              </a:ext>
            </a:extLst>
          </p:cNvPr>
          <p:cNvSpPr txBox="1"/>
          <p:nvPr/>
        </p:nvSpPr>
        <p:spPr>
          <a:xfrm>
            <a:off x="1184126" y="8174200"/>
            <a:ext cx="4182000" cy="353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just" rtl="0">
              <a:spcBef>
                <a:spcPts val="0"/>
              </a:spcBef>
              <a:spcAft>
                <a:spcPts val="0"/>
              </a:spcAft>
            </a:pPr>
            <a:r>
              <a:rPr lang="pt-BR" dirty="0">
                <a:latin typeface="Courier New" panose="02070309020205020404" pitchFamily="49" charset="0"/>
                <a:ea typeface="Century Gothic"/>
                <a:cs typeface="Courier New" panose="02070309020205020404" pitchFamily="49" charset="0"/>
                <a:sym typeface="Century Gothic"/>
              </a:rPr>
              <a:t>git merge $nome_desenvolvedor</a:t>
            </a:r>
          </a:p>
          <a:p>
            <a:pPr lvl="0" algn="just" rtl="0">
              <a:spcBef>
                <a:spcPts val="0"/>
              </a:spcBef>
              <a:spcAft>
                <a:spcPts val="0"/>
              </a:spcAft>
            </a:pPr>
            <a:endParaRPr lang="pt-BR" dirty="0">
              <a:latin typeface="Courier New" panose="02070309020205020404" pitchFamily="49" charset="0"/>
              <a:ea typeface="Century Gothic"/>
              <a:cs typeface="Courier New" panose="02070309020205020404" pitchFamily="49" charset="0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327142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/>
          <p:nvPr/>
        </p:nvSpPr>
        <p:spPr>
          <a:xfrm>
            <a:off x="1800" y="8085900"/>
            <a:ext cx="7560000" cy="2354100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spcFirstLastPara="1" wrap="square" lIns="64007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7A180"/>
                </a:solidFill>
                <a:latin typeface="Lato Light"/>
                <a:ea typeface="Lato Light"/>
                <a:cs typeface="Lato Light"/>
                <a:sym typeface="Lato Light"/>
              </a:rPr>
              <a:t>	</a:t>
            </a:r>
            <a:endParaRPr>
              <a:solidFill>
                <a:srgbClr val="F7A180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>
              <a:solidFill>
                <a:srgbClr val="F7A180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cxnSp>
        <p:nvCxnSpPr>
          <p:cNvPr id="74" name="Google Shape;74;p14"/>
          <p:cNvCxnSpPr/>
          <p:nvPr/>
        </p:nvCxnSpPr>
        <p:spPr>
          <a:xfrm rot="10800000" flipH="1">
            <a:off x="0" y="8045100"/>
            <a:ext cx="7587600" cy="8700"/>
          </a:xfrm>
          <a:prstGeom prst="straightConnector1">
            <a:avLst/>
          </a:prstGeom>
          <a:noFill/>
          <a:ln w="76200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5" name="Google Shape;75;p14"/>
          <p:cNvSpPr txBox="1"/>
          <p:nvPr/>
        </p:nvSpPr>
        <p:spPr>
          <a:xfrm>
            <a:off x="283325" y="8069850"/>
            <a:ext cx="2836800" cy="23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b="1" u="sng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Equipe</a:t>
            </a:r>
            <a:endParaRPr b="1" u="sng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Eduardo Menezes</a:t>
            </a:r>
            <a:endParaRPr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Fernando Rodrigues</a:t>
            </a:r>
            <a:endParaRPr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Igor Dias</a:t>
            </a:r>
            <a:endParaRPr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Lucas do Vale</a:t>
            </a:r>
            <a:endParaRPr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Rodrigo Almeida</a:t>
            </a:r>
            <a:endParaRPr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Rodrigo Teixeira</a:t>
            </a:r>
            <a:endParaRPr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>
              <a:solidFill>
                <a:srgbClr val="E69138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4"/>
          <p:cNvSpPr txBox="1"/>
          <p:nvPr/>
        </p:nvSpPr>
        <p:spPr>
          <a:xfrm>
            <a:off x="4465500" y="9241250"/>
            <a:ext cx="2836800" cy="13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b="1" u="sng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Professores</a:t>
            </a:r>
            <a:endParaRPr b="1" u="sng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   </a:t>
            </a:r>
            <a:r>
              <a:rPr lang="pt-BR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 Karla Donato Fook</a:t>
            </a:r>
            <a:endParaRPr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algn="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     Johnny Cardoso Marques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" name="Google Shape;66;p13">
            <a:extLst>
              <a:ext uri="{FF2B5EF4-FFF2-40B4-BE49-F238E27FC236}">
                <a16:creationId xmlns:a16="http://schemas.microsoft.com/office/drawing/2014/main" id="{47058DA7-79AC-4B38-8EFF-AE4E095592B2}"/>
              </a:ext>
            </a:extLst>
          </p:cNvPr>
          <p:cNvSpPr txBox="1"/>
          <p:nvPr/>
        </p:nvSpPr>
        <p:spPr>
          <a:xfrm>
            <a:off x="69924" y="207231"/>
            <a:ext cx="7117243" cy="564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dirty="0">
                <a:latin typeface="Century Gothic"/>
                <a:ea typeface="Century Gothic"/>
                <a:cs typeface="Century Gothic"/>
                <a:sym typeface="Century Gothic"/>
              </a:rPr>
              <a:t>Para determinar a variável $numero_versao, será seguido o seguinte padrão: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pt-BR" dirty="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Google Shape;66;p13">
            <a:extLst>
              <a:ext uri="{FF2B5EF4-FFF2-40B4-BE49-F238E27FC236}">
                <a16:creationId xmlns:a16="http://schemas.microsoft.com/office/drawing/2014/main" id="{CED8B83D-DD44-454A-BF9D-99580939F5FD}"/>
              </a:ext>
            </a:extLst>
          </p:cNvPr>
          <p:cNvSpPr txBox="1"/>
          <p:nvPr/>
        </p:nvSpPr>
        <p:spPr>
          <a:xfrm>
            <a:off x="442432" y="771653"/>
            <a:ext cx="6372229" cy="398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3" indent="-285750" algn="just">
              <a:buFont typeface="Courier New" panose="02070309020205020404" pitchFamily="49" charset="0"/>
              <a:buChar char="o"/>
            </a:pPr>
            <a:r>
              <a:rPr lang="pt-BR" dirty="0">
                <a:latin typeface="Century Gothic"/>
                <a:ea typeface="Century Gothic"/>
                <a:cs typeface="Century Gothic"/>
                <a:sym typeface="Century Gothic"/>
              </a:rPr>
              <a:t>Durante o desenvolvimento inicial do projeto, o primeiro commit será realizado com o número de versão sendo 0.01</a:t>
            </a:r>
          </a:p>
          <a:p>
            <a:pPr marL="285750" lvl="3" indent="-285750" algn="just">
              <a:buFont typeface="Courier New" panose="02070309020205020404" pitchFamily="49" charset="0"/>
              <a:buChar char="o"/>
            </a:pPr>
            <a:r>
              <a:rPr lang="pt-BR" dirty="0">
                <a:latin typeface="Century Gothic"/>
                <a:ea typeface="Century Gothic"/>
                <a:cs typeface="Century Gothic"/>
                <a:sym typeface="Century Gothic"/>
              </a:rPr>
              <a:t>Ao realizar um novo commit, o desenvolvedor deve verificar qual foi a versão do último commit realizado e adicionar 0.01 para obtrer a nova versão</a:t>
            </a:r>
          </a:p>
          <a:p>
            <a:pPr marL="285750" lvl="3" indent="-285750" algn="just">
              <a:buFont typeface="Courier New" panose="02070309020205020404" pitchFamily="49" charset="0"/>
              <a:buChar char="o"/>
            </a:pPr>
            <a:r>
              <a:rPr lang="pt-BR" dirty="0">
                <a:latin typeface="Century Gothic"/>
                <a:ea typeface="Century Gothic"/>
                <a:cs typeface="Century Gothic"/>
                <a:sym typeface="Century Gothic"/>
              </a:rPr>
              <a:t>No fim da fase de desenvolvimento, o projeto será postado na versão 1.00</a:t>
            </a:r>
          </a:p>
          <a:p>
            <a:pPr marL="285750" lvl="3" indent="-285750" algn="just">
              <a:buFont typeface="Courier New" panose="02070309020205020404" pitchFamily="49" charset="0"/>
              <a:buChar char="o"/>
            </a:pPr>
            <a:r>
              <a:rPr lang="pt-BR" dirty="0">
                <a:latin typeface="Century Gothic"/>
                <a:ea typeface="Century Gothic"/>
                <a:cs typeface="Century Gothic"/>
                <a:sym typeface="Century Gothic"/>
              </a:rPr>
              <a:t>Para realizar manutenções ou atualizações da versão postada, será mantido o mesmo padrão de somar 0.01 à versão atual para obter a nova versão</a:t>
            </a:r>
          </a:p>
          <a:p>
            <a:pPr marL="285750" lvl="3" indent="-285750" algn="just">
              <a:buFont typeface="Courier New" panose="02070309020205020404" pitchFamily="49" charset="0"/>
              <a:buChar char="o"/>
            </a:pPr>
            <a:r>
              <a:rPr lang="pt-BR" dirty="0">
                <a:latin typeface="Century Gothic"/>
                <a:ea typeface="Century Gothic"/>
                <a:cs typeface="Century Gothic"/>
                <a:sym typeface="Century Gothic"/>
              </a:rPr>
              <a:t>Ou seja, commits com versão 0.xx representarão, em ordem cronológica, a versão do projeto em fase de desenvolvimento; enquanto os commits na versão 1.xx serão versões do projeto postado</a:t>
            </a:r>
          </a:p>
          <a:p>
            <a:pPr marL="285750" lvl="3" indent="-285750" algn="just">
              <a:buFont typeface="Courier New" panose="02070309020205020404" pitchFamily="49" charset="0"/>
              <a:buChar char="o"/>
            </a:pPr>
            <a:endParaRPr lang="pt-BR" dirty="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" name="Google Shape;66;p13">
            <a:extLst>
              <a:ext uri="{FF2B5EF4-FFF2-40B4-BE49-F238E27FC236}">
                <a16:creationId xmlns:a16="http://schemas.microsoft.com/office/drawing/2014/main" id="{2A16CD5C-8AC5-4363-9208-8B647565CA17}"/>
              </a:ext>
            </a:extLst>
          </p:cNvPr>
          <p:cNvSpPr txBox="1"/>
          <p:nvPr/>
        </p:nvSpPr>
        <p:spPr>
          <a:xfrm>
            <a:off x="69924" y="4012473"/>
            <a:ext cx="7117243" cy="564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dirty="0">
                <a:latin typeface="Century Gothic"/>
                <a:ea typeface="Century Gothic"/>
                <a:cs typeface="Century Gothic"/>
                <a:sym typeface="Century Gothic"/>
              </a:rPr>
              <a:t>A partir do comando </a:t>
            </a:r>
            <a:r>
              <a:rPr lang="pt-BR" dirty="0">
                <a:latin typeface="Courier New" panose="02070309020205020404" pitchFamily="49" charset="0"/>
                <a:ea typeface="Century Gothic"/>
                <a:cs typeface="Courier New" panose="02070309020205020404" pitchFamily="49" charset="0"/>
                <a:sym typeface="Century Gothic"/>
              </a:rPr>
              <a:t>git reset</a:t>
            </a:r>
            <a:r>
              <a:rPr lang="pt-BR" dirty="0">
                <a:latin typeface="Century Gothic"/>
                <a:ea typeface="Century Gothic"/>
                <a:cs typeface="Century Gothic"/>
                <a:sym typeface="Century Gothic"/>
              </a:rPr>
              <a:t>, é possível restaurar versões anteriores do projeto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pt-BR" dirty="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" name="Google Shape;66;p13">
            <a:extLst>
              <a:ext uri="{FF2B5EF4-FFF2-40B4-BE49-F238E27FC236}">
                <a16:creationId xmlns:a16="http://schemas.microsoft.com/office/drawing/2014/main" id="{E2E48030-029B-4C2C-AF64-B52E68EA3E1A}"/>
              </a:ext>
            </a:extLst>
          </p:cNvPr>
          <p:cNvSpPr txBox="1"/>
          <p:nvPr/>
        </p:nvSpPr>
        <p:spPr>
          <a:xfrm>
            <a:off x="69924" y="4655278"/>
            <a:ext cx="7117243" cy="564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dirty="0">
                <a:latin typeface="Century Gothic"/>
                <a:ea typeface="Century Gothic"/>
                <a:cs typeface="Century Gothic"/>
                <a:sym typeface="Century Gothic"/>
              </a:rPr>
              <a:t>Assim, será possível manter um rastreamento e armazenamento de todas as versões do projeto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pt-BR" dirty="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410</Words>
  <Application>Microsoft Office PowerPoint</Application>
  <PresentationFormat>Custom</PresentationFormat>
  <Paragraphs>42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Courier New</vt:lpstr>
      <vt:lpstr>Century Gothic</vt:lpstr>
      <vt:lpstr>Lato Light</vt:lpstr>
      <vt:lpstr>Arial</vt:lpstr>
      <vt:lpstr>Lato</vt:lpstr>
      <vt:lpstr>Simple Light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Rodrigo Almeida</dc:creator>
  <cp:lastModifiedBy>Rodrigo Almeida</cp:lastModifiedBy>
  <cp:revision>7</cp:revision>
  <dcterms:modified xsi:type="dcterms:W3CDTF">2020-10-28T01:36:36Z</dcterms:modified>
</cp:coreProperties>
</file>