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59" r:id="rId4"/>
    <p:sldId id="260" r:id="rId5"/>
    <p:sldId id="275" r:id="rId6"/>
    <p:sldId id="278" r:id="rId7"/>
    <p:sldId id="276" r:id="rId8"/>
    <p:sldId id="277" r:id="rId9"/>
    <p:sldId id="261" r:id="rId10"/>
    <p:sldId id="268" r:id="rId11"/>
    <p:sldId id="262" r:id="rId12"/>
    <p:sldId id="266" r:id="rId13"/>
    <p:sldId id="269" r:id="rId14"/>
    <p:sldId id="270" r:id="rId15"/>
    <p:sldId id="272" r:id="rId16"/>
    <p:sldId id="271" r:id="rId17"/>
    <p:sldId id="273" r:id="rId18"/>
    <p:sldId id="274"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mn-cs"/>
      </a:defRPr>
    </a:lvl5pPr>
    <a:lvl6pPr marL="2286000" algn="l" defTabSz="914400" rtl="0" eaLnBrk="1" latinLnBrk="0" hangingPunct="1">
      <a:defRPr sz="2400" kern="1200">
        <a:solidFill>
          <a:schemeClr val="tx1"/>
        </a:solidFill>
        <a:latin typeface="Times" pitchFamily="2" charset="0"/>
        <a:ea typeface="+mn-ea"/>
        <a:cs typeface="+mn-cs"/>
      </a:defRPr>
    </a:lvl6pPr>
    <a:lvl7pPr marL="2743200" algn="l" defTabSz="914400" rtl="0" eaLnBrk="1" latinLnBrk="0" hangingPunct="1">
      <a:defRPr sz="2400" kern="1200">
        <a:solidFill>
          <a:schemeClr val="tx1"/>
        </a:solidFill>
        <a:latin typeface="Times" pitchFamily="2" charset="0"/>
        <a:ea typeface="+mn-ea"/>
        <a:cs typeface="+mn-cs"/>
      </a:defRPr>
    </a:lvl7pPr>
    <a:lvl8pPr marL="3200400" algn="l" defTabSz="914400" rtl="0" eaLnBrk="1" latinLnBrk="0" hangingPunct="1">
      <a:defRPr sz="2400" kern="1200">
        <a:solidFill>
          <a:schemeClr val="tx1"/>
        </a:solidFill>
        <a:latin typeface="Times" pitchFamily="2" charset="0"/>
        <a:ea typeface="+mn-ea"/>
        <a:cs typeface="+mn-cs"/>
      </a:defRPr>
    </a:lvl8pPr>
    <a:lvl9pPr marL="3657600" algn="l" defTabSz="914400" rtl="0" eaLnBrk="1" latinLnBrk="0" hangingPunct="1">
      <a:defRPr sz="2400" kern="1200">
        <a:solidFill>
          <a:schemeClr val="tx1"/>
        </a:solidFill>
        <a:latin typeface="Times"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0884"/>
  </p:normalViewPr>
  <p:slideViewPr>
    <p:cSldViewPr showGuides="1">
      <p:cViewPr varScale="1">
        <p:scale>
          <a:sx n="111" d="100"/>
          <a:sy n="111" d="100"/>
        </p:scale>
        <p:origin x="112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42D33-B71E-E147-8F2C-1C3642DC2C3B}" type="datetimeFigureOut">
              <a:rPr lang="en-US" smtClean="0"/>
              <a:t>10/6/19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C3668-D989-974D-AF38-84D653140E90}" type="slidenum">
              <a:rPr lang="en-US" smtClean="0"/>
              <a:t>‹#›</a:t>
            </a:fld>
            <a:endParaRPr lang="en-US"/>
          </a:p>
        </p:txBody>
      </p:sp>
    </p:spTree>
    <p:extLst>
      <p:ext uri="{BB962C8B-B14F-4D97-AF65-F5344CB8AC3E}">
        <p14:creationId xmlns:p14="http://schemas.microsoft.com/office/powerpoint/2010/main" val="1490740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0" y="6856413"/>
            <a:ext cx="9144000" cy="1587"/>
          </a:xfrm>
          <a:prstGeom prst="line">
            <a:avLst/>
          </a:prstGeom>
          <a:ln w="50800" cap="flat" cmpd="sng" algn="ctr">
            <a:solidFill>
              <a:srgbClr val="CFB77C"/>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8" name="Title 7"/>
          <p:cNvSpPr>
            <a:spLocks noGrp="1"/>
          </p:cNvSpPr>
          <p:nvPr>
            <p:ph type="ctrTitle"/>
          </p:nvPr>
        </p:nvSpPr>
        <p:spPr>
          <a:xfrm>
            <a:off x="76166" y="163038"/>
            <a:ext cx="9067834" cy="1894362"/>
          </a:xfrm>
        </p:spPr>
        <p:txBody>
          <a:bodyPr anchor="ctr"/>
          <a:lstStyle>
            <a:lvl1pPr>
              <a:defRPr sz="3200" b="1"/>
            </a:lvl1pPr>
          </a:lstStyle>
          <a:p>
            <a:r>
              <a:rPr lang="en-US"/>
              <a:t>Click to edit Master title style</a:t>
            </a:r>
            <a:endParaRPr lang="en-US" dirty="0"/>
          </a:p>
        </p:txBody>
      </p:sp>
      <p:sp>
        <p:nvSpPr>
          <p:cNvPr id="9" name="Subtitle 8"/>
          <p:cNvSpPr>
            <a:spLocks noGrp="1"/>
          </p:cNvSpPr>
          <p:nvPr>
            <p:ph type="subTitle" idx="1"/>
          </p:nvPr>
        </p:nvSpPr>
        <p:spPr>
          <a:xfrm>
            <a:off x="76166" y="2133600"/>
            <a:ext cx="9067834" cy="1371600"/>
          </a:xfrm>
        </p:spPr>
        <p:txBody>
          <a:bodyPr/>
          <a:lstStyle>
            <a:lvl1pPr marL="0" indent="0" algn="ctr">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pic>
        <p:nvPicPr>
          <p:cNvPr id="11" name="Picture 12"/>
          <p:cNvPicPr>
            <a:picLocks noChangeAspect="1" noChangeArrowheads="1"/>
          </p:cNvPicPr>
          <p:nvPr/>
        </p:nvPicPr>
        <p:blipFill>
          <a:blip r:embed="rId2"/>
          <a:srcRect/>
          <a:stretch>
            <a:fillRect/>
          </a:stretch>
        </p:blipFill>
        <p:spPr bwMode="auto">
          <a:xfrm>
            <a:off x="6019800" y="6265896"/>
            <a:ext cx="3276600" cy="583526"/>
          </a:xfrm>
          <a:prstGeom prst="rect">
            <a:avLst/>
          </a:prstGeom>
          <a:noFill/>
          <a:ln w="9525">
            <a:noFill/>
            <a:miter lim="800000"/>
            <a:headEnd/>
            <a:tailEnd/>
          </a:ln>
        </p:spPr>
      </p:pic>
    </p:spTree>
    <p:extLst>
      <p:ext uri="{BB962C8B-B14F-4D97-AF65-F5344CB8AC3E}">
        <p14:creationId xmlns:p14="http://schemas.microsoft.com/office/powerpoint/2010/main" val="36935110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0" name="Picture 9" descr="UCCS Signature - Rever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917372"/>
            <a:ext cx="7391400" cy="1023257"/>
          </a:xfrm>
          <a:prstGeom prst="rect">
            <a:avLst/>
          </a:prstGeom>
        </p:spPr>
      </p:pic>
    </p:spTree>
    <p:extLst>
      <p:ext uri="{BB962C8B-B14F-4D97-AF65-F5344CB8AC3E}">
        <p14:creationId xmlns:p14="http://schemas.microsoft.com/office/powerpoint/2010/main" val="404582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8" name="Content Placeholder 7"/>
          <p:cNvSpPr>
            <a:spLocks noGrp="1"/>
          </p:cNvSpPr>
          <p:nvPr>
            <p:ph sz="quarter" idx="1"/>
          </p:nvPr>
        </p:nvSpPr>
        <p:spPr>
          <a:xfrm>
            <a:off x="330200" y="876300"/>
            <a:ext cx="8001000" cy="56357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4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pic>
        <p:nvPicPr>
          <p:cNvPr id="5" name="Picture 10"/>
          <p:cNvPicPr>
            <a:picLocks noChangeAspect="1" noChangeArrowheads="1"/>
          </p:cNvPicPr>
          <p:nvPr/>
        </p:nvPicPr>
        <p:blipFill>
          <a:blip r:embed="rId3"/>
          <a:srcRect t="94923" r="39436"/>
          <a:stretch>
            <a:fillRect/>
          </a:stretch>
        </p:blipFill>
        <p:spPr bwMode="auto">
          <a:xfrm>
            <a:off x="0" y="6400800"/>
            <a:ext cx="9144000" cy="457200"/>
          </a:xfrm>
          <a:prstGeom prst="rect">
            <a:avLst/>
          </a:prstGeom>
          <a:noFill/>
          <a:ln w="9525">
            <a:noFill/>
            <a:round/>
            <a:headEnd/>
            <a:tailEnd/>
          </a:ln>
        </p:spPr>
      </p:pic>
      <p:pic>
        <p:nvPicPr>
          <p:cNvPr id="6" name="Picture 10"/>
          <p:cNvPicPr>
            <a:picLocks noChangeAspect="1" noChangeArrowheads="1"/>
          </p:cNvPicPr>
          <p:nvPr/>
        </p:nvPicPr>
        <p:blipFill>
          <a:blip r:embed="rId3"/>
          <a:srcRect t="94923" r="39436"/>
          <a:stretch>
            <a:fillRect/>
          </a:stretch>
        </p:blipFill>
        <p:spPr bwMode="auto">
          <a:xfrm>
            <a:off x="0" y="6400800"/>
            <a:ext cx="9144000" cy="457200"/>
          </a:xfrm>
          <a:prstGeom prst="rect">
            <a:avLst/>
          </a:prstGeom>
          <a:noFill/>
          <a:ln w="9525">
            <a:noFill/>
            <a:round/>
            <a:headEnd/>
            <a:tailEnd/>
          </a:ln>
        </p:spPr>
      </p:pic>
      <p:sp>
        <p:nvSpPr>
          <p:cNvPr id="2" name="Title 1"/>
          <p:cNvSpPr>
            <a:spLocks noGrp="1"/>
          </p:cNvSpPr>
          <p:nvPr>
            <p:ph type="title"/>
          </p:nvPr>
        </p:nvSpPr>
        <p:spPr>
          <a:xfrm>
            <a:off x="2286000" y="2895600"/>
            <a:ext cx="6172200" cy="2053590"/>
          </a:xfrm>
        </p:spPr>
        <p:txBody>
          <a:bodyPr/>
          <a:lstStyle>
            <a:lvl1pPr algn="l">
              <a:buNone/>
              <a:defRPr sz="3000" b="1" cap="small" baseline="0">
                <a:solidFill>
                  <a:srgbClr val="0000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0" name="Date Placeholder 3"/>
          <p:cNvSpPr>
            <a:spLocks noGrp="1"/>
          </p:cNvSpPr>
          <p:nvPr>
            <p:ph type="dt" sz="half" idx="10"/>
          </p:nvPr>
        </p:nvSpPr>
        <p:spPr bwMode="auto">
          <a:xfrm rot="5400000">
            <a:off x="7762875" y="1169988"/>
            <a:ext cx="2286000" cy="381000"/>
          </a:xfrm>
          <a:prstGeom prst="rect">
            <a:avLst/>
          </a:prstGeom>
        </p:spPr>
        <p:txBody>
          <a:bodyPr/>
          <a:lstStyle>
            <a:lvl1pPr>
              <a:defRPr>
                <a:solidFill>
                  <a:schemeClr val="bg1"/>
                </a:solidFill>
              </a:defRPr>
            </a:lvl1pPr>
          </a:lstStyle>
          <a:p>
            <a:endParaRPr lang="en-US" altLang="en-US"/>
          </a:p>
        </p:txBody>
      </p:sp>
      <p:sp>
        <p:nvSpPr>
          <p:cNvPr id="11" name="Footer Placeholder 4"/>
          <p:cNvSpPr>
            <a:spLocks noGrp="1"/>
          </p:cNvSpPr>
          <p:nvPr>
            <p:ph type="ftr" sz="quarter" idx="11"/>
          </p:nvPr>
        </p:nvSpPr>
        <p:spPr bwMode="auto">
          <a:xfrm rot="5400000">
            <a:off x="7077076" y="4178300"/>
            <a:ext cx="3657600" cy="384175"/>
          </a:xfrm>
          <a:prstGeom prst="rect">
            <a:avLst/>
          </a:prstGeom>
        </p:spPr>
        <p:txBody>
          <a:bodyPr/>
          <a:lstStyle>
            <a:lvl1pPr>
              <a:defRPr>
                <a:solidFill>
                  <a:schemeClr val="bg1"/>
                </a:solidFill>
              </a:defRPr>
            </a:lvl1pPr>
          </a:lstStyle>
          <a:p>
            <a:endParaRPr lang="en-US" altLang="en-US"/>
          </a:p>
        </p:txBody>
      </p:sp>
      <p:pic>
        <p:nvPicPr>
          <p:cNvPr id="12" name="Picture 11"/>
          <p:cNvPicPr/>
          <p:nvPr/>
        </p:nvPicPr>
        <p:blipFill>
          <a:blip r:embed="rId4"/>
          <a:srcRect/>
          <a:stretch>
            <a:fillRect/>
          </a:stretch>
        </p:blipFill>
        <p:spPr bwMode="auto">
          <a:xfrm>
            <a:off x="-1" y="0"/>
            <a:ext cx="5374105" cy="956880"/>
          </a:xfrm>
          <a:prstGeom prst="rect">
            <a:avLst/>
          </a:prstGeom>
          <a:noFill/>
          <a:ln w="9525">
            <a:noFill/>
            <a:miter lim="800000"/>
            <a:headEnd/>
            <a:tailEnd/>
          </a:ln>
        </p:spPr>
      </p:pic>
      <p:pic>
        <p:nvPicPr>
          <p:cNvPr id="13" name="Picture 13"/>
          <p:cNvPicPr>
            <a:picLocks noChangeAspect="1" noChangeArrowheads="1"/>
          </p:cNvPicPr>
          <p:nvPr/>
        </p:nvPicPr>
        <p:blipFill>
          <a:blip r:embed="rId5"/>
          <a:srcRect/>
          <a:stretch>
            <a:fillRect/>
          </a:stretch>
        </p:blipFill>
        <p:spPr bwMode="auto">
          <a:xfrm>
            <a:off x="0" y="0"/>
            <a:ext cx="5373688" cy="957263"/>
          </a:xfrm>
          <a:prstGeom prst="rect">
            <a:avLst/>
          </a:prstGeom>
          <a:noFill/>
          <a:ln w="9525">
            <a:noFill/>
            <a:miter lim="800000"/>
            <a:headEnd/>
            <a:tailEnd/>
          </a:ln>
        </p:spPr>
      </p:pic>
    </p:spTree>
    <p:extLst>
      <p:ext uri="{BB962C8B-B14F-4D97-AF65-F5344CB8AC3E}">
        <p14:creationId xmlns:p14="http://schemas.microsoft.com/office/powerpoint/2010/main" val="34447998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381000" y="838200"/>
            <a:ext cx="4086098" cy="563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619498" y="838200"/>
            <a:ext cx="3914902" cy="563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70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p:spPr>
        <p:style>
          <a:lnRef idx="2">
            <a:schemeClr val="accent2">
              <a:shade val="50000"/>
            </a:schemeClr>
          </a:lnRef>
          <a:fillRef idx="1">
            <a:schemeClr val="accent2"/>
          </a:fillRef>
          <a:effectRef idx="0">
            <a:schemeClr val="accent2"/>
          </a:effectRef>
          <a:fontRef idx="none"/>
        </p:style>
        <p:txBody>
          <a:bodyPr rtlCol="0" anchor="ctr">
            <a:noAutofit/>
          </a:bodyPr>
          <a:lstStyle>
            <a:lvl1pPr marL="0" indent="0">
              <a:buFontTx/>
              <a:buNone/>
              <a:defRPr sz="2000" b="1">
                <a:solidFill>
                  <a:srgbClr val="FFFFFF"/>
                </a:solidFill>
              </a:defRPr>
            </a:lvl1pPr>
          </a:lstStyle>
          <a:p>
            <a:pPr lvl="0"/>
            <a:r>
              <a:rPr lang="en-US"/>
              <a:t>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p:spPr>
        <p:style>
          <a:lnRef idx="2">
            <a:schemeClr val="accent2">
              <a:shade val="50000"/>
            </a:schemeClr>
          </a:lnRef>
          <a:fillRef idx="1">
            <a:schemeClr val="accent2"/>
          </a:fillRef>
          <a:effectRef idx="0">
            <a:schemeClr val="accent2"/>
          </a:effectRef>
          <a:fontRef idx="none"/>
        </p:style>
        <p:txBody>
          <a:bodyPr rtlCol="0" anchor="ctr">
            <a:noAutofit/>
          </a:bodyPr>
          <a:lstStyle>
            <a:lvl1pPr marL="0" indent="0">
              <a:buFontTx/>
              <a:buNone/>
              <a:defRPr sz="2000" b="1">
                <a:solidFill>
                  <a:srgbClr val="FFFFFF"/>
                </a:solidFill>
              </a:defRPr>
            </a:lvl1pPr>
          </a:lstStyle>
          <a:p>
            <a:pPr lvl="0"/>
            <a:r>
              <a:rPr lang="en-US"/>
              <a:t>Edit Master text styles</a:t>
            </a:r>
          </a:p>
        </p:txBody>
      </p:sp>
      <p:sp>
        <p:nvSpPr>
          <p:cNvPr id="7" name="Date Placeholder 6"/>
          <p:cNvSpPr>
            <a:spLocks noGrp="1"/>
          </p:cNvSpPr>
          <p:nvPr>
            <p:ph type="dt" sz="half" idx="10"/>
          </p:nvPr>
        </p:nvSpPr>
        <p:spPr>
          <a:xfrm rot="5400000">
            <a:off x="7589045" y="1081881"/>
            <a:ext cx="2011362" cy="384175"/>
          </a:xfrm>
          <a:prstGeom prst="rect">
            <a:avLst/>
          </a:prstGeom>
        </p:spPr>
        <p:txBody>
          <a:bodyPr/>
          <a:lstStyle>
            <a:lvl1pPr>
              <a:defRPr/>
            </a:lvl1pPr>
          </a:lstStyle>
          <a:p>
            <a:endParaRPr lang="en-US" altLang="en-US"/>
          </a:p>
        </p:txBody>
      </p:sp>
      <p:sp>
        <p:nvSpPr>
          <p:cNvPr id="8" name="Footer Placeholder 7"/>
          <p:cNvSpPr>
            <a:spLocks noGrp="1"/>
          </p:cNvSpPr>
          <p:nvPr>
            <p:ph type="ftr" sz="quarter" idx="11"/>
          </p:nvPr>
        </p:nvSpPr>
        <p:spPr>
          <a:xfrm rot="5400000">
            <a:off x="6989763" y="3736975"/>
            <a:ext cx="3200400" cy="365125"/>
          </a:xfrm>
          <a:prstGeom prst="rect">
            <a:avLst/>
          </a:prstGeom>
        </p:spPr>
        <p:txBody>
          <a:bodyPr/>
          <a:lstStyle>
            <a:lvl1pPr>
              <a:defRPr/>
            </a:lvl1pPr>
          </a:lstStyle>
          <a:p>
            <a:endParaRPr lang="en-US" altLang="en-US"/>
          </a:p>
        </p:txBody>
      </p:sp>
      <p:sp>
        <p:nvSpPr>
          <p:cNvPr id="9" name="Slide Number Placeholder 8"/>
          <p:cNvSpPr>
            <a:spLocks noGrp="1"/>
          </p:cNvSpPr>
          <p:nvPr>
            <p:ph type="sldNum" sz="quarter" idx="12"/>
          </p:nvPr>
        </p:nvSpPr>
        <p:spPr>
          <a:xfrm>
            <a:off x="8129588" y="5734050"/>
            <a:ext cx="609600" cy="520700"/>
          </a:xfrm>
          <a:prstGeom prst="rect">
            <a:avLst/>
          </a:prstGeom>
        </p:spPr>
        <p:txBody>
          <a:bodyPr/>
          <a:lstStyle>
            <a:lvl1pPr>
              <a:defRPr smtClean="0"/>
            </a:lvl1pPr>
          </a:lstStyle>
          <a:p>
            <a:fld id="{1D2C6A46-9EA8-BB42-8EE0-CB746D97431E}" type="slidenum">
              <a:rPr lang="en-US" altLang="en-US" smtClean="0"/>
              <a:pPr/>
              <a:t>‹#›</a:t>
            </a:fld>
            <a:endParaRPr lang="en-US" altLang="en-US"/>
          </a:p>
        </p:txBody>
      </p:sp>
    </p:spTree>
    <p:extLst>
      <p:ext uri="{BB962C8B-B14F-4D97-AF65-F5344CB8AC3E}">
        <p14:creationId xmlns:p14="http://schemas.microsoft.com/office/powerpoint/2010/main" val="163133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966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06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Content Placeholder 7"/>
          <p:cNvSpPr>
            <a:spLocks noGrp="1"/>
          </p:cNvSpPr>
          <p:nvPr>
            <p:ph sz="quarter" idx="1"/>
          </p:nvPr>
        </p:nvSpPr>
        <p:spPr>
          <a:xfrm>
            <a:off x="0" y="0"/>
            <a:ext cx="9144000" cy="6477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76200"/>
            <a:ext cx="9144000" cy="533400"/>
          </a:xfrm>
          <a:prstGeom prst="rect">
            <a:avLst/>
          </a:prstGeom>
          <a:solidFill>
            <a:srgbClr val="CFB87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266070" y="-94933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718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5400000">
            <a:off x="7589045" y="1081881"/>
            <a:ext cx="2011362" cy="384175"/>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rot="5400000">
            <a:off x="6989763" y="3736975"/>
            <a:ext cx="3200400" cy="365125"/>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8129588" y="5734050"/>
            <a:ext cx="609600" cy="520700"/>
          </a:xfrm>
          <a:prstGeom prst="rect">
            <a:avLst/>
          </a:prstGeom>
        </p:spPr>
        <p:txBody>
          <a:bodyPr/>
          <a:lstStyle>
            <a:lvl1pPr>
              <a:defRPr smtClean="0"/>
            </a:lvl1pPr>
          </a:lstStyle>
          <a:p>
            <a:fld id="{321292DC-F39F-BC42-A0A9-2D3536C71371}" type="slidenum">
              <a:rPr lang="en-US" altLang="en-US" smtClean="0"/>
              <a:pPr/>
              <a:t>‹#›</a:t>
            </a:fld>
            <a:endParaRPr lang="en-US" altLang="en-US"/>
          </a:p>
        </p:txBody>
      </p:sp>
    </p:spTree>
    <p:extLst>
      <p:ext uri="{BB962C8B-B14F-4D97-AF65-F5344CB8AC3E}">
        <p14:creationId xmlns:p14="http://schemas.microsoft.com/office/powerpoint/2010/main" val="160067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8534400" cy="684213"/>
          </a:xfrm>
          <a:prstGeom prst="rect">
            <a:avLst/>
          </a:prstGeom>
        </p:spPr>
        <p:txBody>
          <a:bodyPr vert="horz" anchor="b">
            <a:normAutofit/>
          </a:bodyPr>
          <a:lstStyle/>
          <a:p>
            <a:r>
              <a:rPr lang="en-US"/>
              <a:t>Click to edit Master title style</a:t>
            </a:r>
            <a:endParaRPr lang="en-US" dirty="0"/>
          </a:p>
        </p:txBody>
      </p:sp>
      <p:sp>
        <p:nvSpPr>
          <p:cNvPr id="1027" name="Text Placeholder 12"/>
          <p:cNvSpPr>
            <a:spLocks noGrp="1"/>
          </p:cNvSpPr>
          <p:nvPr>
            <p:ph type="body" idx="1"/>
          </p:nvPr>
        </p:nvSpPr>
        <p:spPr bwMode="auto">
          <a:xfrm>
            <a:off x="304800" y="958850"/>
            <a:ext cx="8534400" cy="5514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2" name="Straight Connector 31"/>
          <p:cNvCxnSpPr/>
          <p:nvPr/>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11" name="Picture 10"/>
          <p:cNvPicPr/>
          <p:nvPr/>
        </p:nvPicPr>
        <p:blipFill>
          <a:blip r:embed="rId12"/>
          <a:srcRect/>
          <a:stretch>
            <a:fillRect/>
          </a:stretch>
        </p:blipFill>
        <p:spPr bwMode="auto">
          <a:xfrm>
            <a:off x="6682745" y="6418177"/>
            <a:ext cx="2461255" cy="438236"/>
          </a:xfrm>
          <a:prstGeom prst="rect">
            <a:avLst/>
          </a:prstGeom>
          <a:noFill/>
          <a:ln w="9525">
            <a:noFill/>
            <a:miter lim="800000"/>
            <a:headEnd/>
            <a:tailEnd/>
          </a:ln>
        </p:spPr>
      </p:pic>
      <p:pic>
        <p:nvPicPr>
          <p:cNvPr id="8" name="Picture 10"/>
          <p:cNvPicPr>
            <a:picLocks noChangeAspect="1" noChangeArrowheads="1"/>
          </p:cNvPicPr>
          <p:nvPr/>
        </p:nvPicPr>
        <p:blipFill>
          <a:blip r:embed="rId13"/>
          <a:srcRect/>
          <a:stretch>
            <a:fillRect/>
          </a:stretch>
        </p:blipFill>
        <p:spPr bwMode="auto">
          <a:xfrm>
            <a:off x="6683375" y="6418263"/>
            <a:ext cx="2460625" cy="438150"/>
          </a:xfrm>
          <a:prstGeom prst="rect">
            <a:avLst/>
          </a:prstGeom>
          <a:noFill/>
          <a:ln w="9525">
            <a:noFill/>
            <a:miter lim="800000"/>
            <a:headEnd/>
            <a:tailEnd/>
          </a:ln>
        </p:spPr>
      </p:pic>
      <p:sp>
        <p:nvSpPr>
          <p:cNvPr id="9" name="TextBox 8"/>
          <p:cNvSpPr txBox="1"/>
          <p:nvPr userDrawn="1"/>
        </p:nvSpPr>
        <p:spPr>
          <a:xfrm>
            <a:off x="0" y="6596876"/>
            <a:ext cx="793807" cy="230832"/>
          </a:xfrm>
          <a:prstGeom prst="rect">
            <a:avLst/>
          </a:prstGeom>
          <a:noFill/>
          <a:ln>
            <a:noFill/>
          </a:ln>
        </p:spPr>
        <p:txBody>
          <a:bodyPr wrap="none" rtlCol="0">
            <a:spAutoFit/>
          </a:bodyPr>
          <a:lstStyle/>
          <a:p>
            <a:r>
              <a:rPr lang="en-US" sz="900" dirty="0">
                <a:solidFill>
                  <a:srgbClr val="BEA970"/>
                </a:solidFill>
              </a:rPr>
              <a:t>CS6000  F18</a:t>
            </a:r>
            <a:endParaRPr lang="en-US" sz="900" i="1" dirty="0">
              <a:solidFill>
                <a:srgbClr val="BEA970"/>
              </a:solidFill>
            </a:endParaRPr>
          </a:p>
        </p:txBody>
      </p:sp>
    </p:spTree>
    <p:extLst>
      <p:ext uri="{BB962C8B-B14F-4D97-AF65-F5344CB8AC3E}">
        <p14:creationId xmlns:p14="http://schemas.microsoft.com/office/powerpoint/2010/main" val="1950888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rtl="0" eaLnBrk="1" fontAlgn="base" hangingPunct="1">
        <a:spcBef>
          <a:spcPct val="0"/>
        </a:spcBef>
        <a:spcAft>
          <a:spcPct val="0"/>
        </a:spcAft>
        <a:defRPr sz="3200" b="1" kern="1200" cap="small">
          <a:solidFill>
            <a:schemeClr val="tx1"/>
          </a:solidFill>
          <a:effectLst>
            <a:outerShdw blurRad="50800" dist="38100" dir="2700000" algn="tl" rotWithShape="0">
              <a:schemeClr val="accent2">
                <a:alpha val="43000"/>
              </a:schemeClr>
            </a:outerShdw>
          </a:effectLst>
          <a:latin typeface="+mj-lt"/>
          <a:ea typeface="ＭＳ Ｐゴシック" charset="-128"/>
          <a:cs typeface="ＭＳ Ｐゴシック" charset="-128"/>
        </a:defRPr>
      </a:lvl1pPr>
      <a:lvl2pPr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2pPr>
      <a:lvl3pPr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3pPr>
      <a:lvl4pPr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4pPr>
      <a:lvl5pPr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3200" b="1">
          <a:solidFill>
            <a:schemeClr val="tx1"/>
          </a:solidFill>
          <a:latin typeface="Arial" charset="0"/>
          <a:ea typeface="ＭＳ Ｐゴシック" charset="-128"/>
          <a:cs typeface="ＭＳ Ｐゴシック" charset="-128"/>
        </a:defRPr>
      </a:lvl9pPr>
    </p:titleStyle>
    <p:bodyStyle>
      <a:lvl1pPr marL="228600" indent="-228600" algn="l" rtl="0" eaLnBrk="1" fontAlgn="base" hangingPunct="1">
        <a:spcBef>
          <a:spcPts val="1800"/>
        </a:spcBef>
        <a:spcAft>
          <a:spcPct val="0"/>
        </a:spcAft>
        <a:buClr>
          <a:srgbClr val="CFB77C"/>
        </a:buClr>
        <a:buSzPct val="50000"/>
        <a:buFont typeface="Wingdings" charset="2"/>
        <a:buChar char=""/>
        <a:defRPr sz="3200" kern="1200">
          <a:solidFill>
            <a:schemeClr val="tx1"/>
          </a:solidFill>
          <a:latin typeface="+mn-lt"/>
          <a:ea typeface="ＭＳ Ｐゴシック" charset="-128"/>
          <a:cs typeface="ＭＳ Ｐゴシック" charset="-128"/>
        </a:defRPr>
      </a:lvl1pPr>
      <a:lvl2pPr marL="547688" indent="-228600" algn="l" rtl="0" eaLnBrk="1" fontAlgn="base" hangingPunct="1">
        <a:spcBef>
          <a:spcPts val="1000"/>
        </a:spcBef>
        <a:spcAft>
          <a:spcPct val="0"/>
        </a:spcAft>
        <a:buClr>
          <a:srgbClr val="4B92DB"/>
        </a:buClr>
        <a:buSzPct val="80000"/>
        <a:buFont typeface="Wingdings 2" charset="2"/>
        <a:buChar char=""/>
        <a:defRPr sz="2800" kern="1200">
          <a:solidFill>
            <a:schemeClr val="tx1"/>
          </a:solidFill>
          <a:latin typeface="+mn-lt"/>
          <a:ea typeface="ＭＳ Ｐゴシック" charset="-128"/>
          <a:cs typeface="+mn-cs"/>
        </a:defRPr>
      </a:lvl2pPr>
      <a:lvl3pPr marL="822325" indent="-182563" algn="l" rtl="0" eaLnBrk="1" fontAlgn="base" hangingPunct="1">
        <a:spcBef>
          <a:spcPts val="600"/>
        </a:spcBef>
        <a:spcAft>
          <a:spcPct val="0"/>
        </a:spcAft>
        <a:buClr>
          <a:schemeClr val="tx1"/>
        </a:buClr>
        <a:buSzPct val="60000"/>
        <a:buFont typeface="Wingdings" charset="2"/>
        <a:buChar char=""/>
        <a:defRPr sz="2400" kern="1200">
          <a:solidFill>
            <a:schemeClr val="tx1"/>
          </a:solidFill>
          <a:latin typeface="+mn-lt"/>
          <a:ea typeface="ＭＳ Ｐゴシック" charset="-128"/>
          <a:cs typeface="+mn-cs"/>
        </a:defRPr>
      </a:lvl3pPr>
      <a:lvl4pPr marL="1187450" indent="-182563" algn="l" rtl="0" eaLnBrk="1" fontAlgn="base" hangingPunct="1">
        <a:spcBef>
          <a:spcPct val="20000"/>
        </a:spcBef>
        <a:spcAft>
          <a:spcPct val="0"/>
        </a:spcAft>
        <a:buClr>
          <a:srgbClr val="7F7F7F"/>
        </a:buClr>
        <a:buSzPct val="50000"/>
        <a:buFont typeface="Wingdings" charset="2"/>
        <a:buChar char=""/>
        <a:defRPr sz="2400" kern="1200">
          <a:solidFill>
            <a:schemeClr val="tx1"/>
          </a:solidFill>
          <a:latin typeface="+mn-lt"/>
          <a:ea typeface="ＭＳ Ｐゴシック" charset="-128"/>
          <a:cs typeface="+mn-cs"/>
        </a:defRPr>
      </a:lvl4pPr>
      <a:lvl5pPr marL="1462088" indent="-182563" algn="l" rtl="0" eaLnBrk="1" fontAlgn="base" hangingPunct="1">
        <a:spcBef>
          <a:spcPct val="20000"/>
        </a:spcBef>
        <a:spcAft>
          <a:spcPct val="0"/>
        </a:spcAft>
        <a:buClr>
          <a:srgbClr val="CFB77C"/>
        </a:buClr>
        <a:buSzPct val="68000"/>
        <a:buFont typeface="Wingdings 2" charset="2"/>
        <a:buChar char=""/>
        <a:defRPr sz="2000" kern="1200">
          <a:solidFill>
            <a:schemeClr val="tx1"/>
          </a:solidFill>
          <a:latin typeface="+mn-lt"/>
          <a:ea typeface="ＭＳ Ｐゴシック" charset="-128"/>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3611-ABA3-F544-B12C-47D8DA4376FF}"/>
              </a:ext>
            </a:extLst>
          </p:cNvPr>
          <p:cNvSpPr>
            <a:spLocks noGrp="1"/>
          </p:cNvSpPr>
          <p:nvPr>
            <p:ph type="ctrTitle"/>
          </p:nvPr>
        </p:nvSpPr>
        <p:spPr/>
        <p:txBody>
          <a:bodyPr/>
          <a:lstStyle/>
          <a:p>
            <a:r>
              <a:rPr lang="en-US" dirty="0"/>
              <a:t>Oral/Comprehensive Exam and </a:t>
            </a:r>
            <a:br>
              <a:rPr lang="en-US" dirty="0"/>
            </a:br>
            <a:r>
              <a:rPr lang="en-US" dirty="0"/>
              <a:t>Thesis Proposal</a:t>
            </a:r>
          </a:p>
        </p:txBody>
      </p:sp>
      <p:sp>
        <p:nvSpPr>
          <p:cNvPr id="3" name="Subtitle 2">
            <a:extLst>
              <a:ext uri="{FF2B5EF4-FFF2-40B4-BE49-F238E27FC236}">
                <a16:creationId xmlns:a16="http://schemas.microsoft.com/office/drawing/2014/main" id="{B8C0B27D-91F5-884B-AD04-4C1A016172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059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A728-FE90-4841-BBFA-043AEC805371}"/>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F4B20F30-5830-3147-B2A2-590B681464C7}"/>
              </a:ext>
            </a:extLst>
          </p:cNvPr>
          <p:cNvSpPr>
            <a:spLocks noGrp="1"/>
          </p:cNvSpPr>
          <p:nvPr>
            <p:ph sz="quarter" idx="1"/>
          </p:nvPr>
        </p:nvSpPr>
        <p:spPr/>
        <p:txBody>
          <a:bodyPr/>
          <a:lstStyle/>
          <a:p>
            <a:r>
              <a:rPr lang="en-US" dirty="0"/>
              <a:t>Expected proposal done by end of year 3.</a:t>
            </a:r>
          </a:p>
          <a:p>
            <a:r>
              <a:rPr lang="en-US" dirty="0"/>
              <a:t>Max time for </a:t>
            </a:r>
            <a:r>
              <a:rPr lang="en-US" dirty="0" err="1"/>
              <a:t>Ph.d.</a:t>
            </a:r>
            <a:r>
              <a:rPr lang="en-US" dirty="0"/>
              <a:t> (without exceptions) 6 years.   After that “course” start expiring and need grad school dean permission to continue. </a:t>
            </a:r>
          </a:p>
          <a:p>
            <a:endParaRPr lang="en-US" dirty="0"/>
          </a:p>
          <a:p>
            <a:endParaRPr lang="en-US" dirty="0"/>
          </a:p>
        </p:txBody>
      </p:sp>
    </p:spTree>
    <p:extLst>
      <p:ext uri="{BB962C8B-B14F-4D97-AF65-F5344CB8AC3E}">
        <p14:creationId xmlns:p14="http://schemas.microsoft.com/office/powerpoint/2010/main" val="156435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F42FE-6B7E-9742-9330-2CD4F733E886}"/>
              </a:ext>
            </a:extLst>
          </p:cNvPr>
          <p:cNvSpPr>
            <a:spLocks noGrp="1"/>
          </p:cNvSpPr>
          <p:nvPr>
            <p:ph sz="quarter" idx="1"/>
          </p:nvPr>
        </p:nvSpPr>
        <p:spPr>
          <a:xfrm>
            <a:off x="392418" y="152400"/>
            <a:ext cx="8737600" cy="5635752"/>
          </a:xfrm>
        </p:spPr>
        <p:txBody>
          <a:bodyPr/>
          <a:lstStyle/>
          <a:p>
            <a:r>
              <a:rPr lang="en-US" sz="2800" dirty="0"/>
              <a:t>PhD students cannot enroll in more than 24 credit hours of dissertation prior to passing the comprehensive exam.  Comprehension of existing literature and course material pertinent to the dissertation research, as well as the reasonableness of the unknown or undeveloped concepts that the student proposes, will be assessed by the Advisory Committee. The responsibility of the Advisory Committee is to review the research proposal and the qualifications of the student to complete the research successfully. If the research and the approach are found to be significant and appropriate and the student is judged capable of completing the research, the Advisory Committee will approve the research direction. </a:t>
            </a:r>
          </a:p>
        </p:txBody>
      </p:sp>
    </p:spTree>
    <p:extLst>
      <p:ext uri="{BB962C8B-B14F-4D97-AF65-F5344CB8AC3E}">
        <p14:creationId xmlns:p14="http://schemas.microsoft.com/office/powerpoint/2010/main" val="174553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F6D9A-5510-3D4E-BF56-41573047E907}"/>
              </a:ext>
            </a:extLst>
          </p:cNvPr>
          <p:cNvSpPr>
            <a:spLocks noGrp="1"/>
          </p:cNvSpPr>
          <p:nvPr>
            <p:ph sz="quarter" idx="1"/>
          </p:nvPr>
        </p:nvSpPr>
        <p:spPr>
          <a:xfrm>
            <a:off x="203200" y="457200"/>
            <a:ext cx="8737600" cy="5635752"/>
          </a:xfrm>
        </p:spPr>
        <p:txBody>
          <a:bodyPr/>
          <a:lstStyle/>
          <a:p>
            <a:r>
              <a:rPr lang="en-US" dirty="0"/>
              <a:t>Grad School:  Must complete 15 credits after proposal is accepted. </a:t>
            </a:r>
          </a:p>
          <a:p>
            <a:r>
              <a:rPr lang="en-US" dirty="0"/>
              <a:t>If the Advisory Committee does not find the student ready to begin dissertation research, it must suggest further preparation by the student and plan on a subsequent taking of the comprehensive examination.</a:t>
            </a:r>
          </a:p>
          <a:p>
            <a:r>
              <a:rPr lang="en-US" dirty="0"/>
              <a:t>A passing grade in the examination is given if at least four of the five members of the public Committee including the student's advisor vote affirmatively.</a:t>
            </a:r>
          </a:p>
          <a:p>
            <a:endParaRPr lang="en-US" dirty="0"/>
          </a:p>
        </p:txBody>
      </p:sp>
    </p:spTree>
    <p:extLst>
      <p:ext uri="{BB962C8B-B14F-4D97-AF65-F5344CB8AC3E}">
        <p14:creationId xmlns:p14="http://schemas.microsoft.com/office/powerpoint/2010/main" val="375878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A44ED-6460-2547-B2FB-0BD1E56DB51F}"/>
              </a:ext>
            </a:extLst>
          </p:cNvPr>
          <p:cNvSpPr>
            <a:spLocks noGrp="1"/>
          </p:cNvSpPr>
          <p:nvPr>
            <p:ph type="title"/>
          </p:nvPr>
        </p:nvSpPr>
        <p:spPr/>
        <p:txBody>
          <a:bodyPr/>
          <a:lstStyle/>
          <a:p>
            <a:r>
              <a:rPr lang="en-US" dirty="0"/>
              <a:t>What is in the proposal</a:t>
            </a:r>
          </a:p>
        </p:txBody>
      </p:sp>
      <p:sp>
        <p:nvSpPr>
          <p:cNvPr id="5" name="Content Placeholder 4">
            <a:extLst>
              <a:ext uri="{FF2B5EF4-FFF2-40B4-BE49-F238E27FC236}">
                <a16:creationId xmlns:a16="http://schemas.microsoft.com/office/drawing/2014/main" id="{5F1B12F1-0EA0-5644-85F5-FDEBCFA4ABAC}"/>
              </a:ext>
            </a:extLst>
          </p:cNvPr>
          <p:cNvSpPr>
            <a:spLocks noGrp="1"/>
          </p:cNvSpPr>
          <p:nvPr>
            <p:ph sz="quarter" idx="1"/>
          </p:nvPr>
        </p:nvSpPr>
        <p:spPr/>
        <p:txBody>
          <a:bodyPr/>
          <a:lstStyle/>
          <a:p>
            <a:r>
              <a:rPr lang="en-US" dirty="0"/>
              <a:t>Parts of a Proposal</a:t>
            </a:r>
          </a:p>
          <a:p>
            <a:pPr lvl="1">
              <a:spcBef>
                <a:spcPts val="0"/>
              </a:spcBef>
            </a:pPr>
            <a:r>
              <a:rPr lang="en-US" dirty="0"/>
              <a:t> Title</a:t>
            </a:r>
          </a:p>
          <a:p>
            <a:pPr lvl="1">
              <a:spcBef>
                <a:spcPts val="0"/>
              </a:spcBef>
            </a:pPr>
            <a:r>
              <a:rPr lang="en-US" dirty="0"/>
              <a:t> Abstract</a:t>
            </a:r>
          </a:p>
          <a:p>
            <a:pPr lvl="1">
              <a:spcBef>
                <a:spcPts val="0"/>
              </a:spcBef>
            </a:pPr>
            <a:r>
              <a:rPr lang="en-US" dirty="0"/>
              <a:t>Introduction</a:t>
            </a:r>
          </a:p>
          <a:p>
            <a:pPr lvl="1">
              <a:spcBef>
                <a:spcPts val="0"/>
              </a:spcBef>
            </a:pPr>
            <a:r>
              <a:rPr lang="en-US" dirty="0"/>
              <a:t>Background</a:t>
            </a:r>
          </a:p>
          <a:p>
            <a:pPr lvl="1">
              <a:spcBef>
                <a:spcPts val="0"/>
              </a:spcBef>
            </a:pPr>
            <a:r>
              <a:rPr lang="en-US" dirty="0"/>
              <a:t>Overall Research Theme</a:t>
            </a:r>
          </a:p>
          <a:p>
            <a:pPr lvl="1">
              <a:spcBef>
                <a:spcPts val="0"/>
              </a:spcBef>
            </a:pPr>
            <a:r>
              <a:rPr lang="en-US" dirty="0"/>
              <a:t>Research Question1</a:t>
            </a:r>
          </a:p>
          <a:p>
            <a:pPr lvl="1">
              <a:spcBef>
                <a:spcPts val="0"/>
              </a:spcBef>
            </a:pPr>
            <a:r>
              <a:rPr lang="en-US" dirty="0"/>
              <a:t>Research Question2</a:t>
            </a:r>
          </a:p>
          <a:p>
            <a:pPr lvl="1">
              <a:spcBef>
                <a:spcPts val="0"/>
              </a:spcBef>
            </a:pPr>
            <a:r>
              <a:rPr lang="en-US" dirty="0"/>
              <a:t>Research Question3</a:t>
            </a:r>
          </a:p>
          <a:p>
            <a:pPr lvl="1">
              <a:spcBef>
                <a:spcPts val="0"/>
              </a:spcBef>
            </a:pPr>
            <a:r>
              <a:rPr lang="en-US" dirty="0"/>
              <a:t>…</a:t>
            </a:r>
          </a:p>
          <a:p>
            <a:pPr lvl="1">
              <a:spcBef>
                <a:spcPts val="0"/>
              </a:spcBef>
            </a:pPr>
            <a:r>
              <a:rPr lang="en-US" dirty="0"/>
              <a:t>Bibliography</a:t>
            </a:r>
          </a:p>
        </p:txBody>
      </p:sp>
      <p:sp>
        <p:nvSpPr>
          <p:cNvPr id="6" name="Content Placeholder 5">
            <a:extLst>
              <a:ext uri="{FF2B5EF4-FFF2-40B4-BE49-F238E27FC236}">
                <a16:creationId xmlns:a16="http://schemas.microsoft.com/office/drawing/2014/main" id="{597A056A-EF80-5A44-BC59-E167258E0B6A}"/>
              </a:ext>
            </a:extLst>
          </p:cNvPr>
          <p:cNvSpPr>
            <a:spLocks noGrp="1"/>
          </p:cNvSpPr>
          <p:nvPr>
            <p:ph sz="quarter" idx="2"/>
          </p:nvPr>
        </p:nvSpPr>
        <p:spPr>
          <a:xfrm>
            <a:off x="4619498" y="838200"/>
            <a:ext cx="4524502" cy="5638800"/>
          </a:xfrm>
        </p:spPr>
        <p:txBody>
          <a:bodyPr/>
          <a:lstStyle/>
          <a:p>
            <a:r>
              <a:rPr lang="en-US" sz="2800" dirty="0"/>
              <a:t> For Each Research Question:</a:t>
            </a:r>
          </a:p>
          <a:p>
            <a:pPr lvl="1"/>
            <a:r>
              <a:rPr lang="en-US" sz="2400" dirty="0"/>
              <a:t> Review of Literature</a:t>
            </a:r>
          </a:p>
          <a:p>
            <a:pPr lvl="1">
              <a:spcBef>
                <a:spcPts val="0"/>
              </a:spcBef>
            </a:pPr>
            <a:r>
              <a:rPr lang="en-US" sz="2400" dirty="0"/>
              <a:t> Significance/Implications</a:t>
            </a:r>
          </a:p>
          <a:p>
            <a:pPr lvl="1"/>
            <a:r>
              <a:rPr lang="en-US" sz="2400" dirty="0"/>
              <a:t> Preliminary work &amp; Plan of Work</a:t>
            </a:r>
          </a:p>
          <a:p>
            <a:pPr lvl="1"/>
            <a:r>
              <a:rPr lang="en-US" sz="2400" dirty="0"/>
              <a:t> Possible Methodology</a:t>
            </a:r>
          </a:p>
          <a:p>
            <a:pPr lvl="1"/>
            <a:r>
              <a:rPr lang="en-US" sz="2400" dirty="0"/>
              <a:t> Plan for Result Validation</a:t>
            </a:r>
          </a:p>
          <a:p>
            <a:pPr lvl="1"/>
            <a:r>
              <a:rPr lang="en-US" sz="2400" dirty="0"/>
              <a:t> Anticipated Timeline</a:t>
            </a:r>
          </a:p>
          <a:p>
            <a:endParaRPr lang="en-US" sz="2800" dirty="0"/>
          </a:p>
        </p:txBody>
      </p:sp>
    </p:spTree>
    <p:extLst>
      <p:ext uri="{BB962C8B-B14F-4D97-AF65-F5344CB8AC3E}">
        <p14:creationId xmlns:p14="http://schemas.microsoft.com/office/powerpoint/2010/main" val="241787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A172C5-0FF8-BE44-8700-E93B14434EFF}"/>
              </a:ext>
            </a:extLst>
          </p:cNvPr>
          <p:cNvSpPr>
            <a:spLocks noGrp="1"/>
          </p:cNvSpPr>
          <p:nvPr>
            <p:ph type="title"/>
          </p:nvPr>
        </p:nvSpPr>
        <p:spPr/>
        <p:txBody>
          <a:bodyPr>
            <a:normAutofit/>
          </a:bodyPr>
          <a:lstStyle/>
          <a:p>
            <a:r>
              <a:rPr lang="en-US" dirty="0"/>
              <a:t>A Typical Process</a:t>
            </a:r>
          </a:p>
        </p:txBody>
      </p:sp>
      <p:sp>
        <p:nvSpPr>
          <p:cNvPr id="6" name="Content Placeholder 5">
            <a:extLst>
              <a:ext uri="{FF2B5EF4-FFF2-40B4-BE49-F238E27FC236}">
                <a16:creationId xmlns:a16="http://schemas.microsoft.com/office/drawing/2014/main" id="{23940F5E-2193-774E-8CCF-9BD761CEDC01}"/>
              </a:ext>
            </a:extLst>
          </p:cNvPr>
          <p:cNvSpPr>
            <a:spLocks noGrp="1"/>
          </p:cNvSpPr>
          <p:nvPr>
            <p:ph sz="quarter" idx="1"/>
          </p:nvPr>
        </p:nvSpPr>
        <p:spPr>
          <a:xfrm>
            <a:off x="330200" y="876300"/>
            <a:ext cx="8966200" cy="5635752"/>
          </a:xfrm>
        </p:spPr>
        <p:txBody>
          <a:bodyPr/>
          <a:lstStyle/>
          <a:p>
            <a:pPr>
              <a:spcBef>
                <a:spcPts val="0"/>
              </a:spcBef>
            </a:pPr>
            <a:r>
              <a:rPr lang="en-US" dirty="0"/>
              <a:t>Decide a general area of interest with your advisor</a:t>
            </a:r>
          </a:p>
          <a:p>
            <a:pPr>
              <a:spcBef>
                <a:spcPts val="0"/>
              </a:spcBef>
            </a:pPr>
            <a:r>
              <a:rPr lang="en-US" dirty="0"/>
              <a:t> Initial literature review to narrow down and sharpen the problem definitions</a:t>
            </a:r>
          </a:p>
          <a:p>
            <a:pPr>
              <a:spcBef>
                <a:spcPts val="0"/>
              </a:spcBef>
            </a:pPr>
            <a:r>
              <a:rPr lang="en-US" dirty="0"/>
              <a:t> For a Ph.D. thesis, usually multiple related problems under one broader theme, so find multiple problem</a:t>
            </a:r>
          </a:p>
          <a:p>
            <a:pPr>
              <a:spcBef>
                <a:spcPts val="0"/>
              </a:spcBef>
            </a:pPr>
            <a:r>
              <a:rPr lang="en-US" dirty="0"/>
              <a:t> Write the problem statements</a:t>
            </a:r>
          </a:p>
          <a:p>
            <a:pPr>
              <a:spcBef>
                <a:spcPts val="0"/>
              </a:spcBef>
            </a:pPr>
            <a:r>
              <a:rPr lang="en-US" dirty="0"/>
              <a:t> Justify potential innovation</a:t>
            </a:r>
          </a:p>
          <a:p>
            <a:pPr>
              <a:spcBef>
                <a:spcPts val="0"/>
              </a:spcBef>
            </a:pPr>
            <a:r>
              <a:rPr lang="en-US" dirty="0"/>
              <a:t> Design methods</a:t>
            </a:r>
          </a:p>
          <a:p>
            <a:pPr>
              <a:spcBef>
                <a:spcPts val="0"/>
              </a:spcBef>
            </a:pPr>
            <a:endParaRPr lang="en-US" dirty="0"/>
          </a:p>
        </p:txBody>
      </p:sp>
    </p:spTree>
    <p:extLst>
      <p:ext uri="{BB962C8B-B14F-4D97-AF65-F5344CB8AC3E}">
        <p14:creationId xmlns:p14="http://schemas.microsoft.com/office/powerpoint/2010/main" val="244277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A172C5-0FF8-BE44-8700-E93B14434EFF}"/>
              </a:ext>
            </a:extLst>
          </p:cNvPr>
          <p:cNvSpPr>
            <a:spLocks noGrp="1"/>
          </p:cNvSpPr>
          <p:nvPr>
            <p:ph type="title"/>
          </p:nvPr>
        </p:nvSpPr>
        <p:spPr/>
        <p:txBody>
          <a:bodyPr>
            <a:normAutofit/>
          </a:bodyPr>
          <a:lstStyle/>
          <a:p>
            <a:r>
              <a:rPr lang="en-US" dirty="0"/>
              <a:t>A Typical Process (continued)</a:t>
            </a:r>
          </a:p>
        </p:txBody>
      </p:sp>
      <p:sp>
        <p:nvSpPr>
          <p:cNvPr id="6" name="Content Placeholder 5">
            <a:extLst>
              <a:ext uri="{FF2B5EF4-FFF2-40B4-BE49-F238E27FC236}">
                <a16:creationId xmlns:a16="http://schemas.microsoft.com/office/drawing/2014/main" id="{23940F5E-2193-774E-8CCF-9BD761CEDC01}"/>
              </a:ext>
            </a:extLst>
          </p:cNvPr>
          <p:cNvSpPr>
            <a:spLocks noGrp="1"/>
          </p:cNvSpPr>
          <p:nvPr>
            <p:ph sz="quarter" idx="1"/>
          </p:nvPr>
        </p:nvSpPr>
        <p:spPr>
          <a:xfrm>
            <a:off x="330200" y="876300"/>
            <a:ext cx="8966200" cy="5635752"/>
          </a:xfrm>
        </p:spPr>
        <p:txBody>
          <a:bodyPr/>
          <a:lstStyle/>
          <a:p>
            <a:pPr marL="0" indent="0">
              <a:spcBef>
                <a:spcPts val="0"/>
              </a:spcBef>
              <a:buNone/>
            </a:pPr>
            <a:endParaRPr lang="en-US" dirty="0"/>
          </a:p>
          <a:p>
            <a:pPr>
              <a:spcBef>
                <a:spcPts val="0"/>
              </a:spcBef>
            </a:pPr>
            <a:r>
              <a:rPr lang="en-US" dirty="0"/>
              <a:t> Experimental Design (or  Theoretical proof?)</a:t>
            </a:r>
          </a:p>
          <a:p>
            <a:pPr>
              <a:spcBef>
                <a:spcPts val="0"/>
              </a:spcBef>
            </a:pPr>
            <a:r>
              <a:rPr lang="en-US" dirty="0"/>
              <a:t> Plan for validation/evaluation</a:t>
            </a:r>
          </a:p>
          <a:p>
            <a:pPr>
              <a:spcBef>
                <a:spcPts val="0"/>
              </a:spcBef>
            </a:pPr>
            <a:r>
              <a:rPr lang="en-US" dirty="0"/>
              <a:t> Estimate a timeline</a:t>
            </a:r>
          </a:p>
          <a:p>
            <a:pPr>
              <a:spcBef>
                <a:spcPts val="0"/>
              </a:spcBef>
            </a:pPr>
            <a:endParaRPr lang="en-US" dirty="0"/>
          </a:p>
          <a:p>
            <a:pPr>
              <a:spcBef>
                <a:spcPts val="0"/>
              </a:spcBef>
            </a:pPr>
            <a:r>
              <a:rPr lang="en-US" dirty="0"/>
              <a:t>Having published papers adds significant credibility to your claims about ability to do research and that your problems are </a:t>
            </a:r>
            <a:r>
              <a:rPr lang="en-US" dirty="0" err="1"/>
              <a:t>solveable</a:t>
            </a:r>
            <a:r>
              <a:rPr lang="en-US" dirty="0"/>
              <a:t>. </a:t>
            </a:r>
          </a:p>
        </p:txBody>
      </p:sp>
    </p:spTree>
    <p:extLst>
      <p:ext uri="{BB962C8B-B14F-4D97-AF65-F5344CB8AC3E}">
        <p14:creationId xmlns:p14="http://schemas.microsoft.com/office/powerpoint/2010/main" val="397407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6AD8-EDEE-3E49-89C0-43A432DF68DD}"/>
              </a:ext>
            </a:extLst>
          </p:cNvPr>
          <p:cNvSpPr>
            <a:spLocks noGrp="1"/>
          </p:cNvSpPr>
          <p:nvPr>
            <p:ph type="title"/>
          </p:nvPr>
        </p:nvSpPr>
        <p:spPr/>
        <p:txBody>
          <a:bodyPr/>
          <a:lstStyle/>
          <a:p>
            <a:r>
              <a:rPr lang="en-US" dirty="0"/>
              <a:t>What problem to explore/propose</a:t>
            </a:r>
          </a:p>
        </p:txBody>
      </p:sp>
      <p:pic>
        <p:nvPicPr>
          <p:cNvPr id="4" name="Content Placeholder 3">
            <a:extLst>
              <a:ext uri="{FF2B5EF4-FFF2-40B4-BE49-F238E27FC236}">
                <a16:creationId xmlns:a16="http://schemas.microsoft.com/office/drawing/2014/main" id="{32F2EC7A-13CD-344B-A70F-727E5BE3C4B3}"/>
              </a:ext>
            </a:extLst>
          </p:cNvPr>
          <p:cNvPicPr>
            <a:picLocks noGrp="1" noChangeAspect="1"/>
          </p:cNvPicPr>
          <p:nvPr>
            <p:ph sz="quarter" idx="1"/>
          </p:nvPr>
        </p:nvPicPr>
        <p:blipFill>
          <a:blip r:embed="rId2"/>
          <a:stretch>
            <a:fillRect/>
          </a:stretch>
        </p:blipFill>
        <p:spPr>
          <a:xfrm>
            <a:off x="1749925" y="836613"/>
            <a:ext cx="5644150" cy="5635625"/>
          </a:xfrm>
          <a:prstGeom prst="rect">
            <a:avLst/>
          </a:prstGeom>
        </p:spPr>
      </p:pic>
    </p:spTree>
    <p:extLst>
      <p:ext uri="{BB962C8B-B14F-4D97-AF65-F5344CB8AC3E}">
        <p14:creationId xmlns:p14="http://schemas.microsoft.com/office/powerpoint/2010/main" val="153259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3353-81B8-F648-A40A-1476D90575AB}"/>
              </a:ext>
            </a:extLst>
          </p:cNvPr>
          <p:cNvSpPr>
            <a:spLocks noGrp="1"/>
          </p:cNvSpPr>
          <p:nvPr>
            <p:ph type="title"/>
          </p:nvPr>
        </p:nvSpPr>
        <p:spPr/>
        <p:txBody>
          <a:bodyPr>
            <a:normAutofit/>
          </a:bodyPr>
          <a:lstStyle/>
          <a:p>
            <a:r>
              <a:rPr lang="en-US" dirty="0"/>
              <a:t>Thesis Timeline</a:t>
            </a:r>
          </a:p>
        </p:txBody>
      </p:sp>
      <p:sp>
        <p:nvSpPr>
          <p:cNvPr id="3" name="Content Placeholder 2">
            <a:extLst>
              <a:ext uri="{FF2B5EF4-FFF2-40B4-BE49-F238E27FC236}">
                <a16:creationId xmlns:a16="http://schemas.microsoft.com/office/drawing/2014/main" id="{3CBE7959-17C2-274D-88D3-81A5A2C61C24}"/>
              </a:ext>
            </a:extLst>
          </p:cNvPr>
          <p:cNvSpPr>
            <a:spLocks noGrp="1"/>
          </p:cNvSpPr>
          <p:nvPr>
            <p:ph sz="quarter" idx="1"/>
          </p:nvPr>
        </p:nvSpPr>
        <p:spPr>
          <a:xfrm>
            <a:off x="177800" y="793550"/>
            <a:ext cx="8661400" cy="5635752"/>
          </a:xfrm>
        </p:spPr>
        <p:txBody>
          <a:bodyPr/>
          <a:lstStyle/>
          <a:p>
            <a:pPr>
              <a:spcBef>
                <a:spcPts val="0"/>
              </a:spcBef>
            </a:pPr>
            <a:r>
              <a:rPr lang="en-US" dirty="0"/>
              <a:t>Work with your advisor on the timeline.</a:t>
            </a:r>
          </a:p>
          <a:p>
            <a:pPr>
              <a:spcBef>
                <a:spcPts val="0"/>
              </a:spcBef>
            </a:pPr>
            <a:r>
              <a:rPr lang="en-US" dirty="0"/>
              <a:t> Check important dates for submitting and defending dissertations.</a:t>
            </a:r>
          </a:p>
          <a:p>
            <a:pPr>
              <a:spcBef>
                <a:spcPts val="0"/>
              </a:spcBef>
            </a:pPr>
            <a:r>
              <a:rPr lang="en-US" dirty="0"/>
              <a:t> Take various factors into consideration: IRB approval, travel; design, testing, and length of experiments; negotiation of entry into the study site; purchase of necessary equipment; drafting; redrafting).</a:t>
            </a:r>
          </a:p>
          <a:p>
            <a:pPr>
              <a:spcBef>
                <a:spcPts val="0"/>
              </a:spcBef>
            </a:pPr>
            <a:r>
              <a:rPr lang="en-US" dirty="0"/>
              <a:t> Timeline is not always respected but writing it helps you to avoid potential pitfalls</a:t>
            </a:r>
          </a:p>
          <a:p>
            <a:pPr>
              <a:spcBef>
                <a:spcPts val="0"/>
              </a:spcBef>
            </a:pPr>
            <a:r>
              <a:rPr lang="en-US" dirty="0"/>
              <a:t> Do a Gantt chart.</a:t>
            </a:r>
          </a:p>
        </p:txBody>
      </p:sp>
    </p:spTree>
    <p:extLst>
      <p:ext uri="{BB962C8B-B14F-4D97-AF65-F5344CB8AC3E}">
        <p14:creationId xmlns:p14="http://schemas.microsoft.com/office/powerpoint/2010/main" val="406440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CD7E-2A0D-3A49-ACF2-5B64CE05D314}"/>
              </a:ext>
            </a:extLst>
          </p:cNvPr>
          <p:cNvSpPr>
            <a:spLocks noGrp="1"/>
          </p:cNvSpPr>
          <p:nvPr>
            <p:ph type="title"/>
          </p:nvPr>
        </p:nvSpPr>
        <p:spPr/>
        <p:txBody>
          <a:bodyPr/>
          <a:lstStyle/>
          <a:p>
            <a:r>
              <a:rPr lang="en-US" dirty="0"/>
              <a:t>My “personal” advice/approach</a:t>
            </a:r>
          </a:p>
        </p:txBody>
      </p:sp>
      <p:sp>
        <p:nvSpPr>
          <p:cNvPr id="3" name="Content Placeholder 2">
            <a:extLst>
              <a:ext uri="{FF2B5EF4-FFF2-40B4-BE49-F238E27FC236}">
                <a16:creationId xmlns:a16="http://schemas.microsoft.com/office/drawing/2014/main" id="{BEDDF3E8-3D45-6A46-9093-B1D1822D9653}"/>
              </a:ext>
            </a:extLst>
          </p:cNvPr>
          <p:cNvSpPr>
            <a:spLocks noGrp="1"/>
          </p:cNvSpPr>
          <p:nvPr>
            <p:ph sz="quarter" idx="1"/>
          </p:nvPr>
        </p:nvSpPr>
        <p:spPr/>
        <p:txBody>
          <a:bodyPr/>
          <a:lstStyle/>
          <a:p>
            <a:r>
              <a:rPr lang="en-US" dirty="0"/>
              <a:t>Year 1:  If you can, Go big try for Tier 1 level problems/papers.   But either way try to publish something.</a:t>
            </a:r>
          </a:p>
          <a:p>
            <a:r>
              <a:rPr lang="en-US" dirty="0"/>
              <a:t>Year 2: Reassess where you are, go for Tier 2/3 to get 1-2 papers out (reworking paper from year1.  Maybe new idea for Tier1).</a:t>
            </a:r>
          </a:p>
          <a:p>
            <a:r>
              <a:rPr lang="en-US" dirty="0"/>
              <a:t>Year 2 or 3, do thesis proposal &amp; 1-2 more papers</a:t>
            </a:r>
          </a:p>
          <a:p>
            <a:r>
              <a:rPr lang="en-US" dirty="0"/>
              <a:t>Year 3 or 4, graduate. &amp; 1-2 more papers</a:t>
            </a:r>
          </a:p>
          <a:p>
            <a:pPr marL="0" indent="0">
              <a:buNone/>
            </a:pPr>
            <a:endParaRPr lang="en-US" dirty="0"/>
          </a:p>
        </p:txBody>
      </p:sp>
    </p:spTree>
    <p:extLst>
      <p:ext uri="{BB962C8B-B14F-4D97-AF65-F5344CB8AC3E}">
        <p14:creationId xmlns:p14="http://schemas.microsoft.com/office/powerpoint/2010/main" val="32435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E707-F514-1D4E-B874-3437EDF84A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17D2B2-61D2-6C43-B43A-95A39604754A}"/>
              </a:ext>
            </a:extLst>
          </p:cNvPr>
          <p:cNvSpPr>
            <a:spLocks noGrp="1"/>
          </p:cNvSpPr>
          <p:nvPr>
            <p:ph sz="quarter" idx="1"/>
          </p:nvPr>
        </p:nvSpPr>
        <p:spPr/>
        <p:txBody>
          <a:bodyPr/>
          <a:lstStyle/>
          <a:p>
            <a:r>
              <a:rPr lang="en-US" sz="2800" i="1" dirty="0"/>
              <a:t>The oral qualifying  examination</a:t>
            </a:r>
            <a:r>
              <a:rPr lang="en-US" sz="2800" dirty="0"/>
              <a:t> is an oral presentation </a:t>
            </a:r>
            <a:r>
              <a:rPr lang="en-US" sz="2800" u="sng" dirty="0"/>
              <a:t>with a written report </a:t>
            </a:r>
            <a:r>
              <a:rPr lang="en-US" sz="2800" dirty="0"/>
              <a:t>that surveys the literature in the planned research area that a student may pursue. A few example papers, recommended by the PhD program committee will be posted and available to students for reference. The examining committee will be organized by the advisor if identified by the student, or by the program director if the advisor has not been chosen by the student. The examining committee consists of three faculty members from the host department.</a:t>
            </a:r>
          </a:p>
        </p:txBody>
      </p:sp>
    </p:spTree>
    <p:extLst>
      <p:ext uri="{BB962C8B-B14F-4D97-AF65-F5344CB8AC3E}">
        <p14:creationId xmlns:p14="http://schemas.microsoft.com/office/powerpoint/2010/main" val="131332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E707-F514-1D4E-B874-3437EDF84A54}"/>
              </a:ext>
            </a:extLst>
          </p:cNvPr>
          <p:cNvSpPr>
            <a:spLocks noGrp="1"/>
          </p:cNvSpPr>
          <p:nvPr>
            <p:ph type="title"/>
          </p:nvPr>
        </p:nvSpPr>
        <p:spPr/>
        <p:txBody>
          <a:bodyPr/>
          <a:lstStyle/>
          <a:p>
            <a:r>
              <a:rPr lang="en-US" dirty="0"/>
              <a:t>Oral Exam</a:t>
            </a:r>
          </a:p>
        </p:txBody>
      </p:sp>
      <p:sp>
        <p:nvSpPr>
          <p:cNvPr id="3" name="Content Placeholder 2">
            <a:extLst>
              <a:ext uri="{FF2B5EF4-FFF2-40B4-BE49-F238E27FC236}">
                <a16:creationId xmlns:a16="http://schemas.microsoft.com/office/drawing/2014/main" id="{2F17D2B2-61D2-6C43-B43A-95A39604754A}"/>
              </a:ext>
            </a:extLst>
          </p:cNvPr>
          <p:cNvSpPr>
            <a:spLocks noGrp="1"/>
          </p:cNvSpPr>
          <p:nvPr>
            <p:ph sz="quarter" idx="1"/>
          </p:nvPr>
        </p:nvSpPr>
        <p:spPr/>
        <p:txBody>
          <a:bodyPr/>
          <a:lstStyle/>
          <a:p>
            <a:r>
              <a:rPr lang="en-US" sz="2400" dirty="0"/>
              <a:t>The topic of the exam will be determined by the student's advisor in consultation with the examining committee. Committee is 3 people.</a:t>
            </a:r>
          </a:p>
          <a:p>
            <a:r>
              <a:rPr lang="en-US" sz="2400" dirty="0"/>
              <a:t>Students having any sponsorship via the advisor's research funding or departmental teaching should pass the oral qualifying examination </a:t>
            </a:r>
            <a:r>
              <a:rPr lang="en-US" sz="2400" u="sng" dirty="0"/>
              <a:t>by the end of the first year after admission to the program</a:t>
            </a:r>
            <a:r>
              <a:rPr lang="en-US" sz="2400" dirty="0"/>
              <a:t>. Other PhD students should pass the oral qualifying examination by the end of the second year after admission to the program. A student has one chance to take the oral exam.</a:t>
            </a:r>
          </a:p>
          <a:p>
            <a:endParaRPr lang="en-US" sz="2400" dirty="0"/>
          </a:p>
        </p:txBody>
      </p:sp>
    </p:spTree>
    <p:extLst>
      <p:ext uri="{BB962C8B-B14F-4D97-AF65-F5344CB8AC3E}">
        <p14:creationId xmlns:p14="http://schemas.microsoft.com/office/powerpoint/2010/main" val="6704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E707-F514-1D4E-B874-3437EDF84A54}"/>
              </a:ext>
            </a:extLst>
          </p:cNvPr>
          <p:cNvSpPr>
            <a:spLocks noGrp="1"/>
          </p:cNvSpPr>
          <p:nvPr>
            <p:ph type="title"/>
          </p:nvPr>
        </p:nvSpPr>
        <p:spPr/>
        <p:txBody>
          <a:bodyPr/>
          <a:lstStyle/>
          <a:p>
            <a:r>
              <a:rPr lang="en-US" dirty="0"/>
              <a:t>Waivers</a:t>
            </a:r>
          </a:p>
        </p:txBody>
      </p:sp>
      <p:sp>
        <p:nvSpPr>
          <p:cNvPr id="3" name="Content Placeholder 2">
            <a:extLst>
              <a:ext uri="{FF2B5EF4-FFF2-40B4-BE49-F238E27FC236}">
                <a16:creationId xmlns:a16="http://schemas.microsoft.com/office/drawing/2014/main" id="{2F17D2B2-61D2-6C43-B43A-95A39604754A}"/>
              </a:ext>
            </a:extLst>
          </p:cNvPr>
          <p:cNvSpPr>
            <a:spLocks noGrp="1"/>
          </p:cNvSpPr>
          <p:nvPr>
            <p:ph sz="quarter" idx="1"/>
          </p:nvPr>
        </p:nvSpPr>
        <p:spPr>
          <a:xfrm>
            <a:off x="330200" y="876300"/>
            <a:ext cx="8813800" cy="5635752"/>
          </a:xfrm>
        </p:spPr>
        <p:txBody>
          <a:bodyPr/>
          <a:lstStyle/>
          <a:p>
            <a:r>
              <a:rPr lang="en-US" sz="2400" dirty="0"/>
              <a:t>Waiver to the oral qualifying exam will be given if a student, as the first author, has one paper published or accepted for publication at a peer-reviewed international journal or technical conference with PUBLISHED selection rate &lt;=40%.  The request is initiated by the advisor.  </a:t>
            </a:r>
          </a:p>
          <a:p>
            <a:endParaRPr lang="en-US" sz="2400" dirty="0"/>
          </a:p>
        </p:txBody>
      </p:sp>
    </p:spTree>
    <p:extLst>
      <p:ext uri="{BB962C8B-B14F-4D97-AF65-F5344CB8AC3E}">
        <p14:creationId xmlns:p14="http://schemas.microsoft.com/office/powerpoint/2010/main" val="224592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663F5-FC91-6841-93AF-D23F7CCAFB16}"/>
              </a:ext>
            </a:extLst>
          </p:cNvPr>
          <p:cNvSpPr>
            <a:spLocks noGrp="1"/>
          </p:cNvSpPr>
          <p:nvPr>
            <p:ph sz="quarter" idx="1"/>
          </p:nvPr>
        </p:nvSpPr>
        <p:spPr>
          <a:xfrm>
            <a:off x="308658" y="152400"/>
            <a:ext cx="9042400" cy="5635752"/>
          </a:xfrm>
        </p:spPr>
        <p:txBody>
          <a:bodyPr/>
          <a:lstStyle/>
          <a:p>
            <a:r>
              <a:rPr lang="en-US" sz="2800" i="1" dirty="0"/>
              <a:t>For CS the </a:t>
            </a:r>
            <a:r>
              <a:rPr lang="en-US" sz="2800" i="1" u="sng" dirty="0"/>
              <a:t>written examination</a:t>
            </a:r>
            <a:r>
              <a:rPr lang="en-US" sz="2800" dirty="0"/>
              <a:t> for the Computer Science focus area consists of four required topics: Computer Architecture, Operating Systems, Automata, and Algorithms.</a:t>
            </a:r>
          </a:p>
          <a:p>
            <a:r>
              <a:rPr lang="en-US" sz="2800" i="1" dirty="0"/>
              <a:t>For Security written examination</a:t>
            </a:r>
            <a:r>
              <a:rPr lang="en-US" sz="2800" dirty="0"/>
              <a:t> consists of four distinct topics, Computer Communication, Fundamentals of Network &amp; Computer Security, Applied Cryptography, and Homeland Security. </a:t>
            </a:r>
          </a:p>
          <a:p>
            <a:r>
              <a:rPr lang="en-US" sz="2800" dirty="0"/>
              <a:t>The examination takes place twice a year for all students in May and December.</a:t>
            </a:r>
          </a:p>
          <a:p>
            <a:endParaRPr lang="en-US" sz="2800" dirty="0"/>
          </a:p>
        </p:txBody>
      </p:sp>
    </p:spTree>
    <p:extLst>
      <p:ext uri="{BB962C8B-B14F-4D97-AF65-F5344CB8AC3E}">
        <p14:creationId xmlns:p14="http://schemas.microsoft.com/office/powerpoint/2010/main" val="419853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9F3D-F6D2-184F-885A-8B92F2AFC8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9DE7C7-5A99-7B43-8375-D090B14A2865}"/>
              </a:ext>
            </a:extLst>
          </p:cNvPr>
          <p:cNvSpPr>
            <a:spLocks noGrp="1"/>
          </p:cNvSpPr>
          <p:nvPr>
            <p:ph sz="quarter" idx="1"/>
          </p:nvPr>
        </p:nvSpPr>
        <p:spPr/>
        <p:txBody>
          <a:bodyPr/>
          <a:lstStyle/>
          <a:p>
            <a:r>
              <a:rPr lang="en-US" dirty="0"/>
              <a:t>A student can take the examination up to </a:t>
            </a:r>
            <a:r>
              <a:rPr lang="en-US" b="1" dirty="0"/>
              <a:t>two</a:t>
            </a:r>
            <a:r>
              <a:rPr lang="en-US" dirty="0"/>
              <a:t> times: Students only need to retake the failed topics in the subsequent attempt. Students having any sponsorship via the advisor's research funding or departmental teaching should pass all topics by the end of the second year after admission to the program. Other PhD students should pass all topics by the end of the   third year after admission to the program</a:t>
            </a:r>
          </a:p>
        </p:txBody>
      </p:sp>
    </p:spTree>
    <p:extLst>
      <p:ext uri="{BB962C8B-B14F-4D97-AF65-F5344CB8AC3E}">
        <p14:creationId xmlns:p14="http://schemas.microsoft.com/office/powerpoint/2010/main" val="7397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268D-E46B-2C4A-8AFF-B9F004AA6C4B}"/>
              </a:ext>
            </a:extLst>
          </p:cNvPr>
          <p:cNvSpPr>
            <a:spLocks noGrp="1"/>
          </p:cNvSpPr>
          <p:nvPr>
            <p:ph type="title"/>
          </p:nvPr>
        </p:nvSpPr>
        <p:spPr/>
        <p:txBody>
          <a:bodyPr/>
          <a:lstStyle/>
          <a:p>
            <a:r>
              <a:rPr lang="en-US" dirty="0"/>
              <a:t>PH.D in CS Course waiver</a:t>
            </a:r>
          </a:p>
        </p:txBody>
      </p:sp>
      <p:sp>
        <p:nvSpPr>
          <p:cNvPr id="3" name="Content Placeholder 2">
            <a:extLst>
              <a:ext uri="{FF2B5EF4-FFF2-40B4-BE49-F238E27FC236}">
                <a16:creationId xmlns:a16="http://schemas.microsoft.com/office/drawing/2014/main" id="{C5CC5EE5-C789-7140-946E-0B93A544706D}"/>
              </a:ext>
            </a:extLst>
          </p:cNvPr>
          <p:cNvSpPr>
            <a:spLocks noGrp="1"/>
          </p:cNvSpPr>
          <p:nvPr>
            <p:ph sz="quarter" idx="1"/>
          </p:nvPr>
        </p:nvSpPr>
        <p:spPr/>
        <p:txBody>
          <a:bodyPr/>
          <a:lstStyle/>
          <a:p>
            <a:r>
              <a:rPr lang="en-US" dirty="0"/>
              <a:t>Waiver to the written qualifying examination will be given if the student has passed the required courses (CS 5200, CS 5500, CS 5700 and CS 5720) of the four qualifying examination topics at UCCS with a cumulative GPA of 3.75 or above. The program committee will decide if the grade of a transferred class can be used. Courses cannot be retaken to increase the GPA in order to qualify for the waiver.</a:t>
            </a:r>
          </a:p>
          <a:p>
            <a:endParaRPr lang="en-US" dirty="0"/>
          </a:p>
        </p:txBody>
      </p:sp>
    </p:spTree>
    <p:extLst>
      <p:ext uri="{BB962C8B-B14F-4D97-AF65-F5344CB8AC3E}">
        <p14:creationId xmlns:p14="http://schemas.microsoft.com/office/powerpoint/2010/main" val="281004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0E63-5DEB-6C4E-8315-A5F71FFFEB69}"/>
              </a:ext>
            </a:extLst>
          </p:cNvPr>
          <p:cNvSpPr>
            <a:spLocks noGrp="1"/>
          </p:cNvSpPr>
          <p:nvPr>
            <p:ph type="title"/>
          </p:nvPr>
        </p:nvSpPr>
        <p:spPr/>
        <p:txBody>
          <a:bodyPr/>
          <a:lstStyle/>
          <a:p>
            <a:r>
              <a:rPr lang="en-US" dirty="0"/>
              <a:t>PHD in Security Course Waiver</a:t>
            </a:r>
          </a:p>
        </p:txBody>
      </p:sp>
      <p:sp>
        <p:nvSpPr>
          <p:cNvPr id="3" name="Content Placeholder 2">
            <a:extLst>
              <a:ext uri="{FF2B5EF4-FFF2-40B4-BE49-F238E27FC236}">
                <a16:creationId xmlns:a16="http://schemas.microsoft.com/office/drawing/2014/main" id="{92E977EB-6086-124C-9AB4-78F46FBBB0AA}"/>
              </a:ext>
            </a:extLst>
          </p:cNvPr>
          <p:cNvSpPr>
            <a:spLocks noGrp="1"/>
          </p:cNvSpPr>
          <p:nvPr>
            <p:ph sz="quarter" idx="1"/>
          </p:nvPr>
        </p:nvSpPr>
        <p:spPr/>
        <p:txBody>
          <a:bodyPr/>
          <a:lstStyle/>
          <a:p>
            <a:r>
              <a:rPr lang="en-US" dirty="0"/>
              <a:t>Waiver to the written qualifying examination will be given if the student has passed the required courses (CS 5220, CS 5910, CS 5920 and CS 5950) of the four qualifying examination topics at UCCS with a cumulative GPA of 3.75 or better. The program committee will decide if the grade of a transferred class can be used. Courses may not be retaken in order to increase the GPA to qualify for the waiver.</a:t>
            </a:r>
          </a:p>
        </p:txBody>
      </p:sp>
    </p:spTree>
    <p:extLst>
      <p:ext uri="{BB962C8B-B14F-4D97-AF65-F5344CB8AC3E}">
        <p14:creationId xmlns:p14="http://schemas.microsoft.com/office/powerpoint/2010/main" val="7379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F42FE-6B7E-9742-9330-2CD4F733E886}"/>
              </a:ext>
            </a:extLst>
          </p:cNvPr>
          <p:cNvSpPr>
            <a:spLocks noGrp="1"/>
          </p:cNvSpPr>
          <p:nvPr>
            <p:ph sz="quarter" idx="1"/>
          </p:nvPr>
        </p:nvSpPr>
        <p:spPr>
          <a:xfrm>
            <a:off x="304800" y="152400"/>
            <a:ext cx="8686800" cy="5635752"/>
          </a:xfrm>
        </p:spPr>
        <p:txBody>
          <a:bodyPr/>
          <a:lstStyle/>
          <a:p>
            <a:r>
              <a:rPr lang="en-US" b="1" i="1" dirty="0"/>
              <a:t>Thesis Proposal /Comprehensive Examination</a:t>
            </a:r>
            <a:r>
              <a:rPr lang="en-US" dirty="0"/>
              <a:t> The purpose of the comprehensive examination is to ensure that the student possesses the following:</a:t>
            </a:r>
          </a:p>
          <a:p>
            <a:r>
              <a:rPr lang="en-US" dirty="0"/>
              <a:t>Sufficient grasp of the fundamentals of the chosen dissertation area to begin research, normally achieved through a thorough study of the current literature on the topic</a:t>
            </a:r>
          </a:p>
          <a:p>
            <a:r>
              <a:rPr lang="en-US" dirty="0"/>
              <a:t>Ability to conduct innovative research</a:t>
            </a:r>
          </a:p>
          <a:p>
            <a:r>
              <a:rPr lang="en-US" dirty="0"/>
              <a:t>Ability to exchange ideas and information with members of the Advisory Committee</a:t>
            </a:r>
          </a:p>
          <a:p>
            <a:endParaRPr lang="en-US" dirty="0"/>
          </a:p>
        </p:txBody>
      </p:sp>
    </p:spTree>
    <p:extLst>
      <p:ext uri="{BB962C8B-B14F-4D97-AF65-F5344CB8AC3E}">
        <p14:creationId xmlns:p14="http://schemas.microsoft.com/office/powerpoint/2010/main" val="1288206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300">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CS1300</Template>
  <TotalTime>1105</TotalTime>
  <Words>664</Words>
  <Application>Microsoft Macintosh PowerPoint</Application>
  <PresentationFormat>On-screen Show (4:3)</PresentationFormat>
  <Paragraphs>71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vt:lpstr>
      <vt:lpstr>Wingdings</vt:lpstr>
      <vt:lpstr>Wingdings 2</vt:lpstr>
      <vt:lpstr>CS1300</vt:lpstr>
      <vt:lpstr>Oral/Comprehensive Exam and  Thesis Proposal</vt:lpstr>
      <vt:lpstr>PowerPoint Presentation</vt:lpstr>
      <vt:lpstr>Oral Exam</vt:lpstr>
      <vt:lpstr>Waivers</vt:lpstr>
      <vt:lpstr>PowerPoint Presentation</vt:lpstr>
      <vt:lpstr>PowerPoint Presentation</vt:lpstr>
      <vt:lpstr>PH.D in CS Course waiver</vt:lpstr>
      <vt:lpstr>PHD in Security Course Waiver</vt:lpstr>
      <vt:lpstr>PowerPoint Presentation</vt:lpstr>
      <vt:lpstr>Timeline</vt:lpstr>
      <vt:lpstr>PowerPoint Presentation</vt:lpstr>
      <vt:lpstr>PowerPoint Presentation</vt:lpstr>
      <vt:lpstr>What is in the proposal</vt:lpstr>
      <vt:lpstr>A Typical Process</vt:lpstr>
      <vt:lpstr>A Typical Process (continued)</vt:lpstr>
      <vt:lpstr>What problem to explore/propose</vt:lpstr>
      <vt:lpstr>Thesis Timeline</vt:lpstr>
      <vt:lpstr>My “personal” advice/approach</vt:lpstr>
    </vt:vector>
  </TitlesOfParts>
  <Company>NYU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Your Startup on Amazon Web Services</dc:title>
  <dc:creator>Alex Iskold</dc:creator>
  <cp:lastModifiedBy>Terry Boult</cp:lastModifiedBy>
  <cp:revision>125</cp:revision>
  <dcterms:created xsi:type="dcterms:W3CDTF">2008-09-16T17:21:52Z</dcterms:created>
  <dcterms:modified xsi:type="dcterms:W3CDTF">2019-10-06T23:44:43Z</dcterms:modified>
</cp:coreProperties>
</file>