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2"/>
  </p:notesMasterIdLst>
  <p:handoutMasterIdLst>
    <p:handoutMasterId r:id="rId23"/>
  </p:handoutMasterIdLst>
  <p:sldIdLst>
    <p:sldId id="983" r:id="rId2"/>
    <p:sldId id="1069" r:id="rId3"/>
    <p:sldId id="1070" r:id="rId4"/>
    <p:sldId id="973" r:id="rId5"/>
    <p:sldId id="1026" r:id="rId6"/>
    <p:sldId id="976" r:id="rId7"/>
    <p:sldId id="1068" r:id="rId8"/>
    <p:sldId id="984" r:id="rId9"/>
    <p:sldId id="985" r:id="rId10"/>
    <p:sldId id="986" r:id="rId11"/>
    <p:sldId id="989" r:id="rId12"/>
    <p:sldId id="388" r:id="rId13"/>
    <p:sldId id="402" r:id="rId14"/>
    <p:sldId id="990" r:id="rId15"/>
    <p:sldId id="991" r:id="rId16"/>
    <p:sldId id="988" r:id="rId17"/>
    <p:sldId id="987" r:id="rId18"/>
    <p:sldId id="994" r:id="rId19"/>
    <p:sldId id="993" r:id="rId20"/>
    <p:sldId id="1071" r:id="rId21"/>
  </p:sldIdLst>
  <p:sldSz cx="9144000" cy="6858000" type="screen4x3"/>
  <p:notesSz cx="6985000" cy="9283700"/>
  <p:defaultTextStyle>
    <a:defPPr>
      <a:defRPr lang="en-US"/>
    </a:defPPr>
    <a:lvl1pPr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1pPr>
    <a:lvl2pPr marL="4572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2pPr>
    <a:lvl3pPr marL="9144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3pPr>
    <a:lvl4pPr marL="13716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4pPr>
    <a:lvl5pPr marL="18288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5pPr>
    <a:lvl6pPr marL="2286000" algn="l" defTabSz="457200" rtl="0" eaLnBrk="1" latinLnBrk="0" hangingPunct="1">
      <a:defRPr sz="2400" kern="1200">
        <a:solidFill>
          <a:schemeClr val="bg2"/>
        </a:solidFill>
        <a:latin typeface="Tahoma" charset="0"/>
        <a:ea typeface="ＭＳ Ｐゴシック" charset="0"/>
        <a:cs typeface="ＭＳ Ｐゴシック" charset="0"/>
      </a:defRPr>
    </a:lvl6pPr>
    <a:lvl7pPr marL="2743200" algn="l" defTabSz="457200" rtl="0" eaLnBrk="1" latinLnBrk="0" hangingPunct="1">
      <a:defRPr sz="2400" kern="1200">
        <a:solidFill>
          <a:schemeClr val="bg2"/>
        </a:solidFill>
        <a:latin typeface="Tahoma" charset="0"/>
        <a:ea typeface="ＭＳ Ｐゴシック" charset="0"/>
        <a:cs typeface="ＭＳ Ｐゴシック" charset="0"/>
      </a:defRPr>
    </a:lvl7pPr>
    <a:lvl8pPr marL="3200400" algn="l" defTabSz="457200" rtl="0" eaLnBrk="1" latinLnBrk="0" hangingPunct="1">
      <a:defRPr sz="2400" kern="1200">
        <a:solidFill>
          <a:schemeClr val="bg2"/>
        </a:solidFill>
        <a:latin typeface="Tahoma" charset="0"/>
        <a:ea typeface="ＭＳ Ｐゴシック" charset="0"/>
        <a:cs typeface="ＭＳ Ｐゴシック" charset="0"/>
      </a:defRPr>
    </a:lvl8pPr>
    <a:lvl9pPr marL="3657600" algn="l" defTabSz="457200" rtl="0" eaLnBrk="1" latinLnBrk="0" hangingPunct="1">
      <a:defRPr sz="2400" kern="1200">
        <a:solidFill>
          <a:schemeClr val="bg2"/>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352">
          <p15:clr>
            <a:srgbClr val="A4A3A4"/>
          </p15:clr>
        </p15:guide>
        <p15:guide id="2" pos="624">
          <p15:clr>
            <a:srgbClr val="A4A3A4"/>
          </p15:clr>
        </p15:guide>
      </p15:sldGuideLst>
    </p:ext>
    <p:ext uri="{2D200454-40CA-4A62-9FC3-DE9A4176ACB9}">
      <p15:notesGuideLst xmlns:p15="http://schemas.microsoft.com/office/powerpoint/2012/main">
        <p15:guide id="1" orient="horz" pos="2922">
          <p15:clr>
            <a:srgbClr val="A4A3A4"/>
          </p15:clr>
        </p15:guide>
        <p15:guide id="2" pos="21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AC7C"/>
    <a:srgbClr val="FFFF66"/>
    <a:srgbClr val="FFCCCC"/>
    <a:srgbClr val="FF99CC"/>
    <a:srgbClr val="99FF33"/>
    <a:srgbClr val="FFCC00"/>
    <a:srgbClr val="FF0000"/>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8"/>
    <p:restoredTop sz="74840" autoAdjust="0"/>
  </p:normalViewPr>
  <p:slideViewPr>
    <p:cSldViewPr snapToObjects="1" showGuides="1">
      <p:cViewPr varScale="1">
        <p:scale>
          <a:sx n="74" d="100"/>
          <a:sy n="74" d="100"/>
        </p:scale>
        <p:origin x="1528" y="176"/>
      </p:cViewPr>
      <p:guideLst>
        <p:guide orient="horz" pos="2352"/>
        <p:guide pos="624"/>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87" d="100"/>
          <a:sy n="87" d="100"/>
        </p:scale>
        <p:origin x="-1914" y="-96"/>
      </p:cViewPr>
      <p:guideLst>
        <p:guide orient="horz" pos="2922"/>
        <p:guide pos="21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2523970D-2FD5-E548-BF7C-6A41CE8B5726}" type="slidenum">
              <a:rPr lang="en-US"/>
              <a:pPr>
                <a:defRPr/>
              </a:pPr>
              <a:t>‹#›</a:t>
            </a:fld>
            <a:endParaRPr lang="en-US"/>
          </a:p>
        </p:txBody>
      </p:sp>
    </p:spTree>
    <p:extLst>
      <p:ext uri="{BB962C8B-B14F-4D97-AF65-F5344CB8AC3E}">
        <p14:creationId xmlns:p14="http://schemas.microsoft.com/office/powerpoint/2010/main" val="385948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59" name="Rectangle 3"/>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3163" y="696913"/>
            <a:ext cx="4641850" cy="3479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61"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63" name="Rectangle 7"/>
          <p:cNvSpPr>
            <a:spLocks noGrp="1" noChangeArrowheads="1"/>
          </p:cNvSpPr>
          <p:nvPr>
            <p:ph type="sldNum" sz="quarter" idx="5"/>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4B2ACDD3-EC5A-6540-851B-9BBD442865FB}" type="slidenum">
              <a:rPr lang="en-US"/>
              <a:pPr>
                <a:defRPr/>
              </a:pPr>
              <a:t>‹#›</a:t>
            </a:fld>
            <a:endParaRPr lang="en-US"/>
          </a:p>
        </p:txBody>
      </p:sp>
    </p:spTree>
    <p:extLst>
      <p:ext uri="{BB962C8B-B14F-4D97-AF65-F5344CB8AC3E}">
        <p14:creationId xmlns:p14="http://schemas.microsoft.com/office/powerpoint/2010/main" val="891853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87A33050-5363-0B4D-B6E0-50C20B817703}" type="slidenum">
              <a:rPr lang="en-US" sz="1200">
                <a:solidFill>
                  <a:schemeClr val="tx1"/>
                </a:solidFill>
                <a:latin typeface="Times New Roman" charset="0"/>
              </a:rPr>
              <a:pPr/>
              <a:t>4</a:t>
            </a:fld>
            <a:endParaRPr lang="en-US" sz="1200">
              <a:solidFill>
                <a:schemeClr val="tx1"/>
              </a:solidFill>
              <a:latin typeface="Times New Roman" charset="0"/>
            </a:endParaRPr>
          </a:p>
        </p:txBody>
      </p:sp>
      <p:sp>
        <p:nvSpPr>
          <p:cNvPr id="9218" name="Rectangle 2"/>
          <p:cNvSpPr>
            <a:spLocks noGrp="1" noRot="1" noChangeAspect="1" noChangeArrowheads="1" noTextEdit="1"/>
          </p:cNvSpPr>
          <p:nvPr>
            <p:ph type="sldImg"/>
          </p:nvPr>
        </p:nvSpPr>
        <p:spPr>
          <a:xfrm>
            <a:off x="1174750" y="696913"/>
            <a:ext cx="4638675" cy="3479800"/>
          </a:xfrm>
          <a:ln/>
        </p:spPr>
      </p:sp>
      <p:sp>
        <p:nvSpPr>
          <p:cNvPr id="921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7737554B-9A7D-114D-ADFE-F2BA3EC562A2}" type="slidenum">
              <a:rPr lang="en-US" sz="1200">
                <a:solidFill>
                  <a:schemeClr val="tx1"/>
                </a:solidFill>
                <a:latin typeface="Times New Roman" charset="0"/>
              </a:rPr>
              <a:pPr/>
              <a:t>6</a:t>
            </a:fld>
            <a:endParaRPr lang="en-US" sz="1200">
              <a:solidFill>
                <a:schemeClr val="tx1"/>
              </a:solidFill>
              <a:latin typeface="Times New Roman" charset="0"/>
            </a:endParaRPr>
          </a:p>
        </p:txBody>
      </p:sp>
      <p:sp>
        <p:nvSpPr>
          <p:cNvPr id="7170" name="Rectangle 2"/>
          <p:cNvSpPr>
            <a:spLocks noGrp="1" noRot="1" noChangeAspect="1" noChangeArrowheads="1" noTextEdit="1"/>
          </p:cNvSpPr>
          <p:nvPr>
            <p:ph type="sldImg"/>
          </p:nvPr>
        </p:nvSpPr>
        <p:spPr>
          <a:xfrm>
            <a:off x="1174750" y="696913"/>
            <a:ext cx="4638675" cy="3479800"/>
          </a:xfrm>
          <a:ln/>
        </p:spPr>
      </p:sp>
      <p:sp>
        <p:nvSpPr>
          <p:cNvPr id="717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6" name="Picture 1" descr="Vast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6763" y="6527800"/>
            <a:ext cx="2016125" cy="27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userDrawn="1"/>
        </p:nvCxnSpPr>
        <p:spPr>
          <a:xfrm>
            <a:off x="1089025" y="3048000"/>
            <a:ext cx="6759575" cy="1588"/>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3074" name="Rectangle 2"/>
          <p:cNvSpPr>
            <a:spLocks noGrp="1" noChangeArrowheads="1"/>
          </p:cNvSpPr>
          <p:nvPr>
            <p:ph type="ctrTitle"/>
          </p:nvPr>
        </p:nvSpPr>
        <p:spPr>
          <a:xfrm>
            <a:off x="609600" y="1066800"/>
            <a:ext cx="7721600" cy="1600200"/>
          </a:xfrm>
        </p:spPr>
        <p:txBody>
          <a:bodyPr/>
          <a:lstStyle>
            <a:lvl1pPr>
              <a:defRPr>
                <a:latin typeface="Arial" charset="0"/>
              </a:defRPr>
            </a:lvl1pPr>
          </a:lstStyle>
          <a:p>
            <a:r>
              <a:rPr lang="en-US"/>
              <a:t>Click to edit Master title style</a:t>
            </a:r>
          </a:p>
        </p:txBody>
      </p:sp>
      <p:sp>
        <p:nvSpPr>
          <p:cNvPr id="3075" name="Rectangle 3"/>
          <p:cNvSpPr>
            <a:spLocks noGrp="1" noChangeArrowheads="1"/>
          </p:cNvSpPr>
          <p:nvPr>
            <p:ph type="subTitle" idx="1"/>
          </p:nvPr>
        </p:nvSpPr>
        <p:spPr>
          <a:xfrm>
            <a:off x="1219200" y="3486150"/>
            <a:ext cx="6400800" cy="1771650"/>
          </a:xfrm>
        </p:spPr>
        <p:txBody>
          <a:bodyPr/>
          <a:lstStyle>
            <a:lvl1pPr marL="0" indent="0">
              <a:buFont typeface="Monotype Sorts" pitchFamily="2" charset="2"/>
              <a:buNone/>
              <a:defRPr>
                <a:latin typeface="Arial" charset="0"/>
              </a:defRPr>
            </a:lvl1pPr>
          </a:lstStyle>
          <a:p>
            <a:r>
              <a:rPr lang="en-US"/>
              <a:t>Click to edit Master subtitle style</a:t>
            </a:r>
          </a:p>
        </p:txBody>
      </p:sp>
    </p:spTree>
    <p:extLst>
      <p:ext uri="{BB962C8B-B14F-4D97-AF65-F5344CB8AC3E}">
        <p14:creationId xmlns:p14="http://schemas.microsoft.com/office/powerpoint/2010/main" val="300930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661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48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06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58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91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53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6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78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07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717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76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52400" y="1295400"/>
            <a:ext cx="8763000" cy="5127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2" name="Picture 1" descr="VastLogo16.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337891" y="6423318"/>
            <a:ext cx="2806109" cy="376737"/>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ctr" rtl="0" eaLnBrk="0" fontAlgn="base" hangingPunct="0">
        <a:spcBef>
          <a:spcPct val="0"/>
        </a:spcBef>
        <a:spcAft>
          <a:spcPct val="0"/>
        </a:spcAft>
        <a:defRPr kumimoji="1" sz="4000">
          <a:solidFill>
            <a:schemeClr val="tx1"/>
          </a:solidFill>
          <a:latin typeface="Arial"/>
          <a:ea typeface="ＭＳ Ｐゴシック" charset="0"/>
          <a:cs typeface="Arial"/>
        </a:defRPr>
      </a:lvl1pPr>
      <a:lvl2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2pPr>
      <a:lvl3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3pPr>
      <a:lvl4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4pPr>
      <a:lvl5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5pPr>
      <a:lvl6pPr marL="457200" algn="l" rtl="0" eaLnBrk="0" fontAlgn="base" hangingPunct="0">
        <a:spcBef>
          <a:spcPct val="0"/>
        </a:spcBef>
        <a:spcAft>
          <a:spcPct val="0"/>
        </a:spcAft>
        <a:defRPr kumimoji="1" sz="4000">
          <a:solidFill>
            <a:schemeClr val="tx2"/>
          </a:solidFill>
          <a:latin typeface="Tahoma" pitchFamily="34" charset="0"/>
        </a:defRPr>
      </a:lvl6pPr>
      <a:lvl7pPr marL="914400" algn="l" rtl="0" eaLnBrk="0" fontAlgn="base" hangingPunct="0">
        <a:spcBef>
          <a:spcPct val="0"/>
        </a:spcBef>
        <a:spcAft>
          <a:spcPct val="0"/>
        </a:spcAft>
        <a:defRPr kumimoji="1" sz="4000">
          <a:solidFill>
            <a:schemeClr val="tx2"/>
          </a:solidFill>
          <a:latin typeface="Tahoma" pitchFamily="34" charset="0"/>
        </a:defRPr>
      </a:lvl7pPr>
      <a:lvl8pPr marL="1371600" algn="l" rtl="0" eaLnBrk="0" fontAlgn="base" hangingPunct="0">
        <a:spcBef>
          <a:spcPct val="0"/>
        </a:spcBef>
        <a:spcAft>
          <a:spcPct val="0"/>
        </a:spcAft>
        <a:defRPr kumimoji="1" sz="4000">
          <a:solidFill>
            <a:schemeClr val="tx2"/>
          </a:solidFill>
          <a:latin typeface="Tahoma" pitchFamily="34" charset="0"/>
        </a:defRPr>
      </a:lvl8pPr>
      <a:lvl9pPr marL="1828800" algn="l" rtl="0" eaLnBrk="0" fontAlgn="base" hangingPunct="0">
        <a:spcBef>
          <a:spcPct val="0"/>
        </a:spcBef>
        <a:spcAft>
          <a:spcPct val="0"/>
        </a:spcAft>
        <a:defRPr kumimoji="1"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Font typeface="Wingdings" charset="2"/>
        <a:buChar char="Ø"/>
        <a:defRPr kumimoji="1" sz="2800">
          <a:solidFill>
            <a:schemeClr val="tx1"/>
          </a:solidFill>
          <a:latin typeface="Arial"/>
          <a:ea typeface="ＭＳ Ｐゴシック" charset="0"/>
          <a:cs typeface="Arial"/>
        </a:defRPr>
      </a:lvl1pPr>
      <a:lvl2pPr marL="742950" indent="-285750" algn="l" rtl="0" eaLnBrk="0" fontAlgn="base" hangingPunct="0">
        <a:spcBef>
          <a:spcPct val="20000"/>
        </a:spcBef>
        <a:spcAft>
          <a:spcPct val="0"/>
        </a:spcAft>
        <a:buClr>
          <a:srgbClr val="BCAC7C"/>
        </a:buClr>
        <a:buFont typeface="Wingdings" charset="2"/>
        <a:buChar char="u"/>
        <a:defRPr kumimoji="1" sz="2400">
          <a:solidFill>
            <a:schemeClr val="tx2">
              <a:lumMod val="75000"/>
            </a:schemeClr>
          </a:solidFill>
          <a:latin typeface="Arial"/>
          <a:ea typeface="ＭＳ Ｐゴシック" charset="0"/>
          <a:cs typeface="Arial"/>
        </a:defRPr>
      </a:lvl2pPr>
      <a:lvl3pPr marL="11430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3pPr>
      <a:lvl4pPr marL="16002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4pPr>
      <a:lvl5pPr marL="20574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5pPr>
      <a:lvl6pPr marL="2514600" indent="-228600" algn="l" rtl="0" eaLnBrk="0" fontAlgn="base" hangingPunct="0">
        <a:spcBef>
          <a:spcPct val="20000"/>
        </a:spcBef>
        <a:spcAft>
          <a:spcPct val="0"/>
        </a:spcAft>
        <a:buClr>
          <a:schemeClr val="accent2"/>
        </a:buClr>
        <a:buChar char="–"/>
        <a:defRPr kumimoji="1" sz="2000">
          <a:solidFill>
            <a:schemeClr val="accent2"/>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accent2"/>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accent2"/>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tboult@vast.uccs.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393700" y="1066800"/>
            <a:ext cx="7721600" cy="1600200"/>
          </a:xfrm>
        </p:spPr>
        <p:txBody>
          <a:bodyPr/>
          <a:lstStyle/>
          <a:p>
            <a:r>
              <a:rPr lang="en-US"/>
              <a:t>CS 6000 Research Methods</a:t>
            </a:r>
          </a:p>
        </p:txBody>
      </p:sp>
      <p:sp>
        <p:nvSpPr>
          <p:cNvPr id="5122" name="Subtitle 4"/>
          <p:cNvSpPr>
            <a:spLocks noGrp="1"/>
          </p:cNvSpPr>
          <p:nvPr>
            <p:ph type="subTitle" idx="1"/>
          </p:nvPr>
        </p:nvSpPr>
        <p:spPr>
          <a:xfrm>
            <a:off x="482600" y="3486150"/>
            <a:ext cx="7543800" cy="1771650"/>
          </a:xfrm>
        </p:spPr>
        <p:txBody>
          <a:bodyPr/>
          <a:lstStyle/>
          <a:p>
            <a:pPr algn="ctr">
              <a:buFont typeface="Monotype Sorts" charset="0"/>
              <a:buNone/>
            </a:pPr>
            <a:r>
              <a:rPr lang="en-US" dirty="0"/>
              <a:t>Terrance E. Boult</a:t>
            </a:r>
          </a:p>
          <a:p>
            <a:pPr algn="ctr">
              <a:buFont typeface="Monotype Sorts" charset="0"/>
              <a:buNone/>
            </a:pPr>
            <a:r>
              <a:rPr lang="en-US" dirty="0"/>
              <a:t>El Pomar Prof. of Innovation and Security</a:t>
            </a:r>
          </a:p>
        </p:txBody>
      </p:sp>
    </p:spTree>
  </p:cSld>
  <p:clrMapOvr>
    <a:masterClrMapping/>
  </p:clrMapOvr>
  <p:transition spd="slow" advTm="928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atin typeface="Tahoma" charset="0"/>
              </a:rPr>
              <a:t>What Is Research? </a:t>
            </a:r>
          </a:p>
        </p:txBody>
      </p:sp>
      <p:sp>
        <p:nvSpPr>
          <p:cNvPr id="13314" name="Rectangle 3"/>
          <p:cNvSpPr>
            <a:spLocks noGrp="1" noChangeArrowheads="1"/>
          </p:cNvSpPr>
          <p:nvPr>
            <p:ph type="body" idx="1"/>
          </p:nvPr>
        </p:nvSpPr>
        <p:spPr/>
        <p:txBody>
          <a:bodyPr/>
          <a:lstStyle/>
          <a:p>
            <a:r>
              <a:rPr lang="ja-JP" altLang="en-US">
                <a:latin typeface="Arial" charset="0"/>
              </a:rPr>
              <a:t>“</a:t>
            </a:r>
            <a:r>
              <a:rPr lang="en-US" altLang="ja-JP">
                <a:latin typeface="Tahoma" charset="0"/>
              </a:rPr>
              <a:t>A combination of investigation of past work and effort in the present that will help others in the future</a:t>
            </a:r>
            <a:r>
              <a:rPr lang="ja-JP" altLang="en-US">
                <a:latin typeface="Arial" charset="0"/>
              </a:rPr>
              <a:t>”</a:t>
            </a:r>
            <a:endParaRPr lang="en-US" altLang="ja-JP">
              <a:latin typeface="Tahoma" charset="0"/>
            </a:endParaRPr>
          </a:p>
          <a:p>
            <a:r>
              <a:rPr lang="en-US">
                <a:latin typeface="Tahoma" charset="0"/>
              </a:rPr>
              <a:t>A set of opposites</a:t>
            </a:r>
          </a:p>
          <a:p>
            <a:pPr lvl="1"/>
            <a:r>
              <a:rPr lang="en-US">
                <a:latin typeface="Tahoma" charset="0"/>
              </a:rPr>
              <a:t>Fun and frustration</a:t>
            </a:r>
          </a:p>
          <a:p>
            <a:pPr lvl="1"/>
            <a:r>
              <a:rPr lang="en-US">
                <a:latin typeface="Tahoma" charset="0"/>
              </a:rPr>
              <a:t>Small steps and large insights</a:t>
            </a:r>
          </a:p>
          <a:p>
            <a:pPr lvl="1"/>
            <a:r>
              <a:rPr lang="en-US">
                <a:latin typeface="Tahoma" charset="0"/>
              </a:rPr>
              <a:t>Building on others</a:t>
            </a:r>
            <a:r>
              <a:rPr lang="ja-JP" altLang="en-US">
                <a:latin typeface="Arial" charset="0"/>
              </a:rPr>
              <a:t>’</a:t>
            </a:r>
            <a:r>
              <a:rPr lang="en-US" altLang="ja-JP">
                <a:latin typeface="Tahoma" charset="0"/>
              </a:rPr>
              <a:t> work and contributing your own work</a:t>
            </a:r>
          </a:p>
          <a:p>
            <a:r>
              <a:rPr lang="en-US">
                <a:latin typeface="Tahoma" charset="0"/>
              </a:rPr>
              <a:t>Finding or developing something new that impacts the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atin typeface="Tahoma" charset="0"/>
              </a:rPr>
              <a:t>What Isn</a:t>
            </a:r>
            <a:r>
              <a:rPr lang="ja-JP" altLang="en-US">
                <a:latin typeface="Arial" charset="0"/>
              </a:rPr>
              <a:t>’</a:t>
            </a:r>
            <a:r>
              <a:rPr lang="en-US" altLang="ja-JP">
                <a:latin typeface="Tahoma" charset="0"/>
              </a:rPr>
              <a:t>t Research</a:t>
            </a:r>
            <a:endParaRPr lang="en-US">
              <a:latin typeface="Tahoma" charset="0"/>
            </a:endParaRPr>
          </a:p>
        </p:txBody>
      </p:sp>
      <p:sp>
        <p:nvSpPr>
          <p:cNvPr id="15362" name="Rectangle 3"/>
          <p:cNvSpPr>
            <a:spLocks noGrp="1" noChangeArrowheads="1"/>
          </p:cNvSpPr>
          <p:nvPr>
            <p:ph type="body" idx="1"/>
          </p:nvPr>
        </p:nvSpPr>
        <p:spPr/>
        <p:txBody>
          <a:bodyPr/>
          <a:lstStyle/>
          <a:p>
            <a:r>
              <a:rPr lang="en-US" dirty="0">
                <a:latin typeface="Tahoma" charset="0"/>
              </a:rPr>
              <a:t>Playing with technology</a:t>
            </a:r>
          </a:p>
          <a:p>
            <a:r>
              <a:rPr lang="en-US" dirty="0">
                <a:latin typeface="Tahoma" charset="0"/>
              </a:rPr>
              <a:t>Book reports</a:t>
            </a:r>
          </a:p>
          <a:p>
            <a:r>
              <a:rPr lang="en-US" dirty="0">
                <a:latin typeface="Tahoma" charset="0"/>
              </a:rPr>
              <a:t>Programming project</a:t>
            </a:r>
          </a:p>
          <a:p>
            <a:r>
              <a:rPr lang="en-US" dirty="0">
                <a:latin typeface="Tahoma" charset="0"/>
              </a:rPr>
              <a:t>Commercial product development</a:t>
            </a:r>
          </a:p>
          <a:p>
            <a:r>
              <a:rPr lang="en-US" dirty="0">
                <a:latin typeface="Tahoma" charset="0"/>
              </a:rPr>
              <a:t>Doing what others have already done</a:t>
            </a:r>
          </a:p>
          <a:p>
            <a:endParaRPr lang="en-US" dirty="0">
              <a:latin typeface="Tahoma" charset="0"/>
            </a:endParaRPr>
          </a:p>
          <a:p>
            <a:r>
              <a:rPr lang="en-US" dirty="0">
                <a:latin typeface="Tahoma" charset="0"/>
              </a:rPr>
              <a:t>However, each of these can be done as </a:t>
            </a:r>
            <a:r>
              <a:rPr lang="en-US" u="sng" dirty="0">
                <a:latin typeface="Tahoma" charset="0"/>
              </a:rPr>
              <a:t>part</a:t>
            </a:r>
            <a:r>
              <a:rPr lang="en-US" dirty="0">
                <a:latin typeface="Tahoma" charset="0"/>
              </a:rPr>
              <a:t> of research.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A10CD3-2638-C544-A449-75110A8994C0}"/>
              </a:ext>
            </a:extLst>
          </p:cNvPr>
          <p:cNvSpPr>
            <a:spLocks noGrp="1" noChangeArrowheads="1"/>
          </p:cNvSpPr>
          <p:nvPr>
            <p:ph type="title"/>
          </p:nvPr>
        </p:nvSpPr>
        <p:spPr>
          <a:xfrm>
            <a:off x="611188" y="-458788"/>
            <a:ext cx="7772400" cy="1143001"/>
          </a:xfrm>
        </p:spPr>
        <p:txBody>
          <a:bodyPr wrap="square" lIns="91440" tIns="45720" rIns="91440" bIns="45720" numCol="1" anchorCtr="0" compatLnSpc="1">
            <a:prstTxWarp prst="textNoShape">
              <a:avLst/>
            </a:prstTxWarp>
          </a:bodyPr>
          <a:lstStyle/>
          <a:p>
            <a:r>
              <a:rPr lang="en-US" altLang="en-US" cap="none">
                <a:effectLst>
                  <a:outerShdw blurRad="38100" dist="38100" dir="2700000" algn="tl">
                    <a:srgbClr val="C0C0C0"/>
                  </a:outerShdw>
                </a:effectLst>
                <a:ea typeface="ＭＳ Ｐゴシック" panose="020B0600070205080204" pitchFamily="34" charset="-128"/>
              </a:rPr>
              <a:t>What is fundamental research </a:t>
            </a:r>
          </a:p>
        </p:txBody>
      </p:sp>
      <p:sp>
        <p:nvSpPr>
          <p:cNvPr id="7170" name="Rectangle 3">
            <a:extLst>
              <a:ext uri="{FF2B5EF4-FFF2-40B4-BE49-F238E27FC236}">
                <a16:creationId xmlns:a16="http://schemas.microsoft.com/office/drawing/2014/main" id="{FEDB7DB2-7B96-E645-8F2F-DD35D11E1C7D}"/>
              </a:ext>
            </a:extLst>
          </p:cNvPr>
          <p:cNvSpPr>
            <a:spLocks noGrp="1" noChangeArrowheads="1"/>
          </p:cNvSpPr>
          <p:nvPr>
            <p:ph sz="quarter" idx="1"/>
          </p:nvPr>
        </p:nvSpPr>
        <p:spPr>
          <a:xfrm>
            <a:off x="323850" y="765175"/>
            <a:ext cx="8820150" cy="4724400"/>
          </a:xfrm>
        </p:spPr>
        <p:txBody>
          <a:bodyPr/>
          <a:lstStyle/>
          <a:p>
            <a:r>
              <a:rPr lang="en-US" altLang="en-US" sz="2000" dirty="0">
                <a:ea typeface="ＭＳ Ｐゴシック" panose="020B0600070205080204" pitchFamily="34" charset="-128"/>
              </a:rPr>
              <a:t>The endless debate about fundamental research, basic research, applied research, finalized research…</a:t>
            </a:r>
          </a:p>
          <a:p>
            <a:r>
              <a:rPr lang="en-US" altLang="en-US" sz="2000" dirty="0">
                <a:ea typeface="ＭＳ Ｐゴシック" panose="020B0600070205080204" pitchFamily="34" charset="-128"/>
              </a:rPr>
              <a:t>A first and some say definitive answer : a study of something in pure form, with no application that leads to a result  that has some scientific value as soon as it has been accepted by a scientific publication (a scientific committee)</a:t>
            </a:r>
          </a:p>
          <a:p>
            <a:r>
              <a:rPr lang="en-US" altLang="en-US" sz="2000" dirty="0">
                <a:ea typeface="ＭＳ Ｐゴシック" panose="020B0600070205080204" pitchFamily="34" charset="-128"/>
              </a:rPr>
              <a:t>A second answer : a result has some scientific value if it interests people and if it is novel (original) (and if it has some genericity)</a:t>
            </a:r>
          </a:p>
          <a:p>
            <a:r>
              <a:rPr lang="en-US" altLang="en-US" sz="2000" dirty="0">
                <a:ea typeface="ＭＳ Ｐゴシック" panose="020B0600070205080204" pitchFamily="34" charset="-128"/>
              </a:rPr>
              <a:t>A third and I say definitive answer : a result helps solve a problem and has some general scientific value cited by others, e.g.  in an reviewed published paper. </a:t>
            </a:r>
          </a:p>
          <a:p>
            <a:r>
              <a:rPr lang="en-US" altLang="en-US" sz="2000" dirty="0">
                <a:ea typeface="ＭＳ Ｐゴシック" panose="020B0600070205080204" pitchFamily="34" charset="-128"/>
              </a:rPr>
              <a:t>The most difficult (and so the most interesting) problems have often been raised by applications, e.g. medical applications. Investigating these problems have gone through theoretical scientific developments.</a:t>
            </a:r>
          </a:p>
          <a:p>
            <a:r>
              <a:rPr lang="en-US" altLang="en-US" sz="2000" dirty="0">
                <a:ea typeface="ＭＳ Ｐゴシック" panose="020B0600070205080204" pitchFamily="34" charset="-128"/>
              </a:rPr>
              <a:t>My Bias:  Fundamental research is that which help solve multiple-real world problems. Until then its just “speculative research.”</a:t>
            </a:r>
          </a:p>
        </p:txBody>
      </p:sp>
    </p:spTree>
    <p:extLst>
      <p:ext uri="{BB962C8B-B14F-4D97-AF65-F5344CB8AC3E}">
        <p14:creationId xmlns:p14="http://schemas.microsoft.com/office/powerpoint/2010/main" val="79546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EACC-97FB-3243-8122-C5C7D068028C}"/>
              </a:ext>
            </a:extLst>
          </p:cNvPr>
          <p:cNvSpPr>
            <a:spLocks noGrp="1"/>
          </p:cNvSpPr>
          <p:nvPr>
            <p:ph type="title"/>
          </p:nvPr>
        </p:nvSpPr>
        <p:spPr/>
        <p:txBody>
          <a:bodyPr/>
          <a:lstStyle/>
          <a:p>
            <a:pPr>
              <a:defRPr/>
            </a:pPr>
            <a:endParaRPr lang="en-US"/>
          </a:p>
        </p:txBody>
      </p:sp>
      <p:pic>
        <p:nvPicPr>
          <p:cNvPr id="199682" name="Picture 3">
            <a:extLst>
              <a:ext uri="{FF2B5EF4-FFF2-40B4-BE49-F238E27FC236}">
                <a16:creationId xmlns:a16="http://schemas.microsoft.com/office/drawing/2014/main" id="{3F37D2DD-1CF6-5345-8DBD-DDD84D6126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04813"/>
            <a:ext cx="76200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3" name="Picture 4">
            <a:extLst>
              <a:ext uri="{FF2B5EF4-FFF2-40B4-BE49-F238E27FC236}">
                <a16:creationId xmlns:a16="http://schemas.microsoft.com/office/drawing/2014/main" id="{E9A8CFFF-03EE-B942-90CE-3F63C0844B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284538"/>
            <a:ext cx="76200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6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atin typeface="Tahoma" charset="0"/>
              </a:rPr>
              <a:t>Who Does Research?</a:t>
            </a:r>
          </a:p>
        </p:txBody>
      </p:sp>
      <p:sp>
        <p:nvSpPr>
          <p:cNvPr id="16386" name="Rectangle 3"/>
          <p:cNvSpPr>
            <a:spLocks noGrp="1" noChangeArrowheads="1"/>
          </p:cNvSpPr>
          <p:nvPr>
            <p:ph type="body" idx="1"/>
          </p:nvPr>
        </p:nvSpPr>
        <p:spPr>
          <a:xfrm>
            <a:off x="457200" y="1447800"/>
            <a:ext cx="8229600" cy="4381500"/>
          </a:xfrm>
        </p:spPr>
        <p:txBody>
          <a:bodyPr/>
          <a:lstStyle/>
          <a:p>
            <a:pPr>
              <a:lnSpc>
                <a:spcPct val="90000"/>
              </a:lnSpc>
            </a:pPr>
            <a:r>
              <a:rPr lang="en-US" dirty="0">
                <a:latin typeface="Tahoma" charset="0"/>
              </a:rPr>
              <a:t>Graduate Students</a:t>
            </a:r>
          </a:p>
          <a:p>
            <a:pPr lvl="1">
              <a:lnSpc>
                <a:spcPct val="90000"/>
              </a:lnSpc>
            </a:pPr>
            <a:r>
              <a:rPr lang="en-US" dirty="0">
                <a:latin typeface="Tahoma" charset="0"/>
              </a:rPr>
              <a:t>Masters Degree (lower expected output)</a:t>
            </a:r>
          </a:p>
          <a:p>
            <a:pPr lvl="1">
              <a:lnSpc>
                <a:spcPct val="90000"/>
              </a:lnSpc>
            </a:pPr>
            <a:r>
              <a:rPr lang="en-US" dirty="0">
                <a:latin typeface="Tahoma" charset="0"/>
              </a:rPr>
              <a:t>Ph.D. Degree (higher expected output)</a:t>
            </a:r>
          </a:p>
          <a:p>
            <a:pPr>
              <a:lnSpc>
                <a:spcPct val="90000"/>
              </a:lnSpc>
            </a:pPr>
            <a:r>
              <a:rPr lang="en-US" dirty="0">
                <a:latin typeface="Tahoma" charset="0"/>
              </a:rPr>
              <a:t>Researchers at universities</a:t>
            </a:r>
          </a:p>
          <a:p>
            <a:pPr lvl="1">
              <a:lnSpc>
                <a:spcPct val="90000"/>
              </a:lnSpc>
            </a:pPr>
            <a:r>
              <a:rPr lang="en-US" dirty="0">
                <a:latin typeface="Tahoma" charset="0"/>
              </a:rPr>
              <a:t>Post-Doctoral students</a:t>
            </a:r>
          </a:p>
          <a:p>
            <a:pPr lvl="1">
              <a:lnSpc>
                <a:spcPct val="90000"/>
              </a:lnSpc>
            </a:pPr>
            <a:r>
              <a:rPr lang="en-US" dirty="0">
                <a:latin typeface="Tahoma" charset="0"/>
              </a:rPr>
              <a:t>Faculty members</a:t>
            </a:r>
          </a:p>
          <a:p>
            <a:pPr>
              <a:lnSpc>
                <a:spcPct val="90000"/>
              </a:lnSpc>
            </a:pPr>
            <a:r>
              <a:rPr lang="en-US" dirty="0">
                <a:latin typeface="Tahoma" charset="0"/>
              </a:rPr>
              <a:t>Researchers in industry</a:t>
            </a:r>
          </a:p>
          <a:p>
            <a:pPr lvl="1">
              <a:lnSpc>
                <a:spcPct val="90000"/>
              </a:lnSpc>
            </a:pPr>
            <a:r>
              <a:rPr lang="en-US" dirty="0">
                <a:latin typeface="Tahoma" charset="0"/>
              </a:rPr>
              <a:t>Research scientists</a:t>
            </a:r>
          </a:p>
          <a:p>
            <a:pPr lvl="1">
              <a:lnSpc>
                <a:spcPct val="90000"/>
              </a:lnSpc>
            </a:pPr>
            <a:r>
              <a:rPr lang="en-US" dirty="0">
                <a:latin typeface="Tahoma" charset="0"/>
              </a:rPr>
              <a:t>Many other technical workers</a:t>
            </a:r>
          </a:p>
          <a:p>
            <a:pPr>
              <a:lnSpc>
                <a:spcPct val="90000"/>
              </a:lnSpc>
            </a:pPr>
            <a:r>
              <a:rPr lang="en-US" dirty="0">
                <a:latin typeface="Tahoma" charset="0"/>
              </a:rPr>
              <a:t>Undergraduate students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atin typeface="Tahoma" charset="0"/>
              </a:rPr>
              <a:t>Who Does Research?</a:t>
            </a:r>
          </a:p>
        </p:txBody>
      </p:sp>
      <p:sp>
        <p:nvSpPr>
          <p:cNvPr id="17410" name="Rectangle 3"/>
          <p:cNvSpPr>
            <a:spLocks noGrp="1" noChangeArrowheads="1"/>
          </p:cNvSpPr>
          <p:nvPr>
            <p:ph type="body" idx="1"/>
          </p:nvPr>
        </p:nvSpPr>
        <p:spPr/>
        <p:txBody>
          <a:bodyPr/>
          <a:lstStyle/>
          <a:p>
            <a:r>
              <a:rPr lang="en-US">
                <a:latin typeface="Tahoma" charset="0"/>
              </a:rPr>
              <a:t>Individuals</a:t>
            </a:r>
          </a:p>
          <a:p>
            <a:r>
              <a:rPr lang="en-US">
                <a:latin typeface="Tahoma" charset="0"/>
              </a:rPr>
              <a:t>Teams</a:t>
            </a:r>
          </a:p>
          <a:p>
            <a:endParaRPr lang="en-US">
              <a:latin typeface="Tahoma" charset="0"/>
            </a:endParaRPr>
          </a:p>
          <a:p>
            <a:r>
              <a:rPr lang="en-US">
                <a:latin typeface="Tahoma" charset="0"/>
              </a:rPr>
              <a:t>Teams almost always make the process easier</a:t>
            </a:r>
          </a:p>
          <a:p>
            <a:pPr lvl="1"/>
            <a:r>
              <a:rPr lang="en-US">
                <a:latin typeface="Tahoma" charset="0"/>
              </a:rPr>
              <a:t>Feedback from team members</a:t>
            </a:r>
          </a:p>
          <a:p>
            <a:pPr lvl="1"/>
            <a:r>
              <a:rPr lang="en-US">
                <a:latin typeface="Tahoma" charset="0"/>
              </a:rPr>
              <a:t>Multiple-skill sets and division of labor</a:t>
            </a:r>
          </a:p>
          <a:p>
            <a:pPr lvl="1"/>
            <a:r>
              <a:rPr lang="en-US">
                <a:latin typeface="Tahoma" charset="0"/>
              </a:rPr>
              <a:t>Each member can work to own strengths</a:t>
            </a:r>
          </a:p>
          <a:p>
            <a:pPr lvl="1"/>
            <a:endParaRPr lang="en-US">
              <a:latin typeface="Tahoma"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atin typeface="Tahoma" charset="0"/>
              </a:rPr>
              <a:t>Scope of Research</a:t>
            </a:r>
          </a:p>
        </p:txBody>
      </p:sp>
      <p:sp>
        <p:nvSpPr>
          <p:cNvPr id="14338" name="Rectangle 3"/>
          <p:cNvSpPr>
            <a:spLocks noGrp="1" noChangeArrowheads="1"/>
          </p:cNvSpPr>
          <p:nvPr>
            <p:ph type="body" idx="1"/>
          </p:nvPr>
        </p:nvSpPr>
        <p:spPr/>
        <p:txBody>
          <a:bodyPr/>
          <a:lstStyle/>
          <a:p>
            <a:pPr>
              <a:lnSpc>
                <a:spcPct val="90000"/>
              </a:lnSpc>
            </a:pPr>
            <a:r>
              <a:rPr lang="en-US" dirty="0">
                <a:latin typeface="Tahoma" charset="0"/>
              </a:rPr>
              <a:t>Varies by level of work</a:t>
            </a:r>
          </a:p>
          <a:p>
            <a:pPr lvl="1">
              <a:lnSpc>
                <a:spcPct val="90000"/>
              </a:lnSpc>
            </a:pPr>
            <a:r>
              <a:rPr lang="en-US" sz="2800" dirty="0">
                <a:latin typeface="Tahoma" charset="0"/>
              </a:rPr>
              <a:t>Ph.D. students – contribution expected at global/world level; e.g.</a:t>
            </a:r>
          </a:p>
          <a:p>
            <a:pPr lvl="2">
              <a:lnSpc>
                <a:spcPct val="90000"/>
              </a:lnSpc>
            </a:pPr>
            <a:r>
              <a:rPr lang="en-US" sz="2400" dirty="0">
                <a:latin typeface="Tahoma" charset="0"/>
              </a:rPr>
              <a:t>background investigation on all past work</a:t>
            </a:r>
          </a:p>
          <a:p>
            <a:pPr lvl="2">
              <a:lnSpc>
                <a:spcPct val="90000"/>
              </a:lnSpc>
            </a:pPr>
            <a:r>
              <a:rPr lang="en-US" sz="2400" dirty="0">
                <a:latin typeface="Tahoma" charset="0"/>
              </a:rPr>
              <a:t>make meaningful addition to world knowledge</a:t>
            </a:r>
          </a:p>
          <a:p>
            <a:pPr lvl="1">
              <a:lnSpc>
                <a:spcPct val="90000"/>
              </a:lnSpc>
            </a:pPr>
            <a:r>
              <a:rPr lang="en-US" sz="2800" dirty="0">
                <a:latin typeface="Tahoma" charset="0"/>
              </a:rPr>
              <a:t>MS/Undergraduate students – contribution can be at local to national to world level; e.g.</a:t>
            </a:r>
          </a:p>
          <a:p>
            <a:pPr lvl="2">
              <a:lnSpc>
                <a:spcPct val="90000"/>
              </a:lnSpc>
            </a:pPr>
            <a:r>
              <a:rPr lang="en-US" sz="2400" dirty="0">
                <a:latin typeface="Tahoma" charset="0"/>
              </a:rPr>
              <a:t>background investigation at university up to world level</a:t>
            </a:r>
          </a:p>
          <a:p>
            <a:pPr lvl="2">
              <a:lnSpc>
                <a:spcPct val="90000"/>
              </a:lnSpc>
            </a:pPr>
            <a:r>
              <a:rPr lang="en-US" sz="2400" dirty="0">
                <a:latin typeface="Tahoma" charset="0"/>
              </a:rPr>
              <a:t>make meaningful addition to university up to world level of knowledge</a:t>
            </a:r>
          </a:p>
          <a:p>
            <a:pPr lvl="2">
              <a:lnSpc>
                <a:spcPct val="90000"/>
              </a:lnSpc>
            </a:pPr>
            <a:r>
              <a:rPr lang="en-US" sz="2400" dirty="0">
                <a:latin typeface="Tahoma" charset="0"/>
              </a:rPr>
              <a:t>much </a:t>
            </a:r>
            <a:r>
              <a:rPr lang="en-US" sz="2400" dirty="0" err="1">
                <a:latin typeface="Tahoma" charset="0"/>
              </a:rPr>
              <a:t>ugrad</a:t>
            </a:r>
            <a:r>
              <a:rPr lang="en-US" sz="2400" dirty="0">
                <a:latin typeface="Tahoma" charset="0"/>
              </a:rPr>
              <a:t> research is to learn the process and get started down the path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atin typeface="Tahoma" charset="0"/>
              </a:rPr>
              <a:t>What is Research? </a:t>
            </a:r>
          </a:p>
        </p:txBody>
      </p:sp>
      <p:sp>
        <p:nvSpPr>
          <p:cNvPr id="18434" name="Rectangle 3"/>
          <p:cNvSpPr>
            <a:spLocks noGrp="1" noChangeArrowheads="1"/>
          </p:cNvSpPr>
          <p:nvPr>
            <p:ph type="body" idx="1"/>
          </p:nvPr>
        </p:nvSpPr>
        <p:spPr>
          <a:xfrm>
            <a:off x="457200" y="1219200"/>
            <a:ext cx="8458200" cy="4876800"/>
          </a:xfrm>
        </p:spPr>
        <p:txBody>
          <a:bodyPr/>
          <a:lstStyle/>
          <a:p>
            <a:pPr>
              <a:lnSpc>
                <a:spcPct val="90000"/>
              </a:lnSpc>
            </a:pPr>
            <a:r>
              <a:rPr lang="en-US">
                <a:latin typeface="Tahoma" charset="0"/>
              </a:rPr>
              <a:t>Quantitative vs. Qualitative Research</a:t>
            </a:r>
          </a:p>
          <a:p>
            <a:pPr lvl="1">
              <a:lnSpc>
                <a:spcPct val="90000"/>
              </a:lnSpc>
            </a:pPr>
            <a:r>
              <a:rPr lang="en-US" sz="2800">
                <a:latin typeface="Tahoma" charset="0"/>
              </a:rPr>
              <a:t>Quantitative – use of mathematical models, software statistical, formulaic or numerical analysis to analyze results</a:t>
            </a:r>
          </a:p>
          <a:p>
            <a:pPr lvl="2">
              <a:lnSpc>
                <a:spcPct val="90000"/>
              </a:lnSpc>
            </a:pPr>
            <a:r>
              <a:rPr lang="en-US" sz="2400">
                <a:latin typeface="Tahoma" charset="0"/>
              </a:rPr>
              <a:t>Main approach: discovery, analysis; causal determination, prediction, generalization of findings</a:t>
            </a:r>
          </a:p>
          <a:p>
            <a:pPr lvl="2">
              <a:lnSpc>
                <a:spcPct val="90000"/>
              </a:lnSpc>
            </a:pPr>
            <a:r>
              <a:rPr lang="en-US" sz="2400">
                <a:latin typeface="Tahoma" charset="0"/>
              </a:rPr>
              <a:t>Results: </a:t>
            </a:r>
            <a:r>
              <a:rPr lang="ja-JP" altLang="en-US" sz="2400">
                <a:latin typeface="Arial" charset="0"/>
              </a:rPr>
              <a:t>“</a:t>
            </a:r>
            <a:r>
              <a:rPr lang="en-US" altLang="ja-JP" sz="2400">
                <a:latin typeface="Tahoma" charset="0"/>
              </a:rPr>
              <a:t>This solution is N% better</a:t>
            </a:r>
            <a:r>
              <a:rPr lang="ja-JP" altLang="en-US" sz="2400">
                <a:latin typeface="Arial" charset="0"/>
              </a:rPr>
              <a:t>”</a:t>
            </a:r>
            <a:endParaRPr lang="en-US" altLang="ja-JP" sz="2400">
              <a:latin typeface="Tahoma" charset="0"/>
            </a:endParaRPr>
          </a:p>
          <a:p>
            <a:pPr lvl="1">
              <a:lnSpc>
                <a:spcPct val="90000"/>
              </a:lnSpc>
            </a:pPr>
            <a:r>
              <a:rPr lang="en-US" sz="2800">
                <a:latin typeface="Tahoma" charset="0"/>
              </a:rPr>
              <a:t>Qualitative – not quantitative; use of non-numeric techniques to analyse results</a:t>
            </a:r>
          </a:p>
          <a:p>
            <a:pPr lvl="2">
              <a:lnSpc>
                <a:spcPct val="90000"/>
              </a:lnSpc>
            </a:pPr>
            <a:r>
              <a:rPr lang="en-US" sz="2400">
                <a:latin typeface="Tahoma" charset="0"/>
              </a:rPr>
              <a:t>Main approach: discovery; analogy;  understanding, extrapolation to similar circumstances</a:t>
            </a:r>
          </a:p>
          <a:p>
            <a:pPr lvl="2">
              <a:lnSpc>
                <a:spcPct val="90000"/>
              </a:lnSpc>
            </a:pPr>
            <a:r>
              <a:rPr lang="en-US" sz="2400">
                <a:latin typeface="Tahoma" charset="0"/>
              </a:rPr>
              <a:t>Results: </a:t>
            </a:r>
            <a:r>
              <a:rPr lang="ja-JP" altLang="en-US" sz="2400">
                <a:latin typeface="Arial" charset="0"/>
              </a:rPr>
              <a:t>“</a:t>
            </a:r>
            <a:r>
              <a:rPr lang="en-US" altLang="ja-JP" sz="2400">
                <a:latin typeface="Tahoma" charset="0"/>
              </a:rPr>
              <a:t>This is a new problem and here is how to solve it</a:t>
            </a:r>
            <a:endParaRPr lang="en-US" sz="2400">
              <a:latin typeface="Tahom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endParaRPr lang="en-US">
              <a:latin typeface="Tahoma" charset="0"/>
            </a:endParaRPr>
          </a:p>
        </p:txBody>
      </p:sp>
      <p:sp>
        <p:nvSpPr>
          <p:cNvPr id="3" name="Content Placeholder 2"/>
          <p:cNvSpPr>
            <a:spLocks noGrp="1"/>
          </p:cNvSpPr>
          <p:nvPr>
            <p:ph idx="1"/>
          </p:nvPr>
        </p:nvSpPr>
        <p:spPr>
          <a:xfrm>
            <a:off x="457200" y="1295400"/>
            <a:ext cx="8382000" cy="4927600"/>
          </a:xfrm>
        </p:spPr>
        <p:txBody>
          <a:bodyPr/>
          <a:lstStyle/>
          <a:p>
            <a:pPr marL="0" indent="0">
              <a:buFont typeface="Monotype Sorts" charset="0"/>
              <a:buNone/>
              <a:defRPr/>
            </a:pPr>
            <a:r>
              <a:rPr lang="en-US" sz="3200" dirty="0"/>
              <a:t>Pragmatic method &amp; Mixed methods:  </a:t>
            </a:r>
          </a:p>
          <a:p>
            <a:pPr lvl="1">
              <a:defRPr/>
            </a:pPr>
            <a:r>
              <a:rPr lang="en-US" sz="2800" dirty="0"/>
              <a:t>Generally problem driven </a:t>
            </a:r>
          </a:p>
          <a:p>
            <a:pPr lvl="1">
              <a:defRPr/>
            </a:pPr>
            <a:r>
              <a:rPr lang="en-US" sz="2800" dirty="0"/>
              <a:t>combines both quantitative and qualitative approaches, using right tool for a given task.</a:t>
            </a:r>
          </a:p>
          <a:p>
            <a:pPr marL="457200" lvl="1" indent="0">
              <a:buFontTx/>
              <a:buNone/>
              <a:defRPr/>
            </a:pPr>
            <a:endParaRPr lang="en-US" sz="2800" dirty="0"/>
          </a:p>
          <a:p>
            <a:pPr marL="457200" lvl="1" indent="0">
              <a:buFontTx/>
              <a:buNone/>
              <a:defRPr/>
            </a:pPr>
            <a:endParaRPr lang="en-US" sz="2800" dirty="0"/>
          </a:p>
          <a:p>
            <a:pPr marL="57150" indent="0">
              <a:buFont typeface="Monotype Sorts" charset="0"/>
              <a:buNone/>
              <a:defRPr/>
            </a:pPr>
            <a:r>
              <a:rPr lang="en-US" sz="3200" dirty="0"/>
              <a:t>Advocacy/participatory research methods:</a:t>
            </a:r>
          </a:p>
          <a:p>
            <a:pPr lvl="1">
              <a:defRPr/>
            </a:pPr>
            <a:r>
              <a:rPr lang="en-US" sz="2800" dirty="0"/>
              <a:t>Predefined agenda, often focused on improving outcomes for a group of (marginalized) people. </a:t>
            </a:r>
          </a:p>
          <a:p>
            <a:pPr marL="57150" indent="0">
              <a:buFont typeface="Monotype Sorts" charset="0"/>
              <a:buNone/>
              <a:defRPr/>
            </a:pPr>
            <a:r>
              <a:rPr lang="en-US" dirty="0">
                <a:solidFill>
                  <a:schemeClr val="bg2"/>
                </a:solidFil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latin typeface="Tahoma" charset="0"/>
              </a:rPr>
              <a:t>Approaches to CS research</a:t>
            </a:r>
          </a:p>
        </p:txBody>
      </p:sp>
      <p:sp>
        <p:nvSpPr>
          <p:cNvPr id="20482" name="Content Placeholder 2"/>
          <p:cNvSpPr>
            <a:spLocks noGrp="1"/>
          </p:cNvSpPr>
          <p:nvPr>
            <p:ph idx="1"/>
          </p:nvPr>
        </p:nvSpPr>
        <p:spPr/>
        <p:txBody>
          <a:bodyPr/>
          <a:lstStyle/>
          <a:p>
            <a:r>
              <a:rPr lang="en-US" sz="3200" dirty="0">
                <a:latin typeface="Tahoma" charset="0"/>
              </a:rPr>
              <a:t>Attack a known problem, find/compare tools to solve it. </a:t>
            </a:r>
          </a:p>
          <a:p>
            <a:pPr marL="0" indent="0">
              <a:buNone/>
            </a:pPr>
            <a:endParaRPr lang="en-US" dirty="0">
              <a:latin typeface="Tahoma" charset="0"/>
            </a:endParaRPr>
          </a:p>
          <a:p>
            <a:endParaRPr lang="en-US" sz="1800" dirty="0">
              <a:latin typeface="Tahoma" charset="0"/>
            </a:endParaRPr>
          </a:p>
          <a:p>
            <a:r>
              <a:rPr lang="en-US" sz="3200" dirty="0">
                <a:latin typeface="Tahoma" charset="0"/>
              </a:rPr>
              <a:t>Formalize a new problem, then attack it and find/compare tools to solve it. </a:t>
            </a:r>
          </a:p>
          <a:p>
            <a:endParaRPr lang="en-US" sz="3200" dirty="0">
              <a:latin typeface="Tahoma" charset="0"/>
            </a:endParaRPr>
          </a:p>
          <a:p>
            <a:r>
              <a:rPr lang="en-US" sz="3200" dirty="0">
                <a:latin typeface="Tahoma" charset="0"/>
              </a:rPr>
              <a:t>Build a new tool and test it on your own private data</a:t>
            </a:r>
          </a:p>
          <a:p>
            <a:endParaRPr lang="en-US" sz="3200" dirty="0">
              <a:latin typeface="Tahoma" charset="0"/>
            </a:endParaRPr>
          </a:p>
        </p:txBody>
      </p:sp>
      <p:sp>
        <p:nvSpPr>
          <p:cNvPr id="2" name="&quot;No&quot; Symbol 1"/>
          <p:cNvSpPr/>
          <p:nvPr/>
        </p:nvSpPr>
        <p:spPr bwMode="auto">
          <a:xfrm flipH="1">
            <a:off x="609600" y="4139580"/>
            <a:ext cx="7315200" cy="2209800"/>
          </a:xfrm>
          <a:prstGeom prst="noSmoking">
            <a:avLst/>
          </a:prstGeom>
          <a:solidFill>
            <a:srgbClr val="FF000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xEl>
                                              <p:pRg st="3" end="3"/>
                                            </p:txEl>
                                          </p:spTgt>
                                        </p:tgtEl>
                                        <p:attrNameLst>
                                          <p:attrName>style.visibility</p:attrName>
                                        </p:attrNameLst>
                                      </p:cBhvr>
                                      <p:to>
                                        <p:strVal val="visible"/>
                                      </p:to>
                                    </p:set>
                                    <p:anim calcmode="lin" valueType="num">
                                      <p:cBhvr additive="base">
                                        <p:cTn id="13"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2">
                                            <p:txEl>
                                              <p:pRg st="5" end="5"/>
                                            </p:txEl>
                                          </p:spTgt>
                                        </p:tgtEl>
                                        <p:attrNameLst>
                                          <p:attrName>style.visibility</p:attrName>
                                        </p:attrNameLst>
                                      </p:cBhvr>
                                      <p:to>
                                        <p:strVal val="visible"/>
                                      </p:to>
                                    </p:set>
                                    <p:anim calcmode="lin" valueType="num">
                                      <p:cBhvr additive="base">
                                        <p:cTn id="19"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F417-62BA-394C-A14E-18F13B0D9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C854A8-6F86-2748-BD21-732949806A16}"/>
              </a:ext>
            </a:extLst>
          </p:cNvPr>
          <p:cNvSpPr>
            <a:spLocks noGrp="1"/>
          </p:cNvSpPr>
          <p:nvPr>
            <p:ph idx="1"/>
          </p:nvPr>
        </p:nvSpPr>
        <p:spPr/>
        <p:txBody>
          <a:bodyPr/>
          <a:lstStyle/>
          <a:p>
            <a:pPr marL="0" indent="0">
              <a:buNone/>
            </a:pPr>
            <a:r>
              <a:rPr lang="en-US" dirty="0"/>
              <a:t>The objectives of this course are for you to gain an understanding of :</a:t>
            </a:r>
          </a:p>
          <a:p>
            <a:r>
              <a:rPr lang="en-US" dirty="0"/>
              <a:t>Some basic CS publishing/development tools (</a:t>
            </a:r>
            <a:r>
              <a:rPr lang="en-US" dirty="0" err="1"/>
              <a:t>LaTex</a:t>
            </a:r>
            <a:r>
              <a:rPr lang="en-US" dirty="0"/>
              <a:t>, Git etc..)</a:t>
            </a:r>
          </a:p>
          <a:p>
            <a:r>
              <a:rPr lang="en-US" dirty="0"/>
              <a:t>How to effectively read CS research papers</a:t>
            </a:r>
          </a:p>
          <a:p>
            <a:r>
              <a:rPr lang="en-US" dirty="0"/>
              <a:t>How to effectively write a research paper</a:t>
            </a:r>
          </a:p>
          <a:p>
            <a:r>
              <a:rPr lang="en-US" dirty="0"/>
              <a:t>How to effectively present research papers</a:t>
            </a:r>
          </a:p>
          <a:p>
            <a:r>
              <a:rPr lang="en-US" dirty="0"/>
              <a:t>How to develop a thesis proposal</a:t>
            </a:r>
          </a:p>
          <a:p>
            <a:endParaRPr lang="en-US" dirty="0"/>
          </a:p>
        </p:txBody>
      </p:sp>
    </p:spTree>
    <p:extLst>
      <p:ext uri="{BB962C8B-B14F-4D97-AF65-F5344CB8AC3E}">
        <p14:creationId xmlns:p14="http://schemas.microsoft.com/office/powerpoint/2010/main" val="83524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8673-C9A4-FA40-86E7-9FDBB9EFB2CB}"/>
              </a:ext>
            </a:extLst>
          </p:cNvPr>
          <p:cNvSpPr>
            <a:spLocks noGrp="1"/>
          </p:cNvSpPr>
          <p:nvPr>
            <p:ph type="title"/>
          </p:nvPr>
        </p:nvSpPr>
        <p:spPr/>
        <p:txBody>
          <a:bodyPr/>
          <a:lstStyle/>
          <a:p>
            <a:r>
              <a:rPr lang="en-US" dirty="0"/>
              <a:t>Rest of Today’s Agenda	</a:t>
            </a:r>
          </a:p>
        </p:txBody>
      </p:sp>
      <p:sp>
        <p:nvSpPr>
          <p:cNvPr id="3" name="Content Placeholder 2">
            <a:extLst>
              <a:ext uri="{FF2B5EF4-FFF2-40B4-BE49-F238E27FC236}">
                <a16:creationId xmlns:a16="http://schemas.microsoft.com/office/drawing/2014/main" id="{66A33B36-2132-6D43-AEF1-7E9CCFF63CFA}"/>
              </a:ext>
            </a:extLst>
          </p:cNvPr>
          <p:cNvSpPr>
            <a:spLocks noGrp="1"/>
          </p:cNvSpPr>
          <p:nvPr>
            <p:ph idx="1"/>
          </p:nvPr>
        </p:nvSpPr>
        <p:spPr/>
        <p:txBody>
          <a:bodyPr/>
          <a:lstStyle/>
          <a:p>
            <a:r>
              <a:rPr lang="en-US" dirty="0"/>
              <a:t>Some common tools for the course:</a:t>
            </a:r>
          </a:p>
          <a:p>
            <a:r>
              <a:rPr lang="en-US" dirty="0"/>
              <a:t>Latex</a:t>
            </a:r>
          </a:p>
          <a:p>
            <a:r>
              <a:rPr lang="en-US" dirty="0"/>
              <a:t>Zotero</a:t>
            </a:r>
          </a:p>
          <a:p>
            <a:r>
              <a:rPr lang="en-US" dirty="0"/>
              <a:t>Git</a:t>
            </a:r>
          </a:p>
          <a:p>
            <a:pPr marL="0" indent="0">
              <a:buNone/>
            </a:pPr>
            <a:endParaRPr lang="en-US" dirty="0"/>
          </a:p>
        </p:txBody>
      </p:sp>
    </p:spTree>
    <p:extLst>
      <p:ext uri="{BB962C8B-B14F-4D97-AF65-F5344CB8AC3E}">
        <p14:creationId xmlns:p14="http://schemas.microsoft.com/office/powerpoint/2010/main" val="85871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F417-62BA-394C-A14E-18F13B0D9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C854A8-6F86-2748-BD21-732949806A16}"/>
              </a:ext>
            </a:extLst>
          </p:cNvPr>
          <p:cNvSpPr>
            <a:spLocks noGrp="1"/>
          </p:cNvSpPr>
          <p:nvPr>
            <p:ph idx="1"/>
          </p:nvPr>
        </p:nvSpPr>
        <p:spPr/>
        <p:txBody>
          <a:bodyPr/>
          <a:lstStyle/>
          <a:p>
            <a:r>
              <a:rPr lang="en-US" dirty="0"/>
              <a:t>The objectives of this course are for you to gain an understanding of :</a:t>
            </a:r>
          </a:p>
          <a:p>
            <a:r>
              <a:rPr lang="en-US" dirty="0"/>
              <a:t>How to design an experiment and the statistical analysis of the resulting experimental data.</a:t>
            </a:r>
          </a:p>
          <a:p>
            <a:r>
              <a:rPr lang="en-US" dirty="0"/>
              <a:t>Basic usage of cloud computing for CS research.</a:t>
            </a:r>
          </a:p>
          <a:p>
            <a:r>
              <a:rPr lang="en-US" dirty="0"/>
              <a:t>and appreciation for and understanding of different subfields of CS and their approaches to CS research,</a:t>
            </a:r>
          </a:p>
          <a:p>
            <a:endParaRPr lang="en-US" dirty="0"/>
          </a:p>
        </p:txBody>
      </p:sp>
    </p:spTree>
    <p:extLst>
      <p:ext uri="{BB962C8B-B14F-4D97-AF65-F5344CB8AC3E}">
        <p14:creationId xmlns:p14="http://schemas.microsoft.com/office/powerpoint/2010/main" val="7042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US">
                <a:latin typeface="Tahoma" charset="0"/>
              </a:rPr>
              <a:t>Course Ground Rules</a:t>
            </a:r>
          </a:p>
        </p:txBody>
      </p:sp>
      <p:sp>
        <p:nvSpPr>
          <p:cNvPr id="8194" name="Content Placeholder 3"/>
          <p:cNvSpPr>
            <a:spLocks noGrp="1"/>
          </p:cNvSpPr>
          <p:nvPr>
            <p:ph idx="1"/>
          </p:nvPr>
        </p:nvSpPr>
        <p:spPr/>
        <p:txBody>
          <a:bodyPr/>
          <a:lstStyle/>
          <a:p>
            <a:r>
              <a:rPr lang="en-US" dirty="0">
                <a:latin typeface="Tahoma" charset="0"/>
              </a:rPr>
              <a:t>Try to understand</a:t>
            </a:r>
          </a:p>
          <a:p>
            <a:r>
              <a:rPr lang="en-US" dirty="0">
                <a:latin typeface="Tahoma" charset="0"/>
              </a:rPr>
              <a:t>Don</a:t>
            </a:r>
            <a:r>
              <a:rPr lang="ja-JP" altLang="en-US" dirty="0">
                <a:latin typeface="Tahoma" charset="0"/>
              </a:rPr>
              <a:t>’</a:t>
            </a:r>
            <a:r>
              <a:rPr lang="en-US" altLang="ja-JP" dirty="0">
                <a:latin typeface="Tahoma" charset="0"/>
              </a:rPr>
              <a:t>t be afraid to ask (email okay)</a:t>
            </a:r>
          </a:p>
          <a:p>
            <a:r>
              <a:rPr lang="en-US" altLang="ja-JP" dirty="0">
                <a:latin typeface="Tahoma" charset="0"/>
              </a:rPr>
              <a:t>Don’t be afraid to comment</a:t>
            </a:r>
          </a:p>
          <a:p>
            <a:r>
              <a:rPr lang="en-US" dirty="0">
                <a:latin typeface="Tahoma" charset="0"/>
              </a:rPr>
              <a:t>Be constructive</a:t>
            </a:r>
          </a:p>
          <a:p>
            <a:r>
              <a:rPr lang="en-US" dirty="0">
                <a:latin typeface="Tahoma" charset="0"/>
              </a:rPr>
              <a:t>Be polite</a:t>
            </a:r>
          </a:p>
          <a:p>
            <a:r>
              <a:rPr lang="en-US" dirty="0">
                <a:latin typeface="Tahoma" charset="0"/>
              </a:rPr>
              <a:t>Don</a:t>
            </a:r>
            <a:r>
              <a:rPr lang="ja-JP" altLang="en-US" dirty="0">
                <a:latin typeface="Tahoma" charset="0"/>
              </a:rPr>
              <a:t>’</a:t>
            </a:r>
            <a:r>
              <a:rPr lang="en-US" altLang="ja-JP" dirty="0">
                <a:latin typeface="Tahoma" charset="0"/>
              </a:rPr>
              <a:t>t be afraid to criticize (constructively!)</a:t>
            </a:r>
          </a:p>
          <a:p>
            <a:r>
              <a:rPr lang="en-US" dirty="0">
                <a:latin typeface="Tahoma" charset="0"/>
              </a:rPr>
              <a:t>Be prepared &amp; do the work on time</a:t>
            </a:r>
          </a:p>
        </p:txBody>
      </p:sp>
    </p:spTree>
  </p:cSld>
  <p:clrMapOvr>
    <a:masterClrMapping/>
  </p:clrMapOvr>
  <p:transition advTm="3247"/>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atin typeface="Tahoma" charset="0"/>
              </a:rPr>
              <a:t>Grading</a:t>
            </a:r>
          </a:p>
        </p:txBody>
      </p:sp>
      <p:sp>
        <p:nvSpPr>
          <p:cNvPr id="10242" name="Content Placeholder 2"/>
          <p:cNvSpPr>
            <a:spLocks noGrp="1"/>
          </p:cNvSpPr>
          <p:nvPr>
            <p:ph idx="1"/>
          </p:nvPr>
        </p:nvSpPr>
        <p:spPr/>
        <p:txBody>
          <a:bodyPr/>
          <a:lstStyle/>
          <a:p>
            <a:r>
              <a:rPr lang="en-US" dirty="0"/>
              <a:t>Writing assignments/Paper 30%</a:t>
            </a:r>
          </a:p>
          <a:p>
            <a:r>
              <a:rPr lang="en-US" dirty="0"/>
              <a:t>Oral Presentation 15%</a:t>
            </a:r>
          </a:p>
          <a:p>
            <a:r>
              <a:rPr lang="en-US" dirty="0"/>
              <a:t>Class participation and/or online discussion 15%</a:t>
            </a:r>
          </a:p>
          <a:p>
            <a:r>
              <a:rPr lang="en-US" dirty="0"/>
              <a:t> Weekly journal 20%, </a:t>
            </a:r>
          </a:p>
          <a:p>
            <a:r>
              <a:rPr lang="en-US" dirty="0"/>
              <a:t>Experimental Design Assignment 10%, </a:t>
            </a:r>
          </a:p>
          <a:p>
            <a:r>
              <a:rPr lang="en-US" dirty="0"/>
              <a:t>Cloud assignment 10%</a:t>
            </a:r>
            <a:endParaRPr lang="en-US" sz="3200" dirty="0">
              <a:latin typeface="Tahoma" charset="0"/>
            </a:endParaRPr>
          </a:p>
        </p:txBody>
      </p:sp>
    </p:spTree>
  </p:cSld>
  <p:clrMapOvr>
    <a:masterClrMapping/>
  </p:clrMapOvr>
  <p:transition spd="slow" advTm="231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latin typeface="Tahoma" charset="0"/>
              </a:rPr>
              <a:t>In This Course</a:t>
            </a:r>
          </a:p>
        </p:txBody>
      </p:sp>
      <p:sp>
        <p:nvSpPr>
          <p:cNvPr id="6146" name="Content Placeholder 3"/>
          <p:cNvSpPr>
            <a:spLocks noGrp="1"/>
          </p:cNvSpPr>
          <p:nvPr>
            <p:ph idx="1"/>
          </p:nvPr>
        </p:nvSpPr>
        <p:spPr>
          <a:xfrm>
            <a:off x="152400" y="1371600"/>
            <a:ext cx="8686800" cy="4876800"/>
          </a:xfrm>
        </p:spPr>
        <p:txBody>
          <a:bodyPr/>
          <a:lstStyle/>
          <a:p>
            <a:r>
              <a:rPr lang="en-US" dirty="0">
                <a:latin typeface="Tahoma" charset="0"/>
              </a:rPr>
              <a:t>We will give you many research papers to read and hear many research talks</a:t>
            </a:r>
          </a:p>
          <a:p>
            <a:r>
              <a:rPr lang="en-US" dirty="0">
                <a:latin typeface="Tahoma" charset="0"/>
              </a:rPr>
              <a:t>If the paper is published, free to discuss anywhere even online. </a:t>
            </a:r>
          </a:p>
          <a:p>
            <a:r>
              <a:rPr lang="en-US" dirty="0">
                <a:latin typeface="Tahoma" charset="0"/>
              </a:rPr>
              <a:t>If the paper is </a:t>
            </a:r>
            <a:r>
              <a:rPr lang="en-US" u="sng" dirty="0">
                <a:latin typeface="Tahoma" charset="0"/>
              </a:rPr>
              <a:t>unpublished</a:t>
            </a:r>
            <a:r>
              <a:rPr lang="en-US" dirty="0">
                <a:latin typeface="Tahoma" charset="0"/>
              </a:rPr>
              <a:t> (it has been submitted and is currently under review)</a:t>
            </a:r>
          </a:p>
          <a:p>
            <a:pPr lvl="1"/>
            <a:r>
              <a:rPr lang="en-US" dirty="0">
                <a:solidFill>
                  <a:srgbClr val="FF0000"/>
                </a:solidFill>
                <a:latin typeface="Tahoma" charset="0"/>
              </a:rPr>
              <a:t>Treat it as confidential</a:t>
            </a:r>
          </a:p>
          <a:p>
            <a:pPr lvl="1"/>
            <a:r>
              <a:rPr lang="en-US" dirty="0">
                <a:solidFill>
                  <a:srgbClr val="FF0000"/>
                </a:solidFill>
                <a:latin typeface="Tahoma" charset="0"/>
              </a:rPr>
              <a:t>Do not show it to anyone outside of this class</a:t>
            </a:r>
          </a:p>
          <a:p>
            <a:r>
              <a:rPr lang="en-US" dirty="0">
                <a:latin typeface="Tahoma" charset="0"/>
              </a:rPr>
              <a:t>Be ready to put yourself in the mind of a reviewer, author, researcher.. as you’ll need to be each</a:t>
            </a:r>
          </a:p>
        </p:txBody>
      </p:sp>
    </p:spTree>
  </p:cSld>
  <p:clrMapOvr>
    <a:masterClrMapping/>
  </p:clrMapOvr>
  <p:transition advTm="159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29600" cy="914400"/>
          </a:xfrm>
        </p:spPr>
        <p:txBody>
          <a:bodyPr/>
          <a:lstStyle/>
          <a:p>
            <a:r>
              <a:rPr lang="en-US" dirty="0"/>
              <a:t>First Assignment</a:t>
            </a:r>
          </a:p>
        </p:txBody>
      </p:sp>
      <p:sp>
        <p:nvSpPr>
          <p:cNvPr id="3" name="Rectangle 2">
            <a:extLst>
              <a:ext uri="{FF2B5EF4-FFF2-40B4-BE49-F238E27FC236}">
                <a16:creationId xmlns:a16="http://schemas.microsoft.com/office/drawing/2014/main" id="{6787CAE5-1B07-9A4D-954C-0E89E5B08D97}"/>
              </a:ext>
            </a:extLst>
          </p:cNvPr>
          <p:cNvSpPr/>
          <p:nvPr/>
        </p:nvSpPr>
        <p:spPr>
          <a:xfrm>
            <a:off x="406400" y="628977"/>
            <a:ext cx="8737600" cy="5755422"/>
          </a:xfrm>
          <a:prstGeom prst="rect">
            <a:avLst/>
          </a:prstGeom>
        </p:spPr>
        <p:txBody>
          <a:bodyPr wrap="square">
            <a:spAutoFit/>
          </a:bodyPr>
          <a:lstStyle/>
          <a:p>
            <a:r>
              <a:rPr lang="en-US" sz="2000" dirty="0">
                <a:solidFill>
                  <a:srgbClr val="000000"/>
                </a:solidFill>
                <a:latin typeface="LatoWeb"/>
              </a:rPr>
              <a:t>Week 1 journal is to be done in latex, and you are to upload the pdf which will include a link to your git repo. </a:t>
            </a:r>
          </a:p>
          <a:p>
            <a:r>
              <a:rPr lang="en-US" sz="2000" dirty="0">
                <a:solidFill>
                  <a:srgbClr val="000000"/>
                </a:solidFill>
                <a:latin typeface="LatoWeb"/>
              </a:rPr>
              <a:t>The document should have a title/author. </a:t>
            </a:r>
          </a:p>
          <a:p>
            <a:r>
              <a:rPr lang="en-US" sz="2000" dirty="0">
                <a:solidFill>
                  <a:srgbClr val="000000"/>
                </a:solidFill>
                <a:latin typeface="LatoWeb"/>
              </a:rPr>
              <a:t>The first section should be 200-300 words on your goals for this course, what you hope to learn, which degree you are studying and something personal plus your photo as a figure. This same content should be in your canvas profile.</a:t>
            </a:r>
          </a:p>
          <a:p>
            <a:r>
              <a:rPr lang="en-US" sz="2000" dirty="0">
                <a:solidFill>
                  <a:srgbClr val="000000"/>
                </a:solidFill>
                <a:latin typeface="LatoWeb"/>
              </a:rPr>
              <a:t> The second section should be about where to find your source code and your learning.</a:t>
            </a:r>
          </a:p>
          <a:p>
            <a:pPr lvl="1"/>
            <a:r>
              <a:rPr lang="en-US" sz="2000" dirty="0">
                <a:solidFill>
                  <a:srgbClr val="000000"/>
                </a:solidFill>
                <a:latin typeface="LatoWeb"/>
              </a:rPr>
              <a:t>It should have  </a:t>
            </a:r>
            <a:r>
              <a:rPr lang="en-US" sz="2000" dirty="0" err="1">
                <a:solidFill>
                  <a:srgbClr val="000000"/>
                </a:solidFill>
                <a:latin typeface="LatoWeb"/>
              </a:rPr>
              <a:t>hyperref</a:t>
            </a:r>
            <a:r>
              <a:rPr lang="en-US" sz="2000" dirty="0">
                <a:solidFill>
                  <a:srgbClr val="000000"/>
                </a:solidFill>
                <a:latin typeface="LatoWeb"/>
              </a:rPr>
              <a:t>/link to git repo (either public or shared with </a:t>
            </a:r>
            <a:r>
              <a:rPr lang="en-US" sz="2000" u="sng" dirty="0">
                <a:solidFill>
                  <a:srgbClr val="000000"/>
                </a:solidFill>
                <a:latin typeface="LatoWeb"/>
                <a:hlinkClick r:id="rId2"/>
              </a:rPr>
              <a:t>tboult </a:t>
            </a:r>
            <a:r>
              <a:rPr lang="en-US" sz="2000" dirty="0">
                <a:solidFill>
                  <a:srgbClr val="000000"/>
                </a:solidFill>
                <a:latin typeface="LatoWeb"/>
              </a:rPr>
              <a:t> on </a:t>
            </a:r>
            <a:r>
              <a:rPr lang="en-US" sz="2000" dirty="0" err="1">
                <a:solidFill>
                  <a:srgbClr val="000000"/>
                </a:solidFill>
                <a:latin typeface="LatoWeb"/>
              </a:rPr>
              <a:t>github</a:t>
            </a:r>
            <a:r>
              <a:rPr lang="en-US" sz="2000" dirty="0">
                <a:solidFill>
                  <a:srgbClr val="000000"/>
                </a:solidFill>
                <a:latin typeface="LatoWeb"/>
              </a:rPr>
              <a:t> or tboult on bitbucket) for the body of the latex. </a:t>
            </a:r>
          </a:p>
          <a:p>
            <a:pPr lvl="1"/>
            <a:r>
              <a:rPr lang="en-US" sz="2000" dirty="0">
                <a:solidFill>
                  <a:srgbClr val="000000"/>
                </a:solidFill>
                <a:latin typeface="LatoWeb"/>
              </a:rPr>
              <a:t>Describe with whom you shared it and what tools you used. The body should discuss your learning from this week,  problem/struggles you had and how you overcame them.</a:t>
            </a:r>
          </a:p>
          <a:p>
            <a:r>
              <a:rPr lang="en-US" sz="2000" dirty="0">
                <a:solidFill>
                  <a:srgbClr val="000000"/>
                </a:solidFill>
                <a:latin typeface="LatoWeb"/>
              </a:rPr>
              <a:t>The third section should contain a 1-3 sentence description, plus citation, to each of five papers that are related to your research.  It should reproduce at least 1 equation from at least 1 paper and discuss it. </a:t>
            </a:r>
          </a:p>
          <a:p>
            <a:r>
              <a:rPr lang="en-US" sz="2000" dirty="0">
                <a:solidFill>
                  <a:srgbClr val="000000"/>
                </a:solidFill>
                <a:latin typeface="LatoWeb"/>
              </a:rPr>
              <a:t>The paper should end with a bibliography in IEEE format. </a:t>
            </a:r>
          </a:p>
        </p:txBody>
      </p:sp>
    </p:spTree>
    <p:extLst>
      <p:ext uri="{BB962C8B-B14F-4D97-AF65-F5344CB8AC3E}">
        <p14:creationId xmlns:p14="http://schemas.microsoft.com/office/powerpoint/2010/main" val="12972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atin typeface="Tahoma" charset="0"/>
              </a:rPr>
              <a:t>Role of Research</a:t>
            </a:r>
          </a:p>
        </p:txBody>
      </p:sp>
      <p:sp>
        <p:nvSpPr>
          <p:cNvPr id="11266" name="Rectangle 3"/>
          <p:cNvSpPr>
            <a:spLocks noGrp="1" noChangeArrowheads="1"/>
          </p:cNvSpPr>
          <p:nvPr>
            <p:ph type="body" idx="1"/>
          </p:nvPr>
        </p:nvSpPr>
        <p:spPr>
          <a:xfrm>
            <a:off x="457200" y="1066800"/>
            <a:ext cx="8458200" cy="5334000"/>
          </a:xfrm>
        </p:spPr>
        <p:txBody>
          <a:bodyPr/>
          <a:lstStyle/>
          <a:p>
            <a:pPr>
              <a:lnSpc>
                <a:spcPct val="90000"/>
              </a:lnSpc>
            </a:pPr>
            <a:r>
              <a:rPr lang="en-US" dirty="0">
                <a:latin typeface="Tahoma" charset="0"/>
              </a:rPr>
              <a:t>Should be about some problem that encourages enthusiasm (for you) and interest (for others)</a:t>
            </a:r>
          </a:p>
          <a:p>
            <a:pPr>
              <a:lnSpc>
                <a:spcPct val="90000"/>
              </a:lnSpc>
            </a:pPr>
            <a:r>
              <a:rPr lang="en-US" dirty="0">
                <a:latin typeface="Tahoma" charset="0"/>
              </a:rPr>
              <a:t>Is often generated from the thought </a:t>
            </a:r>
            <a:r>
              <a:rPr lang="ja-JP" altLang="en-US" dirty="0">
                <a:latin typeface="Arial" charset="0"/>
              </a:rPr>
              <a:t>“</a:t>
            </a:r>
            <a:r>
              <a:rPr lang="en-US" altLang="ja-JP" dirty="0">
                <a:latin typeface="Tahoma" charset="0"/>
              </a:rPr>
              <a:t>what we</a:t>
            </a:r>
            <a:r>
              <a:rPr lang="ja-JP" altLang="en-US" dirty="0">
                <a:latin typeface="Arial" charset="0"/>
              </a:rPr>
              <a:t>’</a:t>
            </a:r>
            <a:r>
              <a:rPr lang="en-US" altLang="ja-JP" dirty="0" err="1">
                <a:latin typeface="Tahoma" charset="0"/>
              </a:rPr>
              <a:t>ve</a:t>
            </a:r>
            <a:r>
              <a:rPr lang="en-US" altLang="ja-JP" dirty="0">
                <a:latin typeface="Tahoma" charset="0"/>
              </a:rPr>
              <a:t> got now/from the past </a:t>
            </a:r>
            <a:r>
              <a:rPr lang="en-US" altLang="ja-JP" dirty="0" err="1">
                <a:latin typeface="Tahoma" charset="0"/>
              </a:rPr>
              <a:t>isn</a:t>
            </a:r>
            <a:r>
              <a:rPr lang="ja-JP" altLang="en-US" dirty="0">
                <a:latin typeface="Arial" charset="0"/>
              </a:rPr>
              <a:t>’</a:t>
            </a:r>
            <a:r>
              <a:rPr lang="en-US" altLang="ja-JP" dirty="0">
                <a:latin typeface="Tahoma" charset="0"/>
              </a:rPr>
              <a:t>t quite right/good enough – we can do better…</a:t>
            </a:r>
            <a:r>
              <a:rPr lang="ja-JP" altLang="en-US" dirty="0">
                <a:latin typeface="Arial" charset="0"/>
              </a:rPr>
              <a:t>”</a:t>
            </a:r>
            <a:endParaRPr lang="en-US" altLang="ja-JP" dirty="0">
              <a:latin typeface="Tahoma" charset="0"/>
            </a:endParaRPr>
          </a:p>
          <a:p>
            <a:pPr>
              <a:lnSpc>
                <a:spcPct val="90000"/>
              </a:lnSpc>
            </a:pPr>
            <a:r>
              <a:rPr lang="en-US" dirty="0">
                <a:latin typeface="Tahoma" charset="0"/>
              </a:rPr>
              <a:t>Consists of work that leads to a meaningful contribution and evaluates that contribution</a:t>
            </a:r>
          </a:p>
          <a:p>
            <a:pPr>
              <a:lnSpc>
                <a:spcPct val="90000"/>
              </a:lnSpc>
            </a:pPr>
            <a:r>
              <a:rPr lang="en-US" dirty="0">
                <a:latin typeface="Tahoma" charset="0"/>
              </a:rPr>
              <a:t>Generates, in some way, a better solution to the problem – it advances the state of the art</a:t>
            </a:r>
          </a:p>
          <a:p>
            <a:pPr>
              <a:lnSpc>
                <a:spcPct val="90000"/>
              </a:lnSpc>
            </a:pPr>
            <a:r>
              <a:rPr lang="en-US" dirty="0">
                <a:latin typeface="Tahoma" charset="0"/>
              </a:rPr>
              <a:t>Needs to be shared and used to have an impact</a:t>
            </a:r>
          </a:p>
          <a:p>
            <a:pPr>
              <a:lnSpc>
                <a:spcPct val="90000"/>
              </a:lnSpc>
            </a:pPr>
            <a:r>
              <a:rPr lang="en-US" dirty="0">
                <a:latin typeface="Tahoma" charset="0"/>
              </a:rPr>
              <a:t>Probably needs to be reviewed before most will consider using it. </a:t>
            </a:r>
          </a:p>
          <a:p>
            <a:pPr lvl="1">
              <a:lnSpc>
                <a:spcPct val="90000"/>
              </a:lnSpc>
            </a:pPr>
            <a:endParaRPr lang="en-US" dirty="0">
              <a:latin typeface="Tahoma" charset="0"/>
            </a:endParaRPr>
          </a:p>
          <a:p>
            <a:pPr lvl="1">
              <a:lnSpc>
                <a:spcPct val="90000"/>
              </a:lnSpc>
            </a:pPr>
            <a:endParaRPr lang="en-US" dirty="0">
              <a:latin typeface="Tahoma" charset="0"/>
            </a:endParaRPr>
          </a:p>
          <a:p>
            <a:pPr lvl="1">
              <a:lnSpc>
                <a:spcPct val="90000"/>
              </a:lnSpc>
            </a:pPr>
            <a:endParaRPr lang="en-US" dirty="0">
              <a:latin typeface="Tahoma"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US">
                <a:latin typeface="Tahoma" charset="0"/>
              </a:rPr>
              <a:t>What Is Research?</a:t>
            </a:r>
          </a:p>
        </p:txBody>
      </p:sp>
      <p:sp>
        <p:nvSpPr>
          <p:cNvPr id="12290" name="Rectangle 3"/>
          <p:cNvSpPr>
            <a:spLocks noGrp="1" noChangeArrowheads="1"/>
          </p:cNvSpPr>
          <p:nvPr>
            <p:ph type="body" idx="1"/>
          </p:nvPr>
        </p:nvSpPr>
        <p:spPr/>
        <p:txBody>
          <a:bodyPr/>
          <a:lstStyle/>
          <a:p>
            <a:r>
              <a:rPr lang="en-US" b="1">
                <a:latin typeface="Tahoma" charset="0"/>
              </a:rPr>
              <a:t>Merriam-Webster</a:t>
            </a:r>
            <a:r>
              <a:rPr lang="ja-JP" altLang="en-US" b="1">
                <a:latin typeface="Arial" charset="0"/>
              </a:rPr>
              <a:t>’</a:t>
            </a:r>
            <a:r>
              <a:rPr lang="en-US" altLang="ja-JP" b="1">
                <a:latin typeface="Tahoma" charset="0"/>
              </a:rPr>
              <a:t>s definition:</a:t>
            </a:r>
          </a:p>
          <a:p>
            <a:pPr>
              <a:buFont typeface="Wingdings" charset="0"/>
              <a:buNone/>
            </a:pPr>
            <a:r>
              <a:rPr lang="en-US" b="1">
                <a:latin typeface="Tahoma" charset="0"/>
              </a:rPr>
              <a:t>	1</a:t>
            </a:r>
            <a:r>
              <a:rPr lang="en-US">
                <a:latin typeface="Tahoma" charset="0"/>
              </a:rPr>
              <a:t> </a:t>
            </a:r>
            <a:r>
              <a:rPr lang="en-US" b="1">
                <a:latin typeface="Tahoma" charset="0"/>
              </a:rPr>
              <a:t>:</a:t>
            </a:r>
            <a:r>
              <a:rPr lang="en-US">
                <a:latin typeface="Tahoma" charset="0"/>
              </a:rPr>
              <a:t> careful or diligent search</a:t>
            </a:r>
            <a:br>
              <a:rPr lang="en-US">
                <a:latin typeface="Tahoma" charset="0"/>
              </a:rPr>
            </a:br>
            <a:r>
              <a:rPr lang="en-US" b="1">
                <a:latin typeface="Tahoma" charset="0"/>
              </a:rPr>
              <a:t>2</a:t>
            </a:r>
            <a:r>
              <a:rPr lang="en-US">
                <a:latin typeface="Tahoma" charset="0"/>
              </a:rPr>
              <a:t> </a:t>
            </a:r>
            <a:r>
              <a:rPr lang="en-US" b="1">
                <a:latin typeface="Tahoma" charset="0"/>
              </a:rPr>
              <a:t>:</a:t>
            </a:r>
            <a:r>
              <a:rPr lang="en-US">
                <a:latin typeface="Tahoma" charset="0"/>
              </a:rPr>
              <a:t> studious inquiry or examination; </a:t>
            </a:r>
            <a:r>
              <a:rPr lang="en-US" i="1">
                <a:latin typeface="Tahoma" charset="0"/>
              </a:rPr>
              <a:t>especially</a:t>
            </a:r>
            <a:r>
              <a:rPr lang="en-US">
                <a:latin typeface="Tahoma" charset="0"/>
              </a:rPr>
              <a:t> </a:t>
            </a:r>
            <a:r>
              <a:rPr lang="en-US" b="1">
                <a:latin typeface="Tahoma" charset="0"/>
              </a:rPr>
              <a:t>:</a:t>
            </a:r>
            <a:r>
              <a:rPr lang="en-US">
                <a:latin typeface="Tahoma" charset="0"/>
              </a:rPr>
              <a:t> investigation or experimentation aimed at the discovery and interpretation of facts, revision of accepted theories or laws in the light of new facts, or practical application of such new or revised theories or laws</a:t>
            </a:r>
            <a:br>
              <a:rPr lang="en-US">
                <a:latin typeface="Tahoma" charset="0"/>
              </a:rPr>
            </a:br>
            <a:r>
              <a:rPr lang="en-US" b="1">
                <a:latin typeface="Tahoma" charset="0"/>
              </a:rPr>
              <a:t>3</a:t>
            </a:r>
            <a:r>
              <a:rPr lang="en-US">
                <a:latin typeface="Tahoma" charset="0"/>
              </a:rPr>
              <a:t> </a:t>
            </a:r>
            <a:r>
              <a:rPr lang="en-US" b="1">
                <a:latin typeface="Tahoma" charset="0"/>
              </a:rPr>
              <a:t>:</a:t>
            </a:r>
            <a:r>
              <a:rPr lang="en-US">
                <a:latin typeface="Tahoma" charset="0"/>
              </a:rPr>
              <a:t> the collecting of information about a particular subject </a:t>
            </a:r>
          </a:p>
        </p:txBody>
      </p:sp>
    </p:spTree>
  </p:cSld>
  <p:clrMapOvr>
    <a:masterClrMapping/>
  </p:clrMapOvr>
</p:sld>
</file>

<file path=ppt/theme/theme1.xml><?xml version="1.0" encoding="utf-8"?>
<a:theme xmlns:a="http://schemas.openxmlformats.org/drawingml/2006/main" name="Contemporary Portrait">
  <a:themeElements>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fontScheme name="Contemporary Portra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6">
        <a:dk1>
          <a:srgbClr val="FFFFFF"/>
        </a:dk1>
        <a:lt1>
          <a:srgbClr val="FFCC00"/>
        </a:lt1>
        <a:dk2>
          <a:srgbClr val="000066"/>
        </a:dk2>
        <a:lt2>
          <a:srgbClr val="FFCC00"/>
        </a:lt2>
        <a:accent1>
          <a:srgbClr val="3399FF"/>
        </a:accent1>
        <a:accent2>
          <a:srgbClr val="33CCCC"/>
        </a:accent2>
        <a:accent3>
          <a:srgbClr val="AAAAB8"/>
        </a:accent3>
        <a:accent4>
          <a:srgbClr val="DAAE00"/>
        </a:accent4>
        <a:accent5>
          <a:srgbClr val="ADCA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000000"/>
        </a:dk1>
        <a:lt1>
          <a:srgbClr val="FFFFFF"/>
        </a:lt1>
        <a:dk2>
          <a:srgbClr val="000099"/>
        </a:dk2>
        <a:lt2>
          <a:srgbClr val="3366FF"/>
        </a:lt2>
        <a:accent1>
          <a:srgbClr val="0066FF"/>
        </a:accent1>
        <a:accent2>
          <a:srgbClr val="008080"/>
        </a:accent2>
        <a:accent3>
          <a:srgbClr val="FFFFFF"/>
        </a:accent3>
        <a:accent4>
          <a:srgbClr val="000000"/>
        </a:accent4>
        <a:accent5>
          <a:srgbClr val="AAB8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9">
        <a:dk1>
          <a:srgbClr val="000000"/>
        </a:dk1>
        <a:lt1>
          <a:srgbClr val="FFFFFF"/>
        </a:lt1>
        <a:dk2>
          <a:srgbClr val="000000"/>
        </a:dk2>
        <a:lt2>
          <a:srgbClr val="393939"/>
        </a:lt2>
        <a:accent1>
          <a:srgbClr val="CBCBCB"/>
        </a:accent1>
        <a:accent2>
          <a:srgbClr val="505050"/>
        </a:accent2>
        <a:accent3>
          <a:srgbClr val="FFFFFF"/>
        </a:accent3>
        <a:accent4>
          <a:srgbClr val="000000"/>
        </a:accent4>
        <a:accent5>
          <a:srgbClr val="E2E2E2"/>
        </a:accent5>
        <a:accent6>
          <a:srgbClr val="484848"/>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CS1300.thmx</Template>
  <TotalTime>53691</TotalTime>
  <Words>1078</Words>
  <Application>Microsoft Macintosh PowerPoint</Application>
  <PresentationFormat>On-screen Show (4:3)</PresentationFormat>
  <Paragraphs>135</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LatoWeb</vt:lpstr>
      <vt:lpstr>Monotype Sorts</vt:lpstr>
      <vt:lpstr>Tahoma</vt:lpstr>
      <vt:lpstr>Times New Roman</vt:lpstr>
      <vt:lpstr>Wingdings</vt:lpstr>
      <vt:lpstr>Contemporary Portrait</vt:lpstr>
      <vt:lpstr>CS 6000 Research Methods</vt:lpstr>
      <vt:lpstr>PowerPoint Presentation</vt:lpstr>
      <vt:lpstr>PowerPoint Presentation</vt:lpstr>
      <vt:lpstr>Course Ground Rules</vt:lpstr>
      <vt:lpstr>Grading</vt:lpstr>
      <vt:lpstr>In This Course</vt:lpstr>
      <vt:lpstr>First Assignment</vt:lpstr>
      <vt:lpstr>Role of Research</vt:lpstr>
      <vt:lpstr>What Is Research?</vt:lpstr>
      <vt:lpstr>What Is Research? </vt:lpstr>
      <vt:lpstr>What Isn’t Research</vt:lpstr>
      <vt:lpstr>What is fundamental research </vt:lpstr>
      <vt:lpstr>PowerPoint Presentation</vt:lpstr>
      <vt:lpstr>Who Does Research?</vt:lpstr>
      <vt:lpstr>Who Does Research?</vt:lpstr>
      <vt:lpstr>Scope of Research</vt:lpstr>
      <vt:lpstr>What is Research? </vt:lpstr>
      <vt:lpstr>PowerPoint Presentation</vt:lpstr>
      <vt:lpstr>Approaches to CS research</vt:lpstr>
      <vt:lpstr>Rest of Today’s Agenda </vt:lpstr>
    </vt:vector>
  </TitlesOfParts>
  <Company>The University of Texas at Austin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research paper</dc:title>
  <dc:subject>CS 178H</dc:subject>
  <dc:creator>Vitaly Shmatikov</dc:creator>
  <cp:lastModifiedBy>Terry Boult</cp:lastModifiedBy>
  <cp:revision>5794</cp:revision>
  <cp:lastPrinted>1998-09-22T18:15:52Z</cp:lastPrinted>
  <dcterms:created xsi:type="dcterms:W3CDTF">1997-09-07T20:51:32Z</dcterms:created>
  <dcterms:modified xsi:type="dcterms:W3CDTF">2018-08-20T22:29:55Z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