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3"/>
  </p:notesMasterIdLst>
  <p:handoutMasterIdLst>
    <p:handoutMasterId r:id="rId44"/>
  </p:handoutMasterIdLst>
  <p:sldIdLst>
    <p:sldId id="983" r:id="rId2"/>
    <p:sldId id="1041" r:id="rId3"/>
    <p:sldId id="1088" r:id="rId4"/>
    <p:sldId id="1042" r:id="rId5"/>
    <p:sldId id="1043" r:id="rId6"/>
    <p:sldId id="1044" r:id="rId7"/>
    <p:sldId id="1045" r:id="rId8"/>
    <p:sldId id="1046" r:id="rId9"/>
    <p:sldId id="1047" r:id="rId10"/>
    <p:sldId id="1048" r:id="rId11"/>
    <p:sldId id="1049" r:id="rId12"/>
    <p:sldId id="1050" r:id="rId13"/>
    <p:sldId id="1085" r:id="rId14"/>
    <p:sldId id="1086" r:id="rId15"/>
    <p:sldId id="1051" r:id="rId16"/>
    <p:sldId id="1052" r:id="rId17"/>
    <p:sldId id="1053" r:id="rId18"/>
    <p:sldId id="1054" r:id="rId19"/>
    <p:sldId id="1055" r:id="rId20"/>
    <p:sldId id="1056" r:id="rId21"/>
    <p:sldId id="1057" r:id="rId22"/>
    <p:sldId id="1025" r:id="rId23"/>
    <p:sldId id="1066" r:id="rId24"/>
    <p:sldId id="1081" r:id="rId25"/>
    <p:sldId id="1073" r:id="rId26"/>
    <p:sldId id="1074" r:id="rId27"/>
    <p:sldId id="1075" r:id="rId28"/>
    <p:sldId id="1076" r:id="rId29"/>
    <p:sldId id="1077" r:id="rId30"/>
    <p:sldId id="1078" r:id="rId31"/>
    <p:sldId id="1027" r:id="rId32"/>
    <p:sldId id="1080" r:id="rId33"/>
    <p:sldId id="1024" r:id="rId34"/>
    <p:sldId id="1005" r:id="rId35"/>
    <p:sldId id="1006" r:id="rId36"/>
    <p:sldId id="1007" r:id="rId37"/>
    <p:sldId id="1008" r:id="rId38"/>
    <p:sldId id="1009" r:id="rId39"/>
    <p:sldId id="1010" r:id="rId40"/>
    <p:sldId id="1011" r:id="rId41"/>
    <p:sldId id="1012" r:id="rId42"/>
  </p:sldIdLst>
  <p:sldSz cx="9144000" cy="6858000" type="screen4x3"/>
  <p:notesSz cx="6985000" cy="9283700"/>
  <p:defaultTextStyle>
    <a:defPPr>
      <a:defRPr lang="en-US"/>
    </a:defPPr>
    <a:lvl1pPr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1pPr>
    <a:lvl2pPr marL="4572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2pPr>
    <a:lvl3pPr marL="9144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3pPr>
    <a:lvl4pPr marL="13716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4pPr>
    <a:lvl5pPr marL="1828800" algn="l" rtl="0" eaLnBrk="0" fontAlgn="base" hangingPunct="0">
      <a:spcBef>
        <a:spcPct val="20000"/>
      </a:spcBef>
      <a:spcAft>
        <a:spcPct val="0"/>
      </a:spcAft>
      <a:buClr>
        <a:schemeClr val="accent2"/>
      </a:buClr>
      <a:buChar char="•"/>
      <a:defRPr sz="2400" kern="1200">
        <a:solidFill>
          <a:schemeClr val="bg2"/>
        </a:solidFill>
        <a:latin typeface="Tahoma" charset="0"/>
        <a:ea typeface="ＭＳ Ｐゴシック" charset="0"/>
        <a:cs typeface="ＭＳ Ｐゴシック" charset="0"/>
      </a:defRPr>
    </a:lvl5pPr>
    <a:lvl6pPr marL="2286000" algn="l" defTabSz="457200" rtl="0" eaLnBrk="1" latinLnBrk="0" hangingPunct="1">
      <a:defRPr sz="2400" kern="1200">
        <a:solidFill>
          <a:schemeClr val="bg2"/>
        </a:solidFill>
        <a:latin typeface="Tahoma" charset="0"/>
        <a:ea typeface="ＭＳ Ｐゴシック" charset="0"/>
        <a:cs typeface="ＭＳ Ｐゴシック" charset="0"/>
      </a:defRPr>
    </a:lvl6pPr>
    <a:lvl7pPr marL="2743200" algn="l" defTabSz="457200" rtl="0" eaLnBrk="1" latinLnBrk="0" hangingPunct="1">
      <a:defRPr sz="2400" kern="1200">
        <a:solidFill>
          <a:schemeClr val="bg2"/>
        </a:solidFill>
        <a:latin typeface="Tahoma" charset="0"/>
        <a:ea typeface="ＭＳ Ｐゴシック" charset="0"/>
        <a:cs typeface="ＭＳ Ｐゴシック" charset="0"/>
      </a:defRPr>
    </a:lvl7pPr>
    <a:lvl8pPr marL="3200400" algn="l" defTabSz="457200" rtl="0" eaLnBrk="1" latinLnBrk="0" hangingPunct="1">
      <a:defRPr sz="2400" kern="1200">
        <a:solidFill>
          <a:schemeClr val="bg2"/>
        </a:solidFill>
        <a:latin typeface="Tahoma" charset="0"/>
        <a:ea typeface="ＭＳ Ｐゴシック" charset="0"/>
        <a:cs typeface="ＭＳ Ｐゴシック" charset="0"/>
      </a:defRPr>
    </a:lvl8pPr>
    <a:lvl9pPr marL="3657600" algn="l" defTabSz="457200" rtl="0" eaLnBrk="1" latinLnBrk="0" hangingPunct="1">
      <a:defRPr sz="2400" kern="1200">
        <a:solidFill>
          <a:schemeClr val="bg2"/>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352">
          <p15:clr>
            <a:srgbClr val="A4A3A4"/>
          </p15:clr>
        </p15:guide>
        <p15:guide id="2" pos="624">
          <p15:clr>
            <a:srgbClr val="A4A3A4"/>
          </p15:clr>
        </p15:guide>
      </p15:sldGuideLst>
    </p:ext>
    <p:ext uri="{2D200454-40CA-4A62-9FC3-DE9A4176ACB9}">
      <p15:notesGuideLst xmlns:p15="http://schemas.microsoft.com/office/powerpoint/2012/main">
        <p15:guide id="1" orient="horz" pos="2922">
          <p15:clr>
            <a:srgbClr val="A4A3A4"/>
          </p15:clr>
        </p15:guide>
        <p15:guide id="2" pos="21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AC7C"/>
    <a:srgbClr val="FFFF66"/>
    <a:srgbClr val="FFCCCC"/>
    <a:srgbClr val="FF99CC"/>
    <a:srgbClr val="99FF33"/>
    <a:srgbClr val="FFCC00"/>
    <a:srgbClr val="FF0000"/>
    <a:srgbClr val="FF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74925" autoAdjust="0"/>
  </p:normalViewPr>
  <p:slideViewPr>
    <p:cSldViewPr snapToObjects="1" showGuides="1">
      <p:cViewPr varScale="1">
        <p:scale>
          <a:sx n="127" d="100"/>
          <a:sy n="127" d="100"/>
        </p:scale>
        <p:origin x="1872" y="176"/>
      </p:cViewPr>
      <p:guideLst>
        <p:guide orient="horz" pos="2352"/>
        <p:guide pos="624"/>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napToObjects="1" showGuides="1">
      <p:cViewPr varScale="1">
        <p:scale>
          <a:sx n="87" d="100"/>
          <a:sy n="87" d="100"/>
        </p:scale>
        <p:origin x="-1914" y="-96"/>
      </p:cViewPr>
      <p:guideLst>
        <p:guide orient="horz" pos="2922"/>
        <p:guide pos="219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959225"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algn="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959225"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algn="r" defTabSz="928688">
              <a:spcBef>
                <a:spcPct val="0"/>
              </a:spcBef>
              <a:buClrTx/>
              <a:buFontTx/>
              <a:buNone/>
              <a:defRPr sz="1200">
                <a:solidFill>
                  <a:schemeClr val="tx1"/>
                </a:solidFill>
                <a:latin typeface="Times New Roman" charset="0"/>
                <a:cs typeface="+mn-cs"/>
              </a:defRPr>
            </a:lvl1pPr>
          </a:lstStyle>
          <a:p>
            <a:pPr>
              <a:defRPr/>
            </a:pPr>
            <a:fld id="{2523970D-2FD5-E548-BF7C-6A41CE8B5726}" type="slidenum">
              <a:rPr lang="en-US"/>
              <a:pPr>
                <a:defRPr/>
              </a:pPr>
              <a:t>‹#›</a:t>
            </a:fld>
            <a:endParaRPr lang="en-US"/>
          </a:p>
        </p:txBody>
      </p:sp>
    </p:spTree>
    <p:extLst>
      <p:ext uri="{BB962C8B-B14F-4D97-AF65-F5344CB8AC3E}">
        <p14:creationId xmlns:p14="http://schemas.microsoft.com/office/powerpoint/2010/main" val="385948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9459" name="Rectangle 3"/>
          <p:cNvSpPr>
            <a:spLocks noGrp="1" noChangeArrowheads="1"/>
          </p:cNvSpPr>
          <p:nvPr>
            <p:ph type="dt" idx="1"/>
          </p:nvPr>
        </p:nvSpPr>
        <p:spPr bwMode="auto">
          <a:xfrm>
            <a:off x="3959225" y="0"/>
            <a:ext cx="3025775" cy="46355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lvl1pPr algn="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3163" y="696913"/>
            <a:ext cx="4641850" cy="34798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61" name="Rectangle 5"/>
          <p:cNvSpPr>
            <a:spLocks noGrp="1" noChangeArrowheads="1"/>
          </p:cNvSpPr>
          <p:nvPr>
            <p:ph type="body" sz="quarter" idx="3"/>
          </p:nvPr>
        </p:nvSpPr>
        <p:spPr bwMode="auto">
          <a:xfrm>
            <a:off x="930275" y="4408488"/>
            <a:ext cx="5124450" cy="4178300"/>
          </a:xfrm>
          <a:prstGeom prst="rect">
            <a:avLst/>
          </a:prstGeom>
          <a:noFill/>
          <a:ln w="9525">
            <a:noFill/>
            <a:miter lim="800000"/>
            <a:headEnd/>
            <a:tailEnd/>
          </a:ln>
          <a:effectLst/>
        </p:spPr>
        <p:txBody>
          <a:bodyPr vert="horz" wrap="square" lIns="92929" tIns="46466" rIns="92929" bIns="464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defTabSz="928688">
              <a:spcBef>
                <a:spcPct val="0"/>
              </a:spcBef>
              <a:buClrTx/>
              <a:buFontTx/>
              <a:buNone/>
              <a:defRPr sz="1200">
                <a:solidFill>
                  <a:schemeClr val="tx1"/>
                </a:solidFill>
                <a:latin typeface="Times New Roman" pitchFamily="18" charset="0"/>
                <a:ea typeface="+mn-ea"/>
                <a:cs typeface="+mn-cs"/>
              </a:defRPr>
            </a:lvl1pPr>
          </a:lstStyle>
          <a:p>
            <a:pPr>
              <a:defRPr/>
            </a:pPr>
            <a:endParaRPr lang="en-US"/>
          </a:p>
        </p:txBody>
      </p:sp>
      <p:sp>
        <p:nvSpPr>
          <p:cNvPr id="19463" name="Rectangle 7"/>
          <p:cNvSpPr>
            <a:spLocks noGrp="1" noChangeArrowheads="1"/>
          </p:cNvSpPr>
          <p:nvPr>
            <p:ph type="sldNum" sz="quarter" idx="5"/>
          </p:nvPr>
        </p:nvSpPr>
        <p:spPr bwMode="auto">
          <a:xfrm>
            <a:off x="3959225" y="8820150"/>
            <a:ext cx="3025775" cy="463550"/>
          </a:xfrm>
          <a:prstGeom prst="rect">
            <a:avLst/>
          </a:prstGeom>
          <a:noFill/>
          <a:ln w="9525">
            <a:noFill/>
            <a:miter lim="800000"/>
            <a:headEnd/>
            <a:tailEnd/>
          </a:ln>
          <a:effectLst/>
        </p:spPr>
        <p:txBody>
          <a:bodyPr vert="horz" wrap="square" lIns="92929" tIns="46466" rIns="92929" bIns="46466" numCol="1" anchor="b" anchorCtr="0" compatLnSpc="1">
            <a:prstTxWarp prst="textNoShape">
              <a:avLst/>
            </a:prstTxWarp>
          </a:bodyPr>
          <a:lstStyle>
            <a:lvl1pPr algn="r" defTabSz="928688">
              <a:spcBef>
                <a:spcPct val="0"/>
              </a:spcBef>
              <a:buClrTx/>
              <a:buFontTx/>
              <a:buNone/>
              <a:defRPr sz="1200">
                <a:solidFill>
                  <a:schemeClr val="tx1"/>
                </a:solidFill>
                <a:latin typeface="Times New Roman" charset="0"/>
                <a:cs typeface="+mn-cs"/>
              </a:defRPr>
            </a:lvl1pPr>
          </a:lstStyle>
          <a:p>
            <a:pPr>
              <a:defRPr/>
            </a:pPr>
            <a:fld id="{4B2ACDD3-EC5A-6540-851B-9BBD442865FB}" type="slidenum">
              <a:rPr lang="en-US"/>
              <a:pPr>
                <a:defRPr/>
              </a:pPr>
              <a:t>‹#›</a:t>
            </a:fld>
            <a:endParaRPr lang="en-US"/>
          </a:p>
        </p:txBody>
      </p:sp>
    </p:spTree>
    <p:extLst>
      <p:ext uri="{BB962C8B-B14F-4D97-AF65-F5344CB8AC3E}">
        <p14:creationId xmlns:p14="http://schemas.microsoft.com/office/powerpoint/2010/main" val="891853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charset="0"/>
                <a:ea typeface="ＭＳ Ｐゴシック" charset="0"/>
                <a:cs typeface="ＭＳ Ｐゴシック" charset="0"/>
              </a:defRPr>
            </a:lvl1pPr>
            <a:lvl2pPr marL="742950" indent="-285750" defTabSz="928688">
              <a:defRPr sz="2400">
                <a:solidFill>
                  <a:schemeClr val="bg2"/>
                </a:solidFill>
                <a:latin typeface="Tahoma" charset="0"/>
                <a:ea typeface="ＭＳ Ｐゴシック" charset="0"/>
              </a:defRPr>
            </a:lvl2pPr>
            <a:lvl3pPr marL="1143000" indent="-228600" defTabSz="928688">
              <a:defRPr sz="2400">
                <a:solidFill>
                  <a:schemeClr val="bg2"/>
                </a:solidFill>
                <a:latin typeface="Tahoma" charset="0"/>
                <a:ea typeface="ＭＳ Ｐゴシック" charset="0"/>
              </a:defRPr>
            </a:lvl3pPr>
            <a:lvl4pPr marL="1600200" indent="-228600" defTabSz="928688">
              <a:defRPr sz="2400">
                <a:solidFill>
                  <a:schemeClr val="bg2"/>
                </a:solidFill>
                <a:latin typeface="Tahoma" charset="0"/>
                <a:ea typeface="ＭＳ Ｐゴシック" charset="0"/>
              </a:defRPr>
            </a:lvl4pPr>
            <a:lvl5pPr marL="2057400" indent="-228600" defTabSz="928688">
              <a:defRPr sz="2400">
                <a:solidFill>
                  <a:schemeClr val="bg2"/>
                </a:solidFill>
                <a:latin typeface="Tahoma" charset="0"/>
                <a:ea typeface="ＭＳ Ｐゴシック"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fld id="{78CB8C2D-D51C-E840-B21F-B420763B9E01}" type="slidenum">
              <a:rPr lang="en-US" sz="1200">
                <a:solidFill>
                  <a:schemeClr val="tx1"/>
                </a:solidFill>
                <a:latin typeface="Times New Roman" charset="0"/>
              </a:rPr>
              <a:pPr/>
              <a:t>4</a:t>
            </a:fld>
            <a:endParaRPr lang="en-US" sz="1200">
              <a:solidFill>
                <a:schemeClr val="tx1"/>
              </a:solidFill>
              <a:latin typeface="Times New Roman" charset="0"/>
            </a:endParaRPr>
          </a:p>
        </p:txBody>
      </p:sp>
      <p:sp>
        <p:nvSpPr>
          <p:cNvPr id="24578" name="Rectangle 2"/>
          <p:cNvSpPr>
            <a:spLocks noGrp="1" noRot="1" noChangeAspect="1" noChangeArrowheads="1" noTextEdit="1"/>
          </p:cNvSpPr>
          <p:nvPr>
            <p:ph type="sldImg"/>
          </p:nvPr>
        </p:nvSpPr>
        <p:spPr>
          <a:xfrm>
            <a:off x="1174750" y="696913"/>
            <a:ext cx="4638675" cy="3479800"/>
          </a:xfrm>
          <a:ln/>
        </p:spPr>
      </p:sp>
      <p:sp>
        <p:nvSpPr>
          <p:cNvPr id="24579"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charset="0"/>
                <a:ea typeface="ＭＳ Ｐゴシック" charset="0"/>
                <a:cs typeface="ＭＳ Ｐゴシック" charset="0"/>
              </a:defRPr>
            </a:lvl1pPr>
            <a:lvl2pPr marL="742950" indent="-285750" defTabSz="928688">
              <a:defRPr sz="2400">
                <a:solidFill>
                  <a:schemeClr val="bg2"/>
                </a:solidFill>
                <a:latin typeface="Tahoma" charset="0"/>
                <a:ea typeface="ＭＳ Ｐゴシック" charset="0"/>
              </a:defRPr>
            </a:lvl2pPr>
            <a:lvl3pPr marL="1143000" indent="-228600" defTabSz="928688">
              <a:defRPr sz="2400">
                <a:solidFill>
                  <a:schemeClr val="bg2"/>
                </a:solidFill>
                <a:latin typeface="Tahoma" charset="0"/>
                <a:ea typeface="ＭＳ Ｐゴシック" charset="0"/>
              </a:defRPr>
            </a:lvl3pPr>
            <a:lvl4pPr marL="1600200" indent="-228600" defTabSz="928688">
              <a:defRPr sz="2400">
                <a:solidFill>
                  <a:schemeClr val="bg2"/>
                </a:solidFill>
                <a:latin typeface="Tahoma" charset="0"/>
                <a:ea typeface="ＭＳ Ｐゴシック" charset="0"/>
              </a:defRPr>
            </a:lvl4pPr>
            <a:lvl5pPr marL="2057400" indent="-228600" defTabSz="928688">
              <a:defRPr sz="2400">
                <a:solidFill>
                  <a:schemeClr val="bg2"/>
                </a:solidFill>
                <a:latin typeface="Tahoma" charset="0"/>
                <a:ea typeface="ＭＳ Ｐゴシック"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fld id="{6C91C18E-E915-F848-8505-890DA691416C}" type="slidenum">
              <a:rPr lang="en-US" sz="1200">
                <a:solidFill>
                  <a:schemeClr val="tx1"/>
                </a:solidFill>
                <a:latin typeface="Times New Roman" charset="0"/>
              </a:rPr>
              <a:pPr/>
              <a:t>5</a:t>
            </a:fld>
            <a:endParaRPr lang="en-US" sz="1200">
              <a:solidFill>
                <a:schemeClr val="tx1"/>
              </a:solidFill>
              <a:latin typeface="Times New Roman" charset="0"/>
            </a:endParaRPr>
          </a:p>
        </p:txBody>
      </p:sp>
      <p:sp>
        <p:nvSpPr>
          <p:cNvPr id="26626" name="Rectangle 2"/>
          <p:cNvSpPr>
            <a:spLocks noGrp="1" noRot="1" noChangeAspect="1" noChangeArrowheads="1" noTextEdit="1"/>
          </p:cNvSpPr>
          <p:nvPr>
            <p:ph type="sldImg"/>
          </p:nvPr>
        </p:nvSpPr>
        <p:spPr>
          <a:xfrm>
            <a:off x="1174750" y="696913"/>
            <a:ext cx="4638675" cy="3479800"/>
          </a:xfrm>
          <a:ln/>
        </p:spPr>
      </p:sp>
      <p:sp>
        <p:nvSpPr>
          <p:cNvPr id="2662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charset="0"/>
                <a:ea typeface="ＭＳ Ｐゴシック" charset="0"/>
                <a:cs typeface="ＭＳ Ｐゴシック" charset="0"/>
              </a:defRPr>
            </a:lvl1pPr>
            <a:lvl2pPr marL="742950" indent="-285750" defTabSz="928688">
              <a:defRPr sz="2400">
                <a:solidFill>
                  <a:schemeClr val="bg2"/>
                </a:solidFill>
                <a:latin typeface="Tahoma" charset="0"/>
                <a:ea typeface="ＭＳ Ｐゴシック" charset="0"/>
              </a:defRPr>
            </a:lvl2pPr>
            <a:lvl3pPr marL="1143000" indent="-228600" defTabSz="928688">
              <a:defRPr sz="2400">
                <a:solidFill>
                  <a:schemeClr val="bg2"/>
                </a:solidFill>
                <a:latin typeface="Tahoma" charset="0"/>
                <a:ea typeface="ＭＳ Ｐゴシック" charset="0"/>
              </a:defRPr>
            </a:lvl3pPr>
            <a:lvl4pPr marL="1600200" indent="-228600" defTabSz="928688">
              <a:defRPr sz="2400">
                <a:solidFill>
                  <a:schemeClr val="bg2"/>
                </a:solidFill>
                <a:latin typeface="Tahoma" charset="0"/>
                <a:ea typeface="ＭＳ Ｐゴシック" charset="0"/>
              </a:defRPr>
            </a:lvl4pPr>
            <a:lvl5pPr marL="2057400" indent="-228600" defTabSz="928688">
              <a:defRPr sz="2400">
                <a:solidFill>
                  <a:schemeClr val="bg2"/>
                </a:solidFill>
                <a:latin typeface="Tahoma" charset="0"/>
                <a:ea typeface="ＭＳ Ｐゴシック"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fld id="{C78E772E-B477-D949-AAB8-F011760D15E5}" type="slidenum">
              <a:rPr lang="en-US" sz="1200">
                <a:solidFill>
                  <a:schemeClr val="tx1"/>
                </a:solidFill>
                <a:latin typeface="Times New Roman" charset="0"/>
              </a:rPr>
              <a:pPr/>
              <a:t>12</a:t>
            </a:fld>
            <a:endParaRPr lang="en-US" sz="1200">
              <a:solidFill>
                <a:schemeClr val="tx1"/>
              </a:solidFill>
              <a:latin typeface="Times New Roman" charset="0"/>
            </a:endParaRPr>
          </a:p>
        </p:txBody>
      </p:sp>
      <p:sp>
        <p:nvSpPr>
          <p:cNvPr id="34818" name="Rectangle 2"/>
          <p:cNvSpPr>
            <a:spLocks noGrp="1" noRot="1" noChangeAspect="1" noChangeArrowheads="1" noTextEdit="1"/>
          </p:cNvSpPr>
          <p:nvPr>
            <p:ph type="sldImg"/>
          </p:nvPr>
        </p:nvSpPr>
        <p:spPr>
          <a:xfrm>
            <a:off x="1174750" y="696913"/>
            <a:ext cx="4638675" cy="3479800"/>
          </a:xfrm>
          <a:ln/>
        </p:spPr>
      </p:sp>
      <p:sp>
        <p:nvSpPr>
          <p:cNvPr id="34819"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charset="0"/>
                <a:ea typeface="ＭＳ Ｐゴシック" charset="0"/>
                <a:cs typeface="ＭＳ Ｐゴシック" charset="0"/>
              </a:defRPr>
            </a:lvl1pPr>
            <a:lvl2pPr marL="742950" indent="-285750" defTabSz="928688">
              <a:defRPr sz="2400">
                <a:solidFill>
                  <a:schemeClr val="bg2"/>
                </a:solidFill>
                <a:latin typeface="Tahoma" charset="0"/>
                <a:ea typeface="ＭＳ Ｐゴシック" charset="0"/>
              </a:defRPr>
            </a:lvl2pPr>
            <a:lvl3pPr marL="1143000" indent="-228600" defTabSz="928688">
              <a:defRPr sz="2400">
                <a:solidFill>
                  <a:schemeClr val="bg2"/>
                </a:solidFill>
                <a:latin typeface="Tahoma" charset="0"/>
                <a:ea typeface="ＭＳ Ｐゴシック" charset="0"/>
              </a:defRPr>
            </a:lvl3pPr>
            <a:lvl4pPr marL="1600200" indent="-228600" defTabSz="928688">
              <a:defRPr sz="2400">
                <a:solidFill>
                  <a:schemeClr val="bg2"/>
                </a:solidFill>
                <a:latin typeface="Tahoma" charset="0"/>
                <a:ea typeface="ＭＳ Ｐゴシック" charset="0"/>
              </a:defRPr>
            </a:lvl4pPr>
            <a:lvl5pPr marL="2057400" indent="-228600" defTabSz="928688">
              <a:defRPr sz="2400">
                <a:solidFill>
                  <a:schemeClr val="bg2"/>
                </a:solidFill>
                <a:latin typeface="Tahoma" charset="0"/>
                <a:ea typeface="ＭＳ Ｐゴシック" charset="0"/>
              </a:defRPr>
            </a:lvl5pPr>
            <a:lvl6pPr marL="25146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defTabSz="928688"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fld id="{1D75F738-065F-CA43-BAD2-B969CE9C6C13}" type="slidenum">
              <a:rPr lang="en-US" sz="1200">
                <a:solidFill>
                  <a:schemeClr val="tx1"/>
                </a:solidFill>
                <a:latin typeface="Times New Roman" charset="0"/>
              </a:rPr>
              <a:pPr/>
              <a:t>15</a:t>
            </a:fld>
            <a:endParaRPr lang="en-US" sz="1200">
              <a:solidFill>
                <a:schemeClr val="tx1"/>
              </a:solidFill>
              <a:latin typeface="Times New Roman" charset="0"/>
            </a:endParaRPr>
          </a:p>
        </p:txBody>
      </p:sp>
      <p:sp>
        <p:nvSpPr>
          <p:cNvPr id="36866" name="Rectangle 2"/>
          <p:cNvSpPr>
            <a:spLocks noGrp="1" noRot="1" noChangeAspect="1" noChangeArrowheads="1" noTextEdit="1"/>
          </p:cNvSpPr>
          <p:nvPr>
            <p:ph type="sldImg"/>
          </p:nvPr>
        </p:nvSpPr>
        <p:spPr>
          <a:xfrm>
            <a:off x="1174750" y="696913"/>
            <a:ext cx="4638675" cy="3479800"/>
          </a:xfrm>
          <a:ln/>
        </p:spPr>
      </p:sp>
      <p:sp>
        <p:nvSpPr>
          <p:cNvPr id="368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806F8-C913-EE4B-8491-2E7BE45BA407}" type="slidenum">
              <a:rPr lang="en-US"/>
              <a:pPr/>
              <a:t>32</a:t>
            </a:fld>
            <a:endParaRPr lang="en-US"/>
          </a:p>
        </p:txBody>
      </p:sp>
      <p:sp>
        <p:nvSpPr>
          <p:cNvPr id="34406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44067" name="Rectangle 3"/>
          <p:cNvSpPr>
            <a:spLocks noGrp="1" noChangeArrowheads="1"/>
          </p:cNvSpPr>
          <p:nvPr>
            <p:ph type="body" idx="1"/>
          </p:nvPr>
        </p:nvSpPr>
        <p:spPr bwMode="auto">
          <a:xfrm>
            <a:off x="698500" y="4409758"/>
            <a:ext cx="5588000" cy="4177665"/>
          </a:xfrm>
          <a:prstGeom prst="rect">
            <a:avLst/>
          </a:prstGeom>
          <a:solidFill>
            <a:srgbClr val="FFFFFF"/>
          </a:solidFill>
          <a:ln>
            <a:solidFill>
              <a:srgbClr val="000000"/>
            </a:solidFill>
            <a:miter lim="800000"/>
            <a:headEnd/>
            <a:tailEnd/>
          </a:ln>
        </p:spPr>
        <p:txBody>
          <a:bodyPr/>
          <a:lstStyle/>
          <a:p>
            <a:r>
              <a:rPr lang="en-US"/>
              <a:t>Every four years, the UK conducts the </a:t>
            </a:r>
            <a:r>
              <a:rPr lang="ja-JP" altLang="en-US">
                <a:latin typeface="Arial"/>
              </a:rPr>
              <a:t>“</a:t>
            </a:r>
            <a:r>
              <a:rPr lang="en-US"/>
              <a:t>Research Assessment Exercise</a:t>
            </a:r>
            <a:r>
              <a:rPr lang="ja-JP" altLang="en-US">
                <a:latin typeface="Arial"/>
              </a:rPr>
              <a:t>”</a:t>
            </a:r>
            <a:r>
              <a:rPr lang="en-US"/>
              <a:t> in which every department of all 73 UK research universities is rank-ordered in terms of its research impact, and funded proportionately.</a:t>
            </a:r>
          </a:p>
          <a:p>
            <a:endParaRPr lang="en-US"/>
          </a:p>
          <a:p>
            <a:r>
              <a:rPr lang="en-US"/>
              <a:t>The exercise is based on submitting many performance indicators, and there is long, time-consuming assessment.</a:t>
            </a:r>
          </a:p>
          <a:p>
            <a:endParaRPr lang="en-US"/>
          </a:p>
          <a:p>
            <a:r>
              <a:rPr lang="en-US"/>
              <a:t>But the rank order can already predicted (with a correlation of 0.9) by simply counting the total citations.</a:t>
            </a:r>
          </a:p>
          <a:p>
            <a:endParaRPr lang="en-US"/>
          </a:p>
          <a:p>
            <a:r>
              <a:rPr lang="en-US"/>
              <a:t>This is true even though citation counts are not submitted.</a:t>
            </a:r>
          </a:p>
          <a:p>
            <a:endParaRPr lang="en-US"/>
          </a:p>
          <a:p>
            <a:r>
              <a:rPr lang="en-US"/>
              <a:t>Yet they could have replaced the whole RAE exercise, and much less cost in time and effort for all.</a:t>
            </a:r>
          </a:p>
          <a:p>
            <a:endParaRPr lang="en-US"/>
          </a:p>
          <a:p>
            <a:r>
              <a:rPr lang="en-US"/>
              <a:t>This illustrates the importance of citation impact for research funding.</a:t>
            </a:r>
          </a:p>
        </p:txBody>
      </p:sp>
    </p:spTree>
    <p:extLst>
      <p:ext uri="{BB962C8B-B14F-4D97-AF65-F5344CB8AC3E}">
        <p14:creationId xmlns:p14="http://schemas.microsoft.com/office/powerpoint/2010/main" val="3019805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userDrawn="1"/>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6" name="Picture 1" descr="Vast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6763" y="6527800"/>
            <a:ext cx="2016125" cy="27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1089025" y="3048000"/>
            <a:ext cx="6759575" cy="1588"/>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3074" name="Rectangle 2"/>
          <p:cNvSpPr>
            <a:spLocks noGrp="1" noChangeArrowheads="1"/>
          </p:cNvSpPr>
          <p:nvPr>
            <p:ph type="ctrTitle"/>
          </p:nvPr>
        </p:nvSpPr>
        <p:spPr>
          <a:xfrm>
            <a:off x="609600" y="1066800"/>
            <a:ext cx="7721600" cy="1600200"/>
          </a:xfrm>
        </p:spPr>
        <p:txBody>
          <a:bodyPr/>
          <a:lstStyle>
            <a:lvl1pPr>
              <a:defRPr>
                <a:latin typeface="Arial" charset="0"/>
              </a:defRPr>
            </a:lvl1pPr>
          </a:lstStyle>
          <a:p>
            <a:r>
              <a:rPr lang="en-US"/>
              <a:t>Click to edit Master title style</a:t>
            </a:r>
          </a:p>
        </p:txBody>
      </p:sp>
      <p:sp>
        <p:nvSpPr>
          <p:cNvPr id="3075" name="Rectangle 3"/>
          <p:cNvSpPr>
            <a:spLocks noGrp="1" noChangeArrowheads="1"/>
          </p:cNvSpPr>
          <p:nvPr>
            <p:ph type="subTitle" idx="1"/>
          </p:nvPr>
        </p:nvSpPr>
        <p:spPr>
          <a:xfrm>
            <a:off x="1219200" y="3486150"/>
            <a:ext cx="6400800" cy="1771650"/>
          </a:xfrm>
        </p:spPr>
        <p:txBody>
          <a:bodyPr/>
          <a:lstStyle>
            <a:lvl1pPr marL="0" indent="0">
              <a:buFont typeface="Monotype Sorts" pitchFamily="2" charset="2"/>
              <a:buNone/>
              <a:defRPr>
                <a:latin typeface="Arial" charset="0"/>
              </a:defRPr>
            </a:lvl1pPr>
          </a:lstStyle>
          <a:p>
            <a:r>
              <a:rPr lang="en-US"/>
              <a:t>Click to edit Master subtitle style</a:t>
            </a:r>
          </a:p>
        </p:txBody>
      </p:sp>
    </p:spTree>
    <p:extLst>
      <p:ext uri="{BB962C8B-B14F-4D97-AF65-F5344CB8AC3E}">
        <p14:creationId xmlns:p14="http://schemas.microsoft.com/office/powerpoint/2010/main" val="300930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661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48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92100"/>
            <a:ext cx="8229600" cy="5727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a:prstGeom prst="rect">
            <a:avLst/>
          </a:prstGeom>
        </p:spPr>
        <p:txBody>
          <a:bodyPr/>
          <a:lstStyle>
            <a:lvl1pPr>
              <a:defRPr/>
            </a:lvl1pPr>
          </a:lstStyle>
          <a:p>
            <a:fld id="{A6ADAED7-AA42-7345-A7FE-C436EEC41A19}" type="slidenum">
              <a:rPr lang="en-US"/>
              <a:pPr/>
              <a:t>‹#›</a:t>
            </a:fld>
            <a:endParaRPr lang="en-US"/>
          </a:p>
        </p:txBody>
      </p:sp>
    </p:spTree>
    <p:extLst>
      <p:ext uri="{BB962C8B-B14F-4D97-AF65-F5344CB8AC3E}">
        <p14:creationId xmlns:p14="http://schemas.microsoft.com/office/powerpoint/2010/main" val="721451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Tim Brody - Eprints - Southampton U.</a:t>
            </a: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BCF07C2C-229F-AF4B-889D-E48C35D6B227}" type="slidenum">
              <a:rPr lang="en-US"/>
              <a:pPr/>
              <a:t>‹#›</a:t>
            </a:fld>
            <a:endParaRPr lang="en-US"/>
          </a:p>
        </p:txBody>
      </p:sp>
    </p:spTree>
    <p:extLst>
      <p:ext uri="{BB962C8B-B14F-4D97-AF65-F5344CB8AC3E}">
        <p14:creationId xmlns:p14="http://schemas.microsoft.com/office/powerpoint/2010/main" val="247155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06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458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91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53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6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78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078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717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295400"/>
            <a:ext cx="8178800" cy="492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0" y="6856413"/>
            <a:ext cx="9144000" cy="1587"/>
          </a:xfrm>
          <a:prstGeom prst="line">
            <a:avLst/>
          </a:prstGeom>
          <a:ln w="50800" cap="flat" cmpd="sng" algn="ctr">
            <a:solidFill>
              <a:srgbClr val="CFB77C"/>
            </a:solidFill>
            <a:prstDash val="solid"/>
            <a:round/>
            <a:headEnd type="none" w="med" len="med"/>
            <a:tailEnd type="none" w="med" len="med"/>
          </a:ln>
          <a:effectLst>
            <a:outerShdw blurRad="50800" dist="38100" dir="16200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0" y="0"/>
            <a:ext cx="9144000" cy="1588"/>
          </a:xfrm>
          <a:prstGeom prst="line">
            <a:avLst/>
          </a:prstGeom>
          <a:ln w="50800" cap="flat" cmpd="sng" algn="ctr">
            <a:solidFill>
              <a:srgbClr val="CFB77C"/>
            </a:solidFill>
            <a:prstDash val="solid"/>
            <a:round/>
            <a:headEnd type="none" w="med" len="med"/>
            <a:tailEnd type="none" w="med" len="med"/>
          </a:ln>
          <a:effectLst>
            <a:outerShdw blurRad="50800" dist="38100" dir="5400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2" name="Picture 1" descr="VastLogo16.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337891" y="6423318"/>
            <a:ext cx="2806109" cy="376737"/>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5" r:id="rId12"/>
    <p:sldLayoutId id="2147483766" r:id="rId13"/>
  </p:sldLayoutIdLst>
  <p:hf hdr="0" ftr="0" dt="0"/>
  <p:txStyles>
    <p:titleStyle>
      <a:lvl1pPr algn="ctr" rtl="0" eaLnBrk="0" fontAlgn="base" hangingPunct="0">
        <a:spcBef>
          <a:spcPct val="0"/>
        </a:spcBef>
        <a:spcAft>
          <a:spcPct val="0"/>
        </a:spcAft>
        <a:defRPr kumimoji="1" sz="4000">
          <a:solidFill>
            <a:schemeClr val="tx1"/>
          </a:solidFill>
          <a:latin typeface="Arial"/>
          <a:ea typeface="ＭＳ Ｐゴシック" charset="0"/>
          <a:cs typeface="Arial"/>
        </a:defRPr>
      </a:lvl1pPr>
      <a:lvl2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2pPr>
      <a:lvl3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3pPr>
      <a:lvl4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4pPr>
      <a:lvl5pPr algn="ctr" rtl="0" eaLnBrk="0" fontAlgn="base" hangingPunct="0">
        <a:spcBef>
          <a:spcPct val="0"/>
        </a:spcBef>
        <a:spcAft>
          <a:spcPct val="0"/>
        </a:spcAft>
        <a:defRPr kumimoji="1" sz="4000">
          <a:solidFill>
            <a:schemeClr val="tx2"/>
          </a:solidFill>
          <a:latin typeface="Tahoma" pitchFamily="34" charset="0"/>
          <a:ea typeface="ＭＳ Ｐゴシック" charset="0"/>
          <a:cs typeface="ＭＳ Ｐゴシック" charset="0"/>
        </a:defRPr>
      </a:lvl5pPr>
      <a:lvl6pPr marL="457200" algn="l" rtl="0" eaLnBrk="0" fontAlgn="base" hangingPunct="0">
        <a:spcBef>
          <a:spcPct val="0"/>
        </a:spcBef>
        <a:spcAft>
          <a:spcPct val="0"/>
        </a:spcAft>
        <a:defRPr kumimoji="1" sz="4000">
          <a:solidFill>
            <a:schemeClr val="tx2"/>
          </a:solidFill>
          <a:latin typeface="Tahoma" pitchFamily="34" charset="0"/>
        </a:defRPr>
      </a:lvl6pPr>
      <a:lvl7pPr marL="914400" algn="l" rtl="0" eaLnBrk="0" fontAlgn="base" hangingPunct="0">
        <a:spcBef>
          <a:spcPct val="0"/>
        </a:spcBef>
        <a:spcAft>
          <a:spcPct val="0"/>
        </a:spcAft>
        <a:defRPr kumimoji="1" sz="4000">
          <a:solidFill>
            <a:schemeClr val="tx2"/>
          </a:solidFill>
          <a:latin typeface="Tahoma" pitchFamily="34" charset="0"/>
        </a:defRPr>
      </a:lvl7pPr>
      <a:lvl8pPr marL="1371600" algn="l" rtl="0" eaLnBrk="0" fontAlgn="base" hangingPunct="0">
        <a:spcBef>
          <a:spcPct val="0"/>
        </a:spcBef>
        <a:spcAft>
          <a:spcPct val="0"/>
        </a:spcAft>
        <a:defRPr kumimoji="1" sz="4000">
          <a:solidFill>
            <a:schemeClr val="tx2"/>
          </a:solidFill>
          <a:latin typeface="Tahoma" pitchFamily="34" charset="0"/>
        </a:defRPr>
      </a:lvl8pPr>
      <a:lvl9pPr marL="1828800" algn="l" rtl="0" eaLnBrk="0" fontAlgn="base" hangingPunct="0">
        <a:spcBef>
          <a:spcPct val="0"/>
        </a:spcBef>
        <a:spcAft>
          <a:spcPct val="0"/>
        </a:spcAft>
        <a:defRPr kumimoji="1" sz="40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Font typeface="Wingdings" charset="2"/>
        <a:buChar char="Ø"/>
        <a:defRPr kumimoji="1" sz="2800">
          <a:solidFill>
            <a:schemeClr val="tx1"/>
          </a:solidFill>
          <a:latin typeface="Arial"/>
          <a:ea typeface="ＭＳ Ｐゴシック" charset="0"/>
          <a:cs typeface="Arial"/>
        </a:defRPr>
      </a:lvl1pPr>
      <a:lvl2pPr marL="742950" indent="-285750" algn="l" rtl="0" eaLnBrk="0" fontAlgn="base" hangingPunct="0">
        <a:spcBef>
          <a:spcPct val="20000"/>
        </a:spcBef>
        <a:spcAft>
          <a:spcPct val="0"/>
        </a:spcAft>
        <a:buClr>
          <a:srgbClr val="BCAC7C"/>
        </a:buClr>
        <a:buFont typeface="Wingdings" charset="2"/>
        <a:buChar char="u"/>
        <a:defRPr kumimoji="1" sz="2400">
          <a:solidFill>
            <a:schemeClr val="tx2">
              <a:lumMod val="75000"/>
            </a:schemeClr>
          </a:solidFill>
          <a:latin typeface="Arial"/>
          <a:ea typeface="ＭＳ Ｐゴシック" charset="0"/>
          <a:cs typeface="Arial"/>
        </a:defRPr>
      </a:lvl2pPr>
      <a:lvl3pPr marL="11430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3pPr>
      <a:lvl4pPr marL="16002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4pPr>
      <a:lvl5pPr marL="2057400" indent="-228600" algn="l" rtl="0" eaLnBrk="0" fontAlgn="base" hangingPunct="0">
        <a:spcBef>
          <a:spcPct val="20000"/>
        </a:spcBef>
        <a:spcAft>
          <a:spcPct val="0"/>
        </a:spcAft>
        <a:buClr>
          <a:srgbClr val="BCAC7C"/>
        </a:buClr>
        <a:buChar char="–"/>
        <a:defRPr kumimoji="1" sz="2000">
          <a:solidFill>
            <a:schemeClr val="tx1">
              <a:lumMod val="95000"/>
              <a:lumOff val="5000"/>
            </a:schemeClr>
          </a:solidFill>
          <a:latin typeface="Arial"/>
          <a:ea typeface="ＭＳ Ｐゴシック" charset="0"/>
          <a:cs typeface="Arial"/>
        </a:defRPr>
      </a:lvl5pPr>
      <a:lvl6pPr marL="2514600" indent="-228600" algn="l" rtl="0" eaLnBrk="0" fontAlgn="base" hangingPunct="0">
        <a:spcBef>
          <a:spcPct val="20000"/>
        </a:spcBef>
        <a:spcAft>
          <a:spcPct val="0"/>
        </a:spcAft>
        <a:buClr>
          <a:schemeClr val="accent2"/>
        </a:buClr>
        <a:buChar char="–"/>
        <a:defRPr kumimoji="1" sz="2000">
          <a:solidFill>
            <a:schemeClr val="accent2"/>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accent2"/>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accent2"/>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library.buffalo.edu/libraries/e-resources/webofscienc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ctrTitle"/>
          </p:nvPr>
        </p:nvSpPr>
        <p:spPr>
          <a:xfrm>
            <a:off x="393700" y="1066800"/>
            <a:ext cx="7721600" cy="1600200"/>
          </a:xfrm>
        </p:spPr>
        <p:txBody>
          <a:bodyPr/>
          <a:lstStyle/>
          <a:p>
            <a:r>
              <a:rPr lang="en-US"/>
              <a:t>CS 6000 Research Methods</a:t>
            </a:r>
          </a:p>
        </p:txBody>
      </p:sp>
      <p:sp>
        <p:nvSpPr>
          <p:cNvPr id="5122" name="Subtitle 4"/>
          <p:cNvSpPr>
            <a:spLocks noGrp="1"/>
          </p:cNvSpPr>
          <p:nvPr>
            <p:ph type="subTitle" idx="1"/>
          </p:nvPr>
        </p:nvSpPr>
        <p:spPr>
          <a:xfrm>
            <a:off x="482600" y="3486150"/>
            <a:ext cx="7543800" cy="1771650"/>
          </a:xfrm>
        </p:spPr>
        <p:txBody>
          <a:bodyPr/>
          <a:lstStyle/>
          <a:p>
            <a:pPr algn="ctr">
              <a:buFont typeface="Monotype Sorts" charset="0"/>
              <a:buNone/>
            </a:pPr>
            <a:r>
              <a:rPr lang="en-US" dirty="0"/>
              <a:t>Terrance E. Boult</a:t>
            </a:r>
          </a:p>
          <a:p>
            <a:pPr algn="ctr">
              <a:buFont typeface="Monotype Sorts" charset="0"/>
              <a:buNone/>
            </a:pPr>
            <a:r>
              <a:rPr lang="en-US" dirty="0"/>
              <a:t>El Pomar Prof. of Innovation and Security</a:t>
            </a:r>
          </a:p>
        </p:txBody>
      </p:sp>
    </p:spTree>
  </p:cSld>
  <p:clrMapOvr>
    <a:masterClrMapping/>
  </p:clrMapOvr>
  <p:transition spd="slow" advTm="928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406400" y="330200"/>
            <a:ext cx="8229600" cy="914400"/>
          </a:xfrm>
        </p:spPr>
        <p:txBody>
          <a:bodyPr/>
          <a:lstStyle/>
          <a:p>
            <a:pPr eaLnBrk="1" hangingPunct="1"/>
            <a:r>
              <a:rPr lang="en-US" sz="3600">
                <a:solidFill>
                  <a:schemeClr val="tx1"/>
                </a:solidFill>
                <a:latin typeface="Tahoma" charset="0"/>
                <a:cs typeface="Tahoma" charset="0"/>
              </a:rPr>
              <a:t>After the scan you should be able to answer the “</a:t>
            </a:r>
            <a:r>
              <a:rPr lang="en-US" altLang="ja-JP" sz="3600">
                <a:solidFill>
                  <a:schemeClr val="tx1"/>
                </a:solidFill>
                <a:latin typeface="Tahoma" charset="0"/>
                <a:cs typeface="Tahoma" charset="0"/>
              </a:rPr>
              <a:t>six Cs</a:t>
            </a:r>
            <a:r>
              <a:rPr lang="en-US" sz="3600">
                <a:solidFill>
                  <a:schemeClr val="tx1"/>
                </a:solidFill>
                <a:latin typeface="Tahoma" charset="0"/>
                <a:cs typeface="Tahoma" charset="0"/>
              </a:rPr>
              <a:t>”</a:t>
            </a:r>
            <a:r>
              <a:rPr lang="en-US" altLang="ja-JP" sz="3600">
                <a:solidFill>
                  <a:schemeClr val="tx1"/>
                </a:solidFill>
                <a:latin typeface="Tahoma" charset="0"/>
                <a:cs typeface="Tahoma" charset="0"/>
              </a:rPr>
              <a:t>:</a:t>
            </a:r>
            <a:endParaRPr lang="en-US" sz="3600">
              <a:solidFill>
                <a:schemeClr val="tx1"/>
              </a:solidFill>
              <a:latin typeface="Tahoma" charset="0"/>
              <a:cs typeface="Tahoma" charset="0"/>
            </a:endParaRPr>
          </a:p>
        </p:txBody>
      </p:sp>
      <p:sp>
        <p:nvSpPr>
          <p:cNvPr id="9219" name="Content Placeholder 2"/>
          <p:cNvSpPr>
            <a:spLocks noGrp="1"/>
          </p:cNvSpPr>
          <p:nvPr>
            <p:ph idx="1"/>
          </p:nvPr>
        </p:nvSpPr>
        <p:spPr>
          <a:xfrm>
            <a:off x="409575" y="1125538"/>
            <a:ext cx="8458200" cy="4927600"/>
          </a:xfrm>
        </p:spPr>
        <p:txBody>
          <a:bodyPr/>
          <a:lstStyle/>
          <a:p>
            <a:pPr marL="625475" lvl="1" indent="-403225" eaLnBrk="1" hangingPunct="1">
              <a:buFont typeface="Comic Sans MS" charset="0"/>
              <a:buAutoNum type="arabicPeriod"/>
              <a:tabLst>
                <a:tab pos="523875" algn="l"/>
              </a:tabLst>
            </a:pPr>
            <a:r>
              <a:rPr lang="en-US">
                <a:latin typeface="Tahoma" charset="0"/>
                <a:cs typeface="Tahoma" charset="0"/>
              </a:rPr>
              <a:t>Category</a:t>
            </a:r>
          </a:p>
          <a:p>
            <a:pPr marL="625475" lvl="2" indent="-403225" eaLnBrk="1" hangingPunct="1">
              <a:tabLst>
                <a:tab pos="523875" algn="l"/>
              </a:tabLst>
            </a:pPr>
            <a:r>
              <a:rPr lang="en-US">
                <a:latin typeface="Tahoma" charset="0"/>
                <a:cs typeface="Tahoma" charset="0"/>
              </a:rPr>
              <a:t>What type of paper?</a:t>
            </a:r>
          </a:p>
          <a:p>
            <a:pPr marL="625475" lvl="1" indent="-403225" eaLnBrk="1" hangingPunct="1">
              <a:buFont typeface="Comic Sans MS" charset="0"/>
              <a:buAutoNum type="arabicPeriod"/>
              <a:tabLst>
                <a:tab pos="523875" algn="l"/>
              </a:tabLst>
            </a:pPr>
            <a:r>
              <a:rPr lang="en-US">
                <a:latin typeface="Tahoma" charset="0"/>
                <a:cs typeface="Tahoma" charset="0"/>
              </a:rPr>
              <a:t>Context</a:t>
            </a:r>
          </a:p>
          <a:p>
            <a:pPr marL="625475" lvl="2" indent="-403225" eaLnBrk="1" hangingPunct="1">
              <a:tabLst>
                <a:tab pos="523875" algn="l"/>
              </a:tabLst>
            </a:pPr>
            <a:r>
              <a:rPr lang="en-US">
                <a:latin typeface="Tahoma" charset="0"/>
                <a:cs typeface="Tahoma" charset="0"/>
              </a:rPr>
              <a:t>What other papers is it related to? How related to your work? </a:t>
            </a:r>
          </a:p>
          <a:p>
            <a:pPr marL="625475" lvl="1" indent="-403225" eaLnBrk="1" hangingPunct="1">
              <a:buFont typeface="Comic Sans MS" charset="0"/>
              <a:buAutoNum type="arabicPeriod"/>
              <a:tabLst>
                <a:tab pos="523875" algn="l"/>
              </a:tabLst>
            </a:pPr>
            <a:r>
              <a:rPr lang="en-US">
                <a:latin typeface="Tahoma" charset="0"/>
                <a:cs typeface="Tahoma" charset="0"/>
              </a:rPr>
              <a:t>Contributions</a:t>
            </a:r>
          </a:p>
          <a:p>
            <a:pPr marL="625475" lvl="2" indent="-403225" eaLnBrk="1" hangingPunct="1">
              <a:tabLst>
                <a:tab pos="523875" algn="l"/>
              </a:tabLst>
            </a:pPr>
            <a:r>
              <a:rPr lang="en-US">
                <a:latin typeface="Tahoma" charset="0"/>
                <a:cs typeface="Tahoma" charset="0"/>
              </a:rPr>
              <a:t>Main contributions?</a:t>
            </a:r>
          </a:p>
          <a:p>
            <a:pPr marL="625475" lvl="1" indent="-403225" eaLnBrk="1" hangingPunct="1">
              <a:buFont typeface="Comic Sans MS" charset="0"/>
              <a:buAutoNum type="arabicPeriod"/>
              <a:tabLst>
                <a:tab pos="523875" algn="l"/>
              </a:tabLst>
            </a:pPr>
            <a:r>
              <a:rPr lang="en-US">
                <a:latin typeface="Tahoma" charset="0"/>
                <a:cs typeface="Tahoma" charset="0"/>
              </a:rPr>
              <a:t>Credible</a:t>
            </a:r>
          </a:p>
          <a:p>
            <a:pPr marL="625475" lvl="2" indent="-403225" eaLnBrk="1" hangingPunct="1">
              <a:tabLst>
                <a:tab pos="523875" algn="l"/>
              </a:tabLst>
            </a:pPr>
            <a:r>
              <a:rPr lang="en-US">
                <a:latin typeface="Tahoma" charset="0"/>
                <a:cs typeface="Tahoma" charset="0"/>
              </a:rPr>
              <a:t>Does it appear to have any credibility?</a:t>
            </a:r>
          </a:p>
          <a:p>
            <a:pPr marL="625475" lvl="1" indent="-403225" eaLnBrk="1" hangingPunct="1">
              <a:buFont typeface="Comic Sans MS" charset="0"/>
              <a:buAutoNum type="arabicPeriod"/>
              <a:tabLst>
                <a:tab pos="523875" algn="l"/>
              </a:tabLst>
            </a:pPr>
            <a:r>
              <a:rPr lang="en-US">
                <a:latin typeface="Tahoma" charset="0"/>
                <a:cs typeface="Tahoma" charset="0"/>
              </a:rPr>
              <a:t>Care (i.e. the Who care’s test)</a:t>
            </a:r>
          </a:p>
          <a:p>
            <a:pPr marL="625475" lvl="2" indent="-403225" eaLnBrk="1" hangingPunct="1">
              <a:tabLst>
                <a:tab pos="523875" algn="l"/>
              </a:tabLst>
            </a:pPr>
            <a:r>
              <a:rPr lang="en-US">
                <a:latin typeface="Tahoma" charset="0"/>
                <a:cs typeface="Tahoma" charset="0"/>
              </a:rPr>
              <a:t>Given its valid,  will anyone care? will it change anything? </a:t>
            </a:r>
          </a:p>
          <a:p>
            <a:pPr marL="625475" lvl="1" indent="-403225" eaLnBrk="1" hangingPunct="1">
              <a:buFont typeface="Tahoma" charset="0"/>
              <a:buAutoNum type="arabicPeriod"/>
              <a:tabLst>
                <a:tab pos="523875" algn="l"/>
              </a:tabLst>
            </a:pPr>
            <a:r>
              <a:rPr lang="en-US">
                <a:latin typeface="Tahoma" charset="0"/>
                <a:cs typeface="Tahoma" charset="0"/>
              </a:rPr>
              <a:t>Cost:</a:t>
            </a:r>
          </a:p>
          <a:p>
            <a:pPr marL="625475" lvl="2" indent="-403225" eaLnBrk="1" hangingPunct="1">
              <a:tabLst>
                <a:tab pos="523875" algn="l"/>
              </a:tabLst>
            </a:pPr>
            <a:r>
              <a:rPr lang="en-US">
                <a:latin typeface="Tahoma" charset="0"/>
                <a:cs typeface="Tahoma" charset="0"/>
              </a:rPr>
              <a:t>How much time and effort will it cost you to read it carefully</a:t>
            </a:r>
          </a:p>
          <a:p>
            <a:pPr marL="625475" lvl="2" indent="-403225" eaLnBrk="1" hangingPunct="1">
              <a:tabLst>
                <a:tab pos="523875" algn="l"/>
              </a:tabLst>
            </a:pPr>
            <a:endParaRPr lang="en-US">
              <a:latin typeface="Tahoma" charset="0"/>
              <a:cs typeface="Tahoma" charset="0"/>
            </a:endParaRPr>
          </a:p>
        </p:txBody>
      </p:sp>
    </p:spTree>
    <p:extLst>
      <p:ext uri="{BB962C8B-B14F-4D97-AF65-F5344CB8AC3E}">
        <p14:creationId xmlns:p14="http://schemas.microsoft.com/office/powerpoint/2010/main" val="1249919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atin typeface="Tahoma" charset="0"/>
                <a:cs typeface="Tahoma" charset="0"/>
              </a:rPr>
              <a:t>Critical read: 3</a:t>
            </a:r>
            <a:r>
              <a:rPr lang="en-US" baseline="30000">
                <a:latin typeface="Tahoma" charset="0"/>
                <a:cs typeface="Tahoma" charset="0"/>
              </a:rPr>
              <a:t>rd</a:t>
            </a:r>
            <a:r>
              <a:rPr lang="en-US">
                <a:latin typeface="Tahoma" charset="0"/>
                <a:cs typeface="Tahoma" charset="0"/>
              </a:rPr>
              <a:t> pass</a:t>
            </a:r>
          </a:p>
        </p:txBody>
      </p:sp>
      <p:sp>
        <p:nvSpPr>
          <p:cNvPr id="3" name="Content Placeholder 2"/>
          <p:cNvSpPr>
            <a:spLocks noGrp="1"/>
          </p:cNvSpPr>
          <p:nvPr>
            <p:ph idx="1"/>
          </p:nvPr>
        </p:nvSpPr>
        <p:spPr/>
        <p:txBody>
          <a:bodyPr/>
          <a:lstStyle/>
          <a:p>
            <a:pPr eaLnBrk="1" hangingPunct="1"/>
            <a:r>
              <a:rPr lang="en-US">
                <a:latin typeface="Tahoma" charset="0"/>
                <a:cs typeface="Tahoma" charset="0"/>
              </a:rPr>
              <a:t>~ 1 hour</a:t>
            </a:r>
          </a:p>
          <a:p>
            <a:pPr eaLnBrk="1" hangingPunct="1"/>
            <a:r>
              <a:rPr lang="en-US">
                <a:latin typeface="Tahoma" charset="0"/>
                <a:cs typeface="Tahoma" charset="0"/>
              </a:rPr>
              <a:t>Read carefully, but ignore details (proofs, for example).  </a:t>
            </a:r>
          </a:p>
          <a:p>
            <a:pPr eaLnBrk="1" hangingPunct="1">
              <a:buFont typeface="Tahoma" charset="0"/>
              <a:buAutoNum type="arabicPeriod"/>
            </a:pPr>
            <a:r>
              <a:rPr lang="en-US">
                <a:latin typeface="Tahoma" charset="0"/>
                <a:cs typeface="Tahoma" charset="0"/>
              </a:rPr>
              <a:t>Note assumptions and question them</a:t>
            </a:r>
          </a:p>
          <a:p>
            <a:pPr eaLnBrk="1" hangingPunct="1">
              <a:buFont typeface="Tahoma" charset="0"/>
              <a:buAutoNum type="arabicPeriod"/>
            </a:pPr>
            <a:r>
              <a:rPr lang="en-US">
                <a:latin typeface="Tahoma" charset="0"/>
                <a:cs typeface="Tahoma" charset="0"/>
              </a:rPr>
              <a:t>Analyze experiments/conclusions</a:t>
            </a:r>
          </a:p>
          <a:p>
            <a:pPr eaLnBrk="1" hangingPunct="1">
              <a:buFont typeface="Comic Sans MS" charset="0"/>
              <a:buAutoNum type="arabicPeriod"/>
            </a:pPr>
            <a:r>
              <a:rPr lang="en-US">
                <a:latin typeface="Tahoma" charset="0"/>
                <a:cs typeface="Tahoma" charset="0"/>
              </a:rPr>
              <a:t>Analyze Figures, diagrams, illustrations, graphs.</a:t>
            </a:r>
          </a:p>
          <a:p>
            <a:pPr marL="914400" lvl="1" indent="-514350" eaLnBrk="1" hangingPunct="1"/>
            <a:r>
              <a:rPr lang="en-US">
                <a:latin typeface="Tahoma" charset="0"/>
                <a:cs typeface="Tahoma" charset="0"/>
              </a:rPr>
              <a:t>Properly labeled? Error bars? Etc…</a:t>
            </a:r>
          </a:p>
          <a:p>
            <a:pPr eaLnBrk="1" hangingPunct="1">
              <a:buFont typeface="Comic Sans MS" charset="0"/>
              <a:buAutoNum type="arabicPeriod"/>
            </a:pPr>
            <a:r>
              <a:rPr lang="en-US">
                <a:latin typeface="Tahoma" charset="0"/>
                <a:cs typeface="Tahoma" charset="0"/>
              </a:rPr>
              <a:t>Mark relevant unread references</a:t>
            </a:r>
          </a:p>
          <a:p>
            <a:pPr eaLnBrk="1" hangingPunct="1"/>
            <a:r>
              <a:rPr lang="en-US">
                <a:latin typeface="Tahoma" charset="0"/>
                <a:cs typeface="Tahoma" charset="0"/>
              </a:rPr>
              <a:t>After you should be able to summarize main thrust &amp;  point out likely weakness in assumptions, methodology and/or experiments.  </a:t>
            </a:r>
          </a:p>
        </p:txBody>
      </p:sp>
    </p:spTree>
    <p:extLst>
      <p:ext uri="{BB962C8B-B14F-4D97-AF65-F5344CB8AC3E}">
        <p14:creationId xmlns:p14="http://schemas.microsoft.com/office/powerpoint/2010/main" val="1392750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06400" y="76200"/>
            <a:ext cx="8229600" cy="914400"/>
          </a:xfrm>
        </p:spPr>
        <p:txBody>
          <a:bodyPr/>
          <a:lstStyle/>
          <a:p>
            <a:r>
              <a:rPr lang="en-US">
                <a:latin typeface="Tahoma" charset="0"/>
              </a:rPr>
              <a:t>Reading a Paper </a:t>
            </a:r>
            <a:r>
              <a:rPr lang="en-US" u="sng">
                <a:latin typeface="Tahoma" charset="0"/>
              </a:rPr>
              <a:t>Critically</a:t>
            </a:r>
          </a:p>
        </p:txBody>
      </p:sp>
      <p:sp>
        <p:nvSpPr>
          <p:cNvPr id="33794" name="Content Placeholder 3"/>
          <p:cNvSpPr>
            <a:spLocks noGrp="1"/>
          </p:cNvSpPr>
          <p:nvPr>
            <p:ph idx="1"/>
          </p:nvPr>
        </p:nvSpPr>
        <p:spPr>
          <a:xfrm>
            <a:off x="457200" y="990600"/>
            <a:ext cx="8178800" cy="4953000"/>
          </a:xfrm>
        </p:spPr>
        <p:txBody>
          <a:bodyPr/>
          <a:lstStyle/>
          <a:p>
            <a:r>
              <a:rPr lang="en-US">
                <a:latin typeface="Tahoma" charset="0"/>
              </a:rPr>
              <a:t>Understand the problem</a:t>
            </a:r>
          </a:p>
          <a:p>
            <a:r>
              <a:rPr lang="en-US">
                <a:latin typeface="Tahoma" charset="0"/>
              </a:rPr>
              <a:t>Understand the proposed solution</a:t>
            </a:r>
          </a:p>
          <a:p>
            <a:r>
              <a:rPr lang="en-US">
                <a:latin typeface="Tahoma" charset="0"/>
              </a:rPr>
              <a:t>Understand competing approaches / designs</a:t>
            </a:r>
          </a:p>
          <a:p>
            <a:r>
              <a:rPr lang="en-US">
                <a:latin typeface="Tahoma" charset="0"/>
              </a:rPr>
              <a:t>Understand the Evaluation Methodology</a:t>
            </a:r>
          </a:p>
          <a:p>
            <a:r>
              <a:rPr lang="en-US">
                <a:latin typeface="Tahoma" charset="0"/>
              </a:rPr>
              <a:t>Understand the comparison to state of the art</a:t>
            </a:r>
          </a:p>
          <a:p>
            <a:r>
              <a:rPr lang="en-US">
                <a:latin typeface="Tahoma" charset="0"/>
              </a:rPr>
              <a:t>Evaluate the paper’s claims. Do not assume the paper is correct, even if published in a prestigious peer-reviewed venu</a:t>
            </a:r>
          </a:p>
          <a:p>
            <a:endParaRPr lang="en-US">
              <a:latin typeface="Tahoma" charset="0"/>
            </a:endParaRPr>
          </a:p>
          <a:p>
            <a:r>
              <a:rPr lang="en-US">
                <a:latin typeface="Tahoma" charset="0"/>
              </a:rPr>
              <a:t>Critical read may require back tracking, and fact checking you need to jump around to evaluate claims and relate items in the paper. </a:t>
            </a:r>
          </a:p>
          <a:p>
            <a:endParaRPr lang="en-US">
              <a:latin typeface="Tahoma" charset="0"/>
            </a:endParaRPr>
          </a:p>
          <a:p>
            <a:endParaRPr lang="en-US">
              <a:latin typeface="Tahoma" charset="0"/>
            </a:endParaRPr>
          </a:p>
        </p:txBody>
      </p:sp>
    </p:spTree>
    <p:extLst>
      <p:ext uri="{BB962C8B-B14F-4D97-AF65-F5344CB8AC3E}">
        <p14:creationId xmlns:p14="http://schemas.microsoft.com/office/powerpoint/2010/main" val="67752882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609600"/>
            <a:ext cx="8229600" cy="1384300"/>
          </a:xfrm>
        </p:spPr>
        <p:txBody>
          <a:bodyPr/>
          <a:lstStyle/>
          <a:p>
            <a:r>
              <a:rPr lang="en-US" sz="3600" dirty="0"/>
              <a:t>Critically Evaluating Sources</a:t>
            </a:r>
          </a:p>
        </p:txBody>
      </p:sp>
      <p:sp>
        <p:nvSpPr>
          <p:cNvPr id="99331" name="Rectangle 3"/>
          <p:cNvSpPr>
            <a:spLocks noGrp="1" noChangeArrowheads="1"/>
          </p:cNvSpPr>
          <p:nvPr>
            <p:ph type="body" idx="1"/>
          </p:nvPr>
        </p:nvSpPr>
        <p:spPr>
          <a:xfrm>
            <a:off x="457200" y="685800"/>
            <a:ext cx="8229600" cy="4114800"/>
          </a:xfrm>
        </p:spPr>
        <p:txBody>
          <a:bodyPr/>
          <a:lstStyle/>
          <a:p>
            <a:pPr>
              <a:lnSpc>
                <a:spcPct val="90000"/>
              </a:lnSpc>
            </a:pPr>
            <a:r>
              <a:rPr lang="en-US" sz="2800" dirty="0"/>
              <a:t>When reading  sources critically. </a:t>
            </a:r>
          </a:p>
          <a:p>
            <a:pPr lvl="1">
              <a:lnSpc>
                <a:spcPct val="90000"/>
              </a:lnSpc>
            </a:pPr>
            <a:r>
              <a:rPr lang="en-US" sz="2400" dirty="0"/>
              <a:t>Ask questions about the credentials and reputation of the author and the place of publication.</a:t>
            </a:r>
          </a:p>
          <a:p>
            <a:pPr lvl="1">
              <a:lnSpc>
                <a:spcPct val="90000"/>
              </a:lnSpc>
            </a:pPr>
            <a:r>
              <a:rPr lang="en-US" sz="2400" dirty="0"/>
              <a:t>What do you </a:t>
            </a:r>
            <a:r>
              <a:rPr lang="en-US" dirty="0"/>
              <a:t>think is </a:t>
            </a:r>
            <a:r>
              <a:rPr lang="en-US" sz="2400" dirty="0"/>
              <a:t>the writer</a:t>
            </a:r>
            <a:r>
              <a:rPr lang="ja-JP" altLang="en-US" sz="2400" dirty="0">
                <a:latin typeface="Arial"/>
              </a:rPr>
              <a:t>’</a:t>
            </a:r>
            <a:r>
              <a:rPr lang="en-US" sz="2400" dirty="0"/>
              <a:t>s purpose and the audience whom the author is addressing?</a:t>
            </a:r>
          </a:p>
          <a:p>
            <a:pPr lvl="1">
              <a:lnSpc>
                <a:spcPct val="90000"/>
              </a:lnSpc>
            </a:pPr>
            <a:r>
              <a:rPr lang="en-US" sz="2400" dirty="0"/>
              <a:t>Ask questions about the ideas you read:  an easy way to do highlight </a:t>
            </a:r>
            <a:r>
              <a:rPr lang="en-US" sz="2400" dirty="0" err="1"/>
              <a:t>setions</a:t>
            </a:r>
            <a:r>
              <a:rPr lang="en-US" sz="2400" dirty="0"/>
              <a:t>,  write your annotations in the margins or a reading journal and/or if you get a sense of doubt, make a note of what troubles you.</a:t>
            </a:r>
          </a:p>
          <a:p>
            <a:pPr lvl="1">
              <a:lnSpc>
                <a:spcPct val="90000"/>
              </a:lnSpc>
            </a:pPr>
            <a:r>
              <a:rPr lang="en-US" sz="2400" dirty="0"/>
              <a:t>Be on the lookout for assumptions that may be faulty.  If you are reading an article on computer-aided home-schooling and the writer favors home-schooling because it avoids subjecting students to violence in schools, the unstated (</a:t>
            </a:r>
            <a:r>
              <a:rPr lang="en-US" dirty="0"/>
              <a:t>but untrue) </a:t>
            </a:r>
            <a:r>
              <a:rPr lang="en-US" sz="2400" dirty="0"/>
              <a:t>assumption is that all schools are violent places.</a:t>
            </a:r>
          </a:p>
        </p:txBody>
      </p:sp>
    </p:spTree>
    <p:extLst>
      <p:ext uri="{BB962C8B-B14F-4D97-AF65-F5344CB8AC3E}">
        <p14:creationId xmlns:p14="http://schemas.microsoft.com/office/powerpoint/2010/main" val="3647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331">
                                            <p:txEl>
                                              <p:pRg st="3" end="3"/>
                                            </p:txEl>
                                          </p:spTgt>
                                        </p:tgtEl>
                                        <p:attrNameLst>
                                          <p:attrName>style.visibility</p:attrName>
                                        </p:attrNameLst>
                                      </p:cBhvr>
                                      <p:to>
                                        <p:strVal val="visible"/>
                                      </p:to>
                                    </p:set>
                                    <p:anim calcmode="lin" valueType="num">
                                      <p:cBhvr additive="base">
                                        <p:cTn id="25"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9331">
                                            <p:txEl>
                                              <p:pRg st="4" end="4"/>
                                            </p:txEl>
                                          </p:spTgt>
                                        </p:tgtEl>
                                        <p:attrNameLst>
                                          <p:attrName>style.visibility</p:attrName>
                                        </p:attrNameLst>
                                      </p:cBhvr>
                                      <p:to>
                                        <p:strVal val="visible"/>
                                      </p:to>
                                    </p:set>
                                    <p:anim calcmode="lin" valueType="num">
                                      <p:cBhvr additive="base">
                                        <p:cTn id="31"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flipH="1">
            <a:off x="9448800" y="1295400"/>
            <a:ext cx="76200" cy="88900"/>
          </a:xfrm>
        </p:spPr>
        <p:txBody>
          <a:bodyPr/>
          <a:lstStyle/>
          <a:p>
            <a:endParaRPr lang="en-US" sz="4000"/>
          </a:p>
        </p:txBody>
      </p:sp>
      <p:sp>
        <p:nvSpPr>
          <p:cNvPr id="100355" name="Rectangle 3"/>
          <p:cNvSpPr>
            <a:spLocks noGrp="1" noChangeArrowheads="1"/>
          </p:cNvSpPr>
          <p:nvPr>
            <p:ph type="body" idx="1"/>
          </p:nvPr>
        </p:nvSpPr>
        <p:spPr>
          <a:xfrm>
            <a:off x="304800" y="381000"/>
            <a:ext cx="8229600" cy="4114800"/>
          </a:xfrm>
        </p:spPr>
        <p:txBody>
          <a:bodyPr/>
          <a:lstStyle/>
          <a:p>
            <a:pPr lvl="1">
              <a:lnSpc>
                <a:spcPct val="90000"/>
              </a:lnSpc>
            </a:pPr>
            <a:r>
              <a:rPr lang="en-US" sz="2400" dirty="0"/>
              <a:t>Make sure the writer</a:t>
            </a:r>
            <a:r>
              <a:rPr lang="ja-JP" altLang="en-US" sz="2400" dirty="0">
                <a:latin typeface="Arial"/>
              </a:rPr>
              <a:t>’</a:t>
            </a:r>
            <a:r>
              <a:rPr lang="en-US" sz="2400" dirty="0"/>
              <a:t>s evidence is adequate and accurate. For example, if the writer is making a generalization about all Chinese students based on a study of only 10, you have cause to challenge the generalization as resting on inadequate evidence.</a:t>
            </a:r>
          </a:p>
          <a:p>
            <a:pPr lvl="1">
              <a:lnSpc>
                <a:spcPct val="90000"/>
              </a:lnSpc>
              <a:buFont typeface="Tahoma" charset="0"/>
              <a:buNone/>
            </a:pPr>
            <a:endParaRPr lang="en-US" sz="2400" dirty="0"/>
          </a:p>
          <a:p>
            <a:pPr lvl="1">
              <a:lnSpc>
                <a:spcPct val="90000"/>
              </a:lnSpc>
            </a:pPr>
            <a:r>
              <a:rPr lang="en-US" sz="2400" dirty="0"/>
              <a:t>Note how the writer uses language.  Which terms does the writer use with positive—or negative---connotations, signaling the values the writer holds?  Does the writer flamboyantly denigrate and dismiss the views of others with such phrases as </a:t>
            </a:r>
            <a:r>
              <a:rPr lang="ja-JP" altLang="en-US" sz="2400" dirty="0">
                <a:latin typeface="Arial"/>
              </a:rPr>
              <a:t>“</a:t>
            </a:r>
            <a:r>
              <a:rPr lang="en-US" sz="2400" dirty="0"/>
              <a:t>a ridiculous notion</a:t>
            </a:r>
            <a:r>
              <a:rPr lang="ja-JP" altLang="en-US" sz="2400" dirty="0">
                <a:latin typeface="Arial"/>
              </a:rPr>
              <a:t>”</a:t>
            </a:r>
            <a:r>
              <a:rPr lang="en-US" sz="2400" dirty="0"/>
              <a:t> or </a:t>
            </a:r>
            <a:r>
              <a:rPr lang="ja-JP" altLang="en-US" sz="2400" dirty="0">
                <a:latin typeface="Arial"/>
              </a:rPr>
              <a:t>“</a:t>
            </a:r>
            <a:r>
              <a:rPr lang="en-US" sz="2400" dirty="0"/>
              <a:t>laughably inept policies?</a:t>
            </a:r>
            <a:r>
              <a:rPr lang="ja-JP" altLang="en-US" sz="2400" dirty="0">
                <a:latin typeface="Arial"/>
              </a:rPr>
              <a:t>”</a:t>
            </a:r>
            <a:endParaRPr lang="en-US" sz="2400" dirty="0"/>
          </a:p>
          <a:p>
            <a:pPr lvl="1">
              <a:lnSpc>
                <a:spcPct val="90000"/>
              </a:lnSpc>
              <a:buFont typeface="Tahoma" charset="0"/>
              <a:buNone/>
            </a:pPr>
            <a:endParaRPr lang="en-US" sz="2400" dirty="0"/>
          </a:p>
          <a:p>
            <a:pPr lvl="1">
              <a:lnSpc>
                <a:spcPct val="90000"/>
              </a:lnSpc>
            </a:pPr>
            <a:r>
              <a:rPr lang="en-US" sz="2400" dirty="0"/>
              <a:t>Be alert for sweeping generalizations, bias, and prejudice:  </a:t>
            </a:r>
            <a:r>
              <a:rPr lang="ja-JP" altLang="en-US" sz="2400" dirty="0">
                <a:latin typeface="Arial"/>
              </a:rPr>
              <a:t>“</a:t>
            </a:r>
            <a:r>
              <a:rPr lang="en-US" sz="2400" dirty="0"/>
              <a:t>Women want to stay home and have children.</a:t>
            </a:r>
            <a:r>
              <a:rPr lang="ja-JP" altLang="en-US" sz="2400" dirty="0">
                <a:latin typeface="Arial"/>
              </a:rPr>
              <a:t>”</a:t>
            </a:r>
            <a:r>
              <a:rPr lang="en-US" sz="2400" dirty="0"/>
              <a:t>  </a:t>
            </a:r>
            <a:r>
              <a:rPr lang="ja-JP" altLang="en-US" sz="2400" dirty="0">
                <a:latin typeface="Arial"/>
              </a:rPr>
              <a:t>“</a:t>
            </a:r>
            <a:r>
              <a:rPr lang="en-US" sz="2400" dirty="0"/>
              <a:t>Men love to spend Sundays watching sports.</a:t>
            </a:r>
            <a:r>
              <a:rPr lang="ja-JP" altLang="en-US" sz="2400" dirty="0">
                <a:latin typeface="Arial"/>
              </a:rPr>
              <a:t>”</a:t>
            </a:r>
            <a:endParaRPr lang="en-US" sz="2400" dirty="0"/>
          </a:p>
        </p:txBody>
      </p:sp>
    </p:spTree>
    <p:extLst>
      <p:ext uri="{BB962C8B-B14F-4D97-AF65-F5344CB8AC3E}">
        <p14:creationId xmlns:p14="http://schemas.microsoft.com/office/powerpoint/2010/main" val="27531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4" end="4"/>
                                            </p:txEl>
                                          </p:spTgt>
                                        </p:tgtEl>
                                        <p:attrNameLst>
                                          <p:attrName>style.visibility</p:attrName>
                                        </p:attrNameLst>
                                      </p:cBhvr>
                                      <p:to>
                                        <p:strVal val="visible"/>
                                      </p:to>
                                    </p:set>
                                    <p:anim calcmode="lin" valueType="num">
                                      <p:cBhvr additive="base">
                                        <p:cTn id="19"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0" y="533400"/>
            <a:ext cx="9144000" cy="609600"/>
          </a:xfrm>
        </p:spPr>
        <p:txBody>
          <a:bodyPr/>
          <a:lstStyle/>
          <a:p>
            <a:r>
              <a:rPr lang="en-US">
                <a:latin typeface="Tahoma" charset="0"/>
              </a:rPr>
              <a:t>Critical Questions</a:t>
            </a:r>
            <a:endParaRPr lang="en-US" u="sng">
              <a:latin typeface="Tahoma" charset="0"/>
            </a:endParaRPr>
          </a:p>
        </p:txBody>
      </p:sp>
      <p:sp>
        <p:nvSpPr>
          <p:cNvPr id="22530" name="Content Placeholder 3"/>
          <p:cNvSpPr>
            <a:spLocks noGrp="1"/>
          </p:cNvSpPr>
          <p:nvPr>
            <p:ph idx="1"/>
          </p:nvPr>
        </p:nvSpPr>
        <p:spPr>
          <a:xfrm>
            <a:off x="457200" y="990600"/>
            <a:ext cx="8178800" cy="4953000"/>
          </a:xfrm>
        </p:spPr>
        <p:txBody>
          <a:bodyPr/>
          <a:lstStyle/>
          <a:p>
            <a:r>
              <a:rPr lang="en-US">
                <a:latin typeface="Tahoma" charset="0"/>
              </a:rPr>
              <a:t>Is the problem carefully stated/formulated?</a:t>
            </a:r>
          </a:p>
          <a:p>
            <a:r>
              <a:rPr lang="en-US">
                <a:latin typeface="Tahoma" charset="0"/>
              </a:rPr>
              <a:t>Is it a meaningful/real problem?</a:t>
            </a:r>
          </a:p>
          <a:p>
            <a:r>
              <a:rPr lang="en-US">
                <a:latin typeface="Tahoma" charset="0"/>
              </a:rPr>
              <a:t>Is it the RIGHT problem (formulation vs description)?</a:t>
            </a:r>
          </a:p>
          <a:p>
            <a:r>
              <a:rPr lang="en-US">
                <a:latin typeface="Tahoma" charset="0"/>
              </a:rPr>
              <a:t>Can you make a list of assumptions, explicit and more importantly implicit about the problem?</a:t>
            </a:r>
          </a:p>
          <a:p>
            <a:r>
              <a:rPr lang="en-US">
                <a:latin typeface="Tahoma" charset="0"/>
              </a:rPr>
              <a:t>What, if anything, is novel about the problem formulation? </a:t>
            </a:r>
          </a:p>
          <a:p>
            <a:r>
              <a:rPr lang="en-US">
                <a:latin typeface="Tahoma" charset="0"/>
              </a:rPr>
              <a:t>What well known problems are related or the same? </a:t>
            </a:r>
          </a:p>
          <a:p>
            <a:r>
              <a:rPr lang="en-US">
                <a:latin typeface="Tahoma" charset="0"/>
              </a:rPr>
              <a:t>Are there simple solutions the authors do not seem to have considered?</a:t>
            </a:r>
          </a:p>
          <a:p>
            <a:endParaRPr lang="en-US">
              <a:latin typeface="Tahoma" charset="0"/>
            </a:endParaRPr>
          </a:p>
          <a:p>
            <a:endParaRPr lang="en-US">
              <a:latin typeface="Tahoma" charset="0"/>
            </a:endParaRPr>
          </a:p>
          <a:p>
            <a:endParaRPr lang="en-US">
              <a:latin typeface="Tahoma" charset="0"/>
            </a:endParaRPr>
          </a:p>
        </p:txBody>
      </p:sp>
    </p:spTree>
    <p:extLst>
      <p:ext uri="{BB962C8B-B14F-4D97-AF65-F5344CB8AC3E}">
        <p14:creationId xmlns:p14="http://schemas.microsoft.com/office/powerpoint/2010/main" val="27354259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Tahoma" charset="0"/>
              </a:rPr>
              <a:t>Critical Questions</a:t>
            </a:r>
          </a:p>
        </p:txBody>
      </p:sp>
      <p:sp>
        <p:nvSpPr>
          <p:cNvPr id="3" name="Content Placeholder 2"/>
          <p:cNvSpPr>
            <a:spLocks noGrp="1"/>
          </p:cNvSpPr>
          <p:nvPr>
            <p:ph idx="1"/>
          </p:nvPr>
        </p:nvSpPr>
        <p:spPr>
          <a:xfrm>
            <a:off x="457200" y="1016000"/>
            <a:ext cx="8178800" cy="4927600"/>
          </a:xfrm>
        </p:spPr>
        <p:txBody>
          <a:bodyPr/>
          <a:lstStyle/>
          <a:p>
            <a:r>
              <a:rPr lang="en-US">
                <a:latin typeface="Tahoma" charset="0"/>
              </a:rPr>
              <a:t>Can you make a list of assumptions, explict and more importantly implicit about the technique? Consider every divide, matrix op, function inversion, minimization (maximization) ? Are the assumptions justified?</a:t>
            </a:r>
          </a:p>
          <a:p>
            <a:r>
              <a:rPr lang="en-US">
                <a:latin typeface="Tahoma" charset="0"/>
              </a:rPr>
              <a:t>What are the limitations of the solution (including limitations the authors might not have noticed or clearly admitted)?</a:t>
            </a:r>
          </a:p>
          <a:p>
            <a:r>
              <a:rPr lang="en-US">
                <a:latin typeface="Tahoma" charset="0"/>
              </a:rPr>
              <a:t>Is the logic of the paper clear and justiﬁable, given the assumptions, or is there a ﬂaw in the reasoning?</a:t>
            </a:r>
          </a:p>
        </p:txBody>
      </p:sp>
    </p:spTree>
    <p:extLst>
      <p:ext uri="{BB962C8B-B14F-4D97-AF65-F5344CB8AC3E}">
        <p14:creationId xmlns:p14="http://schemas.microsoft.com/office/powerpoint/2010/main" val="316470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atin typeface="Tahoma" charset="0"/>
              </a:rPr>
              <a:t>Critical Questions</a:t>
            </a:r>
          </a:p>
        </p:txBody>
      </p:sp>
      <p:sp>
        <p:nvSpPr>
          <p:cNvPr id="3" name="Content Placeholder 2"/>
          <p:cNvSpPr>
            <a:spLocks noGrp="1"/>
          </p:cNvSpPr>
          <p:nvPr>
            <p:ph idx="1"/>
          </p:nvPr>
        </p:nvSpPr>
        <p:spPr>
          <a:xfrm>
            <a:off x="457200" y="1016000"/>
            <a:ext cx="8178800" cy="4927600"/>
          </a:xfrm>
        </p:spPr>
        <p:txBody>
          <a:bodyPr/>
          <a:lstStyle/>
          <a:p>
            <a:r>
              <a:rPr lang="en-US" dirty="0">
                <a:latin typeface="Tahoma" charset="0"/>
              </a:rPr>
              <a:t>Do all the pieces of their work ﬁt together logically?</a:t>
            </a:r>
          </a:p>
          <a:p>
            <a:r>
              <a:rPr lang="en-US" dirty="0">
                <a:latin typeface="Tahoma" charset="0"/>
              </a:rPr>
              <a:t>Has the right theorem been proven?</a:t>
            </a:r>
          </a:p>
          <a:p>
            <a:r>
              <a:rPr lang="en-US" dirty="0">
                <a:latin typeface="Tahoma" charset="0"/>
              </a:rPr>
              <a:t>Are Theorems Logically supported? Are proofs given? Cited?  If cited, how credible a source? </a:t>
            </a:r>
          </a:p>
          <a:p>
            <a:r>
              <a:rPr lang="en-US" dirty="0">
                <a:latin typeface="Tahoma" charset="0"/>
              </a:rPr>
              <a:t>If the authors present data, did they gather the right data to substantiate their argument, and did they appear to gather it in the correct manner?</a:t>
            </a:r>
          </a:p>
          <a:p>
            <a:r>
              <a:rPr lang="en-US" dirty="0">
                <a:latin typeface="Tahoma" charset="0"/>
              </a:rPr>
              <a:t>Did they have enough data to make a statistically sound decision?</a:t>
            </a:r>
          </a:p>
        </p:txBody>
      </p:sp>
    </p:spTree>
    <p:extLst>
      <p:ext uri="{BB962C8B-B14F-4D97-AF65-F5344CB8AC3E}">
        <p14:creationId xmlns:p14="http://schemas.microsoft.com/office/powerpoint/2010/main" val="4044795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atin typeface="Tahoma" charset="0"/>
              </a:rPr>
              <a:t>Critical Questions</a:t>
            </a:r>
          </a:p>
        </p:txBody>
      </p:sp>
      <p:sp>
        <p:nvSpPr>
          <p:cNvPr id="3" name="Content Placeholder 2"/>
          <p:cNvSpPr>
            <a:spLocks noGrp="1"/>
          </p:cNvSpPr>
          <p:nvPr>
            <p:ph idx="1"/>
          </p:nvPr>
        </p:nvSpPr>
        <p:spPr>
          <a:xfrm>
            <a:off x="457200" y="1016000"/>
            <a:ext cx="8178800" cy="4927600"/>
          </a:xfrm>
        </p:spPr>
        <p:txBody>
          <a:bodyPr/>
          <a:lstStyle/>
          <a:p>
            <a:r>
              <a:rPr lang="en-US" dirty="0">
                <a:latin typeface="Tahoma" charset="0"/>
              </a:rPr>
              <a:t>Did they interpret the data in a reasonable manner?</a:t>
            </a:r>
          </a:p>
          <a:p>
            <a:r>
              <a:rPr lang="en-US" dirty="0">
                <a:latin typeface="Tahoma" charset="0"/>
              </a:rPr>
              <a:t>Would other data be more compelling?</a:t>
            </a:r>
          </a:p>
          <a:p>
            <a:r>
              <a:rPr lang="en-US" dirty="0">
                <a:latin typeface="Tahoma" charset="0"/>
              </a:rPr>
              <a:t>Did they compare with actual state of the art performance?</a:t>
            </a:r>
          </a:p>
          <a:p>
            <a:r>
              <a:rPr lang="en-US" dirty="0">
                <a:latin typeface="Tahoma" charset="0"/>
              </a:rPr>
              <a:t>Was the same data used for training and testing?</a:t>
            </a:r>
          </a:p>
          <a:p>
            <a:r>
              <a:rPr lang="en-US" dirty="0">
                <a:latin typeface="Tahoma" charset="0"/>
              </a:rPr>
              <a:t>Were </a:t>
            </a:r>
            <a:r>
              <a:rPr lang="en-US" dirty="0" err="1">
                <a:latin typeface="Tahoma" charset="0"/>
              </a:rPr>
              <a:t>Parms</a:t>
            </a:r>
            <a:r>
              <a:rPr lang="en-US" dirty="0">
                <a:latin typeface="Tahoma" charset="0"/>
              </a:rPr>
              <a:t> selected on Test Results?</a:t>
            </a:r>
          </a:p>
          <a:p>
            <a:r>
              <a:rPr lang="en-US" dirty="0">
                <a:latin typeface="Tahoma" charset="0"/>
              </a:rPr>
              <a:t>What were the results? Did they do what they set out to do?</a:t>
            </a:r>
          </a:p>
          <a:p>
            <a:r>
              <a:rPr lang="en-US" dirty="0">
                <a:latin typeface="Tahoma" charset="0"/>
              </a:rPr>
              <a:t>On what dimension(s) did they advance the art?</a:t>
            </a:r>
          </a:p>
        </p:txBody>
      </p:sp>
    </p:spTree>
    <p:extLst>
      <p:ext uri="{BB962C8B-B14F-4D97-AF65-F5344CB8AC3E}">
        <p14:creationId xmlns:p14="http://schemas.microsoft.com/office/powerpoint/2010/main" val="3762895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406400" y="76200"/>
            <a:ext cx="8229600" cy="914400"/>
          </a:xfrm>
        </p:spPr>
        <p:txBody>
          <a:bodyPr/>
          <a:lstStyle/>
          <a:p>
            <a:pPr eaLnBrk="1" hangingPunct="1"/>
            <a:r>
              <a:rPr lang="en-US">
                <a:latin typeface="Arial" charset="0"/>
              </a:rPr>
              <a:t>Critical Questions</a:t>
            </a:r>
          </a:p>
        </p:txBody>
      </p:sp>
      <p:sp>
        <p:nvSpPr>
          <p:cNvPr id="40962" name="Rectangle 3"/>
          <p:cNvSpPr>
            <a:spLocks noGrp="1" noChangeArrowheads="1"/>
          </p:cNvSpPr>
          <p:nvPr>
            <p:ph type="body" idx="1"/>
          </p:nvPr>
        </p:nvSpPr>
        <p:spPr>
          <a:xfrm>
            <a:off x="457200" y="1143000"/>
            <a:ext cx="8229600" cy="5105400"/>
          </a:xfrm>
        </p:spPr>
        <p:txBody>
          <a:bodyPr/>
          <a:lstStyle/>
          <a:p>
            <a:pPr eaLnBrk="1" hangingPunct="1">
              <a:lnSpc>
                <a:spcPct val="80000"/>
              </a:lnSpc>
            </a:pPr>
            <a:r>
              <a:rPr lang="en-US" sz="3200" dirty="0">
                <a:latin typeface="Arial" charset="0"/>
              </a:rPr>
              <a:t>Have the authors been cutting corners (intentionally or unintentionally)?</a:t>
            </a:r>
          </a:p>
          <a:p>
            <a:pPr eaLnBrk="1" hangingPunct="1">
              <a:lnSpc>
                <a:spcPct val="80000"/>
              </a:lnSpc>
            </a:pPr>
            <a:r>
              <a:rPr lang="en-US" sz="3200" dirty="0">
                <a:latin typeface="Arial" charset="0"/>
              </a:rPr>
              <a:t>Would results be </a:t>
            </a:r>
            <a:r>
              <a:rPr lang="en-US" sz="3200" dirty="0" err="1">
                <a:latin typeface="Arial" charset="0"/>
              </a:rPr>
              <a:t>reproducable</a:t>
            </a:r>
            <a:r>
              <a:rPr lang="en-US" sz="3200" dirty="0">
                <a:latin typeface="Arial" charset="0"/>
              </a:rPr>
              <a:t>? </a:t>
            </a:r>
          </a:p>
          <a:p>
            <a:pPr eaLnBrk="1" hangingPunct="1">
              <a:lnSpc>
                <a:spcPct val="80000"/>
              </a:lnSpc>
            </a:pPr>
            <a:r>
              <a:rPr lang="en-US" sz="3200" dirty="0">
                <a:latin typeface="Arial" charset="0"/>
              </a:rPr>
              <a:t>Problematic experimental setup? </a:t>
            </a:r>
          </a:p>
          <a:p>
            <a:pPr eaLnBrk="1" hangingPunct="1">
              <a:lnSpc>
                <a:spcPct val="80000"/>
              </a:lnSpc>
            </a:pPr>
            <a:r>
              <a:rPr lang="en-US" sz="3200" dirty="0">
                <a:latin typeface="Arial" charset="0"/>
              </a:rPr>
              <a:t>Confounding factors? </a:t>
            </a:r>
          </a:p>
          <a:p>
            <a:pPr eaLnBrk="1" hangingPunct="1">
              <a:lnSpc>
                <a:spcPct val="80000"/>
              </a:lnSpc>
            </a:pPr>
            <a:r>
              <a:rPr lang="en-US" sz="3200" dirty="0">
                <a:latin typeface="Arial" charset="0"/>
              </a:rPr>
              <a:t>Unrealistic or artificial benchmarks? </a:t>
            </a:r>
          </a:p>
          <a:p>
            <a:pPr eaLnBrk="1" hangingPunct="1">
              <a:lnSpc>
                <a:spcPct val="80000"/>
              </a:lnSpc>
            </a:pPr>
            <a:r>
              <a:rPr lang="en-US" sz="3200" dirty="0">
                <a:latin typeface="Arial" charset="0"/>
              </a:rPr>
              <a:t>Comparing apples and oranges? </a:t>
            </a:r>
          </a:p>
          <a:p>
            <a:pPr eaLnBrk="1" hangingPunct="1">
              <a:lnSpc>
                <a:spcPct val="80000"/>
              </a:lnSpc>
            </a:pPr>
            <a:r>
              <a:rPr lang="en-US" sz="3200" dirty="0">
                <a:latin typeface="Arial" charset="0"/>
              </a:rPr>
              <a:t>Methodological misunderstanding? </a:t>
            </a:r>
          </a:p>
          <a:p>
            <a:pPr eaLnBrk="1" hangingPunct="1">
              <a:lnSpc>
                <a:spcPct val="80000"/>
              </a:lnSpc>
            </a:pPr>
            <a:r>
              <a:rPr lang="en-US" sz="3200" dirty="0">
                <a:latin typeface="Arial" charset="0"/>
              </a:rPr>
              <a:t>Do the numbers add up? </a:t>
            </a:r>
          </a:p>
          <a:p>
            <a:pPr eaLnBrk="1" hangingPunct="1">
              <a:lnSpc>
                <a:spcPct val="80000"/>
              </a:lnSpc>
            </a:pPr>
            <a:r>
              <a:rPr lang="en-US" sz="3200" dirty="0">
                <a:latin typeface="Arial" charset="0"/>
              </a:rPr>
              <a:t>Are the generalizations valid? </a:t>
            </a:r>
          </a:p>
          <a:p>
            <a:pPr eaLnBrk="1" hangingPunct="1">
              <a:lnSpc>
                <a:spcPct val="80000"/>
              </a:lnSpc>
            </a:pPr>
            <a:r>
              <a:rPr lang="en-US" sz="3200" dirty="0">
                <a:latin typeface="Arial" charset="0"/>
              </a:rPr>
              <a:t>Are the claims modest enough?</a:t>
            </a:r>
          </a:p>
        </p:txBody>
      </p:sp>
    </p:spTree>
    <p:extLst>
      <p:ext uri="{BB962C8B-B14F-4D97-AF65-F5344CB8AC3E}">
        <p14:creationId xmlns:p14="http://schemas.microsoft.com/office/powerpoint/2010/main" val="327021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 calcmode="lin" valueType="num">
                                      <p:cBhvr additive="base">
                                        <p:cTn id="7" dur="500" fill="hold"/>
                                        <p:tgtEl>
                                          <p:spTgt spid="409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2">
                                            <p:txEl>
                                              <p:pRg st="1" end="1"/>
                                            </p:txEl>
                                          </p:spTgt>
                                        </p:tgtEl>
                                        <p:attrNameLst>
                                          <p:attrName>style.visibility</p:attrName>
                                        </p:attrNameLst>
                                      </p:cBhvr>
                                      <p:to>
                                        <p:strVal val="visible"/>
                                      </p:to>
                                    </p:set>
                                    <p:anim calcmode="lin" valueType="num">
                                      <p:cBhvr additive="base">
                                        <p:cTn id="13" dur="500" fill="hold"/>
                                        <p:tgtEl>
                                          <p:spTgt spid="409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2">
                                            <p:txEl>
                                              <p:pRg st="2" end="2"/>
                                            </p:txEl>
                                          </p:spTgt>
                                        </p:tgtEl>
                                        <p:attrNameLst>
                                          <p:attrName>style.visibility</p:attrName>
                                        </p:attrNameLst>
                                      </p:cBhvr>
                                      <p:to>
                                        <p:strVal val="visible"/>
                                      </p:to>
                                    </p:set>
                                    <p:anim calcmode="lin" valueType="num">
                                      <p:cBhvr additive="base">
                                        <p:cTn id="19" dur="500" fill="hold"/>
                                        <p:tgtEl>
                                          <p:spTgt spid="409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2">
                                            <p:txEl>
                                              <p:pRg st="3" end="3"/>
                                            </p:txEl>
                                          </p:spTgt>
                                        </p:tgtEl>
                                        <p:attrNameLst>
                                          <p:attrName>style.visibility</p:attrName>
                                        </p:attrNameLst>
                                      </p:cBhvr>
                                      <p:to>
                                        <p:strVal val="visible"/>
                                      </p:to>
                                    </p:set>
                                    <p:anim calcmode="lin" valueType="num">
                                      <p:cBhvr additive="base">
                                        <p:cTn id="25" dur="500" fill="hold"/>
                                        <p:tgtEl>
                                          <p:spTgt spid="409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2">
                                            <p:txEl>
                                              <p:pRg st="4" end="4"/>
                                            </p:txEl>
                                          </p:spTgt>
                                        </p:tgtEl>
                                        <p:attrNameLst>
                                          <p:attrName>style.visibility</p:attrName>
                                        </p:attrNameLst>
                                      </p:cBhvr>
                                      <p:to>
                                        <p:strVal val="visible"/>
                                      </p:to>
                                    </p:set>
                                    <p:anim calcmode="lin" valueType="num">
                                      <p:cBhvr additive="base">
                                        <p:cTn id="31" dur="500" fill="hold"/>
                                        <p:tgtEl>
                                          <p:spTgt spid="409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62">
                                            <p:txEl>
                                              <p:pRg st="5" end="5"/>
                                            </p:txEl>
                                          </p:spTgt>
                                        </p:tgtEl>
                                        <p:attrNameLst>
                                          <p:attrName>style.visibility</p:attrName>
                                        </p:attrNameLst>
                                      </p:cBhvr>
                                      <p:to>
                                        <p:strVal val="visible"/>
                                      </p:to>
                                    </p:set>
                                    <p:anim calcmode="lin" valueType="num">
                                      <p:cBhvr additive="base">
                                        <p:cTn id="37" dur="500" fill="hold"/>
                                        <p:tgtEl>
                                          <p:spTgt spid="409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2">
                                            <p:txEl>
                                              <p:pRg st="6" end="6"/>
                                            </p:txEl>
                                          </p:spTgt>
                                        </p:tgtEl>
                                        <p:attrNameLst>
                                          <p:attrName>style.visibility</p:attrName>
                                        </p:attrNameLst>
                                      </p:cBhvr>
                                      <p:to>
                                        <p:strVal val="visible"/>
                                      </p:to>
                                    </p:set>
                                    <p:anim calcmode="lin" valueType="num">
                                      <p:cBhvr additive="base">
                                        <p:cTn id="43" dur="500" fill="hold"/>
                                        <p:tgtEl>
                                          <p:spTgt spid="409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62">
                                            <p:txEl>
                                              <p:pRg st="7" end="7"/>
                                            </p:txEl>
                                          </p:spTgt>
                                        </p:tgtEl>
                                        <p:attrNameLst>
                                          <p:attrName>style.visibility</p:attrName>
                                        </p:attrNameLst>
                                      </p:cBhvr>
                                      <p:to>
                                        <p:strVal val="visible"/>
                                      </p:to>
                                    </p:set>
                                    <p:anim calcmode="lin" valueType="num">
                                      <p:cBhvr additive="base">
                                        <p:cTn id="49" dur="500" fill="hold"/>
                                        <p:tgtEl>
                                          <p:spTgt spid="4096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6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62">
                                            <p:txEl>
                                              <p:pRg st="8" end="8"/>
                                            </p:txEl>
                                          </p:spTgt>
                                        </p:tgtEl>
                                        <p:attrNameLst>
                                          <p:attrName>style.visibility</p:attrName>
                                        </p:attrNameLst>
                                      </p:cBhvr>
                                      <p:to>
                                        <p:strVal val="visible"/>
                                      </p:to>
                                    </p:set>
                                    <p:anim calcmode="lin" valueType="num">
                                      <p:cBhvr additive="base">
                                        <p:cTn id="55" dur="500" fill="hold"/>
                                        <p:tgtEl>
                                          <p:spTgt spid="4096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6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962">
                                            <p:txEl>
                                              <p:pRg st="9" end="9"/>
                                            </p:txEl>
                                          </p:spTgt>
                                        </p:tgtEl>
                                        <p:attrNameLst>
                                          <p:attrName>style.visibility</p:attrName>
                                        </p:attrNameLst>
                                      </p:cBhvr>
                                      <p:to>
                                        <p:strVal val="visible"/>
                                      </p:to>
                                    </p:set>
                                    <p:anim calcmode="lin" valueType="num">
                                      <p:cBhvr additive="base">
                                        <p:cTn id="61" dur="500" fill="hold"/>
                                        <p:tgtEl>
                                          <p:spTgt spid="4096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6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ctrTitle"/>
          </p:nvPr>
        </p:nvSpPr>
        <p:spPr/>
        <p:txBody>
          <a:bodyPr/>
          <a:lstStyle/>
          <a:p>
            <a:r>
              <a:rPr lang="en-US" sz="4800" dirty="0"/>
              <a:t>How To Read a</a:t>
            </a:r>
            <a:br>
              <a:rPr lang="en-US" sz="4800" dirty="0"/>
            </a:br>
            <a:r>
              <a:rPr lang="en-US" sz="4800" dirty="0"/>
              <a:t>Research Paper</a:t>
            </a:r>
            <a:endParaRPr lang="en-US" sz="2400" dirty="0"/>
          </a:p>
        </p:txBody>
      </p:sp>
      <p:sp>
        <p:nvSpPr>
          <p:cNvPr id="2" name="TextBox 1"/>
          <p:cNvSpPr txBox="1"/>
          <p:nvPr/>
        </p:nvSpPr>
        <p:spPr>
          <a:xfrm>
            <a:off x="1295400" y="3886200"/>
            <a:ext cx="6583854" cy="904863"/>
          </a:xfrm>
          <a:prstGeom prst="rect">
            <a:avLst/>
          </a:prstGeom>
          <a:noFill/>
        </p:spPr>
        <p:txBody>
          <a:bodyPr wrap="none" rtlCol="0">
            <a:spAutoFit/>
          </a:bodyPr>
          <a:lstStyle/>
          <a:p>
            <a:pPr algn="ctr">
              <a:buNone/>
            </a:pPr>
            <a:r>
              <a:rPr lang="en-US" dirty="0"/>
              <a:t>CS 6000 Computer Science Research methods</a:t>
            </a:r>
          </a:p>
          <a:p>
            <a:pPr>
              <a:buNone/>
            </a:pPr>
            <a:r>
              <a:rPr lang="en-US" dirty="0"/>
              <a:t>Terrance E. Boult</a:t>
            </a:r>
          </a:p>
        </p:txBody>
      </p:sp>
    </p:spTree>
    <p:extLst>
      <p:ext uri="{BB962C8B-B14F-4D97-AF65-F5344CB8AC3E}">
        <p14:creationId xmlns:p14="http://schemas.microsoft.com/office/powerpoint/2010/main" val="890851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atin typeface="Tahoma" charset="0"/>
              </a:rPr>
              <a:t>4</a:t>
            </a:r>
            <a:r>
              <a:rPr lang="en-US" baseline="30000">
                <a:latin typeface="Tahoma" charset="0"/>
              </a:rPr>
              <a:t>th</a:t>
            </a:r>
            <a:r>
              <a:rPr lang="en-US">
                <a:latin typeface="Tahoma" charset="0"/>
              </a:rPr>
              <a:t> pass:  Creative Read</a:t>
            </a:r>
          </a:p>
        </p:txBody>
      </p:sp>
      <p:sp>
        <p:nvSpPr>
          <p:cNvPr id="3" name="Content Placeholder 2"/>
          <p:cNvSpPr>
            <a:spLocks noGrp="1"/>
          </p:cNvSpPr>
          <p:nvPr>
            <p:ph idx="1"/>
          </p:nvPr>
        </p:nvSpPr>
        <p:spPr/>
        <p:txBody>
          <a:bodyPr/>
          <a:lstStyle/>
          <a:p>
            <a:r>
              <a:rPr lang="en-US" dirty="0">
                <a:latin typeface="Tahoma" charset="0"/>
              </a:rPr>
              <a:t>Fourth read is to read creatively. Reading a paper critically is easy, in that it is generally easier to tear something down than to build it up. Reading creatively involves harder, more positive thinking and more "creative" thinking.</a:t>
            </a:r>
          </a:p>
          <a:p>
            <a:r>
              <a:rPr lang="en-US" dirty="0">
                <a:latin typeface="Tahoma" charset="0"/>
              </a:rPr>
              <a:t>What is the </a:t>
            </a:r>
            <a:r>
              <a:rPr lang="en-US" dirty="0" err="1">
                <a:latin typeface="Tahoma" charset="0"/>
              </a:rPr>
              <a:t>Novelity</a:t>
            </a:r>
            <a:r>
              <a:rPr lang="en-US" dirty="0">
                <a:latin typeface="Tahoma" charset="0"/>
              </a:rPr>
              <a:t> of the paper?  Does it open up new directions? </a:t>
            </a:r>
          </a:p>
          <a:p>
            <a:r>
              <a:rPr lang="en-US" dirty="0">
                <a:latin typeface="Tahoma" charset="0"/>
              </a:rPr>
              <a:t>What are the good ideas in this paper? Do these ideas have other applications or extensions that the authors might not have thought of? Can they be generalized further?</a:t>
            </a:r>
          </a:p>
        </p:txBody>
      </p:sp>
    </p:spTree>
    <p:extLst>
      <p:ext uri="{BB962C8B-B14F-4D97-AF65-F5344CB8AC3E}">
        <p14:creationId xmlns:p14="http://schemas.microsoft.com/office/powerpoint/2010/main" val="3755847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atin typeface="Tahoma" charset="0"/>
              </a:rPr>
              <a:t>4</a:t>
            </a:r>
            <a:r>
              <a:rPr lang="en-US" baseline="30000">
                <a:latin typeface="Tahoma" charset="0"/>
              </a:rPr>
              <a:t>th</a:t>
            </a:r>
            <a:r>
              <a:rPr lang="en-US">
                <a:latin typeface="Tahoma" charset="0"/>
              </a:rPr>
              <a:t> pass:  Creative Read</a:t>
            </a:r>
          </a:p>
        </p:txBody>
      </p:sp>
      <p:sp>
        <p:nvSpPr>
          <p:cNvPr id="43010" name="Content Placeholder 2"/>
          <p:cNvSpPr>
            <a:spLocks noGrp="1"/>
          </p:cNvSpPr>
          <p:nvPr>
            <p:ph idx="1"/>
          </p:nvPr>
        </p:nvSpPr>
        <p:spPr>
          <a:xfrm>
            <a:off x="228600" y="1143000"/>
            <a:ext cx="8686800" cy="4927600"/>
          </a:xfrm>
        </p:spPr>
        <p:txBody>
          <a:bodyPr/>
          <a:lstStyle/>
          <a:p>
            <a:r>
              <a:rPr lang="en-US" dirty="0">
                <a:latin typeface="Tahoma" charset="0"/>
              </a:rPr>
              <a:t>Could their ideas be combined with other approaches? Combined with your work?</a:t>
            </a:r>
          </a:p>
          <a:p>
            <a:r>
              <a:rPr lang="en-US" dirty="0">
                <a:latin typeface="Tahoma" charset="0"/>
              </a:rPr>
              <a:t>If there were other assumptions made, could that improve the approach? Could you ensure those assumptions were true for some problem?</a:t>
            </a:r>
          </a:p>
          <a:p>
            <a:r>
              <a:rPr lang="en-US" dirty="0">
                <a:latin typeface="Tahoma" charset="0"/>
              </a:rPr>
              <a:t>Are there better numerical methods than what they are doing?</a:t>
            </a:r>
          </a:p>
          <a:p>
            <a:r>
              <a:rPr lang="en-US" dirty="0">
                <a:latin typeface="Tahoma" charset="0"/>
              </a:rPr>
              <a:t>Are there possible improvements that might make important practical differences?</a:t>
            </a:r>
          </a:p>
          <a:p>
            <a:r>
              <a:rPr lang="en-US" dirty="0">
                <a:latin typeface="Tahoma" charset="0"/>
              </a:rPr>
              <a:t>If you were going to start doing research from this paper, what would be the next thing you would do?	</a:t>
            </a:r>
          </a:p>
          <a:p>
            <a:endParaRPr lang="en-US" dirty="0">
              <a:latin typeface="Tahoma" charset="0"/>
            </a:endParaRPr>
          </a:p>
        </p:txBody>
      </p:sp>
    </p:spTree>
    <p:extLst>
      <p:ext uri="{BB962C8B-B14F-4D97-AF65-F5344CB8AC3E}">
        <p14:creationId xmlns:p14="http://schemas.microsoft.com/office/powerpoint/2010/main" val="414351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0">
                                            <p:txEl>
                                              <p:pRg st="1" end="1"/>
                                            </p:txEl>
                                          </p:spTgt>
                                        </p:tgtEl>
                                        <p:attrNameLst>
                                          <p:attrName>style.visibility</p:attrName>
                                        </p:attrNameLst>
                                      </p:cBhvr>
                                      <p:to>
                                        <p:strVal val="visible"/>
                                      </p:to>
                                    </p:set>
                                    <p:anim calcmode="lin" valueType="num">
                                      <p:cBhvr additive="base">
                                        <p:cTn id="13" dur="500" fill="hold"/>
                                        <p:tgtEl>
                                          <p:spTgt spid="430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0">
                                            <p:txEl>
                                              <p:pRg st="2" end="2"/>
                                            </p:txEl>
                                          </p:spTgt>
                                        </p:tgtEl>
                                        <p:attrNameLst>
                                          <p:attrName>style.visibility</p:attrName>
                                        </p:attrNameLst>
                                      </p:cBhvr>
                                      <p:to>
                                        <p:strVal val="visible"/>
                                      </p:to>
                                    </p:set>
                                    <p:anim calcmode="lin" valueType="num">
                                      <p:cBhvr additive="base">
                                        <p:cTn id="19" dur="500" fill="hold"/>
                                        <p:tgtEl>
                                          <p:spTgt spid="430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0">
                                            <p:txEl>
                                              <p:pRg st="3" end="3"/>
                                            </p:txEl>
                                          </p:spTgt>
                                        </p:tgtEl>
                                        <p:attrNameLst>
                                          <p:attrName>style.visibility</p:attrName>
                                        </p:attrNameLst>
                                      </p:cBhvr>
                                      <p:to>
                                        <p:strVal val="visible"/>
                                      </p:to>
                                    </p:set>
                                    <p:anim calcmode="lin" valueType="num">
                                      <p:cBhvr additive="base">
                                        <p:cTn id="25" dur="500" fill="hold"/>
                                        <p:tgtEl>
                                          <p:spTgt spid="430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010">
                                            <p:txEl>
                                              <p:pRg st="4" end="4"/>
                                            </p:txEl>
                                          </p:spTgt>
                                        </p:tgtEl>
                                        <p:attrNameLst>
                                          <p:attrName>style.visibility</p:attrName>
                                        </p:attrNameLst>
                                      </p:cBhvr>
                                      <p:to>
                                        <p:strVal val="visible"/>
                                      </p:to>
                                    </p:set>
                                    <p:anim calcmode="lin" valueType="num">
                                      <p:cBhvr additive="base">
                                        <p:cTn id="31" dur="500" fill="hold"/>
                                        <p:tgtEl>
                                          <p:spTgt spid="430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06400" y="0"/>
            <a:ext cx="8229600" cy="914400"/>
          </a:xfrm>
        </p:spPr>
        <p:txBody>
          <a:bodyPr/>
          <a:lstStyle/>
          <a:p>
            <a:r>
              <a:rPr lang="en-US" dirty="0">
                <a:latin typeface="Tahoma" charset="0"/>
              </a:rPr>
              <a:t>Assignment #2 Due in 2 weeks</a:t>
            </a:r>
          </a:p>
        </p:txBody>
      </p:sp>
      <p:sp>
        <p:nvSpPr>
          <p:cNvPr id="3" name="Content Placeholder 2"/>
          <p:cNvSpPr>
            <a:spLocks noGrp="1"/>
          </p:cNvSpPr>
          <p:nvPr>
            <p:ph idx="1"/>
          </p:nvPr>
        </p:nvSpPr>
        <p:spPr>
          <a:xfrm>
            <a:off x="370673" y="914400"/>
            <a:ext cx="8544727" cy="4876800"/>
          </a:xfrm>
        </p:spPr>
        <p:txBody>
          <a:bodyPr/>
          <a:lstStyle/>
          <a:p>
            <a:pPr>
              <a:defRPr/>
            </a:pPr>
            <a:r>
              <a:rPr lang="en-US" dirty="0"/>
              <a:t>Choose a “top” journal or conference in your field with &gt;= 45 papers one 2017/2018 issues.   (DO NOT search for papers with keywords.. but can search for journals/</a:t>
            </a:r>
            <a:r>
              <a:rPr lang="en-US" dirty="0" err="1"/>
              <a:t>conf</a:t>
            </a:r>
            <a:r>
              <a:rPr lang="en-US" dirty="0"/>
              <a:t> title) </a:t>
            </a:r>
          </a:p>
          <a:p>
            <a:pPr>
              <a:defRPr/>
            </a:pPr>
            <a:r>
              <a:rPr lang="en-US" dirty="0"/>
              <a:t>Browse at least 45 papers in that issue, in order.  Time yourself on each, aim for no more than 2 min.</a:t>
            </a:r>
          </a:p>
          <a:p>
            <a:pPr>
              <a:defRPr/>
            </a:pPr>
            <a:r>
              <a:rPr lang="en-US" dirty="0"/>
              <a:t>Scan 8+ papers,  write 2-3 sentence summary</a:t>
            </a:r>
          </a:p>
          <a:p>
            <a:pPr>
              <a:defRPr/>
            </a:pPr>
            <a:r>
              <a:rPr lang="en-US" dirty="0"/>
              <a:t>Critically &amp; Creatively read best  2 or 3.</a:t>
            </a:r>
          </a:p>
          <a:p>
            <a:pPr marL="0" indent="0">
              <a:buFont typeface="Monotype Sorts" charset="0"/>
              <a:buNone/>
              <a:defRPr/>
            </a:pPr>
            <a:r>
              <a:rPr lang="en-US" dirty="0"/>
              <a:t>Upload your notes as a latex document</a:t>
            </a:r>
          </a:p>
          <a:p>
            <a:pPr marL="0" indent="0">
              <a:buFont typeface="Monotype Sorts" charset="0"/>
              <a:buNone/>
              <a:defRPr/>
            </a:pPr>
            <a:r>
              <a:rPr lang="en-US" dirty="0"/>
              <a:t>In you journal   discuss your  process and your learning about the process (not the papers).</a:t>
            </a:r>
          </a:p>
        </p:txBody>
      </p:sp>
      <p:sp>
        <p:nvSpPr>
          <p:cNvPr id="61443" name="Slide Number Placeholder 3"/>
          <p:cNvSpPr>
            <a:spLocks noGrp="1"/>
          </p:cNvSpPr>
          <p:nvPr>
            <p:ph type="sldNum" sz="quarter" idx="4294967295"/>
          </p:nvPr>
        </p:nvSpPr>
        <p:spPr bwMode="auto">
          <a:xfrm>
            <a:off x="7162800" y="6248400"/>
            <a:ext cx="19050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charset="0"/>
                <a:ea typeface="ＭＳ Ｐゴシック" charset="0"/>
                <a:cs typeface="ＭＳ Ｐゴシック" charset="0"/>
              </a:defRPr>
            </a:lvl1pPr>
            <a:lvl2pPr marL="742950" indent="-285750">
              <a:defRPr sz="2400">
                <a:solidFill>
                  <a:schemeClr val="bg2"/>
                </a:solidFill>
                <a:latin typeface="Tahoma" charset="0"/>
                <a:ea typeface="ＭＳ Ｐゴシック" charset="0"/>
              </a:defRPr>
            </a:lvl2pPr>
            <a:lvl3pPr marL="1143000" indent="-228600">
              <a:defRPr sz="2400">
                <a:solidFill>
                  <a:schemeClr val="bg2"/>
                </a:solidFill>
                <a:latin typeface="Tahoma" charset="0"/>
                <a:ea typeface="ＭＳ Ｐゴシック" charset="0"/>
              </a:defRPr>
            </a:lvl3pPr>
            <a:lvl4pPr marL="1600200" indent="-228600">
              <a:defRPr sz="2400">
                <a:solidFill>
                  <a:schemeClr val="bg2"/>
                </a:solidFill>
                <a:latin typeface="Tahoma" charset="0"/>
                <a:ea typeface="ＭＳ Ｐゴシック" charset="0"/>
              </a:defRPr>
            </a:lvl4pPr>
            <a:lvl5pPr marL="2057400" indent="-228600">
              <a:defRPr sz="2400">
                <a:solidFill>
                  <a:schemeClr val="bg2"/>
                </a:solidFill>
                <a:latin typeface="Tahoma" charset="0"/>
                <a:ea typeface="ＭＳ Ｐゴシック"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r>
              <a:rPr lang="en-US" dirty="0"/>
              <a:t>slide </a:t>
            </a:r>
            <a:fld id="{FE6AC5F2-CE57-AB44-846A-0465F18F8377}" type="slidenum">
              <a:rPr lang="en-US"/>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8229600" cy="914400"/>
          </a:xfrm>
        </p:spPr>
        <p:txBody>
          <a:bodyPr/>
          <a:lstStyle/>
          <a:p>
            <a:r>
              <a:rPr lang="en-US" dirty="0"/>
              <a:t>Where:  Sources and  </a:t>
            </a:r>
            <a:br>
              <a:rPr lang="en-US" dirty="0"/>
            </a:br>
            <a:r>
              <a:rPr lang="en-US" dirty="0"/>
              <a:t>Publication Venues </a:t>
            </a:r>
          </a:p>
        </p:txBody>
      </p:sp>
      <p:sp>
        <p:nvSpPr>
          <p:cNvPr id="3" name="Content Placeholder 2"/>
          <p:cNvSpPr>
            <a:spLocks noGrp="1"/>
          </p:cNvSpPr>
          <p:nvPr>
            <p:ph idx="1"/>
          </p:nvPr>
        </p:nvSpPr>
        <p:spPr/>
        <p:txBody>
          <a:bodyPr/>
          <a:lstStyle/>
          <a:p>
            <a:r>
              <a:rPr lang="en-US" sz="3200" dirty="0"/>
              <a:t>Why do we cite papers?</a:t>
            </a:r>
          </a:p>
          <a:p>
            <a:pPr lvl="1"/>
            <a:r>
              <a:rPr lang="en-US" sz="2800" dirty="0"/>
              <a:t>Relate our problem to prior work </a:t>
            </a:r>
          </a:p>
          <a:p>
            <a:pPr lvl="1"/>
            <a:r>
              <a:rPr lang="en-US" sz="2800" dirty="0"/>
              <a:t>To establish what is the current state-of-the-art</a:t>
            </a:r>
          </a:p>
          <a:p>
            <a:pPr lvl="1"/>
            <a:r>
              <a:rPr lang="en-US" sz="2800" dirty="0"/>
              <a:t>To add credibility to our arguments/story</a:t>
            </a:r>
          </a:p>
          <a:p>
            <a:pPr lvl="1"/>
            <a:r>
              <a:rPr lang="en-US" sz="2800" dirty="0"/>
              <a:t>To show readers/reviewers we know what is important in prior work, what is solved and what is open. </a:t>
            </a:r>
          </a:p>
          <a:p>
            <a:endParaRPr lang="en-US" dirty="0"/>
          </a:p>
        </p:txBody>
      </p:sp>
      <p:sp>
        <p:nvSpPr>
          <p:cNvPr id="5" name="Slide Number Placeholder 4"/>
          <p:cNvSpPr>
            <a:spLocks noGrp="1"/>
          </p:cNvSpPr>
          <p:nvPr>
            <p:ph type="sldNum" sz="quarter" idx="4294967295"/>
          </p:nvPr>
        </p:nvSpPr>
        <p:spPr>
          <a:xfrm>
            <a:off x="7010400" y="6245225"/>
            <a:ext cx="2133600" cy="476250"/>
          </a:xfrm>
          <a:prstGeom prst="rect">
            <a:avLst/>
          </a:prstGeom>
        </p:spPr>
        <p:txBody>
          <a:bodyPr/>
          <a:lstStyle/>
          <a:p>
            <a:fld id="{BCF07C2C-229F-AF4B-889D-E48C35D6B227}" type="slidenum">
              <a:rPr lang="en-US" smtClean="0"/>
              <a:pPr/>
              <a:t>23</a:t>
            </a:fld>
            <a:endParaRPr lang="en-US"/>
          </a:p>
        </p:txBody>
      </p:sp>
    </p:spTree>
    <p:extLst>
      <p:ext uri="{BB962C8B-B14F-4D97-AF65-F5344CB8AC3E}">
        <p14:creationId xmlns:p14="http://schemas.microsoft.com/office/powerpoint/2010/main" val="7935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Publish?</a:t>
            </a:r>
          </a:p>
        </p:txBody>
      </p:sp>
      <p:sp>
        <p:nvSpPr>
          <p:cNvPr id="7" name="Content Placeholder 6"/>
          <p:cNvSpPr>
            <a:spLocks noGrp="1"/>
          </p:cNvSpPr>
          <p:nvPr>
            <p:ph idx="1"/>
          </p:nvPr>
        </p:nvSpPr>
        <p:spPr/>
        <p:txBody>
          <a:bodyPr/>
          <a:lstStyle/>
          <a:p>
            <a:pPr>
              <a:lnSpc>
                <a:spcPct val="90000"/>
              </a:lnSpc>
            </a:pPr>
            <a:r>
              <a:rPr lang="en-US" dirty="0">
                <a:solidFill>
                  <a:schemeClr val="bg2">
                    <a:lumMod val="75000"/>
                  </a:schemeClr>
                </a:solidFill>
              </a:rPr>
              <a:t>To go to exotic location and fancy hotels</a:t>
            </a:r>
          </a:p>
          <a:p>
            <a:pPr>
              <a:lnSpc>
                <a:spcPct val="90000"/>
              </a:lnSpc>
            </a:pPr>
            <a:r>
              <a:rPr lang="en-US" dirty="0">
                <a:solidFill>
                  <a:schemeClr val="bg2">
                    <a:lumMod val="75000"/>
                  </a:schemeClr>
                </a:solidFill>
              </a:rPr>
              <a:t>To impress your mother with your name in print</a:t>
            </a:r>
          </a:p>
          <a:p>
            <a:pPr>
              <a:lnSpc>
                <a:spcPct val="90000"/>
              </a:lnSpc>
            </a:pPr>
            <a:r>
              <a:rPr lang="en-US" dirty="0">
                <a:solidFill>
                  <a:schemeClr val="bg2">
                    <a:lumMod val="75000"/>
                  </a:schemeClr>
                </a:solidFill>
              </a:rPr>
              <a:t>To become rich and famous</a:t>
            </a:r>
          </a:p>
          <a:p>
            <a:pPr marL="0" indent="0">
              <a:lnSpc>
                <a:spcPct val="90000"/>
              </a:lnSpc>
              <a:buNone/>
            </a:pPr>
            <a:endParaRPr lang="en-US" sz="1600" dirty="0"/>
          </a:p>
          <a:p>
            <a:pPr>
              <a:lnSpc>
                <a:spcPct val="90000"/>
              </a:lnSpc>
            </a:pPr>
            <a:r>
              <a:rPr lang="en-US" dirty="0">
                <a:solidFill>
                  <a:srgbClr val="008000"/>
                </a:solidFill>
              </a:rPr>
              <a:t>To graduate</a:t>
            </a:r>
          </a:p>
          <a:p>
            <a:pPr>
              <a:lnSpc>
                <a:spcPct val="90000"/>
              </a:lnSpc>
            </a:pPr>
            <a:r>
              <a:rPr lang="en-US" dirty="0">
                <a:solidFill>
                  <a:srgbClr val="008000"/>
                </a:solidFill>
              </a:rPr>
              <a:t>To get a job</a:t>
            </a:r>
          </a:p>
          <a:p>
            <a:pPr lvl="1">
              <a:lnSpc>
                <a:spcPct val="90000"/>
              </a:lnSpc>
            </a:pPr>
            <a:endParaRPr lang="en-US" sz="1600" dirty="0"/>
          </a:p>
          <a:p>
            <a:pPr>
              <a:lnSpc>
                <a:spcPct val="90000"/>
              </a:lnSpc>
            </a:pPr>
            <a:r>
              <a:rPr lang="en-US" dirty="0"/>
              <a:t>To satisfy research contract requirements</a:t>
            </a:r>
          </a:p>
          <a:p>
            <a:pPr>
              <a:lnSpc>
                <a:spcPct val="90000"/>
              </a:lnSpc>
            </a:pPr>
            <a:r>
              <a:rPr lang="en-US" dirty="0"/>
              <a:t>To help others learn from your experience</a:t>
            </a:r>
          </a:p>
          <a:p>
            <a:pPr>
              <a:lnSpc>
                <a:spcPct val="90000"/>
              </a:lnSpc>
            </a:pPr>
            <a:r>
              <a:rPr lang="en-US" dirty="0"/>
              <a:t>To grow the body of useful knowledge. </a:t>
            </a:r>
          </a:p>
          <a:p>
            <a:endParaRPr lang="en-US" dirty="0"/>
          </a:p>
        </p:txBody>
      </p:sp>
    </p:spTree>
    <p:extLst>
      <p:ext uri="{BB962C8B-B14F-4D97-AF65-F5344CB8AC3E}">
        <p14:creationId xmlns:p14="http://schemas.microsoft.com/office/powerpoint/2010/main" val="124316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3600"/>
              <a:t>Recognize scholarly articles</a:t>
            </a:r>
          </a:p>
        </p:txBody>
      </p:sp>
      <p:sp>
        <p:nvSpPr>
          <p:cNvPr id="101379" name="Rectangle 3"/>
          <p:cNvSpPr>
            <a:spLocks noGrp="1" noChangeArrowheads="1"/>
          </p:cNvSpPr>
          <p:nvPr>
            <p:ph type="body" idx="1"/>
          </p:nvPr>
        </p:nvSpPr>
        <p:spPr>
          <a:xfrm>
            <a:off x="457200" y="1371600"/>
            <a:ext cx="8229600" cy="4114800"/>
          </a:xfrm>
        </p:spPr>
        <p:txBody>
          <a:bodyPr/>
          <a:lstStyle/>
          <a:p>
            <a:pPr>
              <a:lnSpc>
                <a:spcPct val="80000"/>
              </a:lnSpc>
            </a:pPr>
            <a:r>
              <a:rPr lang="en-US" sz="2800" dirty="0"/>
              <a:t>Scholarly articles are not usually found in magazines in a dentist</a:t>
            </a:r>
            <a:r>
              <a:rPr lang="ja-JP" altLang="en-US" sz="2800" dirty="0">
                <a:latin typeface="Arial"/>
              </a:rPr>
              <a:t>’</a:t>
            </a:r>
            <a:r>
              <a:rPr lang="en-US" sz="2800" dirty="0"/>
              <a:t>s office.</a:t>
            </a:r>
          </a:p>
          <a:p>
            <a:pPr>
              <a:lnSpc>
                <a:spcPct val="80000"/>
              </a:lnSpc>
            </a:pPr>
            <a:r>
              <a:rPr lang="en-US" sz="2800" dirty="0"/>
              <a:t>Scholarly articles are peer reviewed—that is, other scholars read all the articles and approve them for publication.</a:t>
            </a:r>
          </a:p>
          <a:p>
            <a:pPr>
              <a:lnSpc>
                <a:spcPct val="80000"/>
              </a:lnSpc>
            </a:pPr>
            <a:r>
              <a:rPr lang="en-US" sz="2800" dirty="0"/>
              <a:t>These articles have section headings, abstracts, and </a:t>
            </a:r>
            <a:r>
              <a:rPr lang="ja-JP" altLang="en-US" sz="2800" dirty="0">
                <a:latin typeface="Arial"/>
              </a:rPr>
              <a:t>“</a:t>
            </a:r>
            <a:r>
              <a:rPr lang="en-US" sz="2800" dirty="0"/>
              <a:t>summary</a:t>
            </a:r>
            <a:r>
              <a:rPr lang="ja-JP" altLang="en-US" sz="2800" dirty="0">
                <a:latin typeface="Arial"/>
              </a:rPr>
              <a:t>”</a:t>
            </a:r>
            <a:r>
              <a:rPr lang="en-US" sz="2800" dirty="0"/>
              <a:t> and/or </a:t>
            </a:r>
            <a:r>
              <a:rPr lang="ja-JP" altLang="en-US" sz="2800" dirty="0">
                <a:latin typeface="Arial"/>
              </a:rPr>
              <a:t>“</a:t>
            </a:r>
            <a:r>
              <a:rPr lang="en-US" sz="2800" dirty="0"/>
              <a:t>conclusion</a:t>
            </a:r>
            <a:r>
              <a:rPr lang="ja-JP" altLang="en-US" sz="2800" dirty="0">
                <a:latin typeface="Arial"/>
              </a:rPr>
              <a:t>”</a:t>
            </a:r>
            <a:r>
              <a:rPr lang="en-US" sz="2800" dirty="0"/>
              <a:t> headings.  They determine the author</a:t>
            </a:r>
            <a:r>
              <a:rPr lang="ja-JP" altLang="en-US" sz="2800" dirty="0">
                <a:latin typeface="Arial"/>
              </a:rPr>
              <a:t>’</a:t>
            </a:r>
            <a:r>
              <a:rPr lang="en-US" sz="2800" dirty="0"/>
              <a:t>s main idea.</a:t>
            </a:r>
          </a:p>
          <a:p>
            <a:pPr>
              <a:lnSpc>
                <a:spcPct val="80000"/>
              </a:lnSpc>
            </a:pPr>
            <a:r>
              <a:rPr lang="en-US" sz="2800" dirty="0"/>
              <a:t>They refer to works of other scholars (Reference Page, in-text citations, author credentials, notes, in depth analysis, uses academic or technical language for informed readers, appears in journals that don</a:t>
            </a:r>
            <a:r>
              <a:rPr lang="ja-JP" altLang="en-US" sz="2800" dirty="0">
                <a:latin typeface="Arial"/>
              </a:rPr>
              <a:t>’</a:t>
            </a:r>
            <a:r>
              <a:rPr lang="en-US" sz="2800" dirty="0"/>
              <a:t>t include colorful advertisements, etc.</a:t>
            </a:r>
          </a:p>
        </p:txBody>
      </p:sp>
    </p:spTree>
    <p:extLst>
      <p:ext uri="{BB962C8B-B14F-4D97-AF65-F5344CB8AC3E}">
        <p14:creationId xmlns:p14="http://schemas.microsoft.com/office/powerpoint/2010/main" val="2838218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06400" y="558800"/>
            <a:ext cx="8229600" cy="914400"/>
          </a:xfrm>
        </p:spPr>
        <p:txBody>
          <a:bodyPr/>
          <a:lstStyle/>
          <a:p>
            <a:r>
              <a:rPr lang="en-US" sz="3600" dirty="0"/>
              <a:t>Evaluating sources:  </a:t>
            </a:r>
            <a:br>
              <a:rPr lang="en-US" sz="3600" dirty="0"/>
            </a:br>
            <a:r>
              <a:rPr lang="en-US" sz="3600" dirty="0"/>
              <a:t>Developing junk antennae</a:t>
            </a:r>
          </a:p>
        </p:txBody>
      </p:sp>
      <p:sp>
        <p:nvSpPr>
          <p:cNvPr id="102403" name="Rectangle 3"/>
          <p:cNvSpPr>
            <a:spLocks noGrp="1" noChangeArrowheads="1"/>
          </p:cNvSpPr>
          <p:nvPr>
            <p:ph type="body" idx="1"/>
          </p:nvPr>
        </p:nvSpPr>
        <p:spPr>
          <a:xfrm>
            <a:off x="457200" y="1625600"/>
            <a:ext cx="8178800" cy="4927600"/>
          </a:xfrm>
        </p:spPr>
        <p:txBody>
          <a:bodyPr/>
          <a:lstStyle/>
          <a:p>
            <a:pPr>
              <a:lnSpc>
                <a:spcPct val="80000"/>
              </a:lnSpc>
            </a:pPr>
            <a:r>
              <a:rPr lang="en-US" sz="2800" dirty="0"/>
              <a:t>If you find an article in a subscription database (</a:t>
            </a:r>
            <a:r>
              <a:rPr lang="en-US" sz="2800" dirty="0" err="1"/>
              <a:t>IEEExplore</a:t>
            </a:r>
            <a:r>
              <a:rPr lang="en-US" sz="2800" dirty="0"/>
              <a:t>, </a:t>
            </a:r>
            <a:r>
              <a:rPr lang="en-US" sz="2800" i="1" dirty="0" err="1"/>
              <a:t>InfoTrac</a:t>
            </a:r>
            <a:r>
              <a:rPr lang="en-US" sz="2800" i="1" dirty="0"/>
              <a:t>, LexisNexis</a:t>
            </a:r>
            <a:r>
              <a:rPr lang="en-US" sz="2800" dirty="0"/>
              <a:t>, etc.) you will know that the article has been published in print.  </a:t>
            </a:r>
          </a:p>
          <a:p>
            <a:pPr>
              <a:lnSpc>
                <a:spcPct val="80000"/>
              </a:lnSpc>
            </a:pPr>
            <a:r>
              <a:rPr lang="en-US" sz="2800" dirty="0"/>
              <a:t>If the article has been published in a reputable periodical or in an online journal sponsored by a professional organization or university, you can assume that it is a valid source for a research paper citation  But beware junk publications. </a:t>
            </a:r>
          </a:p>
          <a:p>
            <a:pPr>
              <a:lnSpc>
                <a:spcPct val="80000"/>
              </a:lnSpc>
            </a:pPr>
            <a:r>
              <a:rPr lang="en-US" sz="2800" dirty="0"/>
              <a:t>For works devised specifically for the Web, </a:t>
            </a:r>
            <a:r>
              <a:rPr lang="en-US" dirty="0"/>
              <a:t>need strong checking </a:t>
            </a:r>
            <a:r>
              <a:rPr lang="en-US" sz="2800" dirty="0"/>
              <a:t>o separate the information from the junk.  </a:t>
            </a:r>
          </a:p>
        </p:txBody>
      </p:sp>
    </p:spTree>
    <p:extLst>
      <p:ext uri="{BB962C8B-B14F-4D97-AF65-F5344CB8AC3E}">
        <p14:creationId xmlns:p14="http://schemas.microsoft.com/office/powerpoint/2010/main" val="407242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8" name="Rectangle 4"/>
          <p:cNvSpPr>
            <a:spLocks noGrp="1" noChangeArrowheads="1"/>
          </p:cNvSpPr>
          <p:nvPr>
            <p:ph/>
          </p:nvPr>
        </p:nvSpPr>
        <p:spPr/>
        <p:txBody>
          <a:bodyPr/>
          <a:lstStyle/>
          <a:p>
            <a:r>
              <a:rPr lang="en-US" sz="2400" i="1" u="sng"/>
              <a:t>Scrutinize the domain name of the URL.  </a:t>
            </a:r>
            <a:r>
              <a:rPr lang="en-US" sz="2400"/>
              <a:t>Reliable information can be found on .gov and .edu addresses that are institutionally sponsored.  With .com or .org sources, always assess whether the source provides factual information or advocates a specific point of view on an issue.</a:t>
            </a:r>
          </a:p>
          <a:p>
            <a:pPr>
              <a:buFontTx/>
              <a:buNone/>
            </a:pPr>
            <a:endParaRPr lang="en-US" sz="2400"/>
          </a:p>
          <a:p>
            <a:r>
              <a:rPr lang="en-US" sz="2400" i="1" u="sng"/>
              <a:t>Assess the originator of an .edu source.</a:t>
            </a:r>
            <a:r>
              <a:rPr lang="en-US" sz="2400"/>
              <a:t>  Check that the institution or a branch of it is sponsoring the site.  A tilde (~) followed by a name in the URL indicates an individual posting from an academic source.  Try to ascertain whether the individual is a faculty member or a student.  Increasingly, though, individuals are setting up websites under their own domain name.</a:t>
            </a:r>
            <a:endParaRPr lang="en-US" sz="2400" i="1" u="sng"/>
          </a:p>
        </p:txBody>
      </p:sp>
    </p:spTree>
    <p:extLst>
      <p:ext uri="{BB962C8B-B14F-4D97-AF65-F5344CB8AC3E}">
        <p14:creationId xmlns:p14="http://schemas.microsoft.com/office/powerpoint/2010/main" val="7053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6" name="Rectangle 4"/>
          <p:cNvSpPr>
            <a:spLocks noGrp="1" noChangeArrowheads="1"/>
          </p:cNvSpPr>
          <p:nvPr>
            <p:ph/>
          </p:nvPr>
        </p:nvSpPr>
        <p:spPr>
          <a:xfrm>
            <a:off x="457200" y="609600"/>
            <a:ext cx="8229600" cy="5727700"/>
          </a:xfrm>
        </p:spPr>
        <p:txBody>
          <a:bodyPr/>
          <a:lstStyle/>
          <a:p>
            <a:r>
              <a:rPr lang="en-US" sz="2400" i="1" u="sng"/>
              <a:t>Check the About page or the home page.  </a:t>
            </a:r>
            <a:r>
              <a:rPr lang="en-US" sz="2400"/>
              <a:t>Always take the link from a Web site to its </a:t>
            </a:r>
            <a:r>
              <a:rPr lang="ja-JP" altLang="en-US" sz="2400">
                <a:latin typeface="Arial"/>
              </a:rPr>
              <a:t>“</a:t>
            </a:r>
            <a:r>
              <a:rPr lang="en-US" sz="2400"/>
              <a:t>About</a:t>
            </a:r>
            <a:r>
              <a:rPr lang="ja-JP" altLang="en-US" sz="2400">
                <a:latin typeface="Arial"/>
              </a:rPr>
              <a:t>”</a:t>
            </a:r>
            <a:r>
              <a:rPr lang="en-US" sz="2400"/>
              <a:t> page or its home page, if you are not already there.  These pages often provide more information about the author, the sponsor, the purpose, and the date of posting.</a:t>
            </a:r>
          </a:p>
          <a:p>
            <a:pPr>
              <a:buFontTx/>
              <a:buNone/>
            </a:pPr>
            <a:endParaRPr lang="en-US" sz="2400"/>
          </a:p>
          <a:p>
            <a:r>
              <a:rPr lang="en-US" sz="2400" i="1" u="sng"/>
              <a:t>Determine the author, and discover what you can about him/her.</a:t>
            </a:r>
            <a:r>
              <a:rPr lang="en-US" sz="2400"/>
              <a:t>  Look for a list of credentials, a home page, a resume, or Web publications.  In Google or Google Scholar, use the author</a:t>
            </a:r>
            <a:r>
              <a:rPr lang="ja-JP" altLang="en-US" sz="2400">
                <a:latin typeface="Arial"/>
              </a:rPr>
              <a:t>’</a:t>
            </a:r>
            <a:r>
              <a:rPr lang="en-US" sz="2400"/>
              <a:t>s name as a search term to see what the author has published on the Internet or who has cited the author.  If no individual author or institutional author is to be found anywhere, check the purpose and sponsor of the site.</a:t>
            </a:r>
          </a:p>
        </p:txBody>
      </p:sp>
    </p:spTree>
    <p:extLst>
      <p:ext uri="{BB962C8B-B14F-4D97-AF65-F5344CB8AC3E}">
        <p14:creationId xmlns:p14="http://schemas.microsoft.com/office/powerpoint/2010/main" val="4197426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4" name="Rectangle 4"/>
          <p:cNvSpPr>
            <a:spLocks noGrp="1" noChangeArrowheads="1"/>
          </p:cNvSpPr>
          <p:nvPr>
            <p:ph/>
          </p:nvPr>
        </p:nvSpPr>
        <p:spPr>
          <a:xfrm>
            <a:off x="381000" y="838200"/>
            <a:ext cx="8229600" cy="5727700"/>
          </a:xfrm>
        </p:spPr>
        <p:txBody>
          <a:bodyPr/>
          <a:lstStyle/>
          <a:p>
            <a:r>
              <a:rPr lang="en-US" sz="2000" i="1" u="sng"/>
              <a:t>Investigate the purposes of a Web page author or sponsor</a:t>
            </a:r>
            <a:r>
              <a:rPr lang="en-US" sz="2000"/>
              <a:t>.  Objectivity and rationality are not necessarily features of all Web pages.  The sponsor of a site may want to persuade, convert, or sell.  Even if the message is not obviously biased and extreme, be aware that most authors write from some sense of conviction or purpose.  (Note, though, that a Web site can be oriented toward a specific view without necessarily being irresponsible.)</a:t>
            </a:r>
          </a:p>
          <a:p>
            <a:pPr>
              <a:buFontTx/>
              <a:buNone/>
            </a:pPr>
            <a:endParaRPr lang="en-US" sz="2000"/>
          </a:p>
          <a:p>
            <a:r>
              <a:rPr lang="en-US" sz="2000" i="1" u="sng"/>
              <a:t>Evaluate the quality of the writing</a:t>
            </a:r>
            <a:r>
              <a:rPr lang="en-US" sz="2000"/>
              <a:t>.  A Web page filled with spelling and grammatical errors should not inspire confidence.  If the language has not been checked, the ideas probably haven</a:t>
            </a:r>
            <a:r>
              <a:rPr lang="ja-JP" altLang="en-US" sz="2000">
                <a:latin typeface="Arial"/>
              </a:rPr>
              <a:t>’</a:t>
            </a:r>
            <a:r>
              <a:rPr lang="en-US" sz="2000"/>
              <a:t>t been given much time and thought, either.  Don</a:t>
            </a:r>
            <a:r>
              <a:rPr lang="ja-JP" altLang="en-US" sz="2000">
                <a:latin typeface="Arial"/>
              </a:rPr>
              <a:t>’</a:t>
            </a:r>
            <a:r>
              <a:rPr lang="en-US" sz="2000"/>
              <a:t>t use such a site as a source.  Exceptions are discussion lists and Usenet postings.  They are written and posted quickly, so even if they contain errors, they can also contain useful ideas to stimulate thinking on your topic.</a:t>
            </a:r>
          </a:p>
          <a:p>
            <a:endParaRPr lang="en-US" sz="2000"/>
          </a:p>
        </p:txBody>
      </p:sp>
    </p:spTree>
    <p:extLst>
      <p:ext uri="{BB962C8B-B14F-4D97-AF65-F5344CB8AC3E}">
        <p14:creationId xmlns:p14="http://schemas.microsoft.com/office/powerpoint/2010/main" val="266809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914400" y="609600"/>
            <a:ext cx="8001000" cy="5780043"/>
          </a:xfrm>
          <a:prstGeom prst="rect">
            <a:avLst/>
          </a:prstGeom>
        </p:spPr>
        <p:txBody>
          <a:bodyPr wrap="square">
            <a:spAutoFit/>
          </a:bodyPr>
          <a:lstStyle/>
          <a:p>
            <a:pPr>
              <a:buNone/>
            </a:pPr>
            <a:endParaRPr lang="en-US" dirty="0"/>
          </a:p>
          <a:p>
            <a:pPr>
              <a:buNone/>
            </a:pPr>
            <a:r>
              <a:rPr lang="en-US" dirty="0"/>
              <a:t>The way I read a letter's this:</a:t>
            </a:r>
          </a:p>
          <a:p>
            <a:pPr>
              <a:buNone/>
            </a:pPr>
            <a:r>
              <a:rPr lang="en-US" dirty="0" err="1"/>
              <a:t>'Tis</a:t>
            </a:r>
            <a:r>
              <a:rPr lang="en-US" dirty="0"/>
              <a:t> first I lock the door,</a:t>
            </a:r>
          </a:p>
          <a:p>
            <a:pPr>
              <a:buNone/>
            </a:pPr>
            <a:r>
              <a:rPr lang="en-US" dirty="0"/>
              <a:t>And push it with my fingers next,</a:t>
            </a:r>
          </a:p>
          <a:p>
            <a:pPr>
              <a:buNone/>
            </a:pPr>
            <a:r>
              <a:rPr lang="en-US" dirty="0"/>
              <a:t>To transport it be sure.</a:t>
            </a:r>
          </a:p>
          <a:p>
            <a:pPr>
              <a:buNone/>
            </a:pPr>
            <a:endParaRPr lang="en-US" dirty="0"/>
          </a:p>
          <a:p>
            <a:pPr>
              <a:buNone/>
            </a:pPr>
            <a:r>
              <a:rPr lang="en-US" dirty="0"/>
              <a:t>And then I go the farthest off</a:t>
            </a:r>
          </a:p>
          <a:p>
            <a:pPr>
              <a:buNone/>
            </a:pPr>
            <a:r>
              <a:rPr lang="en-US" dirty="0"/>
              <a:t>To counteract a knock</a:t>
            </a:r>
          </a:p>
          <a:p>
            <a:pPr>
              <a:buNone/>
            </a:pPr>
            <a:r>
              <a:rPr lang="en-US" dirty="0"/>
              <a:t>Then draw my little letter forth</a:t>
            </a:r>
          </a:p>
          <a:p>
            <a:pPr>
              <a:buNone/>
            </a:pPr>
            <a:r>
              <a:rPr lang="en-US" dirty="0"/>
              <a:t>And softly pick its lock.</a:t>
            </a:r>
          </a:p>
          <a:p>
            <a:pPr>
              <a:buNone/>
            </a:pPr>
            <a:r>
              <a:rPr lang="is-IS" dirty="0"/>
              <a:t>….</a:t>
            </a:r>
          </a:p>
          <a:p>
            <a:pPr>
              <a:buNone/>
            </a:pPr>
            <a:endParaRPr lang="is-IS" dirty="0"/>
          </a:p>
          <a:p>
            <a:pPr>
              <a:buNone/>
            </a:pPr>
            <a:r>
              <a:rPr lang="en-US" dirty="0"/>
              <a:t>Emily Dickinson</a:t>
            </a:r>
          </a:p>
        </p:txBody>
      </p:sp>
    </p:spTree>
    <p:extLst>
      <p:ext uri="{BB962C8B-B14F-4D97-AF65-F5344CB8AC3E}">
        <p14:creationId xmlns:p14="http://schemas.microsoft.com/office/powerpoint/2010/main" val="113030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2" name="Rectangle 4"/>
          <p:cNvSpPr>
            <a:spLocks noGrp="1" noChangeArrowheads="1"/>
          </p:cNvSpPr>
          <p:nvPr>
            <p:ph/>
          </p:nvPr>
        </p:nvSpPr>
        <p:spPr/>
        <p:txBody>
          <a:bodyPr/>
          <a:lstStyle/>
          <a:p>
            <a:r>
              <a:rPr lang="en-US" sz="2800" i="1" u="sng"/>
              <a:t>Follow the links</a:t>
            </a:r>
            <a:r>
              <a:rPr lang="en-US" sz="2800"/>
              <a:t>.  See whether the links in a site take you to authoritative sources.  If the links no longer work (you</a:t>
            </a:r>
            <a:r>
              <a:rPr lang="ja-JP" altLang="en-US" sz="2800">
                <a:latin typeface="Arial"/>
              </a:rPr>
              <a:t>’</a:t>
            </a:r>
            <a:r>
              <a:rPr lang="en-US" sz="2800"/>
              <a:t>ll get a 404 message:  </a:t>
            </a:r>
            <a:r>
              <a:rPr lang="ja-JP" altLang="en-US" sz="2800">
                <a:latin typeface="Arial"/>
              </a:rPr>
              <a:t>“</a:t>
            </a:r>
            <a:r>
              <a:rPr lang="en-US" sz="2800"/>
              <a:t>Site Not Found</a:t>
            </a:r>
            <a:r>
              <a:rPr lang="ja-JP" altLang="en-US" sz="2800">
                <a:latin typeface="Arial"/>
              </a:rPr>
              <a:t>”</a:t>
            </a:r>
            <a:r>
              <a:rPr lang="en-US" sz="2800"/>
              <a:t>), the home page with the links has not been updated in a while—not a good sign.</a:t>
            </a:r>
          </a:p>
          <a:p>
            <a:pPr>
              <a:buFontTx/>
              <a:buNone/>
            </a:pPr>
            <a:endParaRPr lang="en-US" sz="2800"/>
          </a:p>
          <a:p>
            <a:r>
              <a:rPr lang="en-US" sz="2800" i="1" u="sng"/>
              <a:t>Check for dates, updates, ways to respond, and ease of navigation</a:t>
            </a:r>
            <a:r>
              <a:rPr lang="en-US" sz="2800"/>
              <a:t>.  A recent date of posting or recent updating; information about the author; ways to reach the author by e-mail, regular mail, or phone; a clearly organized site; easy navigation; up-to-date links to responsible sites are all indications that the site is well managed and current.</a:t>
            </a:r>
          </a:p>
        </p:txBody>
      </p:sp>
    </p:spTree>
    <p:extLst>
      <p:ext uri="{BB962C8B-B14F-4D97-AF65-F5344CB8AC3E}">
        <p14:creationId xmlns:p14="http://schemas.microsoft.com/office/powerpoint/2010/main" val="2677451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06400" y="533400"/>
            <a:ext cx="8229600" cy="914400"/>
          </a:xfrm>
        </p:spPr>
        <p:txBody>
          <a:bodyPr/>
          <a:lstStyle/>
          <a:p>
            <a:r>
              <a:rPr lang="en-US" dirty="0">
                <a:latin typeface="Tahoma" charset="0"/>
              </a:rPr>
              <a:t>Where to publishes and where to look for  papers</a:t>
            </a:r>
          </a:p>
        </p:txBody>
      </p:sp>
      <p:sp>
        <p:nvSpPr>
          <p:cNvPr id="21506" name="Content Placeholder 2"/>
          <p:cNvSpPr>
            <a:spLocks noGrp="1"/>
          </p:cNvSpPr>
          <p:nvPr>
            <p:ph idx="1"/>
          </p:nvPr>
        </p:nvSpPr>
        <p:spPr>
          <a:xfrm>
            <a:off x="457200" y="1524000"/>
            <a:ext cx="8178800" cy="3581400"/>
          </a:xfrm>
        </p:spPr>
        <p:txBody>
          <a:bodyPr/>
          <a:lstStyle/>
          <a:p>
            <a:r>
              <a:rPr lang="en-US" sz="3200" dirty="0">
                <a:latin typeface="Tahoma" charset="0"/>
              </a:rPr>
              <a:t>IEEE </a:t>
            </a:r>
            <a:r>
              <a:rPr lang="en-US" sz="3200" dirty="0" err="1">
                <a:latin typeface="Tahoma" charset="0"/>
              </a:rPr>
              <a:t>Xplore</a:t>
            </a:r>
            <a:endParaRPr lang="en-US" sz="3200" dirty="0">
              <a:latin typeface="Tahoma" charset="0"/>
            </a:endParaRPr>
          </a:p>
          <a:p>
            <a:r>
              <a:rPr lang="en-US" sz="3200" dirty="0">
                <a:latin typeface="Tahoma" charset="0"/>
              </a:rPr>
              <a:t>Google Scholar (Demo/features later)</a:t>
            </a:r>
          </a:p>
          <a:p>
            <a:r>
              <a:rPr lang="en-US" sz="3200" dirty="0" err="1">
                <a:latin typeface="Tahoma" charset="0"/>
              </a:rPr>
              <a:t>Researchgate</a:t>
            </a:r>
            <a:r>
              <a:rPr lang="en-US" sz="3200" dirty="0">
                <a:latin typeface="Tahoma" charset="0"/>
              </a:rPr>
              <a:t> (Demo later)</a:t>
            </a:r>
          </a:p>
          <a:p>
            <a:r>
              <a:rPr lang="en-US" sz="3200" dirty="0">
                <a:latin typeface="Tahoma" charset="0"/>
              </a:rPr>
              <a:t>Other DBs in library</a:t>
            </a:r>
          </a:p>
          <a:p>
            <a:r>
              <a:rPr lang="en-US" sz="3200" dirty="0">
                <a:latin typeface="Tahoma" charset="0"/>
              </a:rPr>
              <a:t>Signup for mailing lists</a:t>
            </a:r>
          </a:p>
          <a:p>
            <a:endParaRPr lang="en-US" sz="3200" dirty="0">
              <a:latin typeface="Tahoma" charset="0"/>
            </a:endParaRPr>
          </a:p>
          <a:p>
            <a:r>
              <a:rPr lang="en-US" sz="3200" dirty="0">
                <a:latin typeface="Tahoma" charset="0"/>
              </a:rPr>
              <a:t>Before we get into how to read let look at understanding venue quality and metrics</a:t>
            </a:r>
          </a:p>
        </p:txBody>
      </p:sp>
      <p:sp>
        <p:nvSpPr>
          <p:cNvPr id="21507" name="Slide Number Placeholder 3"/>
          <p:cNvSpPr>
            <a:spLocks noGrp="1"/>
          </p:cNvSpPr>
          <p:nvPr>
            <p:ph type="sldNum" sz="quarter" idx="4294967295"/>
          </p:nvPr>
        </p:nvSpPr>
        <p:spPr bwMode="auto">
          <a:xfrm>
            <a:off x="7162800" y="6248400"/>
            <a:ext cx="19050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charset="0"/>
                <a:ea typeface="ＭＳ Ｐゴシック" charset="0"/>
                <a:cs typeface="ＭＳ Ｐゴシック" charset="0"/>
              </a:defRPr>
            </a:lvl1pPr>
            <a:lvl2pPr marL="742950" indent="-285750">
              <a:defRPr sz="2400">
                <a:solidFill>
                  <a:schemeClr val="bg2"/>
                </a:solidFill>
                <a:latin typeface="Tahoma" charset="0"/>
                <a:ea typeface="ＭＳ Ｐゴシック" charset="0"/>
              </a:defRPr>
            </a:lvl2pPr>
            <a:lvl3pPr marL="1143000" indent="-228600">
              <a:defRPr sz="2400">
                <a:solidFill>
                  <a:schemeClr val="bg2"/>
                </a:solidFill>
                <a:latin typeface="Tahoma" charset="0"/>
                <a:ea typeface="ＭＳ Ｐゴシック" charset="0"/>
              </a:defRPr>
            </a:lvl3pPr>
            <a:lvl4pPr marL="1600200" indent="-228600">
              <a:defRPr sz="2400">
                <a:solidFill>
                  <a:schemeClr val="bg2"/>
                </a:solidFill>
                <a:latin typeface="Tahoma" charset="0"/>
                <a:ea typeface="ＭＳ Ｐゴシック" charset="0"/>
              </a:defRPr>
            </a:lvl4pPr>
            <a:lvl5pPr marL="2057400" indent="-228600">
              <a:defRPr sz="2400">
                <a:solidFill>
                  <a:schemeClr val="bg2"/>
                </a:solidFill>
                <a:latin typeface="Tahoma" charset="0"/>
                <a:ea typeface="ＭＳ Ｐゴシック"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r>
              <a:rPr lang="en-US"/>
              <a:t>slide </a:t>
            </a:r>
            <a:fld id="{85A56238-244C-084B-A5AA-94A1E47B9C83}" type="slidenum">
              <a:rPr lang="en-US"/>
              <a:pPr/>
              <a:t>31</a:t>
            </a:fld>
            <a:endParaRPr lang="en-US"/>
          </a:p>
        </p:txBody>
      </p:sp>
    </p:spTree>
    <p:extLst>
      <p:ext uri="{BB962C8B-B14F-4D97-AF65-F5344CB8AC3E}">
        <p14:creationId xmlns:p14="http://schemas.microsoft.com/office/powerpoint/2010/main" val="188823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sz="3600" b="1">
                <a:solidFill>
                  <a:srgbClr val="000000"/>
                </a:solidFill>
              </a:rPr>
              <a:t>Research Assessment, Research Funding, and Citation Impact</a:t>
            </a:r>
            <a:endParaRPr lang="en-US" sz="3600" b="1">
              <a:solidFill>
                <a:srgbClr val="CC0000"/>
              </a:solidFill>
            </a:endParaRPr>
          </a:p>
        </p:txBody>
      </p:sp>
      <p:sp>
        <p:nvSpPr>
          <p:cNvPr id="343043" name="Rectangle 3"/>
          <p:cNvSpPr>
            <a:spLocks noGrp="1" noChangeArrowheads="1"/>
          </p:cNvSpPr>
          <p:nvPr>
            <p:ph type="body" sz="half" idx="2"/>
          </p:nvPr>
        </p:nvSpPr>
        <p:spPr>
          <a:xfrm>
            <a:off x="2819400" y="1600200"/>
            <a:ext cx="5867400" cy="4525963"/>
          </a:xfrm>
        </p:spPr>
        <p:txBody>
          <a:bodyPr/>
          <a:lstStyle/>
          <a:p>
            <a:pPr>
              <a:lnSpc>
                <a:spcPct val="90000"/>
              </a:lnSpc>
              <a:buFontTx/>
              <a:buNone/>
            </a:pPr>
            <a:r>
              <a:rPr lang="ja-JP" altLang="en-US" sz="2000" b="1">
                <a:solidFill>
                  <a:srgbClr val="000000"/>
                </a:solidFill>
                <a:latin typeface="Arial"/>
              </a:rPr>
              <a:t>“</a:t>
            </a:r>
            <a:r>
              <a:rPr lang="en-US" sz="2000" b="1">
                <a:solidFill>
                  <a:srgbClr val="000000"/>
                </a:solidFill>
              </a:rPr>
              <a:t>Correlation between RAE ratings and mean departmental citations +0.91 (1996) +0.86 (2001) (Psychology)</a:t>
            </a:r>
            <a:r>
              <a:rPr lang="ja-JP" altLang="en-US" sz="2000" b="1">
                <a:solidFill>
                  <a:srgbClr val="000000"/>
                </a:solidFill>
                <a:latin typeface="Arial"/>
              </a:rPr>
              <a:t>”</a:t>
            </a:r>
            <a:endParaRPr lang="en-US" sz="2000" b="1">
              <a:solidFill>
                <a:srgbClr val="000000"/>
              </a:solidFill>
            </a:endParaRPr>
          </a:p>
          <a:p>
            <a:pPr>
              <a:lnSpc>
                <a:spcPct val="90000"/>
              </a:lnSpc>
              <a:buFontTx/>
              <a:buNone/>
            </a:pPr>
            <a:endParaRPr lang="en-US" sz="2000" b="1">
              <a:solidFill>
                <a:srgbClr val="000000"/>
              </a:solidFill>
            </a:endParaRPr>
          </a:p>
          <a:p>
            <a:pPr>
              <a:lnSpc>
                <a:spcPct val="90000"/>
              </a:lnSpc>
              <a:buFontTx/>
              <a:buNone/>
            </a:pPr>
            <a:r>
              <a:rPr lang="ja-JP" altLang="en-US" sz="2000" b="1">
                <a:solidFill>
                  <a:srgbClr val="000000"/>
                </a:solidFill>
                <a:latin typeface="Arial"/>
              </a:rPr>
              <a:t>“</a:t>
            </a:r>
            <a:r>
              <a:rPr lang="en-US" sz="2400" b="1">
                <a:solidFill>
                  <a:srgbClr val="000000"/>
                </a:solidFill>
              </a:rPr>
              <a:t>RAE and citation counting measure broadly the same thing</a:t>
            </a:r>
            <a:r>
              <a:rPr lang="ja-JP" altLang="en-US" sz="2000" b="1">
                <a:solidFill>
                  <a:srgbClr val="000000"/>
                </a:solidFill>
                <a:latin typeface="Arial"/>
              </a:rPr>
              <a:t>”</a:t>
            </a:r>
            <a:endParaRPr lang="en-US" sz="2000" b="1">
              <a:solidFill>
                <a:srgbClr val="000000"/>
              </a:solidFill>
            </a:endParaRPr>
          </a:p>
          <a:p>
            <a:pPr>
              <a:lnSpc>
                <a:spcPct val="90000"/>
              </a:lnSpc>
              <a:buFontTx/>
              <a:buNone/>
            </a:pPr>
            <a:endParaRPr lang="en-US" sz="2000" b="1">
              <a:solidFill>
                <a:srgbClr val="000000"/>
              </a:solidFill>
            </a:endParaRPr>
          </a:p>
          <a:p>
            <a:pPr>
              <a:lnSpc>
                <a:spcPct val="90000"/>
              </a:lnSpc>
              <a:buFontTx/>
              <a:buNone/>
            </a:pPr>
            <a:r>
              <a:rPr lang="ja-JP" altLang="en-US" sz="2000" b="1">
                <a:solidFill>
                  <a:srgbClr val="000000"/>
                </a:solidFill>
                <a:latin typeface="Arial"/>
              </a:rPr>
              <a:t>“</a:t>
            </a:r>
            <a:r>
              <a:rPr lang="en-US" sz="2000" b="1">
                <a:solidFill>
                  <a:srgbClr val="000000"/>
                </a:solidFill>
              </a:rPr>
              <a:t>Citation counting is both more cost-effective and more transparent</a:t>
            </a:r>
            <a:r>
              <a:rPr lang="ja-JP" altLang="en-US" sz="2000" b="1">
                <a:solidFill>
                  <a:srgbClr val="000000"/>
                </a:solidFill>
                <a:latin typeface="Arial"/>
              </a:rPr>
              <a:t>”</a:t>
            </a:r>
            <a:endParaRPr lang="en-US" sz="2000" b="1">
              <a:solidFill>
                <a:srgbClr val="000000"/>
              </a:solidFill>
            </a:endParaRPr>
          </a:p>
          <a:p>
            <a:pPr>
              <a:lnSpc>
                <a:spcPct val="90000"/>
              </a:lnSpc>
              <a:buFontTx/>
              <a:buNone/>
            </a:pPr>
            <a:endParaRPr lang="en-US" sz="1600" b="1">
              <a:solidFill>
                <a:srgbClr val="000000"/>
              </a:solidFill>
            </a:endParaRPr>
          </a:p>
          <a:p>
            <a:pPr>
              <a:lnSpc>
                <a:spcPct val="90000"/>
              </a:lnSpc>
              <a:buFontTx/>
              <a:buNone/>
            </a:pPr>
            <a:r>
              <a:rPr lang="en-US" sz="1600">
                <a:solidFill>
                  <a:srgbClr val="000000"/>
                </a:solidFill>
              </a:rPr>
              <a:t>                     (Eysenck &amp; Smith 2002)                      </a:t>
            </a:r>
          </a:p>
          <a:p>
            <a:pPr>
              <a:lnSpc>
                <a:spcPct val="90000"/>
              </a:lnSpc>
              <a:buFontTx/>
              <a:buNone/>
            </a:pPr>
            <a:endParaRPr lang="en-US" sz="2000">
              <a:solidFill>
                <a:srgbClr val="000000"/>
              </a:solidFill>
              <a:hlinkClick r:id="" action="ppaction://noaction"/>
            </a:endParaRPr>
          </a:p>
          <a:p>
            <a:pPr>
              <a:lnSpc>
                <a:spcPct val="90000"/>
              </a:lnSpc>
              <a:buFontTx/>
              <a:buNone/>
            </a:pPr>
            <a:r>
              <a:rPr lang="en-US" sz="2000">
                <a:solidFill>
                  <a:srgbClr val="000000"/>
                </a:solidFill>
                <a:hlinkClick r:id="" action="ppaction://noaction"/>
              </a:rPr>
              <a:t>http://psyserver.pc.rhbnc.ac.uk/citations.pdf</a:t>
            </a:r>
            <a:endParaRPr lang="en-US" sz="2000">
              <a:solidFill>
                <a:srgbClr val="000000"/>
              </a:solidFill>
            </a:endParaRPr>
          </a:p>
          <a:p>
            <a:pPr>
              <a:lnSpc>
                <a:spcPct val="90000"/>
              </a:lnSpc>
              <a:buFontTx/>
              <a:buNone/>
            </a:pPr>
            <a:endParaRPr lang="en-US" sz="1600">
              <a:solidFill>
                <a:srgbClr val="000000"/>
              </a:solidFill>
            </a:endParaRPr>
          </a:p>
        </p:txBody>
      </p:sp>
      <p:pic>
        <p:nvPicPr>
          <p:cNvPr id="343044" name="Picture 4" descr="eysenck.psd                                                    0000B8F1HarnDisk OSX                   B7C7AF9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1600200"/>
            <a:ext cx="2209800" cy="4525963"/>
          </a:xfrm>
        </p:spPr>
      </p:pic>
    </p:spTree>
    <p:extLst>
      <p:ext uri="{BB962C8B-B14F-4D97-AF65-F5344CB8AC3E}">
        <p14:creationId xmlns:p14="http://schemas.microsoft.com/office/powerpoint/2010/main" val="110096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Tahoma" charset="0"/>
              </a:rPr>
              <a:t>Assessing Pub. Venue Quality</a:t>
            </a:r>
          </a:p>
        </p:txBody>
      </p:sp>
      <p:sp>
        <p:nvSpPr>
          <p:cNvPr id="44034" name="Content Placeholder 2"/>
          <p:cNvSpPr>
            <a:spLocks noGrp="1"/>
          </p:cNvSpPr>
          <p:nvPr>
            <p:ph idx="1"/>
          </p:nvPr>
        </p:nvSpPr>
        <p:spPr/>
        <p:txBody>
          <a:bodyPr/>
          <a:lstStyle/>
          <a:p>
            <a:r>
              <a:rPr lang="en-US">
                <a:latin typeface="Tahoma" charset="0"/>
              </a:rPr>
              <a:t>Amount of Influence</a:t>
            </a:r>
          </a:p>
          <a:p>
            <a:r>
              <a:rPr lang="en-US">
                <a:latin typeface="Tahoma" charset="0"/>
              </a:rPr>
              <a:t># readers</a:t>
            </a:r>
          </a:p>
          <a:p>
            <a:r>
              <a:rPr lang="en-US">
                <a:latin typeface="Tahoma" charset="0"/>
              </a:rPr>
              <a:t>Journal Impact Factors</a:t>
            </a:r>
          </a:p>
          <a:p>
            <a:r>
              <a:rPr lang="en-US">
                <a:latin typeface="Tahoma" charset="0"/>
              </a:rPr>
              <a:t>Leading Conferences (really only in CS, most other fields conferences don’t matter)</a:t>
            </a:r>
          </a:p>
          <a:p>
            <a:pPr lvl="1"/>
            <a:r>
              <a:rPr lang="en-US">
                <a:latin typeface="Tahoma" charset="0"/>
              </a:rPr>
              <a:t>Acceptance Rates (Selectivity)</a:t>
            </a:r>
          </a:p>
          <a:p>
            <a:pPr lvl="1"/>
            <a:r>
              <a:rPr lang="en-US">
                <a:latin typeface="Tahoma" charset="0"/>
              </a:rPr>
              <a:t>Total Citations</a:t>
            </a:r>
          </a:p>
          <a:p>
            <a:pPr lvl="1"/>
            <a:r>
              <a:rPr lang="en-US">
                <a:latin typeface="Tahoma" charset="0"/>
              </a:rPr>
              <a:t>H-index</a:t>
            </a:r>
          </a:p>
        </p:txBody>
      </p:sp>
      <p:sp>
        <p:nvSpPr>
          <p:cNvPr id="44035" name="Slide Number Placeholder 3"/>
          <p:cNvSpPr>
            <a:spLocks noGrp="1"/>
          </p:cNvSpPr>
          <p:nvPr>
            <p:ph type="sldNum" sz="quarter" idx="4294967295"/>
          </p:nvPr>
        </p:nvSpPr>
        <p:spPr bwMode="auto">
          <a:xfrm>
            <a:off x="7162800" y="6248400"/>
            <a:ext cx="19050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charset="0"/>
                <a:ea typeface="ＭＳ Ｐゴシック" charset="0"/>
                <a:cs typeface="ＭＳ Ｐゴシック" charset="0"/>
              </a:defRPr>
            </a:lvl1pPr>
            <a:lvl2pPr marL="742950" indent="-285750">
              <a:defRPr sz="2400">
                <a:solidFill>
                  <a:schemeClr val="bg2"/>
                </a:solidFill>
                <a:latin typeface="Tahoma" charset="0"/>
                <a:ea typeface="ＭＳ Ｐゴシック" charset="0"/>
              </a:defRPr>
            </a:lvl2pPr>
            <a:lvl3pPr marL="1143000" indent="-228600">
              <a:defRPr sz="2400">
                <a:solidFill>
                  <a:schemeClr val="bg2"/>
                </a:solidFill>
                <a:latin typeface="Tahoma" charset="0"/>
                <a:ea typeface="ＭＳ Ｐゴシック" charset="0"/>
              </a:defRPr>
            </a:lvl3pPr>
            <a:lvl4pPr marL="1600200" indent="-228600">
              <a:defRPr sz="2400">
                <a:solidFill>
                  <a:schemeClr val="bg2"/>
                </a:solidFill>
                <a:latin typeface="Tahoma" charset="0"/>
                <a:ea typeface="ＭＳ Ｐゴシック" charset="0"/>
              </a:defRPr>
            </a:lvl4pPr>
            <a:lvl5pPr marL="2057400" indent="-228600">
              <a:defRPr sz="2400">
                <a:solidFill>
                  <a:schemeClr val="bg2"/>
                </a:solidFill>
                <a:latin typeface="Tahoma" charset="0"/>
                <a:ea typeface="ＭＳ Ｐゴシック"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r>
              <a:rPr lang="en-US"/>
              <a:t>slide </a:t>
            </a:r>
            <a:fld id="{112E89DC-FB88-6A44-AEC1-8242E90716E5}" type="slidenum">
              <a:rPr lang="en-US"/>
              <a:pPr/>
              <a:t>33</a:t>
            </a:fld>
            <a:endParaRPr lang="en-US"/>
          </a:p>
        </p:txBody>
      </p:sp>
    </p:spTree>
    <p:extLst>
      <p:ext uri="{BB962C8B-B14F-4D97-AF65-F5344CB8AC3E}">
        <p14:creationId xmlns:p14="http://schemas.microsoft.com/office/powerpoint/2010/main" val="2564784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Group 4"/>
          <p:cNvGrpSpPr>
            <a:grpSpLocks noChangeAspect="1"/>
          </p:cNvGrpSpPr>
          <p:nvPr/>
        </p:nvGrpSpPr>
        <p:grpSpPr bwMode="auto">
          <a:xfrm>
            <a:off x="0" y="381000"/>
            <a:ext cx="9144000" cy="6324600"/>
            <a:chOff x="2527" y="1740"/>
            <a:chExt cx="7200" cy="4320"/>
          </a:xfrm>
        </p:grpSpPr>
        <p:sp>
          <p:nvSpPr>
            <p:cNvPr id="45060" name="AutoShape 5"/>
            <p:cNvSpPr>
              <a:spLocks noChangeAspect="1" noChangeArrowheads="1"/>
            </p:cNvSpPr>
            <p:nvPr/>
          </p:nvSpPr>
          <p:spPr bwMode="auto">
            <a:xfrm>
              <a:off x="2527" y="1740"/>
              <a:ext cx="7200" cy="4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5061" name="Oval 6"/>
            <p:cNvSpPr>
              <a:spLocks noChangeArrowheads="1"/>
            </p:cNvSpPr>
            <p:nvPr/>
          </p:nvSpPr>
          <p:spPr bwMode="auto">
            <a:xfrm>
              <a:off x="6577" y="2357"/>
              <a:ext cx="2850" cy="2469"/>
            </a:xfrm>
            <a:prstGeom prst="ellipse">
              <a:avLst/>
            </a:prstGeom>
            <a:solidFill>
              <a:srgbClr val="FFFFFF"/>
            </a:solidFill>
            <a:ln w="9525">
              <a:solidFill>
                <a:srgbClr val="000000"/>
              </a:solidFill>
              <a:round/>
              <a:headEnd/>
              <a:tailEnd/>
            </a:ln>
          </p:spPr>
          <p:txBody>
            <a:bodyPr/>
            <a:lstStyle/>
            <a:p>
              <a:pPr algn="ctr"/>
              <a:r>
                <a:rPr lang="en-US" sz="2800" b="1" dirty="0">
                  <a:latin typeface="Times New Roman" charset="0"/>
                </a:rPr>
                <a:t>2007</a:t>
              </a:r>
            </a:p>
            <a:p>
              <a:r>
                <a:rPr lang="en-US" sz="2800" dirty="0">
                  <a:latin typeface="Times New Roman" charset="0"/>
                </a:rPr>
                <a:t>Tracks All scholarly articles in journals covered by SSCI</a:t>
              </a:r>
              <a:endParaRPr lang="en-US" sz="2800" dirty="0"/>
            </a:p>
          </p:txBody>
        </p:sp>
        <p:sp>
          <p:nvSpPr>
            <p:cNvPr id="45062" name="Line 7"/>
            <p:cNvSpPr>
              <a:spLocks noChangeShapeType="1"/>
            </p:cNvSpPr>
            <p:nvPr/>
          </p:nvSpPr>
          <p:spPr bwMode="auto">
            <a:xfrm flipH="1">
              <a:off x="5077" y="3437"/>
              <a:ext cx="150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063" name="Text Box 8"/>
            <p:cNvSpPr txBox="1">
              <a:spLocks noChangeArrowheads="1"/>
            </p:cNvSpPr>
            <p:nvPr/>
          </p:nvSpPr>
          <p:spPr bwMode="auto">
            <a:xfrm>
              <a:off x="5377" y="2974"/>
              <a:ext cx="1200" cy="463"/>
            </a:xfrm>
            <a:prstGeom prst="rect">
              <a:avLst/>
            </a:prstGeom>
            <a:solidFill>
              <a:srgbClr val="FFFFFF"/>
            </a:solidFill>
            <a:ln w="9525">
              <a:solidFill>
                <a:srgbClr val="000000"/>
              </a:solidFill>
              <a:miter lim="800000"/>
              <a:headEnd/>
              <a:tailEnd/>
            </a:ln>
          </p:spPr>
          <p:txBody>
            <a:bodyPr/>
            <a:lstStyle>
              <a:lvl1pPr>
                <a:defRPr sz="2400">
                  <a:solidFill>
                    <a:schemeClr val="bg2"/>
                  </a:solidFill>
                  <a:latin typeface="Tahoma" charset="0"/>
                  <a:ea typeface="ＭＳ Ｐゴシック" charset="0"/>
                  <a:cs typeface="ＭＳ Ｐゴシック" charset="0"/>
                </a:defRPr>
              </a:lvl1pPr>
              <a:lvl2pPr marL="742950" indent="-285750">
                <a:defRPr sz="2400">
                  <a:solidFill>
                    <a:schemeClr val="bg2"/>
                  </a:solidFill>
                  <a:latin typeface="Tahoma" charset="0"/>
                  <a:ea typeface="ＭＳ Ｐゴシック" charset="0"/>
                </a:defRPr>
              </a:lvl2pPr>
              <a:lvl3pPr marL="1143000" indent="-228600">
                <a:defRPr sz="2400">
                  <a:solidFill>
                    <a:schemeClr val="bg2"/>
                  </a:solidFill>
                  <a:latin typeface="Tahoma" charset="0"/>
                  <a:ea typeface="ＭＳ Ｐゴシック" charset="0"/>
                </a:defRPr>
              </a:lvl3pPr>
              <a:lvl4pPr marL="1600200" indent="-228600">
                <a:defRPr sz="2400">
                  <a:solidFill>
                    <a:schemeClr val="bg2"/>
                  </a:solidFill>
                  <a:latin typeface="Tahoma" charset="0"/>
                  <a:ea typeface="ＭＳ Ｐゴシック" charset="0"/>
                </a:defRPr>
              </a:lvl4pPr>
              <a:lvl5pPr marL="2057400" indent="-228600">
                <a:defRPr sz="2400">
                  <a:solidFill>
                    <a:schemeClr val="bg2"/>
                  </a:solidFill>
                  <a:latin typeface="Tahoma" charset="0"/>
                  <a:ea typeface="ＭＳ Ｐゴシック"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pPr eaLnBrk="1" hangingPunct="1"/>
              <a:r>
                <a:rPr lang="en-US" sz="2600" b="1">
                  <a:solidFill>
                    <a:schemeClr val="tx1"/>
                  </a:solidFill>
                  <a:latin typeface="Times New Roman" charset="0"/>
                </a:rPr>
                <a:t>238 Cites</a:t>
              </a:r>
            </a:p>
            <a:p>
              <a:pPr eaLnBrk="1" hangingPunct="1"/>
              <a:endParaRPr lang="en-US" sz="2600">
                <a:solidFill>
                  <a:schemeClr val="tx1"/>
                </a:solidFill>
                <a:latin typeface="Arial" charset="0"/>
              </a:endParaRPr>
            </a:p>
          </p:txBody>
        </p:sp>
        <p:sp>
          <p:nvSpPr>
            <p:cNvPr id="45064" name="Line 9"/>
            <p:cNvSpPr>
              <a:spLocks noChangeShapeType="1"/>
            </p:cNvSpPr>
            <p:nvPr/>
          </p:nvSpPr>
          <p:spPr bwMode="auto">
            <a:xfrm flipH="1">
              <a:off x="6577" y="3437"/>
              <a:ext cx="450"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5065" name="Text Box 10"/>
            <p:cNvSpPr txBox="1">
              <a:spLocks noChangeArrowheads="1"/>
            </p:cNvSpPr>
            <p:nvPr/>
          </p:nvSpPr>
          <p:spPr bwMode="auto">
            <a:xfrm>
              <a:off x="3277" y="5134"/>
              <a:ext cx="5850" cy="617"/>
            </a:xfrm>
            <a:prstGeom prst="rect">
              <a:avLst/>
            </a:prstGeom>
            <a:solidFill>
              <a:srgbClr val="FFFFFF"/>
            </a:solidFill>
            <a:ln w="9525">
              <a:solidFill>
                <a:srgbClr val="000000"/>
              </a:solidFill>
              <a:miter lim="800000"/>
              <a:headEnd/>
              <a:tailEnd/>
            </a:ln>
          </p:spPr>
          <p:txBody>
            <a:bodyPr/>
            <a:lstStyle>
              <a:lvl1pPr>
                <a:defRPr sz="2400">
                  <a:solidFill>
                    <a:schemeClr val="bg2"/>
                  </a:solidFill>
                  <a:latin typeface="Tahoma" charset="0"/>
                  <a:ea typeface="ＭＳ Ｐゴシック" charset="0"/>
                  <a:cs typeface="ＭＳ Ｐゴシック" charset="0"/>
                </a:defRPr>
              </a:lvl1pPr>
              <a:lvl2pPr marL="742950" indent="-285750">
                <a:defRPr sz="2400">
                  <a:solidFill>
                    <a:schemeClr val="bg2"/>
                  </a:solidFill>
                  <a:latin typeface="Tahoma" charset="0"/>
                  <a:ea typeface="ＭＳ Ｐゴシック" charset="0"/>
                </a:defRPr>
              </a:lvl2pPr>
              <a:lvl3pPr marL="1143000" indent="-228600">
                <a:defRPr sz="2400">
                  <a:solidFill>
                    <a:schemeClr val="bg2"/>
                  </a:solidFill>
                  <a:latin typeface="Tahoma" charset="0"/>
                  <a:ea typeface="ＭＳ Ｐゴシック" charset="0"/>
                </a:defRPr>
              </a:lvl3pPr>
              <a:lvl4pPr marL="1600200" indent="-228600">
                <a:defRPr sz="2400">
                  <a:solidFill>
                    <a:schemeClr val="bg2"/>
                  </a:solidFill>
                  <a:latin typeface="Tahoma" charset="0"/>
                  <a:ea typeface="ＭＳ Ｐゴシック" charset="0"/>
                </a:defRPr>
              </a:lvl4pPr>
              <a:lvl5pPr marL="2057400" indent="-228600">
                <a:defRPr sz="2400">
                  <a:solidFill>
                    <a:schemeClr val="bg2"/>
                  </a:solidFill>
                  <a:latin typeface="Tahoma" charset="0"/>
                  <a:ea typeface="ＭＳ Ｐゴシック"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pPr eaLnBrk="1" hangingPunct="1"/>
              <a:r>
                <a:rPr lang="en-US" sz="3000" i="1" dirty="0">
                  <a:solidFill>
                    <a:schemeClr val="tx1"/>
                  </a:solidFill>
                  <a:latin typeface="Times New Roman" charset="0"/>
                </a:rPr>
                <a:t>2007</a:t>
              </a:r>
              <a:r>
                <a:rPr lang="en-US" sz="3000" dirty="0">
                  <a:solidFill>
                    <a:schemeClr val="tx1"/>
                  </a:solidFill>
                  <a:latin typeface="Times New Roman" charset="0"/>
                </a:rPr>
                <a:t>  Impact  =	</a:t>
              </a:r>
              <a:r>
                <a:rPr lang="en-US" sz="3000" b="1" u="sng" dirty="0">
                  <a:solidFill>
                    <a:schemeClr val="tx1"/>
                  </a:solidFill>
                  <a:latin typeface="Times New Roman" charset="0"/>
                </a:rPr>
                <a:t>238 </a:t>
              </a:r>
              <a:r>
                <a:rPr lang="en-US" sz="3000" i="1" u="sng" dirty="0">
                  <a:solidFill>
                    <a:schemeClr val="tx1"/>
                  </a:solidFill>
                  <a:latin typeface="Times New Roman" charset="0"/>
                </a:rPr>
                <a:t>2007</a:t>
              </a:r>
              <a:r>
                <a:rPr lang="en-US" sz="3000" u="sng" dirty="0">
                  <a:solidFill>
                    <a:schemeClr val="tx1"/>
                  </a:solidFill>
                  <a:latin typeface="Times New Roman" charset="0"/>
                </a:rPr>
                <a:t> </a:t>
              </a:r>
              <a:r>
                <a:rPr lang="en-US" sz="3000" u="sng" dirty="0" err="1">
                  <a:solidFill>
                    <a:schemeClr val="tx1"/>
                  </a:solidFill>
                  <a:latin typeface="Times New Roman" charset="0"/>
                </a:rPr>
                <a:t>citeatios</a:t>
              </a:r>
              <a:r>
                <a:rPr lang="en-US" sz="3000" dirty="0">
                  <a:solidFill>
                    <a:schemeClr val="tx1"/>
                  </a:solidFill>
                  <a:latin typeface="Times New Roman" charset="0"/>
                </a:rPr>
                <a:t>  =</a:t>
              </a:r>
              <a:r>
                <a:rPr lang="en-US" sz="3000" dirty="0">
                  <a:solidFill>
                    <a:schemeClr val="tx1"/>
                  </a:solidFill>
                  <a:latin typeface="Times New Roman" charset="0"/>
                  <a:cs typeface="Times New Roman" charset="0"/>
                </a:rPr>
                <a:t> </a:t>
              </a:r>
              <a:r>
                <a:rPr lang="en-US" sz="3000" b="1" dirty="0">
                  <a:solidFill>
                    <a:schemeClr val="tx1"/>
                  </a:solidFill>
                  <a:latin typeface="Times New Roman" charset="0"/>
                </a:rPr>
                <a:t>1.506         </a:t>
              </a:r>
              <a:r>
                <a:rPr lang="en-US" sz="3000" dirty="0">
                  <a:solidFill>
                    <a:schemeClr val="tx1"/>
                  </a:solidFill>
                  <a:latin typeface="Times New Roman" charset="0"/>
                </a:rPr>
                <a:t>    Factor</a:t>
              </a:r>
              <a:r>
                <a:rPr lang="en-US" sz="3000" b="1" dirty="0">
                  <a:solidFill>
                    <a:schemeClr val="tx1"/>
                  </a:solidFill>
                  <a:latin typeface="Times New Roman" charset="0"/>
                </a:rPr>
                <a:t>      		158 </a:t>
              </a:r>
              <a:r>
                <a:rPr lang="en-US" sz="3000" i="1" dirty="0">
                  <a:solidFill>
                    <a:schemeClr val="tx1"/>
                  </a:solidFill>
                  <a:latin typeface="Times New Roman" charset="0"/>
                </a:rPr>
                <a:t>2005-06</a:t>
              </a:r>
              <a:r>
                <a:rPr lang="en-US" sz="3000" dirty="0">
                  <a:solidFill>
                    <a:schemeClr val="tx1"/>
                  </a:solidFill>
                  <a:latin typeface="Times New Roman" charset="0"/>
                </a:rPr>
                <a:t> articles</a:t>
              </a:r>
              <a:endParaRPr lang="en-US" sz="3000" dirty="0">
                <a:solidFill>
                  <a:schemeClr val="tx1"/>
                </a:solidFill>
                <a:latin typeface="Arial" charset="0"/>
              </a:endParaRPr>
            </a:p>
          </p:txBody>
        </p:sp>
      </p:grpSp>
      <p:sp>
        <p:nvSpPr>
          <p:cNvPr id="45058" name="Oval 11"/>
          <p:cNvSpPr>
            <a:spLocks noChangeArrowheads="1"/>
          </p:cNvSpPr>
          <p:nvPr/>
        </p:nvSpPr>
        <p:spPr bwMode="auto">
          <a:xfrm>
            <a:off x="457200" y="1447800"/>
            <a:ext cx="2819400" cy="2590800"/>
          </a:xfrm>
          <a:prstGeom prst="ellipse">
            <a:avLst/>
          </a:prstGeom>
          <a:solidFill>
            <a:schemeClr val="accent1"/>
          </a:solidFill>
          <a:ln w="9525">
            <a:solidFill>
              <a:schemeClr val="tx1"/>
            </a:solidFill>
            <a:round/>
            <a:headEnd/>
            <a:tailEnd/>
          </a:ln>
        </p:spPr>
        <p:txBody>
          <a:bodyPr wrap="none" anchor="ctr"/>
          <a:lstStyle/>
          <a:p>
            <a:pPr algn="ctr"/>
            <a:r>
              <a:rPr lang="en-US" b="1" dirty="0"/>
              <a:t>2005-2006</a:t>
            </a:r>
          </a:p>
          <a:p>
            <a:pPr algn="ctr"/>
            <a:r>
              <a:rPr lang="en-US" i="1" dirty="0"/>
              <a:t>journal-X </a:t>
            </a:r>
          </a:p>
          <a:p>
            <a:pPr algn="ctr">
              <a:buNone/>
            </a:pPr>
            <a:r>
              <a:rPr lang="en-US" i="1" dirty="0"/>
              <a:t>publishes</a:t>
            </a:r>
            <a:br>
              <a:rPr lang="en-US" i="1" dirty="0"/>
            </a:br>
            <a:r>
              <a:rPr lang="en-US" i="1" dirty="0"/>
              <a:t>158 articles</a:t>
            </a:r>
            <a:endParaRPr lang="en-US" b="1" i="1" dirty="0"/>
          </a:p>
        </p:txBody>
      </p:sp>
      <p:sp>
        <p:nvSpPr>
          <p:cNvPr id="45059" name="Text Box 14"/>
          <p:cNvSpPr txBox="1">
            <a:spLocks noChangeArrowheads="1"/>
          </p:cNvSpPr>
          <p:nvPr/>
        </p:nvSpPr>
        <p:spPr bwMode="auto">
          <a:xfrm>
            <a:off x="1066800" y="381000"/>
            <a:ext cx="64770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charset="0"/>
                <a:ea typeface="ＭＳ Ｐゴシック" charset="0"/>
                <a:cs typeface="ＭＳ Ｐゴシック" charset="0"/>
              </a:defRPr>
            </a:lvl1pPr>
            <a:lvl2pPr marL="742950" indent="-285750">
              <a:defRPr sz="2400">
                <a:solidFill>
                  <a:schemeClr val="bg2"/>
                </a:solidFill>
                <a:latin typeface="Tahoma" charset="0"/>
                <a:ea typeface="ＭＳ Ｐゴシック" charset="0"/>
              </a:defRPr>
            </a:lvl2pPr>
            <a:lvl3pPr marL="1143000" indent="-228600">
              <a:defRPr sz="2400">
                <a:solidFill>
                  <a:schemeClr val="bg2"/>
                </a:solidFill>
                <a:latin typeface="Tahoma" charset="0"/>
                <a:ea typeface="ＭＳ Ｐゴシック" charset="0"/>
              </a:defRPr>
            </a:lvl3pPr>
            <a:lvl4pPr marL="1600200" indent="-228600">
              <a:defRPr sz="2400">
                <a:solidFill>
                  <a:schemeClr val="bg2"/>
                </a:solidFill>
                <a:latin typeface="Tahoma" charset="0"/>
                <a:ea typeface="ＭＳ Ｐゴシック" charset="0"/>
              </a:defRPr>
            </a:lvl4pPr>
            <a:lvl5pPr marL="2057400" indent="-228600">
              <a:defRPr sz="2400">
                <a:solidFill>
                  <a:schemeClr val="bg2"/>
                </a:solidFill>
                <a:latin typeface="Tahoma" charset="0"/>
                <a:ea typeface="ＭＳ Ｐゴシック"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charset="0"/>
                <a:ea typeface="ＭＳ Ｐゴシック" charset="0"/>
              </a:defRPr>
            </a:lvl9pPr>
          </a:lstStyle>
          <a:p>
            <a:pPr eaLnBrk="1" hangingPunct="1">
              <a:spcBef>
                <a:spcPct val="50000"/>
              </a:spcBef>
            </a:pPr>
            <a:r>
              <a:rPr lang="en-US" sz="3200">
                <a:solidFill>
                  <a:schemeClr val="tx1"/>
                </a:solidFill>
                <a:latin typeface="Arial" charset="0"/>
              </a:rPr>
              <a:t>The Classic Journal Impact Factor</a:t>
            </a:r>
          </a:p>
        </p:txBody>
      </p:sp>
    </p:spTree>
    <p:extLst>
      <p:ext uri="{BB962C8B-B14F-4D97-AF65-F5344CB8AC3E}">
        <p14:creationId xmlns:p14="http://schemas.microsoft.com/office/powerpoint/2010/main" val="292846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atin typeface="Arial" charset="0"/>
              </a:rPr>
              <a:t>So what?</a:t>
            </a:r>
          </a:p>
        </p:txBody>
      </p:sp>
      <p:sp>
        <p:nvSpPr>
          <p:cNvPr id="15363" name="Rectangle 3"/>
          <p:cNvSpPr>
            <a:spLocks noGrp="1" noChangeArrowheads="1"/>
          </p:cNvSpPr>
          <p:nvPr>
            <p:ph type="body" idx="1"/>
          </p:nvPr>
        </p:nvSpPr>
        <p:spPr/>
        <p:txBody>
          <a:bodyPr/>
          <a:lstStyle/>
          <a:p>
            <a:pPr eaLnBrk="1" hangingPunct="1">
              <a:lnSpc>
                <a:spcPct val="90000"/>
              </a:lnSpc>
            </a:pPr>
            <a:r>
              <a:rPr lang="en-US" dirty="0">
                <a:latin typeface="Arial" charset="0"/>
              </a:rPr>
              <a:t>JIF is a measure of relative currency – 2 year window. </a:t>
            </a:r>
          </a:p>
          <a:p>
            <a:pPr eaLnBrk="1" hangingPunct="1">
              <a:lnSpc>
                <a:spcPct val="90000"/>
              </a:lnSpc>
            </a:pPr>
            <a:r>
              <a:rPr lang="en-US" dirty="0">
                <a:latin typeface="Arial" charset="0"/>
              </a:rPr>
              <a:t>JIF is a GROSS average. Average article in Nano Letters cited 10.371 times, </a:t>
            </a:r>
          </a:p>
          <a:p>
            <a:pPr eaLnBrk="1" hangingPunct="1">
              <a:lnSpc>
                <a:spcPct val="90000"/>
              </a:lnSpc>
            </a:pPr>
            <a:r>
              <a:rPr lang="en-US" dirty="0">
                <a:latin typeface="Arial" charset="0"/>
              </a:rPr>
              <a:t>But the citation RANGE = 0 - 319 times (14 articles cited zero times!).</a:t>
            </a:r>
          </a:p>
          <a:p>
            <a:pPr eaLnBrk="1" hangingPunct="1">
              <a:lnSpc>
                <a:spcPct val="90000"/>
              </a:lnSpc>
            </a:pPr>
            <a:r>
              <a:rPr lang="en-US" u="sng" dirty="0">
                <a:latin typeface="Arial" charset="0"/>
              </a:rPr>
              <a:t>Never ever</a:t>
            </a:r>
            <a:r>
              <a:rPr lang="en-US" dirty="0">
                <a:latin typeface="Arial" charset="0"/>
              </a:rPr>
              <a:t> intended to measure quality of an individual article or author, even Thomson Scientific says that. </a:t>
            </a:r>
          </a:p>
        </p:txBody>
      </p:sp>
    </p:spTree>
    <p:extLst>
      <p:ext uri="{BB962C8B-B14F-4D97-AF65-F5344CB8AC3E}">
        <p14:creationId xmlns:p14="http://schemas.microsoft.com/office/powerpoint/2010/main" val="2319042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atin typeface="Arial" charset="0"/>
              </a:rPr>
              <a:t>A Better Citation Metric</a:t>
            </a:r>
          </a:p>
        </p:txBody>
      </p:sp>
      <p:sp>
        <p:nvSpPr>
          <p:cNvPr id="47106" name="Rectangle 3"/>
          <p:cNvSpPr>
            <a:spLocks noGrp="1" noChangeArrowheads="1"/>
          </p:cNvSpPr>
          <p:nvPr>
            <p:ph type="body" idx="1"/>
          </p:nvPr>
        </p:nvSpPr>
        <p:spPr/>
        <p:txBody>
          <a:bodyPr/>
          <a:lstStyle/>
          <a:p>
            <a:pPr eaLnBrk="1" hangingPunct="1"/>
            <a:r>
              <a:rPr lang="en-US" dirty="0">
                <a:latin typeface="Arial" charset="0"/>
              </a:rPr>
              <a:t>h-Index (Hirsch Index)</a:t>
            </a:r>
          </a:p>
          <a:p>
            <a:pPr eaLnBrk="1" hangingPunct="1"/>
            <a:r>
              <a:rPr lang="en-US" dirty="0">
                <a:latin typeface="Arial" charset="0"/>
              </a:rPr>
              <a:t>An h-Index of 45means a person (or dept. or a journal) has 45 articles cited at least 45 times. </a:t>
            </a:r>
          </a:p>
          <a:p>
            <a:pPr eaLnBrk="1" hangingPunct="1"/>
            <a:r>
              <a:rPr lang="en-US" dirty="0">
                <a:latin typeface="Arial" charset="0"/>
              </a:rPr>
              <a:t>Can be calculated from Web of Science </a:t>
            </a:r>
            <a:r>
              <a:rPr lang="en-US" dirty="0">
                <a:latin typeface="Arial" charset="0"/>
                <a:hlinkClick r:id="rId2"/>
              </a:rPr>
              <a:t>http://library.buffalo.edu/libraries/e-resources/webofscience.html</a:t>
            </a:r>
            <a:endParaRPr lang="en-US" dirty="0">
              <a:latin typeface="Arial" charset="0"/>
            </a:endParaRPr>
          </a:p>
          <a:p>
            <a:pPr eaLnBrk="1" hangingPunct="1"/>
            <a:r>
              <a:rPr lang="en-US" dirty="0">
                <a:latin typeface="Arial" charset="0"/>
              </a:rPr>
              <a:t>Estimated in Google Scholar and MS Academic Index (but both include self-citations in it and can be somewhat gamed.. so check for self-citations in people.. </a:t>
            </a:r>
          </a:p>
          <a:p>
            <a:pPr eaLnBrk="1" hangingPunct="1">
              <a:buFont typeface="Wingdings" charset="0"/>
              <a:buNone/>
            </a:pPr>
            <a:endParaRPr lang="en-US" dirty="0">
              <a:latin typeface="Arial" charset="0"/>
            </a:endParaRPr>
          </a:p>
          <a:p>
            <a:pPr eaLnBrk="1" hangingPunct="1"/>
            <a:endParaRPr lang="en-US" dirty="0">
              <a:latin typeface="Arial" charset="0"/>
            </a:endParaRPr>
          </a:p>
          <a:p>
            <a:pPr eaLnBrk="1" hangingPunct="1"/>
            <a:endParaRPr lang="en-US" dirty="0">
              <a:latin typeface="Arial" charset="0"/>
            </a:endParaRPr>
          </a:p>
        </p:txBody>
      </p:sp>
    </p:spTree>
    <p:extLst>
      <p:ext uri="{BB962C8B-B14F-4D97-AF65-F5344CB8AC3E}">
        <p14:creationId xmlns:p14="http://schemas.microsoft.com/office/powerpoint/2010/main" val="3031101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atin typeface="Arial" charset="0"/>
              </a:rPr>
              <a:t>Critique of h-index</a:t>
            </a:r>
          </a:p>
        </p:txBody>
      </p:sp>
      <p:sp>
        <p:nvSpPr>
          <p:cNvPr id="48130" name="Rectangle 3"/>
          <p:cNvSpPr>
            <a:spLocks noGrp="1" noChangeArrowheads="1"/>
          </p:cNvSpPr>
          <p:nvPr>
            <p:ph type="body" idx="1"/>
          </p:nvPr>
        </p:nvSpPr>
        <p:spPr/>
        <p:txBody>
          <a:bodyPr/>
          <a:lstStyle/>
          <a:p>
            <a:pPr eaLnBrk="1" hangingPunct="1"/>
            <a:r>
              <a:rPr lang="en-US" dirty="0">
                <a:latin typeface="Arial" charset="0"/>
              </a:rPr>
              <a:t>Rewards longevity, but not least-publishable-unit or sheer quantity. (Though quantity does matter)</a:t>
            </a:r>
          </a:p>
          <a:p>
            <a:pPr eaLnBrk="1" hangingPunct="1"/>
            <a:r>
              <a:rPr lang="en-US" dirty="0">
                <a:latin typeface="Arial" charset="0"/>
              </a:rPr>
              <a:t>Recent and old work rewarded equally</a:t>
            </a:r>
          </a:p>
          <a:p>
            <a:pPr eaLnBrk="1" hangingPunct="1"/>
            <a:r>
              <a:rPr lang="en-US" dirty="0">
                <a:latin typeface="Arial" charset="0"/>
              </a:rPr>
              <a:t>± Does not reward highly cited papers more</a:t>
            </a:r>
          </a:p>
          <a:p>
            <a:pPr eaLnBrk="1" hangingPunct="1"/>
            <a:r>
              <a:rPr lang="en-US" dirty="0">
                <a:latin typeface="Arial" charset="0"/>
              </a:rPr>
              <a:t>Many variants (g-index, m-index, etc. proposed to weight age, recent work, &amp; highly cited papers, # of coauthors)</a:t>
            </a:r>
          </a:p>
          <a:p>
            <a:pPr eaLnBrk="1" hangingPunct="1"/>
            <a:r>
              <a:rPr lang="en-US" dirty="0">
                <a:latin typeface="Arial" charset="0"/>
              </a:rPr>
              <a:t>Relatively insensitive to manipulation. (but some demonstrated cases of manipulation)</a:t>
            </a:r>
          </a:p>
        </p:txBody>
      </p:sp>
    </p:spTree>
    <p:extLst>
      <p:ext uri="{BB962C8B-B14F-4D97-AF65-F5344CB8AC3E}">
        <p14:creationId xmlns:p14="http://schemas.microsoft.com/office/powerpoint/2010/main" val="401547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06400" y="0"/>
            <a:ext cx="8229600" cy="914400"/>
          </a:xfrm>
        </p:spPr>
        <p:txBody>
          <a:bodyPr/>
          <a:lstStyle/>
          <a:p>
            <a:pPr eaLnBrk="1" hangingPunct="1"/>
            <a:r>
              <a:rPr lang="en-US" dirty="0">
                <a:latin typeface="Arial" charset="0"/>
              </a:rPr>
              <a:t>Variants of h-index </a:t>
            </a:r>
          </a:p>
        </p:txBody>
      </p:sp>
      <p:sp>
        <p:nvSpPr>
          <p:cNvPr id="49154" name="Rectangle 3"/>
          <p:cNvSpPr>
            <a:spLocks noGrp="1" noChangeArrowheads="1"/>
          </p:cNvSpPr>
          <p:nvPr>
            <p:ph type="body" idx="1"/>
          </p:nvPr>
        </p:nvSpPr>
        <p:spPr>
          <a:xfrm>
            <a:off x="457200" y="990600"/>
            <a:ext cx="8178800" cy="4927600"/>
          </a:xfrm>
        </p:spPr>
        <p:txBody>
          <a:bodyPr/>
          <a:lstStyle/>
          <a:p>
            <a:pPr eaLnBrk="1" hangingPunct="1"/>
            <a:r>
              <a:rPr lang="en-US" b="1" dirty="0">
                <a:latin typeface="Arial" charset="0"/>
              </a:rPr>
              <a:t>g-index</a:t>
            </a:r>
            <a:r>
              <a:rPr lang="en-US" dirty="0">
                <a:latin typeface="Arial" charset="0"/>
              </a:rPr>
              <a:t> = g number of papers that received (collectively) g</a:t>
            </a:r>
            <a:r>
              <a:rPr lang="en-US" baseline="30000" dirty="0">
                <a:latin typeface="Arial" charset="0"/>
              </a:rPr>
              <a:t>2 </a:t>
            </a:r>
            <a:r>
              <a:rPr lang="en-US" dirty="0">
                <a:latin typeface="Arial" charset="0"/>
              </a:rPr>
              <a:t>citations [Rewards highly cited papers]</a:t>
            </a:r>
          </a:p>
          <a:p>
            <a:pPr eaLnBrk="1" hangingPunct="1">
              <a:buFont typeface="Wingdings" charset="0"/>
              <a:buNone/>
            </a:pPr>
            <a:endParaRPr lang="en-US" dirty="0">
              <a:latin typeface="Arial" charset="0"/>
            </a:endParaRPr>
          </a:p>
          <a:p>
            <a:pPr eaLnBrk="1" hangingPunct="1"/>
            <a:r>
              <a:rPr lang="en-US" b="1" dirty="0">
                <a:latin typeface="Arial" charset="0"/>
              </a:rPr>
              <a:t>m-index</a:t>
            </a:r>
            <a:r>
              <a:rPr lang="en-US" dirty="0">
                <a:latin typeface="Arial" charset="0"/>
              </a:rPr>
              <a:t> = h-index / no. of years a researcher has published [normalizes for longevity]</a:t>
            </a:r>
          </a:p>
          <a:p>
            <a:pPr eaLnBrk="1" hangingPunct="1"/>
            <a:endParaRPr lang="en-US" dirty="0">
              <a:latin typeface="Arial" charset="0"/>
            </a:endParaRPr>
          </a:p>
          <a:p>
            <a:pPr eaLnBrk="1" hangingPunct="1"/>
            <a:r>
              <a:rPr lang="en-US" dirty="0" err="1">
                <a:latin typeface="Arial" charset="0"/>
              </a:rPr>
              <a:t>hX</a:t>
            </a:r>
            <a:r>
              <a:rPr lang="en-US" dirty="0">
                <a:latin typeface="Arial" charset="0"/>
              </a:rPr>
              <a:t>-index = h-index based on citations in the most recent X years (but includes citations to older papers).  (e.g. h5-index in </a:t>
            </a:r>
            <a:r>
              <a:rPr lang="en-US" dirty="0" err="1">
                <a:latin typeface="Arial" charset="0"/>
              </a:rPr>
              <a:t>google</a:t>
            </a:r>
            <a:r>
              <a:rPr lang="en-US" dirty="0">
                <a:latin typeface="Arial" charset="0"/>
              </a:rPr>
              <a:t> scholar)</a:t>
            </a:r>
          </a:p>
          <a:p>
            <a:pPr eaLnBrk="1" hangingPunct="1"/>
            <a:r>
              <a:rPr lang="en-US" dirty="0" err="1">
                <a:latin typeface="Arial" charset="0"/>
              </a:rPr>
              <a:t>iY</a:t>
            </a:r>
            <a:r>
              <a:rPr lang="en-US" dirty="0">
                <a:latin typeface="Arial" charset="0"/>
              </a:rPr>
              <a:t>-index number of papers with at least Y citations (</a:t>
            </a:r>
            <a:r>
              <a:rPr lang="en-US" dirty="0" err="1">
                <a:latin typeface="Arial" charset="0"/>
              </a:rPr>
              <a:t>ie.g</a:t>
            </a:r>
            <a:r>
              <a:rPr lang="en-US" dirty="0">
                <a:latin typeface="Arial" charset="0"/>
              </a:rPr>
              <a:t> i10-index in scholar)</a:t>
            </a:r>
          </a:p>
        </p:txBody>
      </p:sp>
    </p:spTree>
    <p:extLst>
      <p:ext uri="{BB962C8B-B14F-4D97-AF65-F5344CB8AC3E}">
        <p14:creationId xmlns:p14="http://schemas.microsoft.com/office/powerpoint/2010/main" val="3050418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3400" dirty="0">
                <a:latin typeface="Arial" charset="0"/>
              </a:rPr>
              <a:t>Pub Indexes – Many more players – 1</a:t>
            </a:r>
          </a:p>
        </p:txBody>
      </p:sp>
      <p:sp>
        <p:nvSpPr>
          <p:cNvPr id="50178" name="Rectangle 3"/>
          <p:cNvSpPr>
            <a:spLocks noGrp="1" noChangeArrowheads="1"/>
          </p:cNvSpPr>
          <p:nvPr>
            <p:ph type="body" idx="1"/>
          </p:nvPr>
        </p:nvSpPr>
        <p:spPr/>
        <p:txBody>
          <a:bodyPr/>
          <a:lstStyle/>
          <a:p>
            <a:pPr eaLnBrk="1" hangingPunct="1">
              <a:lnSpc>
                <a:spcPct val="90000"/>
              </a:lnSpc>
            </a:pPr>
            <a:r>
              <a:rPr lang="en-US" dirty="0">
                <a:latin typeface="Arial" charset="0"/>
              </a:rPr>
              <a:t>Google Scholar/</a:t>
            </a:r>
            <a:r>
              <a:rPr lang="en-US" dirty="0" err="1">
                <a:latin typeface="Arial" charset="0"/>
              </a:rPr>
              <a:t>Harzing</a:t>
            </a:r>
            <a:r>
              <a:rPr lang="ja-JP" altLang="en-US" dirty="0">
                <a:latin typeface="Arial" charset="0"/>
              </a:rPr>
              <a:t>’</a:t>
            </a:r>
            <a:r>
              <a:rPr lang="en-US" altLang="ja-JP" dirty="0">
                <a:latin typeface="Arial" charset="0"/>
              </a:rPr>
              <a:t>s POP</a:t>
            </a:r>
          </a:p>
          <a:p>
            <a:pPr eaLnBrk="1" hangingPunct="1">
              <a:lnSpc>
                <a:spcPct val="90000"/>
              </a:lnSpc>
            </a:pPr>
            <a:r>
              <a:rPr lang="en-US" dirty="0" err="1">
                <a:latin typeface="Arial" charset="0"/>
              </a:rPr>
              <a:t>SciFinder</a:t>
            </a:r>
            <a:endParaRPr lang="en-US" dirty="0">
              <a:latin typeface="Arial" charset="0"/>
            </a:endParaRPr>
          </a:p>
          <a:p>
            <a:pPr eaLnBrk="1" hangingPunct="1">
              <a:lnSpc>
                <a:spcPct val="90000"/>
              </a:lnSpc>
            </a:pPr>
            <a:r>
              <a:rPr lang="en-US" dirty="0">
                <a:latin typeface="Arial" charset="0"/>
              </a:rPr>
              <a:t>NASA Astrophysics Data System (ADS)</a:t>
            </a:r>
          </a:p>
          <a:p>
            <a:pPr eaLnBrk="1" hangingPunct="1">
              <a:lnSpc>
                <a:spcPct val="90000"/>
              </a:lnSpc>
            </a:pPr>
            <a:r>
              <a:rPr lang="en-US" dirty="0">
                <a:latin typeface="Arial" charset="0"/>
              </a:rPr>
              <a:t>Amazon (Search inside this book)</a:t>
            </a:r>
          </a:p>
          <a:p>
            <a:pPr eaLnBrk="1" hangingPunct="1">
              <a:lnSpc>
                <a:spcPct val="90000"/>
              </a:lnSpc>
            </a:pPr>
            <a:r>
              <a:rPr lang="en-US" dirty="0" err="1">
                <a:latin typeface="Arial" charset="0"/>
              </a:rPr>
              <a:t>Scitation</a:t>
            </a:r>
            <a:r>
              <a:rPr lang="en-US" dirty="0">
                <a:latin typeface="Arial" charset="0"/>
              </a:rPr>
              <a:t>/Spin Web/PROLA</a:t>
            </a:r>
          </a:p>
          <a:p>
            <a:pPr eaLnBrk="1" hangingPunct="1">
              <a:lnSpc>
                <a:spcPct val="90000"/>
              </a:lnSpc>
            </a:pPr>
            <a:r>
              <a:rPr lang="en-US" dirty="0">
                <a:latin typeface="Arial" charset="0"/>
              </a:rPr>
              <a:t>Citation Bridge (US Patents)</a:t>
            </a:r>
          </a:p>
          <a:p>
            <a:pPr eaLnBrk="1" hangingPunct="1">
              <a:lnSpc>
                <a:spcPct val="90000"/>
              </a:lnSpc>
            </a:pPr>
            <a:r>
              <a:rPr lang="en-US" dirty="0">
                <a:latin typeface="Arial" charset="0"/>
              </a:rPr>
              <a:t>USPTO</a:t>
            </a:r>
          </a:p>
          <a:p>
            <a:pPr eaLnBrk="1" hangingPunct="1">
              <a:lnSpc>
                <a:spcPct val="90000"/>
              </a:lnSpc>
            </a:pPr>
            <a:r>
              <a:rPr lang="en-US" dirty="0">
                <a:latin typeface="Arial" charset="0"/>
              </a:rPr>
              <a:t>Optics InfoBase</a:t>
            </a:r>
          </a:p>
          <a:p>
            <a:pPr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5847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latin typeface="Tahoma" charset="0"/>
              </a:rPr>
              <a:t>Why Read?</a:t>
            </a:r>
          </a:p>
        </p:txBody>
      </p:sp>
      <p:sp>
        <p:nvSpPr>
          <p:cNvPr id="23554" name="Content Placeholder 3"/>
          <p:cNvSpPr>
            <a:spLocks noGrp="1"/>
          </p:cNvSpPr>
          <p:nvPr>
            <p:ph idx="1"/>
          </p:nvPr>
        </p:nvSpPr>
        <p:spPr/>
        <p:txBody>
          <a:bodyPr/>
          <a:lstStyle/>
          <a:p>
            <a:r>
              <a:rPr lang="en-US">
                <a:latin typeface="Tahoma" charset="0"/>
              </a:rPr>
              <a:t>Learn to do research</a:t>
            </a:r>
          </a:p>
          <a:p>
            <a:r>
              <a:rPr lang="en-US">
                <a:latin typeface="Tahoma" charset="0"/>
              </a:rPr>
              <a:t>Learn to think critically about quality of research and research papers</a:t>
            </a:r>
          </a:p>
          <a:p>
            <a:pPr lvl="1"/>
            <a:r>
              <a:rPr lang="en-US">
                <a:latin typeface="Tahoma" charset="0"/>
              </a:rPr>
              <a:t>Someone will be thinking critically about your own work!</a:t>
            </a:r>
          </a:p>
          <a:p>
            <a:pPr lvl="1"/>
            <a:r>
              <a:rPr lang="en-US">
                <a:latin typeface="Tahoma" charset="0"/>
              </a:rPr>
              <a:t>In any discipline, there are fads and there are lasting ideas… learn to tell the difference!</a:t>
            </a:r>
          </a:p>
          <a:p>
            <a:r>
              <a:rPr lang="en-US">
                <a:latin typeface="Tahoma" charset="0"/>
              </a:rPr>
              <a:t>Gain perspective</a:t>
            </a:r>
          </a:p>
          <a:p>
            <a:r>
              <a:rPr lang="en-US">
                <a:latin typeface="Tahoma" charset="0"/>
              </a:rPr>
              <a:t>Key issue: </a:t>
            </a:r>
            <a:r>
              <a:rPr lang="en-US">
                <a:solidFill>
                  <a:srgbClr val="C00000"/>
                </a:solidFill>
                <a:latin typeface="Tahoma" charset="0"/>
              </a:rPr>
              <a:t>what are the questions to ask/answer?</a:t>
            </a:r>
          </a:p>
          <a:p>
            <a:endParaRPr lang="en-US">
              <a:latin typeface="Tahoma" charset="0"/>
            </a:endParaRPr>
          </a:p>
        </p:txBody>
      </p:sp>
    </p:spTree>
    <p:extLst>
      <p:ext uri="{BB962C8B-B14F-4D97-AF65-F5344CB8AC3E}">
        <p14:creationId xmlns:p14="http://schemas.microsoft.com/office/powerpoint/2010/main" val="231591130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sz="3400" dirty="0">
                <a:latin typeface="Arial" charset="0"/>
              </a:rPr>
              <a:t>Pub Indexes – Many more players - 2</a:t>
            </a:r>
          </a:p>
        </p:txBody>
      </p:sp>
      <p:sp>
        <p:nvSpPr>
          <p:cNvPr id="51202" name="Rectangle 3"/>
          <p:cNvSpPr>
            <a:spLocks noGrp="1" noChangeArrowheads="1"/>
          </p:cNvSpPr>
          <p:nvPr>
            <p:ph type="body" idx="1"/>
          </p:nvPr>
        </p:nvSpPr>
        <p:spPr/>
        <p:txBody>
          <a:bodyPr/>
          <a:lstStyle/>
          <a:p>
            <a:pPr eaLnBrk="1" hangingPunct="1"/>
            <a:r>
              <a:rPr lang="en-US">
                <a:latin typeface="Arial" charset="0"/>
              </a:rPr>
              <a:t>CiteSeer (primarily computer &amp; info sci)</a:t>
            </a:r>
          </a:p>
          <a:p>
            <a:pPr eaLnBrk="1" hangingPunct="1"/>
            <a:r>
              <a:rPr lang="en-US">
                <a:latin typeface="Arial" charset="0"/>
              </a:rPr>
              <a:t>ScienceDirect</a:t>
            </a:r>
          </a:p>
          <a:p>
            <a:pPr eaLnBrk="1" hangingPunct="1"/>
            <a:r>
              <a:rPr lang="en-US">
                <a:latin typeface="Arial" charset="0"/>
              </a:rPr>
              <a:t>PsycInfo</a:t>
            </a:r>
          </a:p>
          <a:p>
            <a:pPr eaLnBrk="1" hangingPunct="1"/>
            <a:r>
              <a:rPr lang="en-US">
                <a:latin typeface="Arial" charset="0"/>
              </a:rPr>
              <a:t>IEEE Xplore</a:t>
            </a:r>
          </a:p>
          <a:p>
            <a:pPr eaLnBrk="1" hangingPunct="1"/>
            <a:r>
              <a:rPr lang="en-US">
                <a:latin typeface="Arial" charset="0"/>
              </a:rPr>
              <a:t>Spires (High Energy Physics)</a:t>
            </a:r>
          </a:p>
          <a:p>
            <a:pPr eaLnBrk="1" hangingPunct="1"/>
            <a:r>
              <a:rPr lang="en-US">
                <a:latin typeface="Arial" charset="0"/>
              </a:rPr>
              <a:t>IOP Journals</a:t>
            </a:r>
          </a:p>
          <a:p>
            <a:pPr eaLnBrk="1" hangingPunct="1"/>
            <a:r>
              <a:rPr lang="en-US">
                <a:latin typeface="Arial" charset="0"/>
              </a:rPr>
              <a:t>CrossRef</a:t>
            </a:r>
          </a:p>
        </p:txBody>
      </p:sp>
    </p:spTree>
    <p:extLst>
      <p:ext uri="{BB962C8B-B14F-4D97-AF65-F5344CB8AC3E}">
        <p14:creationId xmlns:p14="http://schemas.microsoft.com/office/powerpoint/2010/main" val="752056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06400" y="0"/>
            <a:ext cx="8229600" cy="914400"/>
          </a:xfrm>
        </p:spPr>
        <p:txBody>
          <a:bodyPr/>
          <a:lstStyle/>
          <a:p>
            <a:pPr eaLnBrk="1" hangingPunct="1"/>
            <a:r>
              <a:rPr lang="en-US">
                <a:latin typeface="Arial" charset="0"/>
              </a:rPr>
              <a:t>My Take</a:t>
            </a:r>
          </a:p>
        </p:txBody>
      </p:sp>
      <p:sp>
        <p:nvSpPr>
          <p:cNvPr id="52226" name="Rectangle 3"/>
          <p:cNvSpPr>
            <a:spLocks noGrp="1" noChangeArrowheads="1"/>
          </p:cNvSpPr>
          <p:nvPr>
            <p:ph type="body" idx="1"/>
          </p:nvPr>
        </p:nvSpPr>
        <p:spPr>
          <a:xfrm>
            <a:off x="228600" y="762000"/>
            <a:ext cx="8534400" cy="4927600"/>
          </a:xfrm>
        </p:spPr>
        <p:txBody>
          <a:bodyPr/>
          <a:lstStyle/>
          <a:p>
            <a:pPr eaLnBrk="1" hangingPunct="1">
              <a:lnSpc>
                <a:spcPct val="90000"/>
              </a:lnSpc>
            </a:pPr>
            <a:r>
              <a:rPr lang="en-US" dirty="0">
                <a:latin typeface="Arial" charset="0"/>
              </a:rPr>
              <a:t>Top quality venues looked at more favorably for hiring (since time for pubs to get citations is short.)</a:t>
            </a:r>
          </a:p>
          <a:p>
            <a:pPr eaLnBrk="1" hangingPunct="1">
              <a:lnSpc>
                <a:spcPct val="90000"/>
              </a:lnSpc>
            </a:pPr>
            <a:r>
              <a:rPr lang="en-US" dirty="0">
                <a:latin typeface="Arial" charset="0"/>
              </a:rPr>
              <a:t>For an individual or department:</a:t>
            </a:r>
          </a:p>
          <a:p>
            <a:pPr lvl="1" eaLnBrk="1" hangingPunct="1">
              <a:lnSpc>
                <a:spcPct val="90000"/>
              </a:lnSpc>
            </a:pPr>
            <a:r>
              <a:rPr lang="en-US" dirty="0">
                <a:latin typeface="Arial" charset="0"/>
              </a:rPr>
              <a:t>h-index </a:t>
            </a:r>
            <a:r>
              <a:rPr lang="en-US" u="sng" dirty="0">
                <a:latin typeface="Arial" charset="0"/>
              </a:rPr>
              <a:t>plus</a:t>
            </a:r>
            <a:r>
              <a:rPr lang="en-US" dirty="0">
                <a:latin typeface="Arial" charset="0"/>
              </a:rPr>
              <a:t> </a:t>
            </a:r>
          </a:p>
          <a:p>
            <a:pPr lvl="1" eaLnBrk="1" hangingPunct="1">
              <a:lnSpc>
                <a:spcPct val="90000"/>
              </a:lnSpc>
            </a:pPr>
            <a:r>
              <a:rPr lang="en-US" dirty="0">
                <a:latin typeface="Arial" charset="0"/>
              </a:rPr>
              <a:t>Total cites to all published articles </a:t>
            </a:r>
            <a:r>
              <a:rPr lang="en-US" u="sng" dirty="0">
                <a:latin typeface="Arial" charset="0"/>
              </a:rPr>
              <a:t>plus</a:t>
            </a:r>
          </a:p>
          <a:p>
            <a:pPr lvl="1" eaLnBrk="1" hangingPunct="1">
              <a:lnSpc>
                <a:spcPct val="90000"/>
              </a:lnSpc>
            </a:pPr>
            <a:r>
              <a:rPr lang="en-US" u="sng" dirty="0">
                <a:latin typeface="Arial" charset="0"/>
              </a:rPr>
              <a:t>List of top citation papers</a:t>
            </a:r>
          </a:p>
          <a:p>
            <a:pPr lvl="1" eaLnBrk="1" hangingPunct="1">
              <a:lnSpc>
                <a:spcPct val="90000"/>
              </a:lnSpc>
            </a:pPr>
            <a:endParaRPr lang="en-US" u="sng" dirty="0">
              <a:latin typeface="Arial" charset="0"/>
            </a:endParaRPr>
          </a:p>
          <a:p>
            <a:pPr eaLnBrk="1" hangingPunct="1">
              <a:lnSpc>
                <a:spcPct val="90000"/>
              </a:lnSpc>
            </a:pPr>
            <a:r>
              <a:rPr lang="en-US" u="sng" dirty="0">
                <a:latin typeface="Arial" charset="0"/>
              </a:rPr>
              <a:t>This g</a:t>
            </a:r>
            <a:r>
              <a:rPr lang="en-US" dirty="0">
                <a:latin typeface="Arial" charset="0"/>
              </a:rPr>
              <a:t>ives a pretty good take on the impact of one</a:t>
            </a:r>
            <a:r>
              <a:rPr lang="ja-JP" altLang="en-US" dirty="0">
                <a:latin typeface="Arial" charset="0"/>
              </a:rPr>
              <a:t>’</a:t>
            </a:r>
            <a:r>
              <a:rPr lang="en-US" altLang="ja-JP" dirty="0">
                <a:latin typeface="Arial" charset="0"/>
              </a:rPr>
              <a:t>s articles within the limits of available citation data.</a:t>
            </a:r>
          </a:p>
          <a:p>
            <a:pPr eaLnBrk="1" hangingPunct="1">
              <a:lnSpc>
                <a:spcPct val="90000"/>
              </a:lnSpc>
            </a:pPr>
            <a:r>
              <a:rPr lang="en-US" dirty="0">
                <a:latin typeface="Arial" charset="0"/>
              </a:rPr>
              <a:t>Demonstrably superior to Journal Impact Factor in terms of perceived quality (by experts)</a:t>
            </a:r>
          </a:p>
        </p:txBody>
      </p:sp>
    </p:spTree>
    <p:extLst>
      <p:ext uri="{BB962C8B-B14F-4D97-AF65-F5344CB8AC3E}">
        <p14:creationId xmlns:p14="http://schemas.microsoft.com/office/powerpoint/2010/main" val="244262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atin typeface="Tahoma" charset="0"/>
              </a:rPr>
              <a:t>Research Papers</a:t>
            </a:r>
          </a:p>
        </p:txBody>
      </p:sp>
      <p:sp>
        <p:nvSpPr>
          <p:cNvPr id="25602" name="Content Placeholder 3"/>
          <p:cNvSpPr>
            <a:spLocks noGrp="1"/>
          </p:cNvSpPr>
          <p:nvPr>
            <p:ph idx="1"/>
          </p:nvPr>
        </p:nvSpPr>
        <p:spPr/>
        <p:txBody>
          <a:bodyPr/>
          <a:lstStyle/>
          <a:p>
            <a:r>
              <a:rPr lang="en-US">
                <a:latin typeface="Tahoma" charset="0"/>
              </a:rPr>
              <a:t>Primary form in which research results are disseminated in computer science</a:t>
            </a:r>
          </a:p>
          <a:p>
            <a:r>
              <a:rPr lang="en-US">
                <a:latin typeface="Tahoma" charset="0"/>
              </a:rPr>
              <a:t>Conference papers (shorter)</a:t>
            </a:r>
          </a:p>
          <a:p>
            <a:r>
              <a:rPr lang="en-US">
                <a:latin typeface="Tahoma" charset="0"/>
              </a:rPr>
              <a:t>Journal papers (longer)</a:t>
            </a:r>
          </a:p>
          <a:p>
            <a:pPr lvl="1"/>
            <a:r>
              <a:rPr lang="en-US">
                <a:latin typeface="Tahoma" charset="0"/>
              </a:rPr>
              <a:t>Often the complete version of a conference paper</a:t>
            </a:r>
          </a:p>
          <a:p>
            <a:pPr lvl="1"/>
            <a:r>
              <a:rPr lang="en-US">
                <a:latin typeface="Tahoma" charset="0"/>
              </a:rPr>
              <a:t>May come out several years after the conference paper, may combine multiple conf. papers</a:t>
            </a:r>
          </a:p>
          <a:p>
            <a:r>
              <a:rPr lang="en-US">
                <a:solidFill>
                  <a:srgbClr val="C00000"/>
                </a:solidFill>
                <a:latin typeface="Tahoma" charset="0"/>
              </a:rPr>
              <a:t>Peer review </a:t>
            </a:r>
            <a:r>
              <a:rPr lang="en-US">
                <a:latin typeface="Tahoma" charset="0"/>
              </a:rPr>
              <a:t>is the cornerstone of the scientific publishing process -- quality and Impact matters.  We’ll talk about that again when we discuss writing. This is reading for YOU.</a:t>
            </a:r>
          </a:p>
          <a:p>
            <a:pPr lvl="1"/>
            <a:endParaRPr lang="en-US">
              <a:latin typeface="Tahoma" charset="0"/>
            </a:endParaRPr>
          </a:p>
          <a:p>
            <a:endParaRPr lang="en-US">
              <a:latin typeface="Tahoma" charset="0"/>
            </a:endParaRPr>
          </a:p>
        </p:txBody>
      </p:sp>
    </p:spTree>
    <p:extLst>
      <p:ext uri="{BB962C8B-B14F-4D97-AF65-F5344CB8AC3E}">
        <p14:creationId xmlns:p14="http://schemas.microsoft.com/office/powerpoint/2010/main" val="19807987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atin typeface="Tahoma" charset="0"/>
                <a:cs typeface="Tahoma" charset="0"/>
              </a:rPr>
              <a:t>How to Read a CS Research Paper</a:t>
            </a:r>
          </a:p>
        </p:txBody>
      </p:sp>
      <p:sp>
        <p:nvSpPr>
          <p:cNvPr id="27650" name="Content Placeholder 2"/>
          <p:cNvSpPr>
            <a:spLocks noGrp="1"/>
          </p:cNvSpPr>
          <p:nvPr>
            <p:ph idx="1"/>
          </p:nvPr>
        </p:nvSpPr>
        <p:spPr/>
        <p:txBody>
          <a:bodyPr/>
          <a:lstStyle/>
          <a:p>
            <a:pPr eaLnBrk="1" hangingPunct="1"/>
            <a:r>
              <a:rPr lang="en-US" dirty="0">
                <a:latin typeface="Tahoma" charset="0"/>
                <a:cs typeface="Tahoma" charset="0"/>
              </a:rPr>
              <a:t>five-pass method:</a:t>
            </a:r>
          </a:p>
          <a:p>
            <a:pPr lvl="1" eaLnBrk="1" hangingPunct="1"/>
            <a:r>
              <a:rPr lang="en-US" dirty="0">
                <a:latin typeface="Tahoma" charset="0"/>
                <a:cs typeface="Tahoma" charset="0"/>
              </a:rPr>
              <a:t>Pass 1: Browse </a:t>
            </a:r>
          </a:p>
          <a:p>
            <a:pPr lvl="1" eaLnBrk="1" hangingPunct="1"/>
            <a:r>
              <a:rPr lang="en-US" dirty="0">
                <a:latin typeface="Tahoma" charset="0"/>
                <a:cs typeface="Tahoma" charset="0"/>
              </a:rPr>
              <a:t>Pass 2: Scan to get General ideas</a:t>
            </a:r>
          </a:p>
          <a:p>
            <a:pPr lvl="1" eaLnBrk="1" hangingPunct="1"/>
            <a:r>
              <a:rPr lang="en-US" dirty="0">
                <a:latin typeface="Tahoma" charset="0"/>
                <a:cs typeface="Tahoma" charset="0"/>
              </a:rPr>
              <a:t>Pass 3: Critical Read </a:t>
            </a:r>
          </a:p>
          <a:p>
            <a:pPr lvl="1" eaLnBrk="1" hangingPunct="1"/>
            <a:r>
              <a:rPr lang="en-US" dirty="0">
                <a:latin typeface="Tahoma" charset="0"/>
                <a:cs typeface="Tahoma" charset="0"/>
              </a:rPr>
              <a:t>Pass 4: Creative Read</a:t>
            </a:r>
          </a:p>
          <a:p>
            <a:pPr lvl="1" eaLnBrk="1" hangingPunct="1"/>
            <a:r>
              <a:rPr lang="en-US" dirty="0">
                <a:latin typeface="Tahoma" charset="0"/>
                <a:cs typeface="Tahoma" charset="0"/>
              </a:rPr>
              <a:t>Pass 5: In-depth understanding</a:t>
            </a:r>
          </a:p>
          <a:p>
            <a:pPr lvl="1" eaLnBrk="1" hangingPunct="1"/>
            <a:endParaRPr lang="en-US" dirty="0">
              <a:latin typeface="Tahoma" charset="0"/>
              <a:cs typeface="Tahoma" charset="0"/>
            </a:endParaRPr>
          </a:p>
          <a:p>
            <a:pPr lvl="1" eaLnBrk="1" hangingPunct="1"/>
            <a:endParaRPr lang="en-US" dirty="0">
              <a:latin typeface="Tahoma" charset="0"/>
              <a:cs typeface="Tahoma" charset="0"/>
            </a:endParaRPr>
          </a:p>
          <a:p>
            <a:pPr lvl="1" eaLnBrk="1" hangingPunct="1"/>
            <a:endParaRPr lang="en-US" dirty="0">
              <a:latin typeface="Tahoma" charset="0"/>
              <a:cs typeface="Tahoma" charset="0"/>
            </a:endParaRPr>
          </a:p>
          <a:p>
            <a:pPr lvl="1" eaLnBrk="1" hangingPunct="1"/>
            <a:endParaRPr lang="en-US" dirty="0">
              <a:latin typeface="Tahoma" charset="0"/>
              <a:cs typeface="Tahoma" charset="0"/>
            </a:endParaRPr>
          </a:p>
          <a:p>
            <a:pPr eaLnBrk="1" hangingPunct="1">
              <a:buFont typeface="Wingdings" charset="0"/>
              <a:buNone/>
            </a:pPr>
            <a:r>
              <a:rPr lang="en-US" sz="1400" dirty="0">
                <a:latin typeface="Tahoma" charset="0"/>
                <a:cs typeface="Tahoma" charset="0"/>
              </a:rPr>
              <a:t>Source: S. </a:t>
            </a:r>
            <a:r>
              <a:rPr lang="en-US" sz="1400" dirty="0" err="1">
                <a:latin typeface="Tahoma" charset="0"/>
                <a:cs typeface="Tahoma" charset="0"/>
              </a:rPr>
              <a:t>Keshav</a:t>
            </a:r>
            <a:endParaRPr lang="en-US" sz="1400" dirty="0">
              <a:latin typeface="Tahoma" charset="0"/>
              <a:cs typeface="Tahoma" charset="0"/>
            </a:endParaRPr>
          </a:p>
        </p:txBody>
      </p:sp>
    </p:spTree>
    <p:extLst>
      <p:ext uri="{BB962C8B-B14F-4D97-AF65-F5344CB8AC3E}">
        <p14:creationId xmlns:p14="http://schemas.microsoft.com/office/powerpoint/2010/main" val="266219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atin typeface="Tahoma" charset="0"/>
              </a:rPr>
              <a:t>Searching is NOT enough. 	</a:t>
            </a:r>
          </a:p>
        </p:txBody>
      </p:sp>
      <p:sp>
        <p:nvSpPr>
          <p:cNvPr id="3" name="Content Placeholder 2"/>
          <p:cNvSpPr>
            <a:spLocks noGrp="1"/>
          </p:cNvSpPr>
          <p:nvPr>
            <p:ph idx="1"/>
          </p:nvPr>
        </p:nvSpPr>
        <p:spPr>
          <a:xfrm>
            <a:off x="457200" y="1143000"/>
            <a:ext cx="8178800" cy="4927600"/>
          </a:xfrm>
        </p:spPr>
        <p:txBody>
          <a:bodyPr/>
          <a:lstStyle/>
          <a:p>
            <a:pPr>
              <a:defRPr/>
            </a:pPr>
            <a:r>
              <a:rPr lang="en-US" dirty="0">
                <a:cs typeface="+mn-cs"/>
              </a:rPr>
              <a:t>We’ve  discussed searching for papers. </a:t>
            </a:r>
          </a:p>
          <a:p>
            <a:pPr>
              <a:defRPr/>
            </a:pPr>
            <a:r>
              <a:rPr lang="en-US" dirty="0">
                <a:cs typeface="+mn-cs"/>
              </a:rPr>
              <a:t>But it is very important to also keep aware, especially when starting out, so need to just look though stuff. </a:t>
            </a:r>
          </a:p>
          <a:p>
            <a:pPr>
              <a:defRPr/>
            </a:pPr>
            <a:r>
              <a:rPr lang="en-US" dirty="0">
                <a:latin typeface="Tahoma" charset="0"/>
                <a:cs typeface="+mn-cs"/>
              </a:rPr>
              <a:t>Need to be able to “consider” 100’s of papers per year. Big conferences 200~700 papers and journals have 100-600 papers per year.  With  2-3 big conferences per area per year, plus 4-5 tier-1 journals 4 or 5- tier 2 journals there is a lot to consider in your field. </a:t>
            </a:r>
          </a:p>
          <a:p>
            <a:pPr>
              <a:defRPr/>
            </a:pPr>
            <a:r>
              <a:rPr lang="en-US" dirty="0">
                <a:latin typeface="Tahoma" charset="0"/>
                <a:cs typeface="+mn-cs"/>
              </a:rPr>
              <a:t>Keep a “reading list”.. add to it frequently</a:t>
            </a:r>
          </a:p>
          <a:p>
            <a:pPr marL="0" indent="0">
              <a:buFont typeface="Monotype Sorts" charset="0"/>
              <a:buNone/>
              <a:defRPr/>
            </a:pPr>
            <a:endParaRPr lang="en-US" dirty="0">
              <a:cs typeface="+mn-cs"/>
            </a:endParaRPr>
          </a:p>
          <a:p>
            <a:pPr>
              <a:defRPr/>
            </a:pPr>
            <a:endParaRPr lang="en-US" dirty="0">
              <a:cs typeface="+mn-cs"/>
            </a:endParaRPr>
          </a:p>
        </p:txBody>
      </p:sp>
    </p:spTree>
    <p:extLst>
      <p:ext uri="{BB962C8B-B14F-4D97-AF65-F5344CB8AC3E}">
        <p14:creationId xmlns:p14="http://schemas.microsoft.com/office/powerpoint/2010/main" val="172701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06400" y="0"/>
            <a:ext cx="8229600" cy="914400"/>
          </a:xfrm>
        </p:spPr>
        <p:txBody>
          <a:bodyPr/>
          <a:lstStyle/>
          <a:p>
            <a:r>
              <a:rPr lang="en-US">
                <a:latin typeface="Tahoma" charset="0"/>
              </a:rPr>
              <a:t>The browse</a:t>
            </a:r>
          </a:p>
        </p:txBody>
      </p:sp>
      <p:sp>
        <p:nvSpPr>
          <p:cNvPr id="45058" name="Content Placeholder 2"/>
          <p:cNvSpPr>
            <a:spLocks noGrp="1"/>
          </p:cNvSpPr>
          <p:nvPr>
            <p:ph idx="1"/>
          </p:nvPr>
        </p:nvSpPr>
        <p:spPr>
          <a:xfrm>
            <a:off x="304800" y="990600"/>
            <a:ext cx="8686800" cy="4927600"/>
          </a:xfrm>
        </p:spPr>
        <p:txBody>
          <a:bodyPr/>
          <a:lstStyle/>
          <a:p>
            <a:r>
              <a:rPr lang="en-US" dirty="0">
                <a:latin typeface="Tahoma" charset="0"/>
              </a:rPr>
              <a:t>You need to go through 100's or 1000’s of papers a year The "Browse” is to help be efficient.</a:t>
            </a:r>
          </a:p>
          <a:p>
            <a:r>
              <a:rPr lang="en-US" dirty="0">
                <a:latin typeface="Tahoma" charset="0"/>
              </a:rPr>
              <a:t>You "browse" through many many  papers to see what is interesting/relevant. One approach is to first read abstract, scan figures/captions, This is a 1-2 min "gut check” based on content. </a:t>
            </a:r>
          </a:p>
          <a:p>
            <a:r>
              <a:rPr lang="en-US" dirty="0">
                <a:latin typeface="Tahoma" charset="0"/>
              </a:rPr>
              <a:t>Venue check? Author Check? Citation check</a:t>
            </a:r>
          </a:p>
          <a:p>
            <a:pPr lvl="1"/>
            <a:r>
              <a:rPr lang="en-US" dirty="0">
                <a:latin typeface="Tahoma" charset="0"/>
              </a:rPr>
              <a:t>papers in places by people or that cite stuff you already know are relevant are more likely relevant. </a:t>
            </a:r>
          </a:p>
          <a:p>
            <a:r>
              <a:rPr lang="en-US" dirty="0">
                <a:latin typeface="Tahoma" charset="0"/>
              </a:rPr>
              <a:t>Err on being positive.  Add to “to read” list if even slightly positive.  </a:t>
            </a:r>
          </a:p>
        </p:txBody>
      </p:sp>
    </p:spTree>
    <p:extLst>
      <p:ext uri="{BB962C8B-B14F-4D97-AF65-F5344CB8AC3E}">
        <p14:creationId xmlns:p14="http://schemas.microsoft.com/office/powerpoint/2010/main" val="1230133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Tahoma" charset="0"/>
              </a:rPr>
              <a:t>The Skim</a:t>
            </a:r>
          </a:p>
        </p:txBody>
      </p:sp>
      <p:sp>
        <p:nvSpPr>
          <p:cNvPr id="30722" name="Content Placeholder 2"/>
          <p:cNvSpPr>
            <a:spLocks noGrp="1"/>
          </p:cNvSpPr>
          <p:nvPr>
            <p:ph idx="1"/>
          </p:nvPr>
        </p:nvSpPr>
        <p:spPr>
          <a:xfrm>
            <a:off x="457200" y="1295400"/>
            <a:ext cx="8178800" cy="4953000"/>
          </a:xfrm>
        </p:spPr>
        <p:txBody>
          <a:bodyPr/>
          <a:lstStyle/>
          <a:p>
            <a:r>
              <a:rPr lang="en-US">
                <a:latin typeface="Tahoma" charset="0"/>
              </a:rPr>
              <a:t>if Browse is positive, time to skim positively. Believe the author and assume its all true, decide if the paper is actually interesting and worth more exploration. You'll be surprised how many papers fail at this stage. </a:t>
            </a:r>
          </a:p>
          <a:p>
            <a:r>
              <a:rPr lang="en-US">
                <a:latin typeface="Tahoma" charset="0"/>
              </a:rPr>
              <a:t>If in 2-3 sentences you cannot  say what is the problem addressed and what is new about the papers solution, and how significant was the experimentation/theory, you skimmed too lightly. If you have too many ideas to express it in only 2-3 sentences each you may have gone too deep.  5-10 min max. </a:t>
            </a:r>
          </a:p>
        </p:txBody>
      </p:sp>
    </p:spTree>
    <p:extLst>
      <p:ext uri="{BB962C8B-B14F-4D97-AF65-F5344CB8AC3E}">
        <p14:creationId xmlns:p14="http://schemas.microsoft.com/office/powerpoint/2010/main" val="4142022862"/>
      </p:ext>
    </p:extLst>
  </p:cSld>
  <p:clrMapOvr>
    <a:masterClrMapping/>
  </p:clrMapOvr>
</p:sld>
</file>

<file path=ppt/theme/theme1.xml><?xml version="1.0" encoding="utf-8"?>
<a:theme xmlns:a="http://schemas.openxmlformats.org/drawingml/2006/main" name="Contemporary Portrait">
  <a:themeElements>
    <a:clrScheme name="Contemporary Portrait 8">
      <a:dk1>
        <a:srgbClr val="000000"/>
      </a:dk1>
      <a:lt1>
        <a:srgbClr val="FFFFFF"/>
      </a:lt1>
      <a:dk2>
        <a:srgbClr val="000099"/>
      </a:dk2>
      <a:lt2>
        <a:srgbClr val="3366FF"/>
      </a:lt2>
      <a:accent1>
        <a:srgbClr val="B3B3FF"/>
      </a:accent1>
      <a:accent2>
        <a:srgbClr val="008080"/>
      </a:accent2>
      <a:accent3>
        <a:srgbClr val="FFFFFF"/>
      </a:accent3>
      <a:accent4>
        <a:srgbClr val="000000"/>
      </a:accent4>
      <a:accent5>
        <a:srgbClr val="D6D6FF"/>
      </a:accent5>
      <a:accent6>
        <a:srgbClr val="007373"/>
      </a:accent6>
      <a:hlink>
        <a:srgbClr val="FF00FF"/>
      </a:hlink>
      <a:folHlink>
        <a:srgbClr val="9933FF"/>
      </a:folHlink>
    </a:clrScheme>
    <a:fontScheme name="Contemporary Portrai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0" lang="en-US" sz="2400" b="0" i="0" u="none" strike="noStrike" cap="none" normalizeH="0" baseline="0" smtClean="0">
            <a:ln>
              <a:noFill/>
            </a:ln>
            <a:solidFill>
              <a:schemeClr val="bg2"/>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0" lang="en-US" sz="2400" b="0" i="0" u="none" strike="noStrike" cap="none" normalizeH="0" baseline="0" smtClean="0">
            <a:ln>
              <a:noFill/>
            </a:ln>
            <a:solidFill>
              <a:schemeClr val="bg2"/>
            </a:solidFill>
            <a:effectLst/>
            <a:latin typeface="Tahoma" pitchFamily="34"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6">
        <a:dk1>
          <a:srgbClr val="FFFFFF"/>
        </a:dk1>
        <a:lt1>
          <a:srgbClr val="FFCC00"/>
        </a:lt1>
        <a:dk2>
          <a:srgbClr val="000066"/>
        </a:dk2>
        <a:lt2>
          <a:srgbClr val="FFCC00"/>
        </a:lt2>
        <a:accent1>
          <a:srgbClr val="3399FF"/>
        </a:accent1>
        <a:accent2>
          <a:srgbClr val="33CCCC"/>
        </a:accent2>
        <a:accent3>
          <a:srgbClr val="AAAAB8"/>
        </a:accent3>
        <a:accent4>
          <a:srgbClr val="DAAE00"/>
        </a:accent4>
        <a:accent5>
          <a:srgbClr val="ADCA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000000"/>
        </a:dk1>
        <a:lt1>
          <a:srgbClr val="FFFFFF"/>
        </a:lt1>
        <a:dk2>
          <a:srgbClr val="000099"/>
        </a:dk2>
        <a:lt2>
          <a:srgbClr val="3366FF"/>
        </a:lt2>
        <a:accent1>
          <a:srgbClr val="0066FF"/>
        </a:accent1>
        <a:accent2>
          <a:srgbClr val="008080"/>
        </a:accent2>
        <a:accent3>
          <a:srgbClr val="FFFFFF"/>
        </a:accent3>
        <a:accent4>
          <a:srgbClr val="000000"/>
        </a:accent4>
        <a:accent5>
          <a:srgbClr val="AAB8FF"/>
        </a:accent5>
        <a:accent6>
          <a:srgbClr val="007373"/>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8">
        <a:dk1>
          <a:srgbClr val="000000"/>
        </a:dk1>
        <a:lt1>
          <a:srgbClr val="FFFFFF"/>
        </a:lt1>
        <a:dk2>
          <a:srgbClr val="000099"/>
        </a:dk2>
        <a:lt2>
          <a:srgbClr val="3366FF"/>
        </a:lt2>
        <a:accent1>
          <a:srgbClr val="B3B3FF"/>
        </a:accent1>
        <a:accent2>
          <a:srgbClr val="008080"/>
        </a:accent2>
        <a:accent3>
          <a:srgbClr val="FFFFFF"/>
        </a:accent3>
        <a:accent4>
          <a:srgbClr val="000000"/>
        </a:accent4>
        <a:accent5>
          <a:srgbClr val="D6D6FF"/>
        </a:accent5>
        <a:accent6>
          <a:srgbClr val="007373"/>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9">
        <a:dk1>
          <a:srgbClr val="000000"/>
        </a:dk1>
        <a:lt1>
          <a:srgbClr val="FFFFFF"/>
        </a:lt1>
        <a:dk2>
          <a:srgbClr val="000000"/>
        </a:dk2>
        <a:lt2>
          <a:srgbClr val="393939"/>
        </a:lt2>
        <a:accent1>
          <a:srgbClr val="CBCBCB"/>
        </a:accent1>
        <a:accent2>
          <a:srgbClr val="505050"/>
        </a:accent2>
        <a:accent3>
          <a:srgbClr val="FFFFFF"/>
        </a:accent3>
        <a:accent4>
          <a:srgbClr val="000000"/>
        </a:accent4>
        <a:accent5>
          <a:srgbClr val="E2E2E2"/>
        </a:accent5>
        <a:accent6>
          <a:srgbClr val="484848"/>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CS1300.thmx</Template>
  <TotalTime>54662</TotalTime>
  <Words>3399</Words>
  <Application>Microsoft Macintosh PowerPoint</Application>
  <PresentationFormat>On-screen Show (4:3)</PresentationFormat>
  <Paragraphs>298</Paragraphs>
  <Slides>41</Slides>
  <Notes>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ＭＳ Ｐゴシック</vt:lpstr>
      <vt:lpstr>Arial</vt:lpstr>
      <vt:lpstr>Comic Sans MS</vt:lpstr>
      <vt:lpstr>Monotype Sorts</vt:lpstr>
      <vt:lpstr>Tahoma</vt:lpstr>
      <vt:lpstr>Times New Roman</vt:lpstr>
      <vt:lpstr>Wingdings</vt:lpstr>
      <vt:lpstr>Contemporary Portrait</vt:lpstr>
      <vt:lpstr>CS 6000 Research Methods</vt:lpstr>
      <vt:lpstr>How To Read a Research Paper</vt:lpstr>
      <vt:lpstr>PowerPoint Presentation</vt:lpstr>
      <vt:lpstr>Why Read?</vt:lpstr>
      <vt:lpstr>Research Papers</vt:lpstr>
      <vt:lpstr>How to Read a CS Research Paper</vt:lpstr>
      <vt:lpstr>Searching is NOT enough.  </vt:lpstr>
      <vt:lpstr>The browse</vt:lpstr>
      <vt:lpstr>The Skim</vt:lpstr>
      <vt:lpstr>After the scan you should be able to answer the “six Cs”:</vt:lpstr>
      <vt:lpstr>Critical read: 3rd pass</vt:lpstr>
      <vt:lpstr>Reading a Paper Critically</vt:lpstr>
      <vt:lpstr>Critically Evaluating Sources</vt:lpstr>
      <vt:lpstr>PowerPoint Presentation</vt:lpstr>
      <vt:lpstr>Critical Questions</vt:lpstr>
      <vt:lpstr>Critical Questions</vt:lpstr>
      <vt:lpstr>Critical Questions</vt:lpstr>
      <vt:lpstr>Critical Questions</vt:lpstr>
      <vt:lpstr>Critical Questions</vt:lpstr>
      <vt:lpstr>4th pass:  Creative Read</vt:lpstr>
      <vt:lpstr>4th pass:  Creative Read</vt:lpstr>
      <vt:lpstr>Assignment #2 Due in 2 weeks</vt:lpstr>
      <vt:lpstr>Where:  Sources and   Publication Venues </vt:lpstr>
      <vt:lpstr>Why Publish?</vt:lpstr>
      <vt:lpstr>Recognize scholarly articles</vt:lpstr>
      <vt:lpstr>Evaluating sources:   Developing junk antennae</vt:lpstr>
      <vt:lpstr>PowerPoint Presentation</vt:lpstr>
      <vt:lpstr>PowerPoint Presentation</vt:lpstr>
      <vt:lpstr>PowerPoint Presentation</vt:lpstr>
      <vt:lpstr>PowerPoint Presentation</vt:lpstr>
      <vt:lpstr>Where to publishes and where to look for  papers</vt:lpstr>
      <vt:lpstr>Research Assessment, Research Funding, and Citation Impact</vt:lpstr>
      <vt:lpstr>Assessing Pub. Venue Quality</vt:lpstr>
      <vt:lpstr>PowerPoint Presentation</vt:lpstr>
      <vt:lpstr>So what?</vt:lpstr>
      <vt:lpstr>A Better Citation Metric</vt:lpstr>
      <vt:lpstr>Critique of h-index</vt:lpstr>
      <vt:lpstr>Variants of h-index </vt:lpstr>
      <vt:lpstr>Pub Indexes – Many more players – 1</vt:lpstr>
      <vt:lpstr>Pub Indexes – Many more players - 2</vt:lpstr>
      <vt:lpstr>My Take</vt:lpstr>
    </vt:vector>
  </TitlesOfParts>
  <Company>The University of Texas at Austin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research paper</dc:title>
  <dc:subject>CS 178H</dc:subject>
  <dc:creator>Vitaly Shmatikov</dc:creator>
  <cp:lastModifiedBy>Terry Boult</cp:lastModifiedBy>
  <cp:revision>5792</cp:revision>
  <cp:lastPrinted>1998-09-22T18:15:52Z</cp:lastPrinted>
  <dcterms:created xsi:type="dcterms:W3CDTF">1997-09-07T20:51:32Z</dcterms:created>
  <dcterms:modified xsi:type="dcterms:W3CDTF">2018-08-28T03:18:08Z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C:\Documents\cs242\notes\web-slides</vt:lpwstr>
  </property>
</Properties>
</file>