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6"/>
  </p:notesMasterIdLst>
  <p:handoutMasterIdLst>
    <p:handoutMasterId r:id="rId37"/>
  </p:handoutMasterIdLst>
  <p:sldIdLst>
    <p:sldId id="983" r:id="rId2"/>
    <p:sldId id="256" r:id="rId3"/>
    <p:sldId id="287" r:id="rId4"/>
    <p:sldId id="288" r:id="rId5"/>
    <p:sldId id="277" r:id="rId6"/>
    <p:sldId id="281" r:id="rId7"/>
    <p:sldId id="279" r:id="rId8"/>
    <p:sldId id="280" r:id="rId9"/>
    <p:sldId id="276" r:id="rId10"/>
    <p:sldId id="1093" r:id="rId11"/>
    <p:sldId id="1094" r:id="rId12"/>
    <p:sldId id="1095" r:id="rId13"/>
    <p:sldId id="1015" r:id="rId14"/>
    <p:sldId id="1016" r:id="rId15"/>
    <p:sldId id="1017" r:id="rId16"/>
    <p:sldId id="1019" r:id="rId17"/>
    <p:sldId id="1023" r:id="rId18"/>
    <p:sldId id="1063" r:id="rId19"/>
    <p:sldId id="1064" r:id="rId20"/>
    <p:sldId id="1065" r:id="rId21"/>
    <p:sldId id="1060" r:id="rId22"/>
    <p:sldId id="1028" r:id="rId23"/>
    <p:sldId id="1029" r:id="rId24"/>
    <p:sldId id="1030" r:id="rId25"/>
    <p:sldId id="1092" r:id="rId26"/>
    <p:sldId id="1091" r:id="rId27"/>
    <p:sldId id="1032" r:id="rId28"/>
    <p:sldId id="1033" r:id="rId29"/>
    <p:sldId id="1089" r:id="rId30"/>
    <p:sldId id="1034" r:id="rId31"/>
    <p:sldId id="1038" r:id="rId32"/>
    <p:sldId id="1090" r:id="rId33"/>
    <p:sldId id="1039" r:id="rId34"/>
    <p:sldId id="1096" r:id="rId35"/>
  </p:sldIdLst>
  <p:sldSz cx="9144000" cy="6858000" type="screen4x3"/>
  <p:notesSz cx="6985000" cy="9283700"/>
  <p:defaultTextStyle>
    <a:defPPr>
      <a:defRPr lang="en-US"/>
    </a:defPPr>
    <a:lvl1pPr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1pPr>
    <a:lvl2pPr marL="4572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2pPr>
    <a:lvl3pPr marL="9144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3pPr>
    <a:lvl4pPr marL="13716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4pPr>
    <a:lvl5pPr marL="18288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5pPr>
    <a:lvl6pPr marL="2286000" algn="l" defTabSz="457200" rtl="0" eaLnBrk="1" latinLnBrk="0" hangingPunct="1">
      <a:defRPr sz="2400" kern="1200">
        <a:solidFill>
          <a:schemeClr val="bg2"/>
        </a:solidFill>
        <a:latin typeface="Tahoma" charset="0"/>
        <a:ea typeface="ＭＳ Ｐゴシック" charset="0"/>
        <a:cs typeface="ＭＳ Ｐゴシック" charset="0"/>
      </a:defRPr>
    </a:lvl6pPr>
    <a:lvl7pPr marL="2743200" algn="l" defTabSz="457200" rtl="0" eaLnBrk="1" latinLnBrk="0" hangingPunct="1">
      <a:defRPr sz="2400" kern="1200">
        <a:solidFill>
          <a:schemeClr val="bg2"/>
        </a:solidFill>
        <a:latin typeface="Tahoma" charset="0"/>
        <a:ea typeface="ＭＳ Ｐゴシック" charset="0"/>
        <a:cs typeface="ＭＳ Ｐゴシック" charset="0"/>
      </a:defRPr>
    </a:lvl7pPr>
    <a:lvl8pPr marL="3200400" algn="l" defTabSz="457200" rtl="0" eaLnBrk="1" latinLnBrk="0" hangingPunct="1">
      <a:defRPr sz="2400" kern="1200">
        <a:solidFill>
          <a:schemeClr val="bg2"/>
        </a:solidFill>
        <a:latin typeface="Tahoma" charset="0"/>
        <a:ea typeface="ＭＳ Ｐゴシック" charset="0"/>
        <a:cs typeface="ＭＳ Ｐゴシック" charset="0"/>
      </a:defRPr>
    </a:lvl8pPr>
    <a:lvl9pPr marL="3657600" algn="l" defTabSz="457200" rtl="0" eaLnBrk="1" latinLnBrk="0" hangingPunct="1">
      <a:defRPr sz="2400" kern="1200">
        <a:solidFill>
          <a:schemeClr val="bg2"/>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352">
          <p15:clr>
            <a:srgbClr val="A4A3A4"/>
          </p15:clr>
        </p15:guide>
        <p15:guide id="2" pos="624">
          <p15:clr>
            <a:srgbClr val="A4A3A4"/>
          </p15:clr>
        </p15:guide>
      </p15:sldGuideLst>
    </p:ext>
    <p:ext uri="{2D200454-40CA-4A62-9FC3-DE9A4176ACB9}">
      <p15:notesGuideLst xmlns:p15="http://schemas.microsoft.com/office/powerpoint/2012/main">
        <p15:guide id="1" orient="horz" pos="2922">
          <p15:clr>
            <a:srgbClr val="A4A3A4"/>
          </p15:clr>
        </p15:guide>
        <p15:guide id="2" pos="21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AC7C"/>
    <a:srgbClr val="FFFF66"/>
    <a:srgbClr val="FFCCCC"/>
    <a:srgbClr val="FF99CC"/>
    <a:srgbClr val="99FF33"/>
    <a:srgbClr val="FFCC00"/>
    <a:srgbClr val="FF0000"/>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966" autoAdjust="0"/>
  </p:normalViewPr>
  <p:slideViewPr>
    <p:cSldViewPr snapToObjects="1" showGuides="1">
      <p:cViewPr varScale="1">
        <p:scale>
          <a:sx n="90" d="100"/>
          <a:sy n="90" d="100"/>
        </p:scale>
        <p:origin x="2728" y="184"/>
      </p:cViewPr>
      <p:guideLst>
        <p:guide orient="horz" pos="2352"/>
        <p:guide pos="624"/>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napToObjects="1" showGuides="1">
      <p:cViewPr varScale="1">
        <p:scale>
          <a:sx n="87" d="100"/>
          <a:sy n="87" d="100"/>
        </p:scale>
        <p:origin x="-1914" y="-96"/>
      </p:cViewPr>
      <p:guideLst>
        <p:guide orient="horz" pos="2922"/>
        <p:guide pos="21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959225"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algn="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959225"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algn="r" defTabSz="928688">
              <a:spcBef>
                <a:spcPct val="0"/>
              </a:spcBef>
              <a:buClrTx/>
              <a:buFontTx/>
              <a:buNone/>
              <a:defRPr sz="1200">
                <a:solidFill>
                  <a:schemeClr val="tx1"/>
                </a:solidFill>
                <a:latin typeface="Times New Roman" charset="0"/>
                <a:cs typeface="+mn-cs"/>
              </a:defRPr>
            </a:lvl1pPr>
          </a:lstStyle>
          <a:p>
            <a:pPr>
              <a:defRPr/>
            </a:pPr>
            <a:fld id="{2523970D-2FD5-E548-BF7C-6A41CE8B5726}" type="slidenum">
              <a:rPr lang="en-US"/>
              <a:pPr>
                <a:defRPr/>
              </a:pPr>
              <a:t>‹#›</a:t>
            </a:fld>
            <a:endParaRPr lang="en-US"/>
          </a:p>
        </p:txBody>
      </p:sp>
    </p:spTree>
    <p:extLst>
      <p:ext uri="{BB962C8B-B14F-4D97-AF65-F5344CB8AC3E}">
        <p14:creationId xmlns:p14="http://schemas.microsoft.com/office/powerpoint/2010/main" val="385948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9459" name="Rectangle 3"/>
          <p:cNvSpPr>
            <a:spLocks noGrp="1" noChangeArrowheads="1"/>
          </p:cNvSpPr>
          <p:nvPr>
            <p:ph type="dt" idx="1"/>
          </p:nvPr>
        </p:nvSpPr>
        <p:spPr bwMode="auto">
          <a:xfrm>
            <a:off x="3959225"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algn="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3163" y="696913"/>
            <a:ext cx="4641850" cy="34798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61"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9463" name="Rectangle 7"/>
          <p:cNvSpPr>
            <a:spLocks noGrp="1" noChangeArrowheads="1"/>
          </p:cNvSpPr>
          <p:nvPr>
            <p:ph type="sldNum" sz="quarter" idx="5"/>
          </p:nvPr>
        </p:nvSpPr>
        <p:spPr bwMode="auto">
          <a:xfrm>
            <a:off x="3959225"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algn="r" defTabSz="928688">
              <a:spcBef>
                <a:spcPct val="0"/>
              </a:spcBef>
              <a:buClrTx/>
              <a:buFontTx/>
              <a:buNone/>
              <a:defRPr sz="1200">
                <a:solidFill>
                  <a:schemeClr val="tx1"/>
                </a:solidFill>
                <a:latin typeface="Times New Roman" charset="0"/>
                <a:cs typeface="+mn-cs"/>
              </a:defRPr>
            </a:lvl1pPr>
          </a:lstStyle>
          <a:p>
            <a:pPr>
              <a:defRPr/>
            </a:pPr>
            <a:fld id="{4B2ACDD3-EC5A-6540-851B-9BBD442865FB}" type="slidenum">
              <a:rPr lang="en-US"/>
              <a:pPr>
                <a:defRPr/>
              </a:pPr>
              <a:t>‹#›</a:t>
            </a:fld>
            <a:endParaRPr lang="en-US"/>
          </a:p>
        </p:txBody>
      </p:sp>
    </p:spTree>
    <p:extLst>
      <p:ext uri="{BB962C8B-B14F-4D97-AF65-F5344CB8AC3E}">
        <p14:creationId xmlns:p14="http://schemas.microsoft.com/office/powerpoint/2010/main" val="891853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0AEF6DA-7337-9643-B8C0-12B14F22B1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BAA0116-713F-D046-8F4D-8845975BE1F4}" type="slidenum">
              <a:rPr lang="sv-SE" altLang="en-US">
                <a:latin typeface="Arial" panose="020B0604020202020204" pitchFamily="34" charset="0"/>
              </a:rPr>
              <a:pPr>
                <a:spcBef>
                  <a:spcPct val="0"/>
                </a:spcBef>
              </a:pPr>
              <a:t>9</a:t>
            </a:fld>
            <a:endParaRPr lang="sv-SE" altLang="en-US">
              <a:latin typeface="Arial" panose="020B0604020202020204" pitchFamily="34" charset="0"/>
            </a:endParaRPr>
          </a:p>
        </p:txBody>
      </p:sp>
      <p:sp>
        <p:nvSpPr>
          <p:cNvPr id="21506" name="Rectangle 2">
            <a:extLst>
              <a:ext uri="{FF2B5EF4-FFF2-40B4-BE49-F238E27FC236}">
                <a16:creationId xmlns:a16="http://schemas.microsoft.com/office/drawing/2014/main" id="{2BBF2362-654C-9C4B-B171-902A7872C6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9198B847-F5F4-F849-B684-6F6B556401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4442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30</a:t>
            </a:fld>
            <a:endParaRPr lang="en-US"/>
          </a:p>
        </p:txBody>
      </p:sp>
    </p:spTree>
    <p:extLst>
      <p:ext uri="{BB962C8B-B14F-4D97-AF65-F5344CB8AC3E}">
        <p14:creationId xmlns:p14="http://schemas.microsoft.com/office/powerpoint/2010/main" val="3925220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31</a:t>
            </a:fld>
            <a:endParaRPr lang="en-US"/>
          </a:p>
        </p:txBody>
      </p:sp>
    </p:spTree>
    <p:extLst>
      <p:ext uri="{BB962C8B-B14F-4D97-AF65-F5344CB8AC3E}">
        <p14:creationId xmlns:p14="http://schemas.microsoft.com/office/powerpoint/2010/main" val="49393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33</a:t>
            </a:fld>
            <a:endParaRPr lang="en-US"/>
          </a:p>
        </p:txBody>
      </p:sp>
    </p:spTree>
    <p:extLst>
      <p:ext uri="{BB962C8B-B14F-4D97-AF65-F5344CB8AC3E}">
        <p14:creationId xmlns:p14="http://schemas.microsoft.com/office/powerpoint/2010/main" val="57718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83DC7-2F77-174F-923F-39F8369550C2}" type="slidenum">
              <a:rPr lang="en-US"/>
              <a:pPr/>
              <a:t>18</a:t>
            </a:fld>
            <a:endParaRPr lang="en-US"/>
          </a:p>
        </p:txBody>
      </p:sp>
      <p:sp>
        <p:nvSpPr>
          <p:cNvPr id="568322"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8323" name="Rectangle 3"/>
          <p:cNvSpPr>
            <a:spLocks noGrp="1" noChangeArrowheads="1"/>
          </p:cNvSpPr>
          <p:nvPr>
            <p:ph type="body" idx="1"/>
          </p:nvPr>
        </p:nvSpPr>
        <p:spPr bwMode="auto">
          <a:xfrm>
            <a:off x="698500" y="4409758"/>
            <a:ext cx="5588000" cy="4177665"/>
          </a:xfrm>
          <a:prstGeom prst="rect">
            <a:avLst/>
          </a:prstGeom>
          <a:solidFill>
            <a:srgbClr val="FFFFFF"/>
          </a:solidFill>
          <a:ln>
            <a:solidFill>
              <a:srgbClr val="000000"/>
            </a:solidFill>
            <a:miter lim="800000"/>
            <a:headEnd/>
            <a:tailEnd/>
          </a:ln>
        </p:spPr>
        <p:txBody>
          <a:bodyPr/>
          <a:lstStyle/>
          <a:p>
            <a:r>
              <a:rPr lang="en-US"/>
              <a:t>Lawrence</a:t>
            </a:r>
            <a:r>
              <a:rPr lang="ja-JP" altLang="en-US">
                <a:latin typeface="Arial"/>
              </a:rPr>
              <a:t>’</a:t>
            </a:r>
            <a:r>
              <a:rPr lang="en-US"/>
              <a:t>s study using articles in computer science, comparing articles ffrom the same venue (mostly refereed conference proceedings, which is the main form of publication in computer science) and showing that the ones that were self-archived had 300% more citations than the ones in the same venue that were not self-archived.</a:t>
            </a:r>
          </a:p>
          <a:p>
            <a:endParaRPr lang="en-US"/>
          </a:p>
          <a:p>
            <a:endParaRPr lang="en-US"/>
          </a:p>
        </p:txBody>
      </p:sp>
    </p:spTree>
    <p:extLst>
      <p:ext uri="{BB962C8B-B14F-4D97-AF65-F5344CB8AC3E}">
        <p14:creationId xmlns:p14="http://schemas.microsoft.com/office/powerpoint/2010/main" val="360058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B02EFD-D5C3-134F-9FB8-8E9AF3109AAF}" type="slidenum">
              <a:rPr lang="en-US"/>
              <a:pPr/>
              <a:t>19</a:t>
            </a:fld>
            <a:endParaRPr lang="en-US"/>
          </a:p>
        </p:txBody>
      </p:sp>
      <p:sp>
        <p:nvSpPr>
          <p:cNvPr id="545794"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45795" name="Rectangle 3"/>
          <p:cNvSpPr>
            <a:spLocks noGrp="1" noChangeArrowheads="1"/>
          </p:cNvSpPr>
          <p:nvPr>
            <p:ph type="body" idx="1"/>
          </p:nvPr>
        </p:nvSpPr>
        <p:spPr bwMode="auto">
          <a:xfrm>
            <a:off x="698500" y="4409758"/>
            <a:ext cx="5588000" cy="4177665"/>
          </a:xfrm>
          <a:prstGeom prst="rect">
            <a:avLst/>
          </a:prstGeom>
          <a:solidFill>
            <a:srgbClr val="FFFFFF"/>
          </a:solidFill>
          <a:ln>
            <a:solidFill>
              <a:srgbClr val="000000"/>
            </a:solidFill>
            <a:miter lim="800000"/>
            <a:headEnd/>
            <a:tailEnd/>
          </a:ln>
        </p:spPr>
        <p:txBody>
          <a:bodyPr/>
          <a:lstStyle/>
          <a:p>
            <a:r>
              <a:rPr lang="en-US"/>
              <a:t>Self explanatory: Describes the various aspects of research impact.</a:t>
            </a:r>
          </a:p>
        </p:txBody>
      </p:sp>
    </p:spTree>
    <p:extLst>
      <p:ext uri="{BB962C8B-B14F-4D97-AF65-F5344CB8AC3E}">
        <p14:creationId xmlns:p14="http://schemas.microsoft.com/office/powerpoint/2010/main" val="419956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551A6-273D-904C-83A9-3433BA85822C}" type="slidenum">
              <a:rPr lang="en-US"/>
              <a:pPr/>
              <a:t>21</a:t>
            </a:fld>
            <a:endParaRPr lang="en-US"/>
          </a:p>
        </p:txBody>
      </p:sp>
      <p:sp>
        <p:nvSpPr>
          <p:cNvPr id="342018"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42019" name="Rectangle 3"/>
          <p:cNvSpPr>
            <a:spLocks noGrp="1" noChangeArrowheads="1"/>
          </p:cNvSpPr>
          <p:nvPr>
            <p:ph type="body" idx="1"/>
          </p:nvPr>
        </p:nvSpPr>
        <p:spPr bwMode="auto">
          <a:xfrm>
            <a:off x="698500" y="4409758"/>
            <a:ext cx="5588000" cy="4177665"/>
          </a:xfrm>
          <a:prstGeom prst="rect">
            <a:avLst/>
          </a:prstGeom>
          <a:solidFill>
            <a:srgbClr val="FFFFFF"/>
          </a:solidFill>
          <a:ln>
            <a:solidFill>
              <a:srgbClr val="000000"/>
            </a:solidFill>
            <a:miter lim="800000"/>
            <a:headEnd/>
            <a:tailEnd/>
          </a:ln>
        </p:spPr>
        <p:txBody>
          <a:bodyPr/>
          <a:lstStyle/>
          <a:p>
            <a:r>
              <a:rPr lang="en-US"/>
              <a:t>The correlation in the access-impact cycle are also confirmed by the download/citation correlator: There is a strong positive correlation between the number of downloads a paper receives when it is self-archived and the number of citations it receives about 2 years later.</a:t>
            </a:r>
          </a:p>
          <a:p>
            <a:endParaRPr lang="en-US"/>
          </a:p>
          <a:p>
            <a:r>
              <a:rPr lang="en-US"/>
              <a:t>This correlation could be used in early-days evaluation and comparison of researchers and research.</a:t>
            </a:r>
          </a:p>
          <a:p>
            <a:endParaRPr lang="en-US"/>
          </a:p>
          <a:p>
            <a:r>
              <a:rPr lang="en-US"/>
              <a:t>The correlation between downloads and citations is greatest for the high-impact papers and authors.</a:t>
            </a:r>
          </a:p>
          <a:p>
            <a:endParaRPr lang="en-US"/>
          </a:p>
          <a:p>
            <a:r>
              <a:rPr lang="en-US"/>
              <a:t>Note how most papers are not cited at all (upper graph).</a:t>
            </a:r>
          </a:p>
          <a:p>
            <a:endParaRPr lang="en-US"/>
          </a:p>
          <a:p>
            <a:r>
              <a:rPr lang="en-US"/>
              <a:t>Other analyses show that when a paper is first self-archived (and there is an alerting service, as in the physics arxiv, there is a burst of downloads which subsides quickly -- except for papers that later turn out to be highly cited ones.</a:t>
            </a:r>
          </a:p>
          <a:p>
            <a:r>
              <a:rPr lang="en-US"/>
              <a:t>Those get donwloaded more often, and for a longer time after they first appear. Once the downloads generate citations, the citations generate more downloads.</a:t>
            </a:r>
          </a:p>
        </p:txBody>
      </p:sp>
    </p:spTree>
    <p:extLst>
      <p:ext uri="{BB962C8B-B14F-4D97-AF65-F5344CB8AC3E}">
        <p14:creationId xmlns:p14="http://schemas.microsoft.com/office/powerpoint/2010/main" val="218862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22</a:t>
            </a:fld>
            <a:endParaRPr lang="en-US"/>
          </a:p>
        </p:txBody>
      </p:sp>
    </p:spTree>
    <p:extLst>
      <p:ext uri="{BB962C8B-B14F-4D97-AF65-F5344CB8AC3E}">
        <p14:creationId xmlns:p14="http://schemas.microsoft.com/office/powerpoint/2010/main" val="411585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err="1"/>
              <a:t>Alide</a:t>
            </a:r>
            <a:r>
              <a:rPr lang="en-US" dirty="0"/>
              <a:t>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23</a:t>
            </a:fld>
            <a:endParaRPr lang="en-US"/>
          </a:p>
        </p:txBody>
      </p:sp>
    </p:spTree>
    <p:extLst>
      <p:ext uri="{BB962C8B-B14F-4D97-AF65-F5344CB8AC3E}">
        <p14:creationId xmlns:p14="http://schemas.microsoft.com/office/powerpoint/2010/main" val="118534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24</a:t>
            </a:fld>
            <a:endParaRPr lang="en-US"/>
          </a:p>
        </p:txBody>
      </p:sp>
    </p:spTree>
    <p:extLst>
      <p:ext uri="{BB962C8B-B14F-4D97-AF65-F5344CB8AC3E}">
        <p14:creationId xmlns:p14="http://schemas.microsoft.com/office/powerpoint/2010/main" val="382302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27</a:t>
            </a:fld>
            <a:endParaRPr lang="en-US"/>
          </a:p>
        </p:txBody>
      </p:sp>
    </p:spTree>
    <p:extLst>
      <p:ext uri="{BB962C8B-B14F-4D97-AF65-F5344CB8AC3E}">
        <p14:creationId xmlns:p14="http://schemas.microsoft.com/office/powerpoint/2010/main" val="360885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4638675" cy="3479800"/>
          </a:xfrm>
        </p:spPr>
      </p:sp>
      <p:sp>
        <p:nvSpPr>
          <p:cNvPr id="3" name="Notes Placeholder 2"/>
          <p:cNvSpPr>
            <a:spLocks noGrp="1"/>
          </p:cNvSpPr>
          <p:nvPr>
            <p:ph type="body" idx="1"/>
          </p:nvPr>
        </p:nvSpPr>
        <p:spPr/>
        <p:txBody>
          <a:bodyPr/>
          <a:lstStyle/>
          <a:p>
            <a:r>
              <a:rPr lang="en-US" dirty="0"/>
              <a:t>Slide adapted from </a:t>
            </a:r>
          </a:p>
          <a:p>
            <a:r>
              <a:rPr lang="en-US" sz="1200" b="1" dirty="0"/>
              <a:t>Predatory Publishers are Poisoning Scholarly Communication</a:t>
            </a:r>
            <a:br>
              <a:rPr lang="en-US" sz="1200" b="1" dirty="0"/>
            </a:br>
            <a:r>
              <a:rPr lang="en-US" sz="1200" b="1" dirty="0" err="1"/>
              <a:t>by</a:t>
            </a:r>
            <a:r>
              <a:rPr lang="en-US" dirty="0" err="1"/>
              <a:t>Jeffrey</a:t>
            </a:r>
            <a:r>
              <a:rPr lang="en-US" dirty="0"/>
              <a:t> </a:t>
            </a:r>
            <a:r>
              <a:rPr lang="en-US" dirty="0" err="1"/>
              <a:t>Beall</a:t>
            </a:r>
            <a:endParaRPr lang="en-US" dirty="0"/>
          </a:p>
          <a:p>
            <a:r>
              <a:rPr lang="en-US" dirty="0"/>
              <a:t>University of Colorado Denver</a:t>
            </a:r>
          </a:p>
          <a:p>
            <a:r>
              <a:rPr lang="en-US" dirty="0"/>
              <a:t>ORCID number 0000-0001-9012-5330</a:t>
            </a:r>
          </a:p>
          <a:p>
            <a:endParaRPr lang="en-US" dirty="0"/>
          </a:p>
        </p:txBody>
      </p:sp>
      <p:sp>
        <p:nvSpPr>
          <p:cNvPr id="4" name="Slide Number Placeholder 3"/>
          <p:cNvSpPr>
            <a:spLocks noGrp="1"/>
          </p:cNvSpPr>
          <p:nvPr>
            <p:ph type="sldNum" sz="quarter" idx="10"/>
          </p:nvPr>
        </p:nvSpPr>
        <p:spPr/>
        <p:txBody>
          <a:bodyPr/>
          <a:lstStyle/>
          <a:p>
            <a:pPr>
              <a:defRPr/>
            </a:pPr>
            <a:fld id="{4B2ACDD3-EC5A-6540-851B-9BBD442865FB}" type="slidenum">
              <a:rPr lang="en-US" smtClean="0"/>
              <a:pPr>
                <a:defRPr/>
              </a:pPr>
              <a:t>28</a:t>
            </a:fld>
            <a:endParaRPr lang="en-US"/>
          </a:p>
        </p:txBody>
      </p:sp>
    </p:spTree>
    <p:extLst>
      <p:ext uri="{BB962C8B-B14F-4D97-AF65-F5344CB8AC3E}">
        <p14:creationId xmlns:p14="http://schemas.microsoft.com/office/powerpoint/2010/main" val="966968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6" name="Picture 1" descr="Vast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6763" y="6527800"/>
            <a:ext cx="2016125" cy="27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1089025" y="3048000"/>
            <a:ext cx="6759575" cy="1588"/>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3074" name="Rectangle 2"/>
          <p:cNvSpPr>
            <a:spLocks noGrp="1" noChangeArrowheads="1"/>
          </p:cNvSpPr>
          <p:nvPr>
            <p:ph type="ctrTitle"/>
          </p:nvPr>
        </p:nvSpPr>
        <p:spPr>
          <a:xfrm>
            <a:off x="609600" y="1066800"/>
            <a:ext cx="7721600" cy="1600200"/>
          </a:xfrm>
        </p:spPr>
        <p:txBody>
          <a:bodyPr/>
          <a:lstStyle>
            <a:lvl1pPr>
              <a:defRPr>
                <a:latin typeface="Arial" charset="0"/>
              </a:defRPr>
            </a:lvl1pPr>
          </a:lstStyle>
          <a:p>
            <a:r>
              <a:rPr lang="en-US"/>
              <a:t>Click to edit Master title style</a:t>
            </a:r>
          </a:p>
        </p:txBody>
      </p:sp>
      <p:sp>
        <p:nvSpPr>
          <p:cNvPr id="3075" name="Rectangle 3"/>
          <p:cNvSpPr>
            <a:spLocks noGrp="1" noChangeArrowheads="1"/>
          </p:cNvSpPr>
          <p:nvPr>
            <p:ph type="subTitle" idx="1"/>
          </p:nvPr>
        </p:nvSpPr>
        <p:spPr>
          <a:xfrm>
            <a:off x="1219200" y="3486150"/>
            <a:ext cx="6400800" cy="1771650"/>
          </a:xfrm>
        </p:spPr>
        <p:txBody>
          <a:bodyPr/>
          <a:lstStyle>
            <a:lvl1pPr marL="0" indent="0">
              <a:buFont typeface="Monotype Sorts" pitchFamily="2" charset="2"/>
              <a:buNone/>
              <a:defRPr>
                <a:latin typeface="Arial" charset="0"/>
              </a:defRPr>
            </a:lvl1pPr>
          </a:lstStyle>
          <a:p>
            <a:r>
              <a:rPr lang="en-US"/>
              <a:t>Click to edit Master subtitle style</a:t>
            </a:r>
          </a:p>
        </p:txBody>
      </p:sp>
    </p:spTree>
    <p:extLst>
      <p:ext uri="{BB962C8B-B14F-4D97-AF65-F5344CB8AC3E}">
        <p14:creationId xmlns:p14="http://schemas.microsoft.com/office/powerpoint/2010/main" val="300930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661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48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Tim Brody - Eprints - Southampton U.</a:t>
            </a: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231833A1-4D43-F241-92E8-C0E5A8E61FEA}" type="slidenum">
              <a:rPr lang="en-US"/>
              <a:pPr/>
              <a:t>‹#›</a:t>
            </a:fld>
            <a:endParaRPr lang="en-US"/>
          </a:p>
        </p:txBody>
      </p:sp>
    </p:spTree>
    <p:extLst>
      <p:ext uri="{BB962C8B-B14F-4D97-AF65-F5344CB8AC3E}">
        <p14:creationId xmlns:p14="http://schemas.microsoft.com/office/powerpoint/2010/main" val="1342216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r>
              <a:rPr lang="en-US"/>
              <a:t>Tim Brody - Eprints - Southampton U.</a:t>
            </a:r>
          </a:p>
        </p:txBody>
      </p:sp>
      <p:sp>
        <p:nvSpPr>
          <p:cNvPr id="8" name="Slide Number Placeholder 7"/>
          <p:cNvSpPr>
            <a:spLocks noGrp="1"/>
          </p:cNvSpPr>
          <p:nvPr>
            <p:ph type="sldNum" sz="quarter" idx="12"/>
          </p:nvPr>
        </p:nvSpPr>
        <p:spPr>
          <a:xfrm>
            <a:off x="6553200" y="6245225"/>
            <a:ext cx="2133600" cy="476250"/>
          </a:xfrm>
          <a:prstGeom prst="rect">
            <a:avLst/>
          </a:prstGeom>
        </p:spPr>
        <p:txBody>
          <a:bodyPr/>
          <a:lstStyle>
            <a:lvl1pPr>
              <a:defRPr/>
            </a:lvl1pPr>
          </a:lstStyle>
          <a:p>
            <a:fld id="{B073DF9C-F417-334B-8D24-1A6825710C51}" type="slidenum">
              <a:rPr lang="en-US"/>
              <a:pPr/>
              <a:t>‹#›</a:t>
            </a:fld>
            <a:endParaRPr lang="en-US"/>
          </a:p>
        </p:txBody>
      </p:sp>
    </p:spTree>
    <p:extLst>
      <p:ext uri="{BB962C8B-B14F-4D97-AF65-F5344CB8AC3E}">
        <p14:creationId xmlns:p14="http://schemas.microsoft.com/office/powerpoint/2010/main" val="3907988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90600" y="1219200"/>
            <a:ext cx="66294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0B005D32-BCD1-6F4E-AC27-593732F46F3B}"/>
              </a:ext>
            </a:extLst>
          </p:cNvPr>
          <p:cNvSpPr>
            <a:spLocks noGrp="1"/>
          </p:cNvSpPr>
          <p:nvPr>
            <p:ph type="ftr" sz="quarter" idx="10"/>
          </p:nvPr>
        </p:nvSpPr>
        <p:spPr>
          <a:xfrm>
            <a:off x="1371600" y="533400"/>
            <a:ext cx="5029200" cy="381000"/>
          </a:xfrm>
          <a:prstGeom prst="rect">
            <a:avLst/>
          </a:prstGeom>
        </p:spPr>
        <p:txBody>
          <a:bodyPr/>
          <a:lstStyle>
            <a:lvl1pPr eaLnBrk="1" hangingPunct="1">
              <a:defRPr>
                <a:latin typeface="Arial" pitchFamily="-84" charset="0"/>
                <a:ea typeface="+mn-ea"/>
                <a:cs typeface="+mn-cs"/>
              </a:defRPr>
            </a:lvl1pPr>
          </a:lstStyle>
          <a:p>
            <a:pPr>
              <a:defRPr/>
            </a:pPr>
            <a:endParaRPr lang="en-US"/>
          </a:p>
        </p:txBody>
      </p:sp>
      <p:sp>
        <p:nvSpPr>
          <p:cNvPr id="4" name="Slide Number Placeholder 3">
            <a:extLst>
              <a:ext uri="{FF2B5EF4-FFF2-40B4-BE49-F238E27FC236}">
                <a16:creationId xmlns:a16="http://schemas.microsoft.com/office/drawing/2014/main" id="{C043E8DB-D2C1-034C-938E-FBBD68B555B4}"/>
              </a:ext>
            </a:extLst>
          </p:cNvPr>
          <p:cNvSpPr>
            <a:spLocks noGrp="1"/>
          </p:cNvSpPr>
          <p:nvPr>
            <p:ph type="sldNum" sz="quarter" idx="11"/>
          </p:nvPr>
        </p:nvSpPr>
        <p:spPr>
          <a:xfrm>
            <a:off x="0" y="6477000"/>
            <a:ext cx="609600" cy="3810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79ED441-CC8B-B547-A983-A24F2424CD76}" type="slidenum">
              <a:rPr lang="sv-SE" altLang="en-US"/>
              <a:pPr>
                <a:defRPr/>
              </a:pPr>
              <a:t>‹#›</a:t>
            </a:fld>
            <a:endParaRPr lang="sv-SE" altLang="en-US">
              <a:solidFill>
                <a:schemeClr val="tx2"/>
              </a:solidFill>
            </a:endParaRPr>
          </a:p>
        </p:txBody>
      </p:sp>
    </p:spTree>
    <p:extLst>
      <p:ext uri="{BB962C8B-B14F-4D97-AF65-F5344CB8AC3E}">
        <p14:creationId xmlns:p14="http://schemas.microsoft.com/office/powerpoint/2010/main" val="130753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06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58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91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53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6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78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078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717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295400"/>
            <a:ext cx="8178800" cy="492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2" name="Picture 1" descr="VastLogo16.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37891" y="6423318"/>
            <a:ext cx="2806109" cy="376737"/>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7" r:id="rId12"/>
    <p:sldLayoutId id="2147483768" r:id="rId13"/>
    <p:sldLayoutId id="2147483769" r:id="rId14"/>
  </p:sldLayoutIdLst>
  <p:hf hdr="0" ftr="0" dt="0"/>
  <p:txStyles>
    <p:titleStyle>
      <a:lvl1pPr algn="ctr" rtl="0" eaLnBrk="0" fontAlgn="base" hangingPunct="0">
        <a:spcBef>
          <a:spcPct val="0"/>
        </a:spcBef>
        <a:spcAft>
          <a:spcPct val="0"/>
        </a:spcAft>
        <a:defRPr kumimoji="1" sz="4000">
          <a:solidFill>
            <a:schemeClr val="tx1"/>
          </a:solidFill>
          <a:latin typeface="Arial"/>
          <a:ea typeface="ＭＳ Ｐゴシック" charset="0"/>
          <a:cs typeface="Arial"/>
        </a:defRPr>
      </a:lvl1pPr>
      <a:lvl2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2pPr>
      <a:lvl3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3pPr>
      <a:lvl4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4pPr>
      <a:lvl5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5pPr>
      <a:lvl6pPr marL="457200" algn="l" rtl="0" eaLnBrk="0" fontAlgn="base" hangingPunct="0">
        <a:spcBef>
          <a:spcPct val="0"/>
        </a:spcBef>
        <a:spcAft>
          <a:spcPct val="0"/>
        </a:spcAft>
        <a:defRPr kumimoji="1" sz="4000">
          <a:solidFill>
            <a:schemeClr val="tx2"/>
          </a:solidFill>
          <a:latin typeface="Tahoma" pitchFamily="34" charset="0"/>
        </a:defRPr>
      </a:lvl6pPr>
      <a:lvl7pPr marL="914400" algn="l" rtl="0" eaLnBrk="0" fontAlgn="base" hangingPunct="0">
        <a:spcBef>
          <a:spcPct val="0"/>
        </a:spcBef>
        <a:spcAft>
          <a:spcPct val="0"/>
        </a:spcAft>
        <a:defRPr kumimoji="1" sz="4000">
          <a:solidFill>
            <a:schemeClr val="tx2"/>
          </a:solidFill>
          <a:latin typeface="Tahoma" pitchFamily="34" charset="0"/>
        </a:defRPr>
      </a:lvl7pPr>
      <a:lvl8pPr marL="1371600" algn="l" rtl="0" eaLnBrk="0" fontAlgn="base" hangingPunct="0">
        <a:spcBef>
          <a:spcPct val="0"/>
        </a:spcBef>
        <a:spcAft>
          <a:spcPct val="0"/>
        </a:spcAft>
        <a:defRPr kumimoji="1" sz="4000">
          <a:solidFill>
            <a:schemeClr val="tx2"/>
          </a:solidFill>
          <a:latin typeface="Tahoma" pitchFamily="34" charset="0"/>
        </a:defRPr>
      </a:lvl8pPr>
      <a:lvl9pPr marL="1828800" algn="l" rtl="0" eaLnBrk="0" fontAlgn="base" hangingPunct="0">
        <a:spcBef>
          <a:spcPct val="0"/>
        </a:spcBef>
        <a:spcAft>
          <a:spcPct val="0"/>
        </a:spcAft>
        <a:defRPr kumimoji="1" sz="40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Font typeface="Wingdings" charset="2"/>
        <a:buChar char="Ø"/>
        <a:defRPr kumimoji="1" sz="2800">
          <a:solidFill>
            <a:schemeClr val="tx1"/>
          </a:solidFill>
          <a:latin typeface="Arial"/>
          <a:ea typeface="ＭＳ Ｐゴシック" charset="0"/>
          <a:cs typeface="Arial"/>
        </a:defRPr>
      </a:lvl1pPr>
      <a:lvl2pPr marL="742950" indent="-285750" algn="l" rtl="0" eaLnBrk="0" fontAlgn="base" hangingPunct="0">
        <a:spcBef>
          <a:spcPct val="20000"/>
        </a:spcBef>
        <a:spcAft>
          <a:spcPct val="0"/>
        </a:spcAft>
        <a:buClr>
          <a:srgbClr val="BCAC7C"/>
        </a:buClr>
        <a:buFont typeface="Wingdings" charset="2"/>
        <a:buChar char="u"/>
        <a:defRPr kumimoji="1" sz="2400">
          <a:solidFill>
            <a:schemeClr val="tx2">
              <a:lumMod val="75000"/>
            </a:schemeClr>
          </a:solidFill>
          <a:latin typeface="Arial"/>
          <a:ea typeface="ＭＳ Ｐゴシック" charset="0"/>
          <a:cs typeface="Arial"/>
        </a:defRPr>
      </a:lvl2pPr>
      <a:lvl3pPr marL="11430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3pPr>
      <a:lvl4pPr marL="16002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4pPr>
      <a:lvl5pPr marL="20574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5pPr>
      <a:lvl6pPr marL="2514600" indent="-228600" algn="l" rtl="0" eaLnBrk="0" fontAlgn="base" hangingPunct="0">
        <a:spcBef>
          <a:spcPct val="20000"/>
        </a:spcBef>
        <a:spcAft>
          <a:spcPct val="0"/>
        </a:spcAft>
        <a:buClr>
          <a:schemeClr val="accent2"/>
        </a:buClr>
        <a:buChar char="–"/>
        <a:defRPr kumimoji="1" sz="2000">
          <a:solidFill>
            <a:schemeClr val="accent2"/>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accent2"/>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accent2"/>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oaj.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istl.org/10-winter/article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eci.nec.com/~lawrence/papers/online-nature01/"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itebase.eprints.org/analysis/correlation.php"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hyperlink" Target="https://www.councilscienceeditors.org/resource-library/editorial-policies/cse-policies/approved-by-the-cse-board-of-directors/predatory-deceptive-publishers-recommendations-caution/" TargetMode="External"/><Relationship Id="rId2" Type="http://schemas.openxmlformats.org/officeDocument/2006/relationships/hyperlink" Target="https://libguides.gwumc.edu/PredatoryPublishi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393700" y="1066800"/>
            <a:ext cx="7721600" cy="1600200"/>
          </a:xfrm>
        </p:spPr>
        <p:txBody>
          <a:bodyPr/>
          <a:lstStyle/>
          <a:p>
            <a:r>
              <a:rPr lang="en-US" dirty="0"/>
              <a:t>CS 6000 Research Methods</a:t>
            </a:r>
            <a:br>
              <a:rPr lang="en-US" dirty="0"/>
            </a:br>
            <a:r>
              <a:rPr lang="en-US" dirty="0"/>
              <a:t>Publishing Venues, OA and Predatory Publishers</a:t>
            </a:r>
          </a:p>
        </p:txBody>
      </p:sp>
      <p:sp>
        <p:nvSpPr>
          <p:cNvPr id="5122" name="Subtitle 4"/>
          <p:cNvSpPr>
            <a:spLocks noGrp="1"/>
          </p:cNvSpPr>
          <p:nvPr>
            <p:ph type="subTitle" idx="1"/>
          </p:nvPr>
        </p:nvSpPr>
        <p:spPr>
          <a:xfrm>
            <a:off x="482600" y="3486150"/>
            <a:ext cx="7543800" cy="1771650"/>
          </a:xfrm>
        </p:spPr>
        <p:txBody>
          <a:bodyPr/>
          <a:lstStyle/>
          <a:p>
            <a:pPr algn="ctr">
              <a:buFont typeface="Monotype Sorts" charset="0"/>
              <a:buNone/>
            </a:pPr>
            <a:r>
              <a:rPr lang="en-US" dirty="0"/>
              <a:t>Terrance E. Boult</a:t>
            </a:r>
          </a:p>
          <a:p>
            <a:pPr algn="ctr">
              <a:buFont typeface="Monotype Sorts" charset="0"/>
              <a:buNone/>
            </a:pPr>
            <a:r>
              <a:rPr lang="en-US" dirty="0"/>
              <a:t>El Pomar Prof. of Innovation and Security</a:t>
            </a:r>
          </a:p>
        </p:txBody>
      </p:sp>
    </p:spTree>
  </p:cSld>
  <p:clrMapOvr>
    <a:masterClrMapping/>
  </p:clrMapOvr>
  <p:transition spd="slow" advTm="928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4A20-157E-FE4B-9D2B-00E7E7E8D02A}"/>
              </a:ext>
            </a:extLst>
          </p:cNvPr>
          <p:cNvSpPr>
            <a:spLocks noGrp="1"/>
          </p:cNvSpPr>
          <p:nvPr>
            <p:ph type="title"/>
          </p:nvPr>
        </p:nvSpPr>
        <p:spPr/>
        <p:txBody>
          <a:bodyPr/>
          <a:lstStyle/>
          <a:p>
            <a:r>
              <a:rPr lang="en-US" dirty="0"/>
              <a:t>Choosing a Venue</a:t>
            </a:r>
          </a:p>
        </p:txBody>
      </p:sp>
      <p:sp>
        <p:nvSpPr>
          <p:cNvPr id="3" name="Content Placeholder 2">
            <a:extLst>
              <a:ext uri="{FF2B5EF4-FFF2-40B4-BE49-F238E27FC236}">
                <a16:creationId xmlns:a16="http://schemas.microsoft.com/office/drawing/2014/main" id="{33C52EDD-DB98-AE4F-B017-D06D239BE155}"/>
              </a:ext>
            </a:extLst>
          </p:cNvPr>
          <p:cNvSpPr>
            <a:spLocks noGrp="1"/>
          </p:cNvSpPr>
          <p:nvPr>
            <p:ph idx="1"/>
          </p:nvPr>
        </p:nvSpPr>
        <p:spPr/>
        <p:txBody>
          <a:bodyPr/>
          <a:lstStyle/>
          <a:p>
            <a:r>
              <a:rPr lang="en-US" dirty="0"/>
              <a:t>Fit to your topic</a:t>
            </a:r>
          </a:p>
          <a:p>
            <a:r>
              <a:rPr lang="en-US" dirty="0"/>
              <a:t>Quality</a:t>
            </a:r>
          </a:p>
          <a:p>
            <a:pPr lvl="1"/>
            <a:r>
              <a:rPr lang="en-US" dirty="0"/>
              <a:t>Various “Tiers” of publications &amp; Formal rating in some countries.  </a:t>
            </a:r>
          </a:p>
          <a:p>
            <a:r>
              <a:rPr lang="en-US" dirty="0"/>
              <a:t>Acceptance Rate</a:t>
            </a:r>
          </a:p>
          <a:p>
            <a:pPr lvl="1"/>
            <a:r>
              <a:rPr lang="en-US" dirty="0"/>
              <a:t>Generally in the publication (message from chairs, </a:t>
            </a:r>
            <a:r>
              <a:rPr lang="en-US" dirty="0" err="1"/>
              <a:t>etc</a:t>
            </a:r>
            <a:r>
              <a:rPr lang="en-US" dirty="0"/>
              <a:t>).   Top venues are often summarized in websites.</a:t>
            </a:r>
          </a:p>
          <a:p>
            <a:r>
              <a:rPr lang="en-US" dirty="0"/>
              <a:t>H5-Index in google or Journal Impact Factor</a:t>
            </a:r>
          </a:p>
          <a:p>
            <a:r>
              <a:rPr lang="en-US" dirty="0"/>
              <a:t>Timelines</a:t>
            </a:r>
          </a:p>
          <a:p>
            <a:r>
              <a:rPr lang="en-US" dirty="0"/>
              <a:t>Other dimensions of impact (e.g. OA, publisher </a:t>
            </a:r>
            <a:r>
              <a:rPr lang="en-US" dirty="0" err="1"/>
              <a:t>etc</a:t>
            </a:r>
            <a:r>
              <a:rPr lang="en-US" dirty="0"/>
              <a:t>). </a:t>
            </a:r>
          </a:p>
          <a:p>
            <a:pPr lvl="1"/>
            <a:endParaRPr lang="en-US" dirty="0"/>
          </a:p>
        </p:txBody>
      </p:sp>
    </p:spTree>
    <p:extLst>
      <p:ext uri="{BB962C8B-B14F-4D97-AF65-F5344CB8AC3E}">
        <p14:creationId xmlns:p14="http://schemas.microsoft.com/office/powerpoint/2010/main" val="12872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6B78-D2A6-5449-8ABA-06D53222958E}"/>
              </a:ext>
            </a:extLst>
          </p:cNvPr>
          <p:cNvSpPr>
            <a:spLocks noGrp="1"/>
          </p:cNvSpPr>
          <p:nvPr>
            <p:ph type="title"/>
          </p:nvPr>
        </p:nvSpPr>
        <p:spPr/>
        <p:txBody>
          <a:bodyPr/>
          <a:lstStyle/>
          <a:p>
            <a:r>
              <a:rPr lang="en-US" dirty="0"/>
              <a:t>Finding Venues	</a:t>
            </a:r>
          </a:p>
        </p:txBody>
      </p:sp>
      <p:sp>
        <p:nvSpPr>
          <p:cNvPr id="3" name="Content Placeholder 2">
            <a:extLst>
              <a:ext uri="{FF2B5EF4-FFF2-40B4-BE49-F238E27FC236}">
                <a16:creationId xmlns:a16="http://schemas.microsoft.com/office/drawing/2014/main" id="{FB53B2DB-851D-8C44-8BD7-E20AAEEC5DC9}"/>
              </a:ext>
            </a:extLst>
          </p:cNvPr>
          <p:cNvSpPr>
            <a:spLocks noGrp="1"/>
          </p:cNvSpPr>
          <p:nvPr>
            <p:ph idx="1"/>
          </p:nvPr>
        </p:nvSpPr>
        <p:spPr/>
        <p:txBody>
          <a:bodyPr/>
          <a:lstStyle/>
          <a:p>
            <a:r>
              <a:rPr lang="en-US" dirty="0"/>
              <a:t>Google “top conferences in </a:t>
            </a:r>
            <a:r>
              <a:rPr lang="en-US" dirty="0" err="1"/>
              <a:t>xyz</a:t>
            </a:r>
            <a:r>
              <a:rPr lang="en-US" dirty="0"/>
              <a:t>” top journals in XYZ”  (e.g. http://www.guide2research.com/</a:t>
            </a:r>
            <a:r>
              <a:rPr lang="en-US" dirty="0" err="1"/>
              <a:t>topconf</a:t>
            </a:r>
            <a:r>
              <a:rPr lang="en-US" dirty="0"/>
              <a:t>/)</a:t>
            </a:r>
          </a:p>
          <a:p>
            <a:r>
              <a:rPr lang="en-US" dirty="0" err="1"/>
              <a:t>Wikicfp.com</a:t>
            </a:r>
            <a:endParaRPr lang="en-US" dirty="0"/>
          </a:p>
          <a:p>
            <a:r>
              <a:rPr lang="en-US" dirty="0"/>
              <a:t>Make a calendar</a:t>
            </a:r>
          </a:p>
          <a:p>
            <a:r>
              <a:rPr lang="en-US" dirty="0"/>
              <a:t>Search to make sure you are a good fit. </a:t>
            </a:r>
          </a:p>
          <a:p>
            <a:r>
              <a:rPr lang="en-US" dirty="0"/>
              <a:t>Ask someone else to make sure you are a good fit. </a:t>
            </a:r>
          </a:p>
          <a:p>
            <a:r>
              <a:rPr lang="en-US" dirty="0"/>
              <a:t>Read some papers in the venue</a:t>
            </a:r>
          </a:p>
          <a:p>
            <a:r>
              <a:rPr lang="en-US" dirty="0"/>
              <a:t>Read what you can about their review process (more later on that). </a:t>
            </a:r>
          </a:p>
          <a:p>
            <a:endParaRPr lang="en-US" dirty="0"/>
          </a:p>
          <a:p>
            <a:endParaRPr lang="en-US" dirty="0"/>
          </a:p>
        </p:txBody>
      </p:sp>
    </p:spTree>
    <p:extLst>
      <p:ext uri="{BB962C8B-B14F-4D97-AF65-F5344CB8AC3E}">
        <p14:creationId xmlns:p14="http://schemas.microsoft.com/office/powerpoint/2010/main" val="328220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6B78-D2A6-5449-8ABA-06D53222958E}"/>
              </a:ext>
            </a:extLst>
          </p:cNvPr>
          <p:cNvSpPr>
            <a:spLocks noGrp="1"/>
          </p:cNvSpPr>
          <p:nvPr>
            <p:ph type="title"/>
          </p:nvPr>
        </p:nvSpPr>
        <p:spPr/>
        <p:txBody>
          <a:bodyPr/>
          <a:lstStyle/>
          <a:p>
            <a:r>
              <a:rPr lang="en-US" dirty="0"/>
              <a:t>Finding Venues	</a:t>
            </a:r>
          </a:p>
        </p:txBody>
      </p:sp>
      <p:sp>
        <p:nvSpPr>
          <p:cNvPr id="3" name="Content Placeholder 2">
            <a:extLst>
              <a:ext uri="{FF2B5EF4-FFF2-40B4-BE49-F238E27FC236}">
                <a16:creationId xmlns:a16="http://schemas.microsoft.com/office/drawing/2014/main" id="{FB53B2DB-851D-8C44-8BD7-E20AAEEC5DC9}"/>
              </a:ext>
            </a:extLst>
          </p:cNvPr>
          <p:cNvSpPr>
            <a:spLocks noGrp="1"/>
          </p:cNvSpPr>
          <p:nvPr>
            <p:ph idx="1"/>
          </p:nvPr>
        </p:nvSpPr>
        <p:spPr/>
        <p:txBody>
          <a:bodyPr/>
          <a:lstStyle/>
          <a:p>
            <a:r>
              <a:rPr lang="en-US" dirty="0"/>
              <a:t>Most good venues do not allow double submission. Check before you submit!</a:t>
            </a:r>
          </a:p>
          <a:p>
            <a:r>
              <a:rPr lang="en-US" dirty="0"/>
              <a:t>Plan maybe submit </a:t>
            </a:r>
          </a:p>
          <a:p>
            <a:pPr lvl="2"/>
            <a:r>
              <a:rPr lang="en-US" dirty="0"/>
              <a:t>tier1-&gt;tier2-&gt;tier3</a:t>
            </a:r>
          </a:p>
          <a:p>
            <a:pPr lvl="1"/>
            <a:r>
              <a:rPr lang="en-US" dirty="0"/>
              <a:t>As your plan.. Or maybe </a:t>
            </a:r>
          </a:p>
          <a:p>
            <a:pPr lvl="2"/>
            <a:r>
              <a:rPr lang="en-US" dirty="0"/>
              <a:t>tier1-&gt;tier1-&gt;tier[23].</a:t>
            </a:r>
          </a:p>
          <a:p>
            <a:r>
              <a:rPr lang="en-US" dirty="0"/>
              <a:t>With most fields in CS, can do 2-3 conference rounds within a year, with mixed tiers. </a:t>
            </a:r>
          </a:p>
          <a:p>
            <a:r>
              <a:rPr lang="en-US" dirty="0"/>
              <a:t>Understand your commitment (e.g. reviewing if you submit)</a:t>
            </a:r>
          </a:p>
          <a:p>
            <a:r>
              <a:rPr lang="en-US" dirty="0"/>
              <a:t>Understand your costs and how you might reduce them, e.g. volunteer. </a:t>
            </a:r>
          </a:p>
          <a:p>
            <a:endParaRPr lang="en-US" dirty="0"/>
          </a:p>
          <a:p>
            <a:endParaRPr lang="en-US" dirty="0"/>
          </a:p>
        </p:txBody>
      </p:sp>
    </p:spTree>
    <p:extLst>
      <p:ext uri="{BB962C8B-B14F-4D97-AF65-F5344CB8AC3E}">
        <p14:creationId xmlns:p14="http://schemas.microsoft.com/office/powerpoint/2010/main" val="303995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atin typeface="Arial" charset="0"/>
              </a:rPr>
              <a:t>Primer on Open Access (OA)</a:t>
            </a:r>
          </a:p>
        </p:txBody>
      </p:sp>
      <p:sp>
        <p:nvSpPr>
          <p:cNvPr id="55298" name="Rectangle 3"/>
          <p:cNvSpPr>
            <a:spLocks noGrp="1" noChangeArrowheads="1"/>
          </p:cNvSpPr>
          <p:nvPr>
            <p:ph type="body" idx="1"/>
          </p:nvPr>
        </p:nvSpPr>
        <p:spPr/>
        <p:txBody>
          <a:bodyPr/>
          <a:lstStyle/>
          <a:p>
            <a:pPr eaLnBrk="1" hangingPunct="1"/>
            <a:r>
              <a:rPr lang="en-US">
                <a:latin typeface="Arial" charset="0"/>
              </a:rPr>
              <a:t>OA simply means free-to-read.</a:t>
            </a:r>
          </a:p>
          <a:p>
            <a:pPr eaLnBrk="1" hangingPunct="1"/>
            <a:r>
              <a:rPr lang="en-US">
                <a:latin typeface="Arial" charset="0"/>
              </a:rPr>
              <a:t>OA is fully compatible with rigorous peer review.</a:t>
            </a:r>
          </a:p>
          <a:p>
            <a:pPr eaLnBrk="1" hangingPunct="1"/>
            <a:r>
              <a:rPr lang="en-US">
                <a:latin typeface="Arial" charset="0"/>
              </a:rPr>
              <a:t>OA does not necessarily mean author-pay (there are many models being tested).</a:t>
            </a:r>
          </a:p>
          <a:p>
            <a:pPr eaLnBrk="1" hangingPunct="1"/>
            <a:r>
              <a:rPr lang="en-US">
                <a:latin typeface="Arial" charset="0"/>
              </a:rPr>
              <a:t>OA journals can be low or high quality, just like subscription journals. </a:t>
            </a:r>
          </a:p>
        </p:txBody>
      </p:sp>
    </p:spTree>
    <p:extLst>
      <p:ext uri="{BB962C8B-B14F-4D97-AF65-F5344CB8AC3E}">
        <p14:creationId xmlns:p14="http://schemas.microsoft.com/office/powerpoint/2010/main" val="363936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atin typeface="Arial" charset="0"/>
              </a:rPr>
              <a:t>Can OA have Prestige?</a:t>
            </a:r>
          </a:p>
        </p:txBody>
      </p:sp>
      <p:sp>
        <p:nvSpPr>
          <p:cNvPr id="56322" name="Rectangle 3"/>
          <p:cNvSpPr>
            <a:spLocks noGrp="1" noChangeArrowheads="1"/>
          </p:cNvSpPr>
          <p:nvPr>
            <p:ph type="body" idx="1"/>
          </p:nvPr>
        </p:nvSpPr>
        <p:spPr>
          <a:xfrm>
            <a:off x="457200" y="1371600"/>
            <a:ext cx="8534400" cy="4927600"/>
          </a:xfrm>
        </p:spPr>
        <p:txBody>
          <a:bodyPr/>
          <a:lstStyle/>
          <a:p>
            <a:pPr eaLnBrk="1" hangingPunct="1"/>
            <a:r>
              <a:rPr lang="en-US" dirty="0">
                <a:latin typeface="Arial" charset="0"/>
              </a:rPr>
              <a:t>PLOS One (Maybe the largest science journal in the world) – est. 8,000 articles </a:t>
            </a:r>
          </a:p>
          <a:p>
            <a:pPr lvl="1" eaLnBrk="1" hangingPunct="1"/>
            <a:r>
              <a:rPr lang="en-US" dirty="0">
                <a:latin typeface="Arial" charset="0"/>
              </a:rPr>
              <a:t>JIF= 4.351 (10</a:t>
            </a:r>
            <a:r>
              <a:rPr lang="en-US" baseline="30000" dirty="0">
                <a:latin typeface="Arial" charset="0"/>
              </a:rPr>
              <a:t>th</a:t>
            </a:r>
            <a:r>
              <a:rPr lang="en-US" dirty="0">
                <a:latin typeface="Arial" charset="0"/>
              </a:rPr>
              <a:t> out of 76 gen. biology journals)</a:t>
            </a:r>
          </a:p>
          <a:p>
            <a:pPr lvl="1" eaLnBrk="1" hangingPunct="1"/>
            <a:endParaRPr lang="en-US" dirty="0">
              <a:latin typeface="Arial" charset="0"/>
            </a:endParaRPr>
          </a:p>
          <a:p>
            <a:pPr eaLnBrk="1" hangingPunct="1"/>
            <a:r>
              <a:rPr lang="en-US" dirty="0">
                <a:latin typeface="Arial" charset="0"/>
              </a:rPr>
              <a:t>PLOS Biology</a:t>
            </a:r>
          </a:p>
          <a:p>
            <a:pPr lvl="1" eaLnBrk="1" hangingPunct="1"/>
            <a:r>
              <a:rPr lang="en-US" sz="2800" dirty="0">
                <a:latin typeface="Arial" charset="0"/>
              </a:rPr>
              <a:t>JIF=12.916 (8</a:t>
            </a:r>
            <a:r>
              <a:rPr lang="en-US" sz="2800" baseline="30000" dirty="0">
                <a:latin typeface="Arial" charset="0"/>
              </a:rPr>
              <a:t>th</a:t>
            </a:r>
            <a:r>
              <a:rPr lang="en-US" sz="2800" dirty="0">
                <a:latin typeface="Arial" charset="0"/>
              </a:rPr>
              <a:t> out of 283 </a:t>
            </a:r>
            <a:r>
              <a:rPr lang="en-US" sz="2800" dirty="0" err="1">
                <a:latin typeface="Arial" charset="0"/>
              </a:rPr>
              <a:t>biochem</a:t>
            </a:r>
            <a:r>
              <a:rPr lang="en-US" sz="2800" dirty="0">
                <a:latin typeface="Arial" charset="0"/>
              </a:rPr>
              <a:t> journals)</a:t>
            </a:r>
          </a:p>
          <a:p>
            <a:pPr lvl="1" eaLnBrk="1" hangingPunct="1"/>
            <a:r>
              <a:rPr lang="en-US" sz="2800" dirty="0">
                <a:latin typeface="Arial" charset="0"/>
              </a:rPr>
              <a:t>Started in October 2003</a:t>
            </a:r>
          </a:p>
          <a:p>
            <a:pPr lvl="1" eaLnBrk="1" hangingPunct="1">
              <a:buFont typeface="Wingdings" charset="0"/>
              <a:buNone/>
            </a:pPr>
            <a:endParaRPr lang="en-US" sz="2800" dirty="0">
              <a:latin typeface="Arial" charset="0"/>
            </a:endParaRPr>
          </a:p>
          <a:p>
            <a:pPr eaLnBrk="1" hangingPunct="1"/>
            <a:r>
              <a:rPr lang="en-US" dirty="0">
                <a:latin typeface="Arial" charset="0"/>
              </a:rPr>
              <a:t>CVPR, most cited CS publication has been </a:t>
            </a:r>
            <a:r>
              <a:rPr lang="en-US" dirty="0" err="1">
                <a:latin typeface="Arial" charset="0"/>
              </a:rPr>
              <a:t>IEEE+“open</a:t>
            </a:r>
            <a:r>
              <a:rPr lang="en-US" dirty="0">
                <a:latin typeface="Arial" charset="0"/>
              </a:rPr>
              <a:t> access’ since 2011 and seen substantial increases in citations. </a:t>
            </a:r>
          </a:p>
        </p:txBody>
      </p:sp>
    </p:spTree>
    <p:extLst>
      <p:ext uri="{BB962C8B-B14F-4D97-AF65-F5344CB8AC3E}">
        <p14:creationId xmlns:p14="http://schemas.microsoft.com/office/powerpoint/2010/main" val="7989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atin typeface="Arial" charset="0"/>
              </a:rPr>
              <a:t>OA – a flash in the pan?</a:t>
            </a:r>
          </a:p>
        </p:txBody>
      </p:sp>
      <p:sp>
        <p:nvSpPr>
          <p:cNvPr id="57346" name="Rectangle 3"/>
          <p:cNvSpPr>
            <a:spLocks noGrp="1" noChangeArrowheads="1"/>
          </p:cNvSpPr>
          <p:nvPr>
            <p:ph type="body" idx="1"/>
          </p:nvPr>
        </p:nvSpPr>
        <p:spPr/>
        <p:txBody>
          <a:bodyPr/>
          <a:lstStyle/>
          <a:p>
            <a:pPr eaLnBrk="1" hangingPunct="1"/>
            <a:r>
              <a:rPr lang="en-US" dirty="0">
                <a:latin typeface="Arial" charset="0"/>
              </a:rPr>
              <a:t>Directory of Open Access Journals (DOAJ)</a:t>
            </a:r>
          </a:p>
          <a:p>
            <a:pPr lvl="1" eaLnBrk="1" hangingPunct="1"/>
            <a:r>
              <a:rPr lang="en-US" dirty="0">
                <a:latin typeface="Arial" charset="0"/>
                <a:hlinkClick r:id="rId2"/>
              </a:rPr>
              <a:t>www.doaj.org</a:t>
            </a:r>
            <a:endParaRPr lang="en-US" dirty="0">
              <a:latin typeface="Arial" charset="0"/>
            </a:endParaRPr>
          </a:p>
          <a:p>
            <a:pPr lvl="1" eaLnBrk="1" hangingPunct="1"/>
            <a:r>
              <a:rPr lang="en-US" dirty="0">
                <a:latin typeface="Arial" charset="0"/>
              </a:rPr>
              <a:t>More than 10500 fully OA, peer reviewed journals with over1.9Million articles. </a:t>
            </a:r>
          </a:p>
          <a:p>
            <a:pPr lvl="1" eaLnBrk="1" hangingPunct="1"/>
            <a:r>
              <a:rPr lang="en-US" dirty="0">
                <a:latin typeface="Arial" charset="0"/>
              </a:rPr>
              <a:t>new titles per day</a:t>
            </a:r>
          </a:p>
          <a:p>
            <a:pPr eaLnBrk="1" hangingPunct="1"/>
            <a:r>
              <a:rPr lang="en-US" dirty="0">
                <a:latin typeface="Arial" charset="0"/>
              </a:rPr>
              <a:t>OA journal not the whole story</a:t>
            </a:r>
          </a:p>
          <a:p>
            <a:pPr eaLnBrk="1" hangingPunct="1"/>
            <a:r>
              <a:rPr lang="en-US" u="sng" dirty="0">
                <a:latin typeface="Arial" charset="0"/>
              </a:rPr>
              <a:t>Most</a:t>
            </a:r>
            <a:r>
              <a:rPr lang="en-US" dirty="0">
                <a:latin typeface="Arial" charset="0"/>
              </a:rPr>
              <a:t> non-OA journals allow authors to deposit their articles in an IR/DR (e.g. </a:t>
            </a:r>
            <a:r>
              <a:rPr lang="en-US" dirty="0" err="1">
                <a:latin typeface="Arial" charset="0"/>
              </a:rPr>
              <a:t>arxiv</a:t>
            </a:r>
            <a:r>
              <a:rPr lang="en-US" dirty="0">
                <a:latin typeface="Arial" charset="0"/>
              </a:rPr>
              <a:t>)</a:t>
            </a:r>
          </a:p>
          <a:p>
            <a:pPr lvl="1" eaLnBrk="1" hangingPunct="1"/>
            <a:endParaRPr lang="en-US" dirty="0">
              <a:latin typeface="Arial" charset="0"/>
            </a:endParaRPr>
          </a:p>
          <a:p>
            <a:pPr lvl="1" eaLnBrk="1" hangingPunct="1"/>
            <a:endParaRPr lang="en-US" dirty="0">
              <a:latin typeface="Arial" charset="0"/>
            </a:endParaRPr>
          </a:p>
        </p:txBody>
      </p:sp>
    </p:spTree>
    <p:extLst>
      <p:ext uri="{BB962C8B-B14F-4D97-AF65-F5344CB8AC3E}">
        <p14:creationId xmlns:p14="http://schemas.microsoft.com/office/powerpoint/2010/main" val="177555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6400" y="76200"/>
            <a:ext cx="8229600" cy="914400"/>
          </a:xfrm>
        </p:spPr>
        <p:txBody>
          <a:bodyPr/>
          <a:lstStyle/>
          <a:p>
            <a:pPr eaLnBrk="1" hangingPunct="1"/>
            <a:r>
              <a:rPr lang="en-US" sz="4800">
                <a:latin typeface="Arial" charset="0"/>
              </a:rPr>
              <a:t>SO WHAT?</a:t>
            </a:r>
          </a:p>
        </p:txBody>
      </p:sp>
      <p:sp>
        <p:nvSpPr>
          <p:cNvPr id="58370" name="Rectangle 3"/>
          <p:cNvSpPr>
            <a:spLocks noGrp="1" noChangeArrowheads="1"/>
          </p:cNvSpPr>
          <p:nvPr>
            <p:ph type="body" idx="1"/>
          </p:nvPr>
        </p:nvSpPr>
        <p:spPr>
          <a:xfrm>
            <a:off x="457200" y="1066800"/>
            <a:ext cx="8178800" cy="4927600"/>
          </a:xfrm>
        </p:spPr>
        <p:txBody>
          <a:bodyPr/>
          <a:lstStyle/>
          <a:p>
            <a:pPr eaLnBrk="1" hangingPunct="1"/>
            <a:r>
              <a:rPr lang="en-US" dirty="0">
                <a:latin typeface="Arial" charset="0"/>
              </a:rPr>
              <a:t>We publish for prestige, but we also publish to be read &amp; cited. </a:t>
            </a:r>
          </a:p>
          <a:p>
            <a:pPr eaLnBrk="1" hangingPunct="1"/>
            <a:r>
              <a:rPr lang="en-US" dirty="0">
                <a:latin typeface="Arial" charset="0"/>
              </a:rPr>
              <a:t>Some research that shows OA articles in good OA venues are cited 25-250% more than toll access (TA) articles?</a:t>
            </a:r>
          </a:p>
          <a:p>
            <a:pPr eaLnBrk="1" hangingPunct="1"/>
            <a:r>
              <a:rPr lang="en-US" sz="2400" dirty="0">
                <a:latin typeface="Arial" charset="0"/>
              </a:rPr>
              <a:t>Lawrence S (2001) Free online availability substantially increases a paper’s impact. Nature, 31 May 2001. http://</a:t>
            </a:r>
            <a:r>
              <a:rPr lang="en-US" sz="2400" dirty="0" err="1">
                <a:latin typeface="Arial" charset="0"/>
              </a:rPr>
              <a:t>www.nature.com</a:t>
            </a:r>
            <a:r>
              <a:rPr lang="en-US" sz="2400" dirty="0">
                <a:latin typeface="Arial" charset="0"/>
              </a:rPr>
              <a:t>/nature/debates/e-access/Articles/</a:t>
            </a:r>
            <a:r>
              <a:rPr lang="en-US" sz="2400" dirty="0" err="1">
                <a:latin typeface="Arial" charset="0"/>
              </a:rPr>
              <a:t>lawrence.html</a:t>
            </a:r>
            <a:endParaRPr lang="en-US" sz="2400" dirty="0">
              <a:latin typeface="Arial" charset="0"/>
            </a:endParaRPr>
          </a:p>
          <a:p>
            <a:pPr eaLnBrk="1" hangingPunct="1"/>
            <a:r>
              <a:rPr lang="en-US" dirty="0">
                <a:latin typeface="Arial" charset="0"/>
              </a:rPr>
              <a:t>Open Access Citation Advantage: An Annotated </a:t>
            </a:r>
            <a:r>
              <a:rPr lang="en-US" sz="2400" dirty="0">
                <a:latin typeface="Arial" charset="0"/>
              </a:rPr>
              <a:t>Bibliography – A. Ben Wagner, Issues in Science &amp; Technology Librarianship, Winter 2010.</a:t>
            </a:r>
            <a:endParaRPr lang="en-US" dirty="0">
              <a:latin typeface="Arial" charset="0"/>
            </a:endParaRPr>
          </a:p>
          <a:p>
            <a:pPr lvl="1" eaLnBrk="1" hangingPunct="1"/>
            <a:r>
              <a:rPr lang="en-US" sz="2300" dirty="0">
                <a:latin typeface="Arial" charset="0"/>
                <a:hlinkClick r:id="rId2"/>
              </a:rPr>
              <a:t>http://www.istl.org/10-winter/article2.html</a:t>
            </a:r>
            <a:endParaRPr lang="en-US" sz="2300" dirty="0">
              <a:latin typeface="Arial" charset="0"/>
            </a:endParaRPr>
          </a:p>
          <a:p>
            <a:pPr lvl="1"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4149607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atin typeface="Arial" charset="0"/>
              </a:rPr>
              <a:t>The OA Advantage</a:t>
            </a:r>
          </a:p>
        </p:txBody>
      </p:sp>
      <p:sp>
        <p:nvSpPr>
          <p:cNvPr id="60418" name="Rectangle 3"/>
          <p:cNvSpPr>
            <a:spLocks noGrp="1" noChangeArrowheads="1"/>
          </p:cNvSpPr>
          <p:nvPr>
            <p:ph type="body" idx="1"/>
          </p:nvPr>
        </p:nvSpPr>
        <p:spPr/>
        <p:txBody>
          <a:bodyPr/>
          <a:lstStyle/>
          <a:p>
            <a:pPr eaLnBrk="1" hangingPunct="1"/>
            <a:r>
              <a:rPr lang="en-US">
                <a:latin typeface="Arial" charset="0"/>
              </a:rPr>
              <a:t>As scholar, enlarge your audience/impact.</a:t>
            </a:r>
          </a:p>
          <a:p>
            <a:pPr eaLnBrk="1" hangingPunct="1"/>
            <a:r>
              <a:rPr lang="en-US">
                <a:latin typeface="Arial" charset="0"/>
              </a:rPr>
              <a:t>As reader, enjoy free online access to the literature.</a:t>
            </a:r>
          </a:p>
          <a:p>
            <a:pPr eaLnBrk="1" hangingPunct="1"/>
            <a:r>
              <a:rPr lang="en-US">
                <a:latin typeface="Arial" charset="0"/>
              </a:rPr>
              <a:t>As teacher, your students have free, liability-free access (fair use, course pack). </a:t>
            </a:r>
          </a:p>
          <a:p>
            <a:pPr eaLnBrk="1" hangingPunct="1"/>
            <a:r>
              <a:rPr lang="en-US">
                <a:latin typeface="Arial" charset="0"/>
              </a:rPr>
              <a:t>For all of us, moving away from an unsustainable journal publishing system.</a:t>
            </a:r>
          </a:p>
        </p:txBody>
      </p:sp>
    </p:spTree>
    <p:extLst>
      <p:ext uri="{BB962C8B-B14F-4D97-AF65-F5344CB8AC3E}">
        <p14:creationId xmlns:p14="http://schemas.microsoft.com/office/powerpoint/2010/main" val="313160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457200" y="274638"/>
            <a:ext cx="8229600" cy="792162"/>
          </a:xfrm>
        </p:spPr>
        <p:txBody>
          <a:bodyPr/>
          <a:lstStyle/>
          <a:p>
            <a:r>
              <a:rPr lang="ja-JP" altLang="en-US" sz="2800" b="1">
                <a:solidFill>
                  <a:srgbClr val="000000"/>
                </a:solidFill>
                <a:latin typeface="Arial"/>
              </a:rPr>
              <a:t>“</a:t>
            </a:r>
            <a:r>
              <a:rPr lang="en-US" sz="2800" b="1" i="1">
                <a:solidFill>
                  <a:srgbClr val="000000"/>
                </a:solidFill>
              </a:rPr>
              <a:t>Online or Invisible</a:t>
            </a:r>
            <a:r>
              <a:rPr lang="en-US" sz="2800" b="1">
                <a:solidFill>
                  <a:srgbClr val="000000"/>
                </a:solidFill>
              </a:rPr>
              <a:t>?</a:t>
            </a:r>
            <a:r>
              <a:rPr lang="ja-JP" altLang="en-US" sz="2800" b="1">
                <a:solidFill>
                  <a:srgbClr val="000000"/>
                </a:solidFill>
                <a:latin typeface="Arial"/>
              </a:rPr>
              <a:t>”</a:t>
            </a:r>
            <a:r>
              <a:rPr lang="en-US" sz="2800" b="1">
                <a:solidFill>
                  <a:srgbClr val="000000"/>
                </a:solidFill>
              </a:rPr>
              <a:t> (Lawrence 2001)</a:t>
            </a:r>
            <a:endParaRPr lang="en-US"/>
          </a:p>
        </p:txBody>
      </p:sp>
      <p:sp>
        <p:nvSpPr>
          <p:cNvPr id="567299" name="Rectangle 3"/>
          <p:cNvSpPr>
            <a:spLocks noGrp="1" noChangeArrowheads="1"/>
          </p:cNvSpPr>
          <p:nvPr>
            <p:ph type="body" sz="half" idx="2"/>
          </p:nvPr>
        </p:nvSpPr>
        <p:spPr>
          <a:xfrm>
            <a:off x="457200" y="3733800"/>
            <a:ext cx="8229600" cy="2187575"/>
          </a:xfrm>
        </p:spPr>
        <p:txBody>
          <a:bodyPr/>
          <a:lstStyle/>
          <a:p>
            <a:pPr>
              <a:lnSpc>
                <a:spcPct val="90000"/>
              </a:lnSpc>
              <a:buFontTx/>
              <a:buNone/>
            </a:pPr>
            <a:endParaRPr lang="en-US" sz="1600"/>
          </a:p>
          <a:p>
            <a:pPr>
              <a:lnSpc>
                <a:spcPct val="90000"/>
              </a:lnSpc>
              <a:buFontTx/>
              <a:buNone/>
            </a:pPr>
            <a:r>
              <a:rPr lang="ja-JP" altLang="en-US" sz="1600">
                <a:solidFill>
                  <a:srgbClr val="000000"/>
                </a:solidFill>
                <a:latin typeface="Arial"/>
              </a:rPr>
              <a:t>“</a:t>
            </a:r>
            <a:r>
              <a:rPr lang="en-US" sz="1600" b="1">
                <a:solidFill>
                  <a:srgbClr val="000000"/>
                </a:solidFill>
              </a:rPr>
              <a:t>average of </a:t>
            </a:r>
            <a:r>
              <a:rPr lang="en-US" sz="1800" b="1">
                <a:solidFill>
                  <a:srgbClr val="000000"/>
                </a:solidFill>
              </a:rPr>
              <a:t>336% more citations</a:t>
            </a:r>
            <a:r>
              <a:rPr lang="en-US" sz="1600" b="1">
                <a:solidFill>
                  <a:srgbClr val="000000"/>
                </a:solidFill>
              </a:rPr>
              <a:t> to online articles compared to offline articles published in the same venue</a:t>
            </a:r>
            <a:r>
              <a:rPr lang="ja-JP" altLang="en-US" sz="1600">
                <a:solidFill>
                  <a:srgbClr val="000000"/>
                </a:solidFill>
                <a:latin typeface="Arial"/>
              </a:rPr>
              <a:t>”</a:t>
            </a:r>
            <a:endParaRPr lang="en-US" sz="1600">
              <a:solidFill>
                <a:srgbClr val="000000"/>
              </a:solidFill>
            </a:endParaRPr>
          </a:p>
          <a:p>
            <a:pPr>
              <a:lnSpc>
                <a:spcPct val="90000"/>
              </a:lnSpc>
              <a:buFontTx/>
              <a:buNone/>
            </a:pPr>
            <a:endParaRPr lang="en-US" sz="1400">
              <a:solidFill>
                <a:srgbClr val="000000"/>
              </a:solidFill>
            </a:endParaRPr>
          </a:p>
          <a:p>
            <a:pPr>
              <a:lnSpc>
                <a:spcPct val="90000"/>
              </a:lnSpc>
              <a:buFontTx/>
              <a:buNone/>
            </a:pPr>
            <a:r>
              <a:rPr lang="en-US" sz="1600">
                <a:solidFill>
                  <a:srgbClr val="000000"/>
                </a:solidFill>
              </a:rPr>
              <a:t>Lawrence, S. (2001) Free online availability substantially increases a paper's impact Nature 411 (6837): 521.</a:t>
            </a:r>
          </a:p>
          <a:p>
            <a:pPr>
              <a:lnSpc>
                <a:spcPct val="90000"/>
              </a:lnSpc>
              <a:buFontTx/>
              <a:buNone/>
            </a:pPr>
            <a:r>
              <a:rPr lang="en-US" sz="1600">
                <a:solidFill>
                  <a:srgbClr val="000000"/>
                </a:solidFill>
                <a:hlinkClick r:id="rId3"/>
              </a:rPr>
              <a:t>http://www.neci.nec.com/~lawrence/papers/online-nature01/</a:t>
            </a:r>
            <a:endParaRPr lang="en-US" sz="1600">
              <a:solidFill>
                <a:srgbClr val="000000"/>
              </a:solidFill>
            </a:endParaRPr>
          </a:p>
          <a:p>
            <a:pPr>
              <a:lnSpc>
                <a:spcPct val="90000"/>
              </a:lnSpc>
              <a:buFontTx/>
              <a:buNone/>
            </a:pPr>
            <a:endParaRPr lang="en-US" sz="1800">
              <a:solidFill>
                <a:srgbClr val="000000"/>
              </a:solidFill>
            </a:endParaRPr>
          </a:p>
          <a:p>
            <a:pPr>
              <a:lnSpc>
                <a:spcPct val="90000"/>
              </a:lnSpc>
            </a:pPr>
            <a:endParaRPr lang="en-US" sz="1800"/>
          </a:p>
          <a:p>
            <a:pPr>
              <a:lnSpc>
                <a:spcPct val="90000"/>
              </a:lnSpc>
              <a:buFontTx/>
              <a:buNone/>
            </a:pPr>
            <a:endParaRPr lang="en-US" sz="1800"/>
          </a:p>
        </p:txBody>
      </p:sp>
      <p:pic>
        <p:nvPicPr>
          <p:cNvPr id="567300" name="Picture 4"/>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609600" y="1143000"/>
            <a:ext cx="7874000" cy="2185988"/>
          </a:xfrm>
        </p:spPr>
      </p:pic>
    </p:spTree>
    <p:extLst>
      <p:ext uri="{BB962C8B-B14F-4D97-AF65-F5344CB8AC3E}">
        <p14:creationId xmlns:p14="http://schemas.microsoft.com/office/powerpoint/2010/main" val="4119889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06400" y="-76200"/>
            <a:ext cx="8229600" cy="914400"/>
          </a:xfrm>
        </p:spPr>
        <p:txBody>
          <a:bodyPr/>
          <a:lstStyle/>
          <a:p>
            <a:r>
              <a:rPr lang="en-US" b="1" dirty="0">
                <a:solidFill>
                  <a:srgbClr val="000073"/>
                </a:solidFill>
                <a:effectLst>
                  <a:outerShdw blurRad="38100" dist="38100" dir="2700000" algn="tl">
                    <a:srgbClr val="000000"/>
                  </a:outerShdw>
                </a:effectLst>
              </a:rPr>
              <a:t>Research Impact</a:t>
            </a:r>
            <a:endParaRPr lang="en-US" dirty="0">
              <a:solidFill>
                <a:srgbClr val="000073"/>
              </a:solidFill>
            </a:endParaRPr>
          </a:p>
        </p:txBody>
      </p:sp>
      <p:sp>
        <p:nvSpPr>
          <p:cNvPr id="544771" name="Rectangle 3"/>
          <p:cNvSpPr>
            <a:spLocks noGrp="1" noChangeArrowheads="1"/>
          </p:cNvSpPr>
          <p:nvPr>
            <p:ph idx="1"/>
          </p:nvPr>
        </p:nvSpPr>
        <p:spPr>
          <a:xfrm>
            <a:off x="457200" y="838200"/>
            <a:ext cx="8178800" cy="4927600"/>
          </a:xfrm>
        </p:spPr>
        <p:txBody>
          <a:bodyPr/>
          <a:lstStyle/>
          <a:p>
            <a:pPr>
              <a:lnSpc>
                <a:spcPct val="90000"/>
              </a:lnSpc>
            </a:pPr>
            <a:r>
              <a:rPr lang="en-US" b="1" dirty="0"/>
              <a:t>measures the </a:t>
            </a:r>
            <a:r>
              <a:rPr lang="en-US" b="1" u="sng" dirty="0"/>
              <a:t>size</a:t>
            </a:r>
            <a:r>
              <a:rPr lang="en-US" b="1" dirty="0"/>
              <a:t> of a research contribution to further research (</a:t>
            </a:r>
            <a:r>
              <a:rPr lang="ja-JP" altLang="en-US" b="1" dirty="0"/>
              <a:t>“</a:t>
            </a:r>
            <a:r>
              <a:rPr lang="en-US" b="1" dirty="0"/>
              <a:t>publish or perish</a:t>
            </a:r>
            <a:r>
              <a:rPr lang="ja-JP" altLang="en-US" b="1" dirty="0"/>
              <a:t>”</a:t>
            </a:r>
            <a:r>
              <a:rPr lang="en-US" b="1" dirty="0"/>
              <a:t>)</a:t>
            </a:r>
          </a:p>
          <a:p>
            <a:pPr>
              <a:lnSpc>
                <a:spcPct val="90000"/>
              </a:lnSpc>
            </a:pPr>
            <a:endParaRPr lang="en-US" b="1" dirty="0"/>
          </a:p>
          <a:p>
            <a:pPr>
              <a:lnSpc>
                <a:spcPct val="90000"/>
              </a:lnSpc>
            </a:pPr>
            <a:r>
              <a:rPr lang="en-US" b="1" dirty="0"/>
              <a:t>generates further research </a:t>
            </a:r>
            <a:r>
              <a:rPr lang="en-US" b="1" u="sng" dirty="0"/>
              <a:t>funding</a:t>
            </a:r>
          </a:p>
          <a:p>
            <a:pPr>
              <a:lnSpc>
                <a:spcPct val="90000"/>
              </a:lnSpc>
            </a:pPr>
            <a:endParaRPr lang="en-US" b="1" dirty="0"/>
          </a:p>
          <a:p>
            <a:pPr>
              <a:lnSpc>
                <a:spcPct val="90000"/>
              </a:lnSpc>
            </a:pPr>
            <a:r>
              <a:rPr lang="en-US" b="1" dirty="0"/>
              <a:t>contributes to the research </a:t>
            </a:r>
            <a:r>
              <a:rPr lang="en-US" b="1" u="sng" dirty="0"/>
              <a:t>productivity</a:t>
            </a:r>
            <a:r>
              <a:rPr lang="en-US" b="1" dirty="0"/>
              <a:t> and financial support of the researcher</a:t>
            </a:r>
            <a:r>
              <a:rPr lang="ja-JP" altLang="en-US" b="1" dirty="0"/>
              <a:t>’</a:t>
            </a:r>
            <a:r>
              <a:rPr lang="en-US" b="1" dirty="0"/>
              <a:t>s institution</a:t>
            </a:r>
            <a:endParaRPr lang="en-US" b="1" u="sng" dirty="0"/>
          </a:p>
          <a:p>
            <a:pPr>
              <a:lnSpc>
                <a:spcPct val="90000"/>
              </a:lnSpc>
            </a:pPr>
            <a:endParaRPr lang="en-US" b="1" dirty="0"/>
          </a:p>
          <a:p>
            <a:pPr>
              <a:lnSpc>
                <a:spcPct val="90000"/>
              </a:lnSpc>
            </a:pPr>
            <a:r>
              <a:rPr lang="en-US" b="1" dirty="0"/>
              <a:t>advances the researcher</a:t>
            </a:r>
            <a:r>
              <a:rPr lang="ja-JP" altLang="en-US" b="1" dirty="0"/>
              <a:t>’</a:t>
            </a:r>
            <a:r>
              <a:rPr lang="en-US" b="1" dirty="0"/>
              <a:t>s </a:t>
            </a:r>
            <a:r>
              <a:rPr lang="en-US" b="1" u="sng" dirty="0"/>
              <a:t>career</a:t>
            </a:r>
            <a:endParaRPr lang="en-US" b="1" dirty="0"/>
          </a:p>
          <a:p>
            <a:pPr>
              <a:lnSpc>
                <a:spcPct val="90000"/>
              </a:lnSpc>
            </a:pPr>
            <a:endParaRPr lang="en-US" b="1" u="sng" dirty="0"/>
          </a:p>
          <a:p>
            <a:pPr>
              <a:lnSpc>
                <a:spcPct val="90000"/>
              </a:lnSpc>
            </a:pPr>
            <a:r>
              <a:rPr lang="en-US" b="1" dirty="0"/>
              <a:t>promotes research </a:t>
            </a:r>
            <a:r>
              <a:rPr lang="en-US" b="1" u="sng" dirty="0"/>
              <a:t>progress</a:t>
            </a:r>
            <a:endParaRPr lang="en-US" dirty="0"/>
          </a:p>
        </p:txBody>
      </p:sp>
    </p:spTree>
    <p:extLst>
      <p:ext uri="{BB962C8B-B14F-4D97-AF65-F5344CB8AC3E}">
        <p14:creationId xmlns:p14="http://schemas.microsoft.com/office/powerpoint/2010/main" val="409452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B4F656FC-D07A-7F4A-BA5A-ABEF2E865D85}"/>
              </a:ext>
            </a:extLst>
          </p:cNvPr>
          <p:cNvSpPr>
            <a:spLocks noGrp="1"/>
          </p:cNvSpPr>
          <p:nvPr>
            <p:ph sz="quarter" idx="1"/>
          </p:nvPr>
        </p:nvSpPr>
        <p:spPr>
          <a:xfrm>
            <a:off x="330200" y="876300"/>
            <a:ext cx="8001000" cy="5635625"/>
          </a:xfrm>
        </p:spPr>
        <p:txBody>
          <a:bodyPr/>
          <a:lstStyle/>
          <a:p>
            <a:pPr algn="ctr" eaLnBrk="1" hangingPunct="1">
              <a:buFontTx/>
              <a:buNone/>
            </a:pPr>
            <a:r>
              <a:rPr lang="en-US" altLang="en-US">
                <a:ea typeface="ＭＳ Ｐゴシック" panose="020B0600070205080204" pitchFamily="34" charset="-128"/>
              </a:rPr>
              <a:t>As a scientists/professor you are</a:t>
            </a:r>
          </a:p>
          <a:p>
            <a:pPr algn="ctr" eaLnBrk="1" hangingPunct="1">
              <a:buFontTx/>
              <a:buNone/>
            </a:pPr>
            <a:endParaRPr lang="en-US" altLang="en-US">
              <a:ea typeface="ＭＳ Ｐゴシック" panose="020B0600070205080204" pitchFamily="34" charset="-128"/>
            </a:endParaRPr>
          </a:p>
          <a:p>
            <a:pPr algn="ctr" eaLnBrk="1" hangingPunct="1">
              <a:buFontTx/>
              <a:buNone/>
            </a:pPr>
            <a:r>
              <a:rPr lang="en-US" altLang="en-US" sz="4800">
                <a:ea typeface="ＭＳ Ｐゴシック" panose="020B0600070205080204" pitchFamily="34" charset="-128"/>
              </a:rPr>
              <a:t>a professional writer;</a:t>
            </a:r>
          </a:p>
          <a:p>
            <a:pPr algn="ctr" eaLnBrk="1" hangingPunct="1">
              <a:buFontTx/>
              <a:buNone/>
            </a:pPr>
            <a:endParaRPr lang="en-US" altLang="en-US">
              <a:ea typeface="ＭＳ Ｐゴシック" panose="020B0600070205080204" pitchFamily="34" charset="-128"/>
            </a:endParaRPr>
          </a:p>
          <a:p>
            <a:pPr algn="ctr" eaLnBrk="1" hangingPunct="1">
              <a:buFontTx/>
              <a:buNone/>
            </a:pPr>
            <a:r>
              <a:rPr lang="en-US" altLang="en-US">
                <a:ea typeface="ＭＳ Ｐゴシック" panose="020B0600070205080204" pitchFamily="34" charset="-128"/>
              </a:rPr>
              <a:t> you get paid, in large part,  to produce papers!</a:t>
            </a:r>
          </a:p>
        </p:txBody>
      </p:sp>
    </p:spTree>
    <p:extLst>
      <p:ext uri="{BB962C8B-B14F-4D97-AF65-F5344CB8AC3E}">
        <p14:creationId xmlns:p14="http://schemas.microsoft.com/office/powerpoint/2010/main" val="1059245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1000"/>
                                        <p:tgtEl>
                                          <p:spTgt spid="11266">
                                            <p:txEl>
                                              <p:pRg st="0" end="0"/>
                                            </p:txEl>
                                          </p:spTgt>
                                        </p:tgtEl>
                                      </p:cBhvr>
                                    </p:animEffect>
                                    <p:anim calcmode="lin" valueType="num">
                                      <p:cBhvr>
                                        <p:cTn id="8" dur="10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126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26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1266">
                                            <p:txEl>
                                              <p:pRg st="2" end="2"/>
                                            </p:txEl>
                                          </p:spTgt>
                                        </p:tgtEl>
                                        <p:attrNameLst>
                                          <p:attrName>style.visibility</p:attrName>
                                        </p:attrNameLst>
                                      </p:cBhvr>
                                      <p:to>
                                        <p:strVal val="visible"/>
                                      </p:to>
                                    </p:set>
                                    <p:animEffect transition="in" filter="fade">
                                      <p:cBhvr>
                                        <p:cTn id="15" dur="1000"/>
                                        <p:tgtEl>
                                          <p:spTgt spid="11266">
                                            <p:txEl>
                                              <p:pRg st="2" end="2"/>
                                            </p:txEl>
                                          </p:spTgt>
                                        </p:tgtEl>
                                      </p:cBhvr>
                                    </p:animEffect>
                                    <p:anim calcmode="lin" valueType="num">
                                      <p:cBhvr>
                                        <p:cTn id="16" dur="10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1266">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26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1266">
                                            <p:txEl>
                                              <p:pRg st="4" end="4"/>
                                            </p:txEl>
                                          </p:spTgt>
                                        </p:tgtEl>
                                        <p:attrNameLst>
                                          <p:attrName>style.visibility</p:attrName>
                                        </p:attrNameLst>
                                      </p:cBhvr>
                                      <p:to>
                                        <p:strVal val="visible"/>
                                      </p:to>
                                    </p:set>
                                    <p:animEffect transition="in" filter="fade">
                                      <p:cBhvr>
                                        <p:cTn id="23" dur="1000"/>
                                        <p:tgtEl>
                                          <p:spTgt spid="11266">
                                            <p:txEl>
                                              <p:pRg st="4" end="4"/>
                                            </p:txEl>
                                          </p:spTgt>
                                        </p:tgtEl>
                                      </p:cBhvr>
                                    </p:animEffect>
                                    <p:anim calcmode="lin" valueType="num">
                                      <p:cBhvr>
                                        <p:cTn id="24" dur="10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1266">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126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406400" y="1016000"/>
            <a:ext cx="8229600" cy="914400"/>
          </a:xfrm>
        </p:spPr>
        <p:txBody>
          <a:bodyPr/>
          <a:lstStyle/>
          <a:p>
            <a:r>
              <a:rPr lang="en-US" sz="2800" b="1" dirty="0"/>
              <a:t>The author/institutional self-archived version </a:t>
            </a:r>
            <a:br>
              <a:rPr lang="en-US" sz="2800" b="1" dirty="0"/>
            </a:br>
            <a:r>
              <a:rPr lang="en-US" sz="2800" b="1" dirty="0"/>
              <a:t>is a </a:t>
            </a:r>
            <a:r>
              <a:rPr lang="en-US" sz="2800" b="1" u="sng" dirty="0"/>
              <a:t>supplement</a:t>
            </a:r>
            <a:r>
              <a:rPr lang="en-US" sz="2800" b="1" dirty="0"/>
              <a:t> to -- not a </a:t>
            </a:r>
            <a:r>
              <a:rPr lang="en-US" sz="2800" b="1" u="sng" dirty="0"/>
              <a:t>substitute</a:t>
            </a:r>
            <a:r>
              <a:rPr lang="en-US" sz="2800" b="1" dirty="0"/>
              <a:t> for --</a:t>
            </a:r>
            <a:br>
              <a:rPr lang="en-US" sz="2800" b="1" dirty="0"/>
            </a:br>
            <a:r>
              <a:rPr lang="en-US" sz="2800" b="1" dirty="0"/>
              <a:t>the publisher</a:t>
            </a:r>
            <a:r>
              <a:rPr lang="ja-JP" altLang="en-US" sz="2800" b="1" dirty="0">
                <a:latin typeface="Arial"/>
              </a:rPr>
              <a:t>’</a:t>
            </a:r>
            <a:r>
              <a:rPr lang="en-US" sz="2800" b="1" dirty="0"/>
              <a:t>s official version</a:t>
            </a:r>
            <a:endParaRPr lang="en-US" sz="3200" dirty="0"/>
          </a:p>
        </p:txBody>
      </p:sp>
      <p:sp>
        <p:nvSpPr>
          <p:cNvPr id="536579" name="Rectangle 3"/>
          <p:cNvSpPr>
            <a:spLocks noGrp="1" noChangeArrowheads="1"/>
          </p:cNvSpPr>
          <p:nvPr>
            <p:ph idx="1"/>
          </p:nvPr>
        </p:nvSpPr>
        <p:spPr>
          <a:xfrm>
            <a:off x="457200" y="2082800"/>
            <a:ext cx="8178800" cy="4927600"/>
          </a:xfrm>
        </p:spPr>
        <p:txBody>
          <a:bodyPr/>
          <a:lstStyle/>
          <a:p>
            <a:pPr marL="609600" indent="-609600">
              <a:buFont typeface="Times" charset="0"/>
              <a:buAutoNum type="arabicPeriod"/>
            </a:pPr>
            <a:r>
              <a:rPr lang="en-US" dirty="0"/>
              <a:t>Link the self-archived author/institution supplement to the publisher</a:t>
            </a:r>
            <a:r>
              <a:rPr lang="ja-JP" altLang="en-US" dirty="0"/>
              <a:t>’</a:t>
            </a:r>
            <a:r>
              <a:rPr lang="en-US" dirty="0"/>
              <a:t>s official website</a:t>
            </a:r>
          </a:p>
          <a:p>
            <a:pPr marL="609600" indent="-609600">
              <a:buFont typeface="Times" charset="0"/>
              <a:buNone/>
            </a:pPr>
            <a:endParaRPr lang="en-US" dirty="0"/>
          </a:p>
          <a:p>
            <a:pPr marL="609600" indent="-609600">
              <a:buFont typeface="Times" charset="0"/>
              <a:buAutoNum type="arabicPeriod"/>
            </a:pPr>
            <a:r>
              <a:rPr lang="en-US" dirty="0"/>
              <a:t>Pool and credit download counts for the self-archived supplement with downloads counts for the official published version</a:t>
            </a:r>
          </a:p>
          <a:p>
            <a:pPr marL="609600" indent="-609600">
              <a:buFont typeface="Times" charset="0"/>
              <a:buAutoNum type="arabicPeriod"/>
            </a:pPr>
            <a:endParaRPr lang="en-US" dirty="0"/>
          </a:p>
          <a:p>
            <a:pPr marL="609600" indent="-609600">
              <a:buFont typeface="Times" charset="0"/>
              <a:buAutoNum type="arabicPeriod"/>
            </a:pPr>
            <a:r>
              <a:rPr lang="en-US" dirty="0"/>
              <a:t>(All citation counts of course accrue to the official published version)</a:t>
            </a:r>
          </a:p>
        </p:txBody>
      </p:sp>
    </p:spTree>
    <p:extLst>
      <p:ext uri="{BB962C8B-B14F-4D97-AF65-F5344CB8AC3E}">
        <p14:creationId xmlns:p14="http://schemas.microsoft.com/office/powerpoint/2010/main" val="369569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114800" y="1143000"/>
            <a:ext cx="4800600" cy="1143000"/>
          </a:xfrm>
        </p:spPr>
        <p:txBody>
          <a:bodyPr/>
          <a:lstStyle/>
          <a:p>
            <a:r>
              <a:rPr lang="en-US" sz="2000" b="1" dirty="0">
                <a:solidFill>
                  <a:srgbClr val="00D965"/>
                </a:solidFill>
              </a:rPr>
              <a:t>Usage Impact (downloads) </a:t>
            </a:r>
            <a:br>
              <a:rPr lang="en-US" sz="2000" b="1" dirty="0">
                <a:solidFill>
                  <a:srgbClr val="00D965"/>
                </a:solidFill>
              </a:rPr>
            </a:br>
            <a:r>
              <a:rPr lang="en-US" sz="2000" b="1" dirty="0">
                <a:solidFill>
                  <a:srgbClr val="000000"/>
                </a:solidFill>
              </a:rPr>
              <a:t>is correlated with </a:t>
            </a:r>
            <a:r>
              <a:rPr lang="en-US" sz="2000" b="1" dirty="0">
                <a:solidFill>
                  <a:srgbClr val="E00202"/>
                </a:solidFill>
              </a:rPr>
              <a:t>Citation Impact</a:t>
            </a:r>
            <a:r>
              <a:rPr lang="en-US" sz="3600" dirty="0">
                <a:solidFill>
                  <a:srgbClr val="000000"/>
                </a:solidFill>
              </a:rPr>
              <a:t> </a:t>
            </a:r>
            <a:br>
              <a:rPr lang="en-US" sz="3600" dirty="0">
                <a:solidFill>
                  <a:srgbClr val="000000"/>
                </a:solidFill>
              </a:rPr>
            </a:br>
            <a:r>
              <a:rPr lang="en-US" sz="1400" dirty="0">
                <a:solidFill>
                  <a:srgbClr val="000000"/>
                </a:solidFill>
              </a:rPr>
              <a:t>(Physics </a:t>
            </a:r>
            <a:r>
              <a:rPr lang="en-US" sz="1400" dirty="0" err="1">
                <a:solidFill>
                  <a:srgbClr val="000000"/>
                </a:solidFill>
              </a:rPr>
              <a:t>ArXiv</a:t>
            </a:r>
            <a:r>
              <a:rPr lang="en-US" sz="1400" dirty="0">
                <a:solidFill>
                  <a:srgbClr val="000000"/>
                </a:solidFill>
              </a:rPr>
              <a:t>: </a:t>
            </a:r>
            <a:r>
              <a:rPr lang="en-US" sz="1400" b="1" dirty="0" err="1">
                <a:solidFill>
                  <a:srgbClr val="000000"/>
                </a:solidFill>
              </a:rPr>
              <a:t>hep</a:t>
            </a:r>
            <a:r>
              <a:rPr lang="en-US" sz="1400" dirty="0">
                <a:solidFill>
                  <a:srgbClr val="000000"/>
                </a:solidFill>
              </a:rPr>
              <a:t>, </a:t>
            </a:r>
            <a:r>
              <a:rPr lang="en-US" sz="1400" dirty="0" err="1">
                <a:solidFill>
                  <a:srgbClr val="000000"/>
                </a:solidFill>
              </a:rPr>
              <a:t>astro</a:t>
            </a:r>
            <a:r>
              <a:rPr lang="en-US" sz="1400" dirty="0">
                <a:solidFill>
                  <a:srgbClr val="000000"/>
                </a:solidFill>
              </a:rPr>
              <a:t>, </a:t>
            </a:r>
            <a:r>
              <a:rPr lang="en-US" sz="1400" dirty="0" err="1">
                <a:solidFill>
                  <a:srgbClr val="000000"/>
                </a:solidFill>
              </a:rPr>
              <a:t>cond</a:t>
            </a:r>
            <a:r>
              <a:rPr lang="en-US" sz="1400" dirty="0">
                <a:solidFill>
                  <a:srgbClr val="000000"/>
                </a:solidFill>
              </a:rPr>
              <a:t>, quantum; math, comp)</a:t>
            </a:r>
            <a:br>
              <a:rPr lang="en-US" sz="1400" dirty="0">
                <a:solidFill>
                  <a:srgbClr val="000000"/>
                </a:solidFill>
              </a:rPr>
            </a:br>
            <a:r>
              <a:rPr lang="en-US" sz="1400" dirty="0">
                <a:solidFill>
                  <a:srgbClr val="000000"/>
                </a:solidFill>
                <a:hlinkClick r:id="rId3"/>
              </a:rPr>
              <a:t>http://citebase.eprints.org/analysis/correlation.php</a:t>
            </a:r>
            <a:br>
              <a:rPr lang="en-US" sz="1400" dirty="0">
                <a:solidFill>
                  <a:srgbClr val="000000"/>
                </a:solidFill>
              </a:rPr>
            </a:br>
            <a:br>
              <a:rPr lang="en-US" sz="1400" dirty="0">
                <a:solidFill>
                  <a:srgbClr val="000000"/>
                </a:solidFill>
              </a:rPr>
            </a:br>
            <a:r>
              <a:rPr lang="en-US" sz="1600" b="1" dirty="0">
                <a:solidFill>
                  <a:srgbClr val="000000"/>
                </a:solidFill>
              </a:rPr>
              <a:t>downloads from first 6 months after publication predict citations 2 years after </a:t>
            </a:r>
            <a:r>
              <a:rPr lang="en-US" sz="1600" b="1" dirty="0" err="1">
                <a:solidFill>
                  <a:srgbClr val="000000"/>
                </a:solidFill>
              </a:rPr>
              <a:t>publicattion</a:t>
            </a:r>
            <a:endParaRPr lang="en-US" dirty="0"/>
          </a:p>
        </p:txBody>
      </p:sp>
      <p:sp>
        <p:nvSpPr>
          <p:cNvPr id="340995" name="Rectangle 3"/>
          <p:cNvSpPr>
            <a:spLocks noGrp="1" noChangeArrowheads="1"/>
          </p:cNvSpPr>
          <p:nvPr>
            <p:ph type="body" sz="half" idx="3"/>
          </p:nvPr>
        </p:nvSpPr>
        <p:spPr>
          <a:xfrm>
            <a:off x="5105400" y="1981200"/>
            <a:ext cx="3505200" cy="4525963"/>
          </a:xfrm>
        </p:spPr>
        <p:txBody>
          <a:bodyPr/>
          <a:lstStyle/>
          <a:p>
            <a:pPr>
              <a:lnSpc>
                <a:spcPct val="90000"/>
              </a:lnSpc>
              <a:buFontTx/>
              <a:buNone/>
            </a:pPr>
            <a:endParaRPr lang="en-US" sz="1000"/>
          </a:p>
          <a:p>
            <a:pPr>
              <a:lnSpc>
                <a:spcPct val="90000"/>
              </a:lnSpc>
              <a:buFontTx/>
              <a:buNone/>
            </a:pPr>
            <a:endParaRPr lang="en-US" sz="1000"/>
          </a:p>
          <a:p>
            <a:pPr>
              <a:lnSpc>
                <a:spcPct val="90000"/>
              </a:lnSpc>
              <a:buFontTx/>
              <a:buNone/>
            </a:pPr>
            <a:r>
              <a:rPr lang="en-US" sz="1000">
                <a:solidFill>
                  <a:srgbClr val="000000"/>
                </a:solidFill>
              </a:rPr>
              <a:t>(Quartiles Q1 (lo) - Q4 (hi))</a:t>
            </a:r>
            <a:endParaRPr lang="en-US" sz="1600" b="1" i="1" u="sng">
              <a:solidFill>
                <a:srgbClr val="000000"/>
              </a:solidFill>
            </a:endParaRPr>
          </a:p>
          <a:p>
            <a:pPr>
              <a:lnSpc>
                <a:spcPct val="90000"/>
              </a:lnSpc>
              <a:buFontTx/>
              <a:buNone/>
            </a:pPr>
            <a:r>
              <a:rPr lang="en-US" sz="1600" b="1" i="1" u="sng">
                <a:solidFill>
                  <a:srgbClr val="000000"/>
                </a:solidFill>
              </a:rPr>
              <a:t>All         r=.27</a:t>
            </a:r>
            <a:r>
              <a:rPr lang="en-US" sz="1600" i="1" u="sng">
                <a:solidFill>
                  <a:srgbClr val="000000"/>
                </a:solidFill>
              </a:rPr>
              <a:t>,</a:t>
            </a:r>
            <a:r>
              <a:rPr lang="en-US" sz="1600" i="1">
                <a:solidFill>
                  <a:srgbClr val="000000"/>
                </a:solidFill>
              </a:rPr>
              <a:t> n=219328</a:t>
            </a:r>
            <a:endParaRPr lang="en-US" sz="1600" i="1" u="sng">
              <a:solidFill>
                <a:srgbClr val="000000"/>
              </a:solidFill>
            </a:endParaRPr>
          </a:p>
          <a:p>
            <a:pPr>
              <a:lnSpc>
                <a:spcPct val="90000"/>
              </a:lnSpc>
              <a:buFontTx/>
              <a:buNone/>
            </a:pPr>
            <a:r>
              <a:rPr lang="en-US" sz="1400">
                <a:solidFill>
                  <a:srgbClr val="000000"/>
                </a:solidFill>
              </a:rPr>
              <a:t>Q1 (lo)    r=.26, n=54832</a:t>
            </a:r>
          </a:p>
          <a:p>
            <a:pPr>
              <a:lnSpc>
                <a:spcPct val="90000"/>
              </a:lnSpc>
              <a:buFontTx/>
              <a:buNone/>
            </a:pPr>
            <a:r>
              <a:rPr lang="en-US" sz="1400">
                <a:solidFill>
                  <a:srgbClr val="000000"/>
                </a:solidFill>
              </a:rPr>
              <a:t>Q2          r=.18, n=54832</a:t>
            </a:r>
          </a:p>
          <a:p>
            <a:pPr>
              <a:lnSpc>
                <a:spcPct val="90000"/>
              </a:lnSpc>
              <a:buFontTx/>
              <a:buNone/>
            </a:pPr>
            <a:r>
              <a:rPr lang="en-US" sz="1400">
                <a:solidFill>
                  <a:srgbClr val="000000"/>
                </a:solidFill>
              </a:rPr>
              <a:t>Q3          r=.28, n=54832</a:t>
            </a:r>
          </a:p>
          <a:p>
            <a:pPr>
              <a:lnSpc>
                <a:spcPct val="90000"/>
              </a:lnSpc>
              <a:buFontTx/>
              <a:buNone/>
            </a:pPr>
            <a:r>
              <a:rPr lang="en-US" sz="1400" b="1">
                <a:solidFill>
                  <a:srgbClr val="000000"/>
                </a:solidFill>
              </a:rPr>
              <a:t>Q4 (hi)    r=.34,</a:t>
            </a:r>
            <a:r>
              <a:rPr lang="en-US" sz="1400">
                <a:solidFill>
                  <a:srgbClr val="000000"/>
                </a:solidFill>
              </a:rPr>
              <a:t> n=54832</a:t>
            </a:r>
          </a:p>
          <a:p>
            <a:pPr>
              <a:lnSpc>
                <a:spcPct val="90000"/>
              </a:lnSpc>
              <a:buFontTx/>
              <a:buNone/>
            </a:pPr>
            <a:endParaRPr lang="en-US" sz="1400">
              <a:solidFill>
                <a:srgbClr val="000000"/>
              </a:solidFill>
            </a:endParaRPr>
          </a:p>
          <a:p>
            <a:pPr>
              <a:lnSpc>
                <a:spcPct val="90000"/>
              </a:lnSpc>
              <a:buFontTx/>
              <a:buNone/>
            </a:pPr>
            <a:endParaRPr lang="en-US" sz="1600" b="1" i="1" u="sng">
              <a:solidFill>
                <a:srgbClr val="000000"/>
              </a:solidFill>
            </a:endParaRPr>
          </a:p>
          <a:p>
            <a:pPr>
              <a:lnSpc>
                <a:spcPct val="90000"/>
              </a:lnSpc>
              <a:buFontTx/>
              <a:buNone/>
            </a:pPr>
            <a:r>
              <a:rPr lang="en-US" sz="1600" b="1" i="1" u="sng">
                <a:solidFill>
                  <a:srgbClr val="000000"/>
                </a:solidFill>
              </a:rPr>
              <a:t>hep      r=.33</a:t>
            </a:r>
            <a:r>
              <a:rPr lang="en-US" sz="1600" i="1" u="sng">
                <a:solidFill>
                  <a:srgbClr val="000000"/>
                </a:solidFill>
              </a:rPr>
              <a:t>, </a:t>
            </a:r>
            <a:r>
              <a:rPr lang="en-US" sz="1600" i="1">
                <a:solidFill>
                  <a:srgbClr val="000000"/>
                </a:solidFill>
              </a:rPr>
              <a:t>n=74020 </a:t>
            </a:r>
          </a:p>
          <a:p>
            <a:pPr>
              <a:lnSpc>
                <a:spcPct val="90000"/>
              </a:lnSpc>
              <a:buFontTx/>
              <a:buNone/>
            </a:pPr>
            <a:r>
              <a:rPr lang="en-US" sz="1400">
                <a:solidFill>
                  <a:srgbClr val="000000"/>
                </a:solidFill>
              </a:rPr>
              <a:t>Q1 (lo)   r=.23, n=18505</a:t>
            </a:r>
          </a:p>
          <a:p>
            <a:pPr>
              <a:lnSpc>
                <a:spcPct val="90000"/>
              </a:lnSpc>
              <a:buFontTx/>
              <a:buNone/>
            </a:pPr>
            <a:r>
              <a:rPr lang="en-US" sz="1400">
                <a:solidFill>
                  <a:srgbClr val="000000"/>
                </a:solidFill>
              </a:rPr>
              <a:t>Q2         r=.23, n=18505</a:t>
            </a:r>
          </a:p>
          <a:p>
            <a:pPr>
              <a:lnSpc>
                <a:spcPct val="90000"/>
              </a:lnSpc>
              <a:buFontTx/>
              <a:buNone/>
            </a:pPr>
            <a:r>
              <a:rPr lang="en-US" sz="1400">
                <a:solidFill>
                  <a:srgbClr val="000000"/>
                </a:solidFill>
              </a:rPr>
              <a:t>Q3         r=.30, n=18505</a:t>
            </a:r>
          </a:p>
          <a:p>
            <a:pPr>
              <a:lnSpc>
                <a:spcPct val="90000"/>
              </a:lnSpc>
              <a:buFontTx/>
              <a:buNone/>
            </a:pPr>
            <a:r>
              <a:rPr lang="en-US" sz="1400" b="1">
                <a:solidFill>
                  <a:srgbClr val="000000"/>
                </a:solidFill>
              </a:rPr>
              <a:t>Q4 (hi)   r=.50</a:t>
            </a:r>
            <a:r>
              <a:rPr lang="en-US" sz="1400">
                <a:solidFill>
                  <a:srgbClr val="000000"/>
                </a:solidFill>
              </a:rPr>
              <a:t>, n=18505</a:t>
            </a:r>
          </a:p>
          <a:p>
            <a:pPr>
              <a:lnSpc>
                <a:spcPct val="90000"/>
              </a:lnSpc>
              <a:buFontTx/>
              <a:buNone/>
            </a:pPr>
            <a:endParaRPr lang="en-US" sz="1000">
              <a:solidFill>
                <a:srgbClr val="000000"/>
              </a:solidFill>
            </a:endParaRPr>
          </a:p>
          <a:p>
            <a:pPr>
              <a:lnSpc>
                <a:spcPct val="90000"/>
              </a:lnSpc>
              <a:buFontTx/>
              <a:buNone/>
            </a:pPr>
            <a:r>
              <a:rPr lang="en-US" sz="1600">
                <a:solidFill>
                  <a:srgbClr val="000000"/>
                </a:solidFill>
              </a:rPr>
              <a:t>(correlation is highest for high-citation papers/authors)</a:t>
            </a:r>
          </a:p>
        </p:txBody>
      </p:sp>
      <p:pic>
        <p:nvPicPr>
          <p:cNvPr id="340996" name="Picture 4" descr="statistics.png                                                 0000B8F1HarnDisk OSX                   B7C7AF91:"/>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304800" y="179260"/>
            <a:ext cx="3509772" cy="2808415"/>
          </a:xfrm>
        </p:spPr>
      </p:pic>
      <p:pic>
        <p:nvPicPr>
          <p:cNvPr id="340997" name="Picture 5" descr="statistics1.png                                                0000B8F1HarnDisk OSX                   B7C7AF91:"/>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228600" y="3429000"/>
            <a:ext cx="3581400" cy="2863628"/>
          </a:xfrm>
        </p:spPr>
      </p:pic>
      <p:sp>
        <p:nvSpPr>
          <p:cNvPr id="340998" name="Text Box 6"/>
          <p:cNvSpPr txBox="1">
            <a:spLocks noChangeArrowheads="1"/>
          </p:cNvSpPr>
          <p:nvPr/>
        </p:nvSpPr>
        <p:spPr bwMode="auto">
          <a:xfrm>
            <a:off x="0" y="2895600"/>
            <a:ext cx="26193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a:solidFill>
                  <a:srgbClr val="E00202"/>
                </a:solidFill>
                <a:effectLst/>
              </a:rPr>
              <a:t>Most papers are not cited at all</a:t>
            </a:r>
            <a:endParaRPr lang="en-US" dirty="0">
              <a:effectLst/>
            </a:endParaRPr>
          </a:p>
        </p:txBody>
      </p:sp>
      <p:sp>
        <p:nvSpPr>
          <p:cNvPr id="340999" name="Rectangle 7"/>
          <p:cNvSpPr>
            <a:spLocks noChangeArrowheads="1"/>
          </p:cNvSpPr>
          <p:nvPr/>
        </p:nvSpPr>
        <p:spPr bwMode="auto">
          <a:xfrm>
            <a:off x="304800" y="6019800"/>
            <a:ext cx="5070619"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b="1" dirty="0">
                <a:solidFill>
                  <a:srgbClr val="00D965"/>
                </a:solidFill>
                <a:effectLst/>
              </a:rPr>
              <a:t>Average UK downloads per paper: 10 </a:t>
            </a:r>
          </a:p>
          <a:p>
            <a:r>
              <a:rPr lang="en-US" sz="2000" b="1" dirty="0">
                <a:solidFill>
                  <a:srgbClr val="00D965"/>
                </a:solidFill>
                <a:effectLst/>
              </a:rPr>
              <a:t>(UK site only: 18 mirror sites in all)</a:t>
            </a:r>
          </a:p>
        </p:txBody>
      </p:sp>
    </p:spTree>
    <p:extLst>
      <p:ext uri="{BB962C8B-B14F-4D97-AF65-F5344CB8AC3E}">
        <p14:creationId xmlns:p14="http://schemas.microsoft.com/office/powerpoint/2010/main" val="15528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997"/>
                                        </p:tgtEl>
                                        <p:attrNameLst>
                                          <p:attrName>style.visibility</p:attrName>
                                        </p:attrNameLst>
                                      </p:cBhvr>
                                      <p:to>
                                        <p:strVal val="visible"/>
                                      </p:to>
                                    </p:set>
                                    <p:anim calcmode="lin" valueType="num">
                                      <p:cBhvr additive="base">
                                        <p:cTn id="7" dur="500" fill="hold"/>
                                        <p:tgtEl>
                                          <p:spTgt spid="340997"/>
                                        </p:tgtEl>
                                        <p:attrNameLst>
                                          <p:attrName>ppt_x</p:attrName>
                                        </p:attrNameLst>
                                      </p:cBhvr>
                                      <p:tavLst>
                                        <p:tav tm="0">
                                          <p:val>
                                            <p:strVal val="#ppt_x"/>
                                          </p:val>
                                        </p:tav>
                                        <p:tav tm="100000">
                                          <p:val>
                                            <p:strVal val="#ppt_x"/>
                                          </p:val>
                                        </p:tav>
                                      </p:tavLst>
                                    </p:anim>
                                    <p:anim calcmode="lin" valueType="num">
                                      <p:cBhvr additive="base">
                                        <p:cTn id="8" dur="500" fill="hold"/>
                                        <p:tgtEl>
                                          <p:spTgt spid="3409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0999"/>
                                        </p:tgtEl>
                                        <p:attrNameLst>
                                          <p:attrName>style.visibility</p:attrName>
                                        </p:attrNameLst>
                                      </p:cBhvr>
                                      <p:to>
                                        <p:strVal val="visible"/>
                                      </p:to>
                                    </p:set>
                                    <p:anim calcmode="lin" valueType="num">
                                      <p:cBhvr additive="base">
                                        <p:cTn id="11" dur="500" fill="hold"/>
                                        <p:tgtEl>
                                          <p:spTgt spid="340999"/>
                                        </p:tgtEl>
                                        <p:attrNameLst>
                                          <p:attrName>ppt_x</p:attrName>
                                        </p:attrNameLst>
                                      </p:cBhvr>
                                      <p:tavLst>
                                        <p:tav tm="0">
                                          <p:val>
                                            <p:strVal val="#ppt_x"/>
                                          </p:val>
                                        </p:tav>
                                        <p:tav tm="100000">
                                          <p:val>
                                            <p:strVal val="#ppt_x"/>
                                          </p:val>
                                        </p:tav>
                                      </p:tavLst>
                                    </p:anim>
                                    <p:anim calcmode="lin" valueType="num">
                                      <p:cBhvr additive="base">
                                        <p:cTn id="12" dur="500" fill="hold"/>
                                        <p:tgtEl>
                                          <p:spTgt spid="3409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0994"/>
                                        </p:tgtEl>
                                        <p:attrNameLst>
                                          <p:attrName>style.visibility</p:attrName>
                                        </p:attrNameLst>
                                      </p:cBhvr>
                                      <p:to>
                                        <p:strVal val="visible"/>
                                      </p:to>
                                    </p:set>
                                    <p:anim calcmode="lin" valueType="num">
                                      <p:cBhvr additive="base">
                                        <p:cTn id="17" dur="500" fill="hold"/>
                                        <p:tgtEl>
                                          <p:spTgt spid="340994"/>
                                        </p:tgtEl>
                                        <p:attrNameLst>
                                          <p:attrName>ppt_x</p:attrName>
                                        </p:attrNameLst>
                                      </p:cBhvr>
                                      <p:tavLst>
                                        <p:tav tm="0">
                                          <p:val>
                                            <p:strVal val="#ppt_x"/>
                                          </p:val>
                                        </p:tav>
                                        <p:tav tm="100000">
                                          <p:val>
                                            <p:strVal val="#ppt_x"/>
                                          </p:val>
                                        </p:tav>
                                      </p:tavLst>
                                    </p:anim>
                                    <p:anim calcmode="lin" valueType="num">
                                      <p:cBhvr additive="base">
                                        <p:cTn id="18" dur="500" fill="hold"/>
                                        <p:tgtEl>
                                          <p:spTgt spid="34099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0995"/>
                                        </p:tgtEl>
                                        <p:attrNameLst>
                                          <p:attrName>style.visibility</p:attrName>
                                        </p:attrNameLst>
                                      </p:cBhvr>
                                      <p:to>
                                        <p:strVal val="visible"/>
                                      </p:to>
                                    </p:set>
                                    <p:anim calcmode="lin" valueType="num">
                                      <p:cBhvr additive="base">
                                        <p:cTn id="21" dur="500" fill="hold"/>
                                        <p:tgtEl>
                                          <p:spTgt spid="340995"/>
                                        </p:tgtEl>
                                        <p:attrNameLst>
                                          <p:attrName>ppt_x</p:attrName>
                                        </p:attrNameLst>
                                      </p:cBhvr>
                                      <p:tavLst>
                                        <p:tav tm="0">
                                          <p:val>
                                            <p:strVal val="#ppt_x"/>
                                          </p:val>
                                        </p:tav>
                                        <p:tav tm="100000">
                                          <p:val>
                                            <p:strVal val="#ppt_x"/>
                                          </p:val>
                                        </p:tav>
                                      </p:tavLst>
                                    </p:anim>
                                    <p:anim calcmode="lin" valueType="num">
                                      <p:cBhvr additive="base">
                                        <p:cTn id="22" dur="500" fill="hold"/>
                                        <p:tgtEl>
                                          <p:spTgt spid="340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p:bldP spid="340995" grpId="0"/>
      <p:bldP spid="3409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 y="420625"/>
            <a:ext cx="8919210" cy="1536192"/>
          </a:xfrm>
        </p:spPr>
        <p:txBody>
          <a:bodyPr>
            <a:normAutofit fontScale="90000"/>
          </a:bodyPr>
          <a:lstStyle/>
          <a:p>
            <a:r>
              <a:rPr lang="en-US" b="1" dirty="0"/>
              <a:t>Publishing models for scholarly </a:t>
            </a:r>
            <a:br>
              <a:rPr lang="en-US" b="1" dirty="0"/>
            </a:br>
            <a:r>
              <a:rPr lang="en-US" b="1" dirty="0"/>
              <a:t>journals</a:t>
            </a:r>
            <a:br>
              <a:rPr lang="en-US" b="1" dirty="0"/>
            </a:br>
            <a:endParaRPr lang="en-US" b="1" dirty="0"/>
          </a:p>
        </p:txBody>
      </p:sp>
      <p:sp>
        <p:nvSpPr>
          <p:cNvPr id="3" name="Content Placeholder 2"/>
          <p:cNvSpPr>
            <a:spLocks noGrp="1"/>
          </p:cNvSpPr>
          <p:nvPr>
            <p:ph sz="half" idx="1"/>
          </p:nvPr>
        </p:nvSpPr>
        <p:spPr>
          <a:xfrm>
            <a:off x="224790" y="1295400"/>
            <a:ext cx="8385810" cy="2993263"/>
          </a:xfrm>
        </p:spPr>
        <p:txBody>
          <a:bodyPr>
            <a:noAutofit/>
          </a:bodyPr>
          <a:lstStyle/>
          <a:p>
            <a:r>
              <a:rPr lang="en-US" sz="3200" dirty="0"/>
              <a:t>Traditional (subscription) model</a:t>
            </a:r>
          </a:p>
          <a:p>
            <a:pPr algn="just"/>
            <a:r>
              <a:rPr lang="en-US" sz="3200" dirty="0"/>
              <a:t>Gold open access = free to reader, author pays a fee</a:t>
            </a:r>
          </a:p>
          <a:p>
            <a:pPr algn="just"/>
            <a:r>
              <a:rPr lang="en-US" sz="3200" dirty="0"/>
              <a:t>Platinum open-access = free to author, free to reader</a:t>
            </a:r>
          </a:p>
          <a:p>
            <a:pPr algn="just"/>
            <a:r>
              <a:rPr lang="en-US" sz="3200" dirty="0"/>
              <a:t>Delayed open access = subscription model but OA after some time</a:t>
            </a:r>
          </a:p>
          <a:p>
            <a:pPr algn="just"/>
            <a:r>
              <a:rPr lang="en-US" sz="3200" b="1" dirty="0">
                <a:solidFill>
                  <a:srgbClr val="009646"/>
                </a:solidFill>
                <a:effectLst>
                  <a:outerShdw blurRad="38100" dist="38100" dir="2700000" algn="tl">
                    <a:srgbClr val="000000"/>
                  </a:outerShdw>
                </a:effectLst>
              </a:rPr>
              <a:t>Green Open Access: Open-Access Self-Archiving (Traditional + </a:t>
            </a:r>
            <a:r>
              <a:rPr lang="en-US" sz="3200" b="1" dirty="0" err="1">
                <a:solidFill>
                  <a:srgbClr val="009646"/>
                </a:solidFill>
                <a:effectLst>
                  <a:outerShdw blurRad="38100" dist="38100" dir="2700000" algn="tl">
                    <a:srgbClr val="000000"/>
                  </a:outerShdw>
                </a:effectLst>
              </a:rPr>
              <a:t>Arxiv</a:t>
            </a:r>
            <a:r>
              <a:rPr lang="en-US" sz="3200" b="1" dirty="0">
                <a:solidFill>
                  <a:srgbClr val="009646"/>
                </a:solidFill>
                <a:effectLst>
                  <a:outerShdw blurRad="38100" dist="38100" dir="2700000" algn="tl">
                    <a:srgbClr val="000000"/>
                  </a:outerShdw>
                </a:effectLst>
              </a:rPr>
              <a:t>)</a:t>
            </a:r>
            <a:endParaRPr lang="en-US" sz="3200" dirty="0">
              <a:solidFill>
                <a:srgbClr val="009646"/>
              </a:solidFill>
              <a:effectLst>
                <a:outerShdw blurRad="38100" dist="38100" dir="2700000" algn="tl">
                  <a:srgbClr val="000000"/>
                </a:outerShdw>
              </a:effectLst>
            </a:endParaRPr>
          </a:p>
          <a:p>
            <a:pPr marL="0" indent="0">
              <a:buNone/>
            </a:pPr>
            <a:r>
              <a:rPr lang="en-US" sz="1200" dirty="0"/>
              <a:t>Slide adapted from </a:t>
            </a:r>
            <a:r>
              <a:rPr lang="en-US" sz="1200" b="1" dirty="0"/>
              <a:t>Predatory Publishers are Poisoning Scholarly Communication by </a:t>
            </a:r>
            <a:r>
              <a:rPr lang="en-US" sz="1200" b="1" dirty="0" err="1"/>
              <a:t>y</a:t>
            </a:r>
            <a:r>
              <a:rPr lang="en-US" sz="1200" dirty="0" err="1"/>
              <a:t>Jeffrey</a:t>
            </a:r>
            <a:r>
              <a:rPr lang="en-US" sz="1200" dirty="0"/>
              <a:t> </a:t>
            </a:r>
            <a:r>
              <a:rPr lang="en-US" sz="1200" dirty="0" err="1"/>
              <a:t>Beall</a:t>
            </a:r>
            <a:r>
              <a:rPr lang="en-US" sz="1200" dirty="0"/>
              <a:t> UC Denver</a:t>
            </a:r>
          </a:p>
          <a:p>
            <a:pPr algn="just"/>
            <a:endParaRPr lang="en-US" sz="3200" dirty="0"/>
          </a:p>
          <a:p>
            <a:pPr algn="just"/>
            <a:endParaRPr lang="en-US" sz="3200" dirty="0"/>
          </a:p>
        </p:txBody>
      </p:sp>
    </p:spTree>
    <p:extLst>
      <p:ext uri="{BB962C8B-B14F-4D97-AF65-F5344CB8AC3E}">
        <p14:creationId xmlns:p14="http://schemas.microsoft.com/office/powerpoint/2010/main" val="4087171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588137"/>
            <a:ext cx="8229600" cy="914400"/>
          </a:xfrm>
        </p:spPr>
        <p:txBody>
          <a:bodyPr>
            <a:normAutofit fontScale="90000"/>
          </a:bodyPr>
          <a:lstStyle/>
          <a:p>
            <a:r>
              <a:rPr lang="en-US" b="1" dirty="0"/>
              <a:t>Some economic aspects of open access</a:t>
            </a:r>
          </a:p>
        </p:txBody>
      </p:sp>
      <p:sp>
        <p:nvSpPr>
          <p:cNvPr id="3" name="Content Placeholder 2"/>
          <p:cNvSpPr>
            <a:spLocks noGrp="1"/>
          </p:cNvSpPr>
          <p:nvPr>
            <p:ph idx="1"/>
          </p:nvPr>
        </p:nvSpPr>
        <p:spPr>
          <a:xfrm>
            <a:off x="381000" y="1524000"/>
            <a:ext cx="8309000" cy="3221863"/>
          </a:xfrm>
        </p:spPr>
        <p:txBody>
          <a:bodyPr/>
          <a:lstStyle/>
          <a:p>
            <a:r>
              <a:rPr lang="en-US" sz="3200" dirty="0"/>
              <a:t>The change from subscription-financed journals to author-financed journals has many negative, unanticipated effects</a:t>
            </a:r>
          </a:p>
          <a:p>
            <a:r>
              <a:rPr lang="en-US" sz="3200" dirty="0"/>
              <a:t>New business models focus on authors as revenue source</a:t>
            </a:r>
          </a:p>
          <a:p>
            <a:r>
              <a:rPr lang="en-US" sz="3200" dirty="0"/>
              <a:t>Conflict of interest: more papers accepted = more income</a:t>
            </a:r>
          </a:p>
          <a:p>
            <a:r>
              <a:rPr lang="en-US" sz="3200" dirty="0"/>
              <a:t>Not all subscription journals are good; not all OA journals are bad</a:t>
            </a:r>
          </a:p>
          <a:p>
            <a:endParaRPr lang="en-US" dirty="0"/>
          </a:p>
        </p:txBody>
      </p:sp>
    </p:spTree>
    <p:extLst>
      <p:ext uri="{BB962C8B-B14F-4D97-AF65-F5344CB8AC3E}">
        <p14:creationId xmlns:p14="http://schemas.microsoft.com/office/powerpoint/2010/main" val="10870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583127" y="1295400"/>
            <a:ext cx="3872679" cy="5448300"/>
          </a:xfrm>
          <a:prstGeom prst="rect">
            <a:avLst/>
          </a:prstGeom>
        </p:spPr>
      </p:pic>
      <p:sp>
        <p:nvSpPr>
          <p:cNvPr id="2" name="Title 1"/>
          <p:cNvSpPr>
            <a:spLocks noGrp="1"/>
          </p:cNvSpPr>
          <p:nvPr>
            <p:ph type="title"/>
          </p:nvPr>
        </p:nvSpPr>
        <p:spPr>
          <a:xfrm>
            <a:off x="80010" y="131446"/>
            <a:ext cx="6078474" cy="965835"/>
          </a:xfrm>
        </p:spPr>
        <p:txBody>
          <a:bodyPr>
            <a:normAutofit/>
          </a:bodyPr>
          <a:lstStyle/>
          <a:p>
            <a:r>
              <a:rPr lang="en-US" b="1" dirty="0"/>
              <a:t>Predatory publishers</a:t>
            </a:r>
          </a:p>
        </p:txBody>
      </p:sp>
      <p:sp>
        <p:nvSpPr>
          <p:cNvPr id="3" name="Content Placeholder 2"/>
          <p:cNvSpPr>
            <a:spLocks noGrp="1"/>
          </p:cNvSpPr>
          <p:nvPr>
            <p:ph sz="half" idx="1"/>
          </p:nvPr>
        </p:nvSpPr>
        <p:spPr>
          <a:xfrm>
            <a:off x="247650" y="1143000"/>
            <a:ext cx="3886200" cy="5520055"/>
          </a:xfrm>
        </p:spPr>
        <p:txBody>
          <a:bodyPr>
            <a:normAutofit fontScale="77500" lnSpcReduction="20000"/>
          </a:bodyPr>
          <a:lstStyle/>
          <a:p>
            <a:pPr algn="just"/>
            <a:r>
              <a:rPr lang="en-US" dirty="0"/>
              <a:t>Predatory publishers (journals) are those that exploit the gold open-access model for their own profit</a:t>
            </a:r>
          </a:p>
          <a:p>
            <a:pPr algn="just"/>
            <a:r>
              <a:rPr lang="en-US" dirty="0"/>
              <a:t>They take advantage of, exploit, and pander to scholarly authors</a:t>
            </a:r>
          </a:p>
          <a:p>
            <a:pPr algn="just"/>
            <a:r>
              <a:rPr lang="en-US" dirty="0"/>
              <a:t>They pretend to be legitimate, copying established and respected journals' websites and practices</a:t>
            </a:r>
          </a:p>
          <a:p>
            <a:pPr algn="just"/>
            <a:r>
              <a:rPr lang="en-US" dirty="0"/>
              <a:t>Many do a poor or fake peer review</a:t>
            </a:r>
          </a:p>
          <a:p>
            <a:pPr algn="just"/>
            <a:r>
              <a:rPr lang="en-US" dirty="0"/>
              <a:t>While </a:t>
            </a:r>
            <a:r>
              <a:rPr lang="en-US" dirty="0" err="1"/>
              <a:t>Beall</a:t>
            </a:r>
            <a:r>
              <a:rPr lang="en-US" dirty="0"/>
              <a:t> address journals, There are also predatory conferences.. </a:t>
            </a:r>
          </a:p>
        </p:txBody>
      </p:sp>
    </p:spTree>
    <p:extLst>
      <p:ext uri="{BB962C8B-B14F-4D97-AF65-F5344CB8AC3E}">
        <p14:creationId xmlns:p14="http://schemas.microsoft.com/office/powerpoint/2010/main" val="68925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9EA0-B7E5-8647-9D73-2A0D7C1CC692}"/>
              </a:ext>
            </a:extLst>
          </p:cNvPr>
          <p:cNvSpPr>
            <a:spLocks noGrp="1"/>
          </p:cNvSpPr>
          <p:nvPr>
            <p:ph type="title"/>
          </p:nvPr>
        </p:nvSpPr>
        <p:spPr/>
        <p:txBody>
          <a:bodyPr/>
          <a:lstStyle/>
          <a:p>
            <a:r>
              <a:rPr lang="en-US" sz="3200" dirty="0"/>
              <a:t>Top Red Flags for Predatory Conferences</a:t>
            </a:r>
          </a:p>
        </p:txBody>
      </p:sp>
      <p:sp>
        <p:nvSpPr>
          <p:cNvPr id="3" name="Content Placeholder 2">
            <a:extLst>
              <a:ext uri="{FF2B5EF4-FFF2-40B4-BE49-F238E27FC236}">
                <a16:creationId xmlns:a16="http://schemas.microsoft.com/office/drawing/2014/main" id="{4720A033-A20A-364E-BCA3-017095096809}"/>
              </a:ext>
            </a:extLst>
          </p:cNvPr>
          <p:cNvSpPr>
            <a:spLocks noGrp="1"/>
          </p:cNvSpPr>
          <p:nvPr>
            <p:ph sz="half" idx="1"/>
          </p:nvPr>
        </p:nvSpPr>
        <p:spPr>
          <a:xfrm>
            <a:off x="457200" y="1143000"/>
            <a:ext cx="4013200" cy="4457700"/>
          </a:xfrm>
        </p:spPr>
        <p:txBody>
          <a:bodyPr/>
          <a:lstStyle/>
          <a:p>
            <a:r>
              <a:rPr lang="en-US" dirty="0"/>
              <a:t>Email to you inviting you to apply, especially with your name</a:t>
            </a:r>
          </a:p>
          <a:p>
            <a:r>
              <a:rPr lang="en-US" dirty="0"/>
              <a:t>Not in google scholar under metrics</a:t>
            </a:r>
          </a:p>
          <a:p>
            <a:r>
              <a:rPr lang="en-US" dirty="0"/>
              <a:t>Unrealistic review timelines</a:t>
            </a:r>
          </a:p>
          <a:p>
            <a:r>
              <a:rPr lang="en-US" dirty="0"/>
              <a:t>Part of large multi-topic conference </a:t>
            </a:r>
          </a:p>
          <a:p>
            <a:endParaRPr lang="en-US" dirty="0"/>
          </a:p>
        </p:txBody>
      </p:sp>
      <p:sp>
        <p:nvSpPr>
          <p:cNvPr id="4" name="Content Placeholder 3">
            <a:extLst>
              <a:ext uri="{FF2B5EF4-FFF2-40B4-BE49-F238E27FC236}">
                <a16:creationId xmlns:a16="http://schemas.microsoft.com/office/drawing/2014/main" id="{7AAC7448-82AD-2340-A38E-B8CBCE9E2705}"/>
              </a:ext>
            </a:extLst>
          </p:cNvPr>
          <p:cNvSpPr>
            <a:spLocks noGrp="1"/>
          </p:cNvSpPr>
          <p:nvPr>
            <p:ph sz="half" idx="2"/>
          </p:nvPr>
        </p:nvSpPr>
        <p:spPr>
          <a:xfrm>
            <a:off x="4622800" y="1143000"/>
            <a:ext cx="4013200" cy="4457700"/>
          </a:xfrm>
        </p:spPr>
        <p:txBody>
          <a:bodyPr/>
          <a:lstStyle/>
          <a:p>
            <a:r>
              <a:rPr lang="en-US" dirty="0"/>
              <a:t>No listing of program committee </a:t>
            </a:r>
          </a:p>
          <a:p>
            <a:r>
              <a:rPr lang="en-US" dirty="0"/>
              <a:t>Old topic with new conference.</a:t>
            </a:r>
          </a:p>
          <a:p>
            <a:r>
              <a:rPr lang="en-US" dirty="0"/>
              <a:t>Insufficient Contact Information</a:t>
            </a:r>
          </a:p>
          <a:p>
            <a:r>
              <a:rPr lang="en-US" dirty="0"/>
              <a:t>Unclear Author Fee structure</a:t>
            </a:r>
          </a:p>
          <a:p>
            <a:r>
              <a:rPr lang="en-US" dirty="0"/>
              <a:t>False Index Claims</a:t>
            </a:r>
          </a:p>
          <a:p>
            <a:r>
              <a:rPr lang="en-US" dirty="0"/>
              <a:t>No ISSN/ISBN</a:t>
            </a:r>
          </a:p>
          <a:p>
            <a:endParaRPr lang="en-US" dirty="0"/>
          </a:p>
        </p:txBody>
      </p:sp>
    </p:spTree>
    <p:extLst>
      <p:ext uri="{BB962C8B-B14F-4D97-AF65-F5344CB8AC3E}">
        <p14:creationId xmlns:p14="http://schemas.microsoft.com/office/powerpoint/2010/main" val="947875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CBE7-57F1-4545-8E72-74482951E1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45A222-E8C9-3844-A340-62BA647EA743}"/>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1E19CF2F-BEE2-2A4B-8B4D-7B75F91FD14E}"/>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CEFDED2E-EE67-BF49-991F-7A3A13ED7B02}"/>
              </a:ext>
            </a:extLst>
          </p:cNvPr>
          <p:cNvPicPr>
            <a:picLocks noChangeAspect="1"/>
          </p:cNvPicPr>
          <p:nvPr/>
        </p:nvPicPr>
        <p:blipFill>
          <a:blip r:embed="rId2"/>
          <a:stretch>
            <a:fillRect/>
          </a:stretch>
        </p:blipFill>
        <p:spPr>
          <a:xfrm>
            <a:off x="946015" y="-1"/>
            <a:ext cx="7207385" cy="6815837"/>
          </a:xfrm>
          <a:prstGeom prst="rect">
            <a:avLst/>
          </a:prstGeom>
        </p:spPr>
      </p:pic>
    </p:spTree>
    <p:extLst>
      <p:ext uri="{BB962C8B-B14F-4D97-AF65-F5344CB8AC3E}">
        <p14:creationId xmlns:p14="http://schemas.microsoft.com/office/powerpoint/2010/main" val="50201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6306"/>
            <a:ext cx="8129016" cy="1243583"/>
          </a:xfrm>
        </p:spPr>
        <p:txBody>
          <a:bodyPr>
            <a:normAutofit fontScale="90000"/>
          </a:bodyPr>
          <a:lstStyle/>
          <a:p>
            <a:r>
              <a:rPr lang="en-US" b="1" dirty="0"/>
              <a:t>Breakdown of research cultures</a:t>
            </a:r>
            <a:br>
              <a:rPr lang="en-US" b="1" dirty="0"/>
            </a:br>
            <a:endParaRPr lang="en-US" b="1" dirty="0"/>
          </a:p>
        </p:txBody>
      </p:sp>
      <p:sp>
        <p:nvSpPr>
          <p:cNvPr id="3" name="Content Placeholder 2"/>
          <p:cNvSpPr>
            <a:spLocks noGrp="1"/>
          </p:cNvSpPr>
          <p:nvPr>
            <p:ph idx="1"/>
          </p:nvPr>
        </p:nvSpPr>
        <p:spPr>
          <a:xfrm>
            <a:off x="628650" y="1066800"/>
            <a:ext cx="7886700" cy="5110163"/>
          </a:xfrm>
        </p:spPr>
        <p:txBody>
          <a:bodyPr>
            <a:noAutofit/>
          </a:bodyPr>
          <a:lstStyle/>
          <a:p>
            <a:r>
              <a:rPr lang="en-US" sz="2400" dirty="0"/>
              <a:t>Undoubtedly some have earned tenure and promotion through easy articles in predatory journals</a:t>
            </a:r>
          </a:p>
          <a:p>
            <a:r>
              <a:rPr lang="en-US" sz="2400" dirty="0"/>
              <a:t>The role of merit in academic advancement is disappearing</a:t>
            </a:r>
          </a:p>
          <a:p>
            <a:r>
              <a:rPr lang="en-US" sz="2400" dirty="0"/>
              <a:t>Never before has so much pseudo-science been published that looks like real science</a:t>
            </a:r>
          </a:p>
          <a:p>
            <a:r>
              <a:rPr lang="en-US" sz="2400" dirty="0"/>
              <a:t>Some academic databases are filled with junk science</a:t>
            </a:r>
          </a:p>
          <a:p>
            <a:r>
              <a:rPr lang="en-US" sz="2400" dirty="0"/>
              <a:t>Many researchers now expect cheap, easy, and fast publishing</a:t>
            </a:r>
          </a:p>
          <a:p>
            <a:r>
              <a:rPr lang="en-US" sz="2400" dirty="0"/>
              <a:t>Open access advocates are in denial about the problems OA has caused</a:t>
            </a:r>
          </a:p>
          <a:p>
            <a:r>
              <a:rPr lang="en-US" sz="2400" dirty="0"/>
              <a:t>It is possible for articles to be published open access yet still hidden</a:t>
            </a:r>
          </a:p>
        </p:txBody>
      </p:sp>
    </p:spTree>
    <p:extLst>
      <p:ext uri="{BB962C8B-B14F-4D97-AF65-F5344CB8AC3E}">
        <p14:creationId xmlns:p14="http://schemas.microsoft.com/office/powerpoint/2010/main" val="67827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304800"/>
            <a:ext cx="8205216" cy="1031875"/>
          </a:xfrm>
        </p:spPr>
        <p:txBody>
          <a:bodyPr>
            <a:noAutofit/>
          </a:bodyPr>
          <a:lstStyle/>
          <a:p>
            <a:r>
              <a:rPr lang="en-US" b="1" dirty="0"/>
              <a:t>Impact on  Scholarly metrics</a:t>
            </a:r>
            <a:br>
              <a:rPr lang="en-US" b="1" dirty="0"/>
            </a:br>
            <a:endParaRPr lang="en-US" b="1" dirty="0"/>
          </a:p>
        </p:txBody>
      </p:sp>
      <p:pic>
        <p:nvPicPr>
          <p:cNvPr id="3" name="Picture 2"/>
          <p:cNvPicPr>
            <a:picLocks noChangeAspect="1"/>
          </p:cNvPicPr>
          <p:nvPr/>
        </p:nvPicPr>
        <p:blipFill>
          <a:blip r:embed="rId3"/>
          <a:stretch>
            <a:fillRect/>
          </a:stretch>
        </p:blipFill>
        <p:spPr>
          <a:xfrm>
            <a:off x="3274711" y="1752600"/>
            <a:ext cx="5656405" cy="3465512"/>
          </a:xfrm>
          <a:prstGeom prst="rect">
            <a:avLst/>
          </a:prstGeom>
        </p:spPr>
      </p:pic>
      <p:sp>
        <p:nvSpPr>
          <p:cNvPr id="4" name="TextBox 3"/>
          <p:cNvSpPr txBox="1"/>
          <p:nvPr/>
        </p:nvSpPr>
        <p:spPr>
          <a:xfrm>
            <a:off x="-1" y="1295400"/>
            <a:ext cx="3274711" cy="4142673"/>
          </a:xfrm>
          <a:prstGeom prst="rect">
            <a:avLst/>
          </a:prstGeom>
          <a:noFill/>
        </p:spPr>
        <p:txBody>
          <a:bodyPr wrap="square" rtlCol="0">
            <a:spAutoFit/>
          </a:bodyPr>
          <a:lstStyle/>
          <a:p>
            <a:pPr marL="285750" indent="-285750">
              <a:buFont typeface="Arial" panose="020B0604020202020204" pitchFamily="34" charset="0"/>
              <a:buChar char="•"/>
            </a:pPr>
            <a:r>
              <a:rPr lang="en-US" sz="2800" dirty="0"/>
              <a:t>Metrics can be somewhat gamed using predatory publishers</a:t>
            </a:r>
          </a:p>
          <a:p>
            <a:pPr marL="285750" indent="-285750">
              <a:buFont typeface="Arial" panose="020B0604020202020204" pitchFamily="34" charset="0"/>
              <a:buChar char="•"/>
            </a:pPr>
            <a:r>
              <a:rPr lang="en-US" sz="2800" dirty="0"/>
              <a:t>Alternative metrics (ISI) gamed too</a:t>
            </a:r>
          </a:p>
          <a:p>
            <a:pPr marL="285750" indent="-285750">
              <a:buFont typeface="Arial" panose="020B0604020202020204" pitchFamily="34" charset="0"/>
              <a:buChar char="•"/>
            </a:pPr>
            <a:r>
              <a:rPr lang="en-US" sz="2800" dirty="0"/>
              <a:t>Backlash against the impact factor</a:t>
            </a:r>
          </a:p>
        </p:txBody>
      </p:sp>
      <p:sp>
        <p:nvSpPr>
          <p:cNvPr id="6" name="TextBox 5"/>
          <p:cNvSpPr txBox="1"/>
          <p:nvPr/>
        </p:nvSpPr>
        <p:spPr>
          <a:xfrm>
            <a:off x="329185" y="5521505"/>
            <a:ext cx="7748016" cy="830997"/>
          </a:xfrm>
          <a:prstGeom prst="rect">
            <a:avLst/>
          </a:prstGeom>
          <a:noFill/>
        </p:spPr>
        <p:txBody>
          <a:bodyPr wrap="square" rtlCol="0">
            <a:spAutoFit/>
          </a:bodyPr>
          <a:lstStyle/>
          <a:p>
            <a:pPr>
              <a:buNone/>
            </a:pPr>
            <a:r>
              <a:rPr lang="en-US" dirty="0"/>
              <a:t>After a blog article by </a:t>
            </a:r>
            <a:r>
              <a:rPr lang="en-US" dirty="0" err="1"/>
              <a:t>Beall</a:t>
            </a:r>
            <a:r>
              <a:rPr lang="en-US" dirty="0"/>
              <a:t> brought up this case,  </a:t>
            </a:r>
            <a:r>
              <a:rPr lang="en-US" dirty="0" err="1"/>
              <a:t>google</a:t>
            </a:r>
            <a:r>
              <a:rPr lang="en-US" dirty="0"/>
              <a:t> change scholar resulting in the drop. </a:t>
            </a:r>
          </a:p>
        </p:txBody>
      </p:sp>
      <p:pic>
        <p:nvPicPr>
          <p:cNvPr id="4098" name="Picture 2" descr="https://scholarlyoa.files.wordpress.com/2014/10/google-schol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307" y="838200"/>
            <a:ext cx="2525095" cy="148812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877CAC-5D5F-1B45-9A7C-97934A84B607}"/>
              </a:ext>
            </a:extLst>
          </p:cNvPr>
          <p:cNvSpPr/>
          <p:nvPr/>
        </p:nvSpPr>
        <p:spPr bwMode="auto">
          <a:xfrm>
            <a:off x="3810000" y="2057400"/>
            <a:ext cx="5121116" cy="684848"/>
          </a:xfrm>
          <a:prstGeom prst="rect">
            <a:avLst/>
          </a:prstGeom>
          <a:solidFill>
            <a:schemeClr val="accent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
        <p:nvSpPr>
          <p:cNvPr id="8" name="Rectangle 7">
            <a:extLst>
              <a:ext uri="{FF2B5EF4-FFF2-40B4-BE49-F238E27FC236}">
                <a16:creationId xmlns:a16="http://schemas.microsoft.com/office/drawing/2014/main" id="{EA0ADD02-9B75-FA43-A4B0-0089DAF8FE10}"/>
              </a:ext>
            </a:extLst>
          </p:cNvPr>
          <p:cNvSpPr/>
          <p:nvPr/>
        </p:nvSpPr>
        <p:spPr bwMode="auto">
          <a:xfrm>
            <a:off x="3849570" y="4114800"/>
            <a:ext cx="5081546" cy="685800"/>
          </a:xfrm>
          <a:prstGeom prst="rect">
            <a:avLst/>
          </a:prstGeom>
          <a:solidFill>
            <a:schemeClr val="accent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
        <p:nvSpPr>
          <p:cNvPr id="9" name="Rectangle 8">
            <a:extLst>
              <a:ext uri="{FF2B5EF4-FFF2-40B4-BE49-F238E27FC236}">
                <a16:creationId xmlns:a16="http://schemas.microsoft.com/office/drawing/2014/main" id="{0F8E5F62-A611-9D4E-8841-276AEACFA55C}"/>
              </a:ext>
            </a:extLst>
          </p:cNvPr>
          <p:cNvSpPr/>
          <p:nvPr/>
        </p:nvSpPr>
        <p:spPr bwMode="auto">
          <a:xfrm>
            <a:off x="4724400" y="1543809"/>
            <a:ext cx="1752600" cy="782513"/>
          </a:xfrm>
          <a:prstGeom prst="rect">
            <a:avLst/>
          </a:prstGeom>
          <a:solidFill>
            <a:schemeClr val="accent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
        <p:nvSpPr>
          <p:cNvPr id="10" name="Rectangle 9">
            <a:extLst>
              <a:ext uri="{FF2B5EF4-FFF2-40B4-BE49-F238E27FC236}">
                <a16:creationId xmlns:a16="http://schemas.microsoft.com/office/drawing/2014/main" id="{CB4FE883-9ED1-E24C-9AB0-A99C80763989}"/>
              </a:ext>
            </a:extLst>
          </p:cNvPr>
          <p:cNvSpPr/>
          <p:nvPr/>
        </p:nvSpPr>
        <p:spPr bwMode="auto">
          <a:xfrm>
            <a:off x="4800600" y="3405079"/>
            <a:ext cx="1752600" cy="782513"/>
          </a:xfrm>
          <a:prstGeom prst="rect">
            <a:avLst/>
          </a:prstGeom>
          <a:solidFill>
            <a:schemeClr val="accent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Tree>
    <p:extLst>
      <p:ext uri="{BB962C8B-B14F-4D97-AF65-F5344CB8AC3E}">
        <p14:creationId xmlns:p14="http://schemas.microsoft.com/office/powerpoint/2010/main" val="7897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6E92-3F36-A84D-B810-C5D89F20433D}"/>
              </a:ext>
            </a:extLst>
          </p:cNvPr>
          <p:cNvSpPr>
            <a:spLocks noGrp="1"/>
          </p:cNvSpPr>
          <p:nvPr>
            <p:ph type="title"/>
          </p:nvPr>
        </p:nvSpPr>
        <p:spPr>
          <a:xfrm>
            <a:off x="76200" y="437699"/>
            <a:ext cx="8661400" cy="914400"/>
          </a:xfrm>
        </p:spPr>
        <p:txBody>
          <a:bodyPr/>
          <a:lstStyle/>
          <a:p>
            <a:r>
              <a:rPr lang="en-US" sz="2800" dirty="0"/>
              <a:t>And people are are still playing their games</a:t>
            </a:r>
            <a:br>
              <a:rPr lang="en-US" sz="2800" dirty="0"/>
            </a:br>
            <a:r>
              <a:rPr lang="en-US" sz="2800" dirty="0"/>
              <a:t>But lawsuits &amp; pressure on employers have reduced publicity</a:t>
            </a:r>
          </a:p>
        </p:txBody>
      </p:sp>
      <p:pic>
        <p:nvPicPr>
          <p:cNvPr id="3" name="Picture 2">
            <a:extLst>
              <a:ext uri="{FF2B5EF4-FFF2-40B4-BE49-F238E27FC236}">
                <a16:creationId xmlns:a16="http://schemas.microsoft.com/office/drawing/2014/main" id="{08887B1C-AE8B-494E-9CE2-0A5BB1EECEB9}"/>
              </a:ext>
            </a:extLst>
          </p:cNvPr>
          <p:cNvPicPr>
            <a:picLocks noChangeAspect="1"/>
          </p:cNvPicPr>
          <p:nvPr/>
        </p:nvPicPr>
        <p:blipFill>
          <a:blip r:embed="rId2"/>
          <a:stretch>
            <a:fillRect/>
          </a:stretch>
        </p:blipFill>
        <p:spPr>
          <a:xfrm>
            <a:off x="0" y="1935961"/>
            <a:ext cx="9144000" cy="2986077"/>
          </a:xfrm>
          <a:prstGeom prst="rect">
            <a:avLst/>
          </a:prstGeom>
        </p:spPr>
      </p:pic>
      <p:sp>
        <p:nvSpPr>
          <p:cNvPr id="4" name="Rectangle 3">
            <a:extLst>
              <a:ext uri="{FF2B5EF4-FFF2-40B4-BE49-F238E27FC236}">
                <a16:creationId xmlns:a16="http://schemas.microsoft.com/office/drawing/2014/main" id="{AE2F9DD1-BABA-6446-9AF2-A5CDC2C3EA33}"/>
              </a:ext>
            </a:extLst>
          </p:cNvPr>
          <p:cNvSpPr/>
          <p:nvPr/>
        </p:nvSpPr>
        <p:spPr bwMode="auto">
          <a:xfrm>
            <a:off x="1447800" y="2133600"/>
            <a:ext cx="2667000" cy="838200"/>
          </a:xfrm>
          <a:prstGeom prst="rect">
            <a:avLst/>
          </a:prstGeom>
          <a:solidFill>
            <a:schemeClr val="accent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
        <p:nvSpPr>
          <p:cNvPr id="5" name="Rectangle 4">
            <a:extLst>
              <a:ext uri="{FF2B5EF4-FFF2-40B4-BE49-F238E27FC236}">
                <a16:creationId xmlns:a16="http://schemas.microsoft.com/office/drawing/2014/main" id="{41803DCC-208B-9543-8AD1-F36973DC2FAE}"/>
              </a:ext>
            </a:extLst>
          </p:cNvPr>
          <p:cNvSpPr/>
          <p:nvPr/>
        </p:nvSpPr>
        <p:spPr bwMode="auto">
          <a:xfrm>
            <a:off x="381000" y="3555662"/>
            <a:ext cx="4800600" cy="1366376"/>
          </a:xfrm>
          <a:prstGeom prst="rect">
            <a:avLst/>
          </a:prstGeom>
          <a:solidFill>
            <a:schemeClr val="accent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accent2"/>
              </a:buClr>
              <a:buSzTx/>
              <a:buFontTx/>
              <a:buChar char="•"/>
              <a:tabLst/>
            </a:pPr>
            <a:endParaRPr kumimoji="0" lang="en-US" sz="2400" b="0" i="0" u="none" strike="noStrike" cap="none" normalizeH="0" baseline="0">
              <a:ln>
                <a:noFill/>
              </a:ln>
              <a:solidFill>
                <a:schemeClr val="bg2"/>
              </a:solidFill>
              <a:effectLst/>
              <a:latin typeface="Tahoma" pitchFamily="34" charset="0"/>
            </a:endParaRPr>
          </a:p>
        </p:txBody>
      </p:sp>
      <p:sp>
        <p:nvSpPr>
          <p:cNvPr id="6" name="Rectangle 5">
            <a:extLst>
              <a:ext uri="{FF2B5EF4-FFF2-40B4-BE49-F238E27FC236}">
                <a16:creationId xmlns:a16="http://schemas.microsoft.com/office/drawing/2014/main" id="{6AA2A0E5-FD12-6B49-AEB2-72017CD6C015}"/>
              </a:ext>
            </a:extLst>
          </p:cNvPr>
          <p:cNvSpPr/>
          <p:nvPr/>
        </p:nvSpPr>
        <p:spPr>
          <a:xfrm>
            <a:off x="228600" y="5119677"/>
            <a:ext cx="7124700" cy="830997"/>
          </a:xfrm>
          <a:prstGeom prst="rect">
            <a:avLst/>
          </a:prstGeom>
        </p:spPr>
        <p:txBody>
          <a:bodyPr wrap="square">
            <a:spAutoFit/>
          </a:bodyPr>
          <a:lstStyle/>
          <a:p>
            <a:r>
              <a:rPr lang="en-US" dirty="0"/>
              <a:t>https://</a:t>
            </a:r>
            <a:r>
              <a:rPr lang="en-US" dirty="0" err="1"/>
              <a:t>www.insidehighered.com</a:t>
            </a:r>
            <a:r>
              <a:rPr lang="en-US" dirty="0"/>
              <a:t>/</a:t>
            </a:r>
            <a:r>
              <a:rPr lang="en-US" dirty="0" err="1"/>
              <a:t>quicktakes</a:t>
            </a:r>
            <a:r>
              <a:rPr lang="en-US" dirty="0"/>
              <a:t>/2015/01/21/scholar-accused-bogus-boost-google-rating</a:t>
            </a:r>
          </a:p>
        </p:txBody>
      </p:sp>
      <p:sp>
        <p:nvSpPr>
          <p:cNvPr id="7" name="Rectangle 6">
            <a:extLst>
              <a:ext uri="{FF2B5EF4-FFF2-40B4-BE49-F238E27FC236}">
                <a16:creationId xmlns:a16="http://schemas.microsoft.com/office/drawing/2014/main" id="{37CDDE06-2E8F-1E4B-B85E-375CB11A8126}"/>
              </a:ext>
            </a:extLst>
          </p:cNvPr>
          <p:cNvSpPr/>
          <p:nvPr/>
        </p:nvSpPr>
        <p:spPr>
          <a:xfrm>
            <a:off x="114300" y="6074994"/>
            <a:ext cx="8001000" cy="461665"/>
          </a:xfrm>
          <a:prstGeom prst="rect">
            <a:avLst/>
          </a:prstGeom>
        </p:spPr>
        <p:txBody>
          <a:bodyPr wrap="square">
            <a:spAutoFit/>
          </a:bodyPr>
          <a:lstStyle/>
          <a:p>
            <a:r>
              <a:rPr lang="en-US" dirty="0"/>
              <a:t>http://</a:t>
            </a:r>
            <a:r>
              <a:rPr lang="en-US" dirty="0" err="1"/>
              <a:t>www.biochemia-medica.com</a:t>
            </a:r>
            <a:r>
              <a:rPr lang="en-US" dirty="0"/>
              <a:t>/2017/27/273</a:t>
            </a:r>
          </a:p>
        </p:txBody>
      </p:sp>
    </p:spTree>
    <p:extLst>
      <p:ext uri="{BB962C8B-B14F-4D97-AF65-F5344CB8AC3E}">
        <p14:creationId xmlns:p14="http://schemas.microsoft.com/office/powerpoint/2010/main" val="397203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4D19D77-DA9F-9F4A-A9F2-A0EC3DFE907A}"/>
              </a:ext>
            </a:extLst>
          </p:cNvPr>
          <p:cNvSpPr>
            <a:spLocks noGrp="1" noChangeArrowheads="1"/>
          </p:cNvSpPr>
          <p:nvPr>
            <p:ph type="title"/>
          </p:nvPr>
        </p:nvSpPr>
        <p:spPr/>
        <p:txBody>
          <a:bodyPr wrap="square" lIns="91440" tIns="45720" rIns="91440" bIns="45720" numCol="1" anchorCtr="0" compatLnSpc="1">
            <a:prstTxWarp prst="textNoShape">
              <a:avLst/>
            </a:prstTxWarp>
          </a:bodyPr>
          <a:lstStyle/>
          <a:p>
            <a:pPr eaLnBrk="1" hangingPunct="1">
              <a:defRPr/>
            </a:pPr>
            <a:r>
              <a:rPr lang="en-US" altLang="en-US" cap="none">
                <a:effectLst>
                  <a:outerShdw blurRad="38100" dist="38100" dir="2700000" algn="tl">
                    <a:srgbClr val="C0C0C0"/>
                  </a:outerShdw>
                </a:effectLst>
                <a:ea typeface="ＭＳ Ｐゴシック" panose="020B0600070205080204" pitchFamily="34" charset="-128"/>
              </a:rPr>
              <a:t>What is a scientific paper</a:t>
            </a:r>
          </a:p>
        </p:txBody>
      </p:sp>
      <p:sp>
        <p:nvSpPr>
          <p:cNvPr id="14338" name="Rectangle 3">
            <a:extLst>
              <a:ext uri="{FF2B5EF4-FFF2-40B4-BE49-F238E27FC236}">
                <a16:creationId xmlns:a16="http://schemas.microsoft.com/office/drawing/2014/main" id="{06FF40DC-13D9-0B4A-9276-684F9179137F}"/>
              </a:ext>
            </a:extLst>
          </p:cNvPr>
          <p:cNvSpPr>
            <a:spLocks noGrp="1"/>
          </p:cNvSpPr>
          <p:nvPr>
            <p:ph type="body" idx="1"/>
          </p:nvPr>
        </p:nvSpPr>
        <p:spPr>
          <a:xfrm>
            <a:off x="381000" y="1219200"/>
            <a:ext cx="8229600" cy="4876800"/>
          </a:xfrm>
        </p:spPr>
        <p:txBody>
          <a:bodyPr/>
          <a:lstStyle/>
          <a:p>
            <a:pPr marL="609600" indent="-609600" eaLnBrk="1" hangingPunct="1"/>
            <a:r>
              <a:rPr lang="en-US" altLang="en-US" sz="2800">
                <a:solidFill>
                  <a:schemeClr val="hlink"/>
                </a:solidFill>
                <a:ea typeface="ＭＳ Ｐゴシック" panose="020B0600070205080204" pitchFamily="34" charset="-128"/>
              </a:rPr>
              <a:t>A scientific paper is a written and published report describing original research results.</a:t>
            </a:r>
          </a:p>
          <a:p>
            <a:pPr marL="609600" indent="-609600" eaLnBrk="1" hangingPunct="1">
              <a:buFont typeface="Wingdings" pitchFamily="2" charset="2"/>
              <a:buAutoNum type="arabicPeriod"/>
            </a:pPr>
            <a:r>
              <a:rPr lang="en-US" altLang="en-US" sz="2800">
                <a:ea typeface="ＭＳ Ｐゴシック" panose="020B0600070205080204" pitchFamily="34" charset="-128"/>
              </a:rPr>
              <a:t>It must be the first publication of original research results,</a:t>
            </a:r>
          </a:p>
          <a:p>
            <a:pPr marL="609600" indent="-609600" eaLnBrk="1" hangingPunct="1">
              <a:buFont typeface="Wingdings" pitchFamily="2" charset="2"/>
              <a:buAutoNum type="arabicPeriod"/>
            </a:pPr>
            <a:r>
              <a:rPr lang="en-US" altLang="en-US" sz="2800">
                <a:ea typeface="ＭＳ Ｐゴシック" panose="020B0600070205080204" pitchFamily="34" charset="-128"/>
              </a:rPr>
              <a:t>In a form whereby peers of the author can repeat the experiments and test the conclusions, and</a:t>
            </a:r>
          </a:p>
          <a:p>
            <a:pPr marL="609600" indent="-609600" eaLnBrk="1" hangingPunct="1">
              <a:buFont typeface="Wingdings" pitchFamily="2" charset="2"/>
              <a:buAutoNum type="arabicPeriod"/>
            </a:pPr>
            <a:r>
              <a:rPr lang="en-US" altLang="en-US" sz="2800">
                <a:ea typeface="ＭＳ Ｐゴシック" panose="020B0600070205080204" pitchFamily="34" charset="-128"/>
              </a:rPr>
              <a:t>In a journal or other source document readily available within the scientific community</a:t>
            </a:r>
            <a:endParaRPr lang="en-US" altLang="en-US" sz="2800">
              <a:solidFill>
                <a:srgbClr val="FF0066"/>
              </a:solidFill>
              <a:ea typeface="ＭＳ Ｐゴシック" panose="020B0600070205080204" pitchFamily="34" charset="-128"/>
            </a:endParaRPr>
          </a:p>
        </p:txBody>
      </p:sp>
    </p:spTree>
    <p:extLst>
      <p:ext uri="{BB962C8B-B14F-4D97-AF65-F5344CB8AC3E}">
        <p14:creationId xmlns:p14="http://schemas.microsoft.com/office/powerpoint/2010/main" val="2359200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482600"/>
            <a:ext cx="8229600" cy="914400"/>
          </a:xfrm>
        </p:spPr>
        <p:txBody>
          <a:bodyPr>
            <a:normAutofit fontScale="90000"/>
          </a:bodyPr>
          <a:lstStyle/>
          <a:p>
            <a:r>
              <a:rPr lang="en-US" b="1" dirty="0"/>
              <a:t>How predatory publishers damage science</a:t>
            </a:r>
          </a:p>
        </p:txBody>
      </p:sp>
      <p:sp>
        <p:nvSpPr>
          <p:cNvPr id="3" name="Content Placeholder 2"/>
          <p:cNvSpPr>
            <a:spLocks noGrp="1"/>
          </p:cNvSpPr>
          <p:nvPr>
            <p:ph idx="1"/>
          </p:nvPr>
        </p:nvSpPr>
        <p:spPr>
          <a:xfrm>
            <a:off x="457200" y="1447800"/>
            <a:ext cx="8178800" cy="4927600"/>
          </a:xfrm>
        </p:spPr>
        <p:txBody>
          <a:bodyPr/>
          <a:lstStyle/>
          <a:p>
            <a:r>
              <a:rPr lang="en-US" dirty="0"/>
              <a:t>They've increased published research misconduct, such as plagiarism</a:t>
            </a:r>
          </a:p>
          <a:p>
            <a:r>
              <a:rPr lang="en-US" dirty="0"/>
              <a:t>The pseudo-science they publish gets indexed in Google Scholar and other academic indexes</a:t>
            </a:r>
          </a:p>
          <a:p>
            <a:r>
              <a:rPr lang="en-US" dirty="0"/>
              <a:t>They threaten demarcation, the division between science and pseudo-science, the cumulative nature of research</a:t>
            </a:r>
          </a:p>
          <a:p>
            <a:r>
              <a:rPr lang="en-US" dirty="0"/>
              <a:t>They feed bogus research to societal institutions that depend on authentic science</a:t>
            </a:r>
          </a:p>
          <a:p>
            <a:r>
              <a:rPr lang="en-US" dirty="0"/>
              <a:t>Entrepreneurs are using predatory publishers to make products appear efficacious</a:t>
            </a:r>
          </a:p>
          <a:p>
            <a:endParaRPr lang="en-US" dirty="0"/>
          </a:p>
          <a:p>
            <a:endParaRPr lang="en-US" dirty="0"/>
          </a:p>
          <a:p>
            <a:endParaRPr lang="en-US" dirty="0"/>
          </a:p>
        </p:txBody>
      </p:sp>
    </p:spTree>
    <p:extLst>
      <p:ext uri="{BB962C8B-B14F-4D97-AF65-F5344CB8AC3E}">
        <p14:creationId xmlns:p14="http://schemas.microsoft.com/office/powerpoint/2010/main" val="2516305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398" y="-457200"/>
            <a:ext cx="6645402" cy="1125346"/>
          </a:xfrm>
        </p:spPr>
        <p:txBody>
          <a:bodyPr>
            <a:normAutofit/>
          </a:bodyPr>
          <a:lstStyle/>
          <a:p>
            <a:r>
              <a:rPr lang="en-US" b="1" dirty="0"/>
              <a:t>Fake Impact Factors</a:t>
            </a:r>
          </a:p>
        </p:txBody>
      </p:sp>
      <p:sp>
        <p:nvSpPr>
          <p:cNvPr id="3" name="Content Placeholder 2"/>
          <p:cNvSpPr>
            <a:spLocks noGrp="1"/>
          </p:cNvSpPr>
          <p:nvPr>
            <p:ph sz="half" idx="1"/>
          </p:nvPr>
        </p:nvSpPr>
        <p:spPr>
          <a:xfrm>
            <a:off x="0" y="838200"/>
            <a:ext cx="4953000" cy="4567428"/>
          </a:xfrm>
        </p:spPr>
        <p:txBody>
          <a:bodyPr/>
          <a:lstStyle/>
          <a:p>
            <a:r>
              <a:rPr lang="en-US" dirty="0"/>
              <a:t>Companies make up and sell impact factors to open-access journal publishers</a:t>
            </a:r>
          </a:p>
          <a:p>
            <a:r>
              <a:rPr lang="en-US" dirty="0"/>
              <a:t>Many publish articles mistakenly believing that their work is in an reasonable impact factor journal</a:t>
            </a:r>
          </a:p>
          <a:p>
            <a:r>
              <a:rPr lang="en-US" dirty="0"/>
              <a:t>Predatory journals advertise their bogus impact factors in spam email and on their websites</a:t>
            </a:r>
          </a:p>
        </p:txBody>
      </p:sp>
      <p:pic>
        <p:nvPicPr>
          <p:cNvPr id="5" name="Picture 4"/>
          <p:cNvPicPr>
            <a:picLocks noChangeAspect="1"/>
          </p:cNvPicPr>
          <p:nvPr/>
        </p:nvPicPr>
        <p:blipFill>
          <a:blip r:embed="rId3"/>
          <a:stretch>
            <a:fillRect/>
          </a:stretch>
        </p:blipFill>
        <p:spPr>
          <a:xfrm>
            <a:off x="5091982" y="4765041"/>
            <a:ext cx="3694355" cy="1411923"/>
          </a:xfrm>
          <a:prstGeom prst="rect">
            <a:avLst/>
          </a:prstGeom>
          <a:ln w="12700">
            <a:solidFill>
              <a:schemeClr val="tx1"/>
            </a:solidFill>
          </a:ln>
        </p:spPr>
      </p:pic>
      <p:pic>
        <p:nvPicPr>
          <p:cNvPr id="6" name="Picture 5"/>
          <p:cNvPicPr>
            <a:picLocks noChangeAspect="1"/>
          </p:cNvPicPr>
          <p:nvPr/>
        </p:nvPicPr>
        <p:blipFill>
          <a:blip r:embed="rId4"/>
          <a:stretch>
            <a:fillRect/>
          </a:stretch>
        </p:blipFill>
        <p:spPr>
          <a:xfrm>
            <a:off x="5091982" y="3644481"/>
            <a:ext cx="3694355" cy="869036"/>
          </a:xfrm>
          <a:prstGeom prst="rect">
            <a:avLst/>
          </a:prstGeom>
          <a:ln w="19050">
            <a:solidFill>
              <a:schemeClr val="tx1"/>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5091982" y="675896"/>
            <a:ext cx="3694355" cy="1082261"/>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5091982" y="1895052"/>
            <a:ext cx="3694355" cy="149790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1236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E0182E-545D-9D42-A595-21DA180D86CD}"/>
              </a:ext>
            </a:extLst>
          </p:cNvPr>
          <p:cNvSpPr>
            <a:spLocks noGrp="1"/>
          </p:cNvSpPr>
          <p:nvPr>
            <p:ph type="title"/>
          </p:nvPr>
        </p:nvSpPr>
        <p:spPr>
          <a:xfrm>
            <a:off x="406400" y="228600"/>
            <a:ext cx="8229600" cy="914400"/>
          </a:xfrm>
        </p:spPr>
        <p:txBody>
          <a:bodyPr/>
          <a:lstStyle/>
          <a:p>
            <a:r>
              <a:rPr lang="en-US" dirty="0"/>
              <a:t>Resources on Predatory Pub.	</a:t>
            </a:r>
          </a:p>
        </p:txBody>
      </p:sp>
      <p:sp>
        <p:nvSpPr>
          <p:cNvPr id="6" name="Content Placeholder 5">
            <a:extLst>
              <a:ext uri="{FF2B5EF4-FFF2-40B4-BE49-F238E27FC236}">
                <a16:creationId xmlns:a16="http://schemas.microsoft.com/office/drawing/2014/main" id="{3F03F0F4-83CD-944D-AB00-42DF983802FF}"/>
              </a:ext>
            </a:extLst>
          </p:cNvPr>
          <p:cNvSpPr>
            <a:spLocks noGrp="1"/>
          </p:cNvSpPr>
          <p:nvPr>
            <p:ph idx="1"/>
          </p:nvPr>
        </p:nvSpPr>
        <p:spPr>
          <a:xfrm>
            <a:off x="457200" y="1295400"/>
            <a:ext cx="8382000" cy="4927600"/>
          </a:xfrm>
        </p:spPr>
        <p:txBody>
          <a:bodyPr/>
          <a:lstStyle/>
          <a:p>
            <a:r>
              <a:rPr lang="en-US" dirty="0">
                <a:hlinkClick r:id="rId2"/>
              </a:rPr>
              <a:t>https://libguides.gwumc.edu/PredatoryPublishin</a:t>
            </a:r>
            <a:endParaRPr lang="en-US" dirty="0"/>
          </a:p>
          <a:p>
            <a:r>
              <a:rPr lang="en-US" dirty="0">
                <a:hlinkClick r:id="rId3"/>
              </a:rPr>
              <a:t>https://www.councilscienceeditors.org/resource-library/editorial-policies/cse-policies/approved-by-the-cse-board-of-directors/predatory-deceptive-publishers-recommendations-caution/</a:t>
            </a:r>
            <a:endParaRPr lang="en-US" dirty="0"/>
          </a:p>
          <a:p>
            <a:r>
              <a:rPr lang="en-US" dirty="0"/>
              <a:t>https://</a:t>
            </a:r>
            <a:r>
              <a:rPr lang="en-US" dirty="0" err="1"/>
              <a:t>libguides.usask.ca</a:t>
            </a:r>
            <a:r>
              <a:rPr lang="en-US" dirty="0"/>
              <a:t>/</a:t>
            </a:r>
            <a:r>
              <a:rPr lang="en-US" dirty="0" err="1"/>
              <a:t>predatorypublishers</a:t>
            </a:r>
            <a:endParaRPr lang="en-US" dirty="0"/>
          </a:p>
        </p:txBody>
      </p:sp>
    </p:spTree>
    <p:extLst>
      <p:ext uri="{BB962C8B-B14F-4D97-AF65-F5344CB8AC3E}">
        <p14:creationId xmlns:p14="http://schemas.microsoft.com/office/powerpoint/2010/main" val="2222953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a:t>Author services companies</a:t>
            </a:r>
            <a:br>
              <a:rPr lang="en-US" b="1" dirty="0"/>
            </a:br>
            <a:endParaRPr lang="en-US" b="1" dirty="0"/>
          </a:p>
        </p:txBody>
      </p:sp>
      <p:sp>
        <p:nvSpPr>
          <p:cNvPr id="7" name="Content Placeholder 6"/>
          <p:cNvSpPr>
            <a:spLocks noGrp="1"/>
          </p:cNvSpPr>
          <p:nvPr>
            <p:ph idx="1"/>
          </p:nvPr>
        </p:nvSpPr>
        <p:spPr>
          <a:xfrm>
            <a:off x="457200" y="990600"/>
            <a:ext cx="8178800" cy="4927600"/>
          </a:xfrm>
        </p:spPr>
        <p:txBody>
          <a:bodyPr/>
          <a:lstStyle/>
          <a:p>
            <a:r>
              <a:rPr lang="en-US" dirty="0"/>
              <a:t>Provide services such as copyediting, pre-publication peer-review, statistical, methodological review, research promotion</a:t>
            </a:r>
          </a:p>
          <a:p>
            <a:r>
              <a:rPr lang="en-US" u="sng" dirty="0"/>
              <a:t>Most are not predatory but quality varies. </a:t>
            </a:r>
          </a:p>
          <a:p>
            <a:r>
              <a:rPr lang="en-US" dirty="0"/>
              <a:t>Advantages those with money, who submit polished manuscripts</a:t>
            </a:r>
          </a:p>
          <a:p>
            <a:r>
              <a:rPr lang="en-US" dirty="0"/>
              <a:t>The costs of scholarly publishing on the authors, favoring those with money (I say it has for a long time)</a:t>
            </a:r>
          </a:p>
          <a:p>
            <a:endParaRPr lang="en-US" dirty="0"/>
          </a:p>
        </p:txBody>
      </p:sp>
      <p:pic>
        <p:nvPicPr>
          <p:cNvPr id="4" name="Picture 3"/>
          <p:cNvPicPr>
            <a:picLocks noChangeAspect="1"/>
          </p:cNvPicPr>
          <p:nvPr/>
        </p:nvPicPr>
        <p:blipFill>
          <a:blip r:embed="rId3"/>
          <a:stretch>
            <a:fillRect/>
          </a:stretch>
        </p:blipFill>
        <p:spPr>
          <a:xfrm>
            <a:off x="252651" y="5219700"/>
            <a:ext cx="2893219" cy="129540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3305413" y="5219700"/>
            <a:ext cx="2959629" cy="129540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6424585" y="5219700"/>
            <a:ext cx="2262215" cy="12962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1618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C142-07F3-9E46-932F-19C32D489F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6A1D8A-689B-CF48-9BA8-51C4486D60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39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7E68FCA-EF67-8046-A05B-C916A89DD6BB}"/>
              </a:ext>
            </a:extLst>
          </p:cNvPr>
          <p:cNvSpPr>
            <a:spLocks noGrp="1" noChangeArrowheads="1"/>
          </p:cNvSpPr>
          <p:nvPr>
            <p:ph type="title"/>
          </p:nvPr>
        </p:nvSpPr>
        <p:spPr>
          <a:xfrm>
            <a:off x="1066800" y="304800"/>
            <a:ext cx="7543800" cy="762000"/>
          </a:xfrm>
        </p:spPr>
        <p:txBody>
          <a:bodyPr wrap="square" lIns="91440" tIns="45720" rIns="91440" bIns="45720" numCol="1" anchorCtr="0" compatLnSpc="1">
            <a:prstTxWarp prst="textNoShape">
              <a:avLst/>
            </a:prstTxWarp>
          </a:bodyPr>
          <a:lstStyle/>
          <a:p>
            <a:pPr eaLnBrk="1" hangingPunct="1">
              <a:defRPr/>
            </a:pPr>
            <a:r>
              <a:rPr lang="en-US" altLang="en-US" sz="3600" cap="none">
                <a:effectLst>
                  <a:outerShdw blurRad="38100" dist="38100" dir="2700000" algn="tl">
                    <a:srgbClr val="C0C0C0"/>
                  </a:outerShdw>
                </a:effectLst>
                <a:ea typeface="ＭＳ Ｐゴシック" panose="020B0600070205080204" pitchFamily="34" charset="-128"/>
              </a:rPr>
              <a:t>Definition of Scientific paper</a:t>
            </a:r>
          </a:p>
        </p:txBody>
      </p:sp>
      <p:sp>
        <p:nvSpPr>
          <p:cNvPr id="15362" name="Rectangle 3">
            <a:extLst>
              <a:ext uri="{FF2B5EF4-FFF2-40B4-BE49-F238E27FC236}">
                <a16:creationId xmlns:a16="http://schemas.microsoft.com/office/drawing/2014/main" id="{B6457812-79FF-F849-87FD-84C9BA49376E}"/>
              </a:ext>
            </a:extLst>
          </p:cNvPr>
          <p:cNvSpPr>
            <a:spLocks noGrp="1"/>
          </p:cNvSpPr>
          <p:nvPr>
            <p:ph type="body" idx="1"/>
          </p:nvPr>
        </p:nvSpPr>
        <p:spPr>
          <a:xfrm>
            <a:off x="609600" y="990600"/>
            <a:ext cx="8534400" cy="5867400"/>
          </a:xfrm>
        </p:spPr>
        <p:txBody>
          <a:bodyPr/>
          <a:lstStyle/>
          <a:p>
            <a:pPr marL="609600" indent="-609600" eaLnBrk="1" hangingPunct="1">
              <a:spcBef>
                <a:spcPts val="200"/>
              </a:spcBef>
            </a:pPr>
            <a:r>
              <a:rPr lang="en-US" altLang="en-US">
                <a:solidFill>
                  <a:srgbClr val="FF0066"/>
                </a:solidFill>
                <a:ea typeface="ＭＳ Ｐゴシック" panose="020B0600070205080204" pitchFamily="34" charset="-128"/>
              </a:rPr>
              <a:t>An accepted original scientific publication containing scientific information to enable peers:</a:t>
            </a:r>
          </a:p>
          <a:p>
            <a:pPr marL="928688" lvl="1" indent="-609600" eaLnBrk="1" hangingPunct="1">
              <a:spcBef>
                <a:spcPts val="200"/>
              </a:spcBef>
              <a:buFont typeface="Wingdings" pitchFamily="2" charset="2"/>
              <a:buAutoNum type="arabicPeriod"/>
            </a:pPr>
            <a:r>
              <a:rPr lang="en-US" altLang="en-US">
                <a:ea typeface="ＭＳ Ｐゴシック" panose="020B0600070205080204" pitchFamily="34" charset="-128"/>
              </a:rPr>
              <a:t>To assess observations</a:t>
            </a:r>
          </a:p>
          <a:p>
            <a:pPr marL="928688" lvl="1" indent="-609600" eaLnBrk="1" hangingPunct="1">
              <a:spcBef>
                <a:spcPts val="200"/>
              </a:spcBef>
              <a:buFont typeface="Wingdings" pitchFamily="2" charset="2"/>
              <a:buAutoNum type="arabicPeriod"/>
            </a:pPr>
            <a:r>
              <a:rPr lang="en-US" altLang="en-US">
                <a:ea typeface="ＭＳ Ｐゴシック" panose="020B0600070205080204" pitchFamily="34" charset="-128"/>
              </a:rPr>
              <a:t>To repeat experiments</a:t>
            </a:r>
          </a:p>
          <a:p>
            <a:pPr marL="928688" lvl="1" indent="-609600" eaLnBrk="1" hangingPunct="1">
              <a:spcBef>
                <a:spcPts val="200"/>
              </a:spcBef>
              <a:buFont typeface="Wingdings" pitchFamily="2" charset="2"/>
              <a:buAutoNum type="arabicPeriod"/>
            </a:pPr>
            <a:r>
              <a:rPr lang="en-US" altLang="en-US">
                <a:ea typeface="ＭＳ Ｐゴシック" panose="020B0600070205080204" pitchFamily="34" charset="-128"/>
              </a:rPr>
              <a:t>To evaluate intellectual processes</a:t>
            </a:r>
          </a:p>
          <a:p>
            <a:pPr marL="928688" lvl="1" indent="-609600" eaLnBrk="1" hangingPunct="1">
              <a:spcBef>
                <a:spcPts val="200"/>
              </a:spcBef>
              <a:buFont typeface="Wingdings" pitchFamily="2" charset="2"/>
              <a:buAutoNum type="arabicPeriod"/>
            </a:pPr>
            <a:r>
              <a:rPr lang="en-US" altLang="en-US">
                <a:ea typeface="ＭＳ Ｐゴシック" panose="020B0600070205080204" pitchFamily="34" charset="-128"/>
              </a:rPr>
              <a:t>Must have an impact</a:t>
            </a:r>
          </a:p>
          <a:p>
            <a:pPr marL="928688" lvl="1" indent="-609600" eaLnBrk="1" hangingPunct="1">
              <a:spcBef>
                <a:spcPts val="200"/>
              </a:spcBef>
              <a:buFont typeface="Wingdings" pitchFamily="2" charset="2"/>
              <a:buAutoNum type="arabicPeriod"/>
            </a:pPr>
            <a:r>
              <a:rPr lang="en-US" altLang="en-US">
                <a:ea typeface="ＭＳ Ｐゴシック" panose="020B0600070205080204" pitchFamily="34" charset="-128"/>
              </a:rPr>
              <a:t>Available to scientific community without restriction</a:t>
            </a:r>
          </a:p>
          <a:p>
            <a:pPr marL="928688" lvl="1" indent="-609600" eaLnBrk="1" hangingPunct="1">
              <a:spcBef>
                <a:spcPts val="200"/>
              </a:spcBef>
              <a:buFont typeface="Wingdings" pitchFamily="2" charset="2"/>
              <a:buAutoNum type="arabicPeriod"/>
            </a:pPr>
            <a:r>
              <a:rPr lang="en-US" altLang="en-US">
                <a:ea typeface="ＭＳ Ｐゴシック" panose="020B0600070205080204" pitchFamily="34" charset="-128"/>
              </a:rPr>
              <a:t>Available for regular screening by one or more of the major recognized secondary services</a:t>
            </a:r>
            <a:endParaRPr lang="ar-SA" altLang="en-US">
              <a:ea typeface="ＭＳ Ｐゴシック" panose="020B0600070205080204" pitchFamily="34" charset="-128"/>
            </a:endParaRPr>
          </a:p>
        </p:txBody>
      </p:sp>
    </p:spTree>
    <p:extLst>
      <p:ext uri="{BB962C8B-B14F-4D97-AF65-F5344CB8AC3E}">
        <p14:creationId xmlns:p14="http://schemas.microsoft.com/office/powerpoint/2010/main" val="137538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804E80-9AF0-3949-A3FC-E3A153694659}"/>
              </a:ext>
            </a:extLst>
          </p:cNvPr>
          <p:cNvSpPr>
            <a:spLocks noGrp="1" noChangeArrowheads="1"/>
          </p:cNvSpPr>
          <p:nvPr>
            <p:ph type="title"/>
          </p:nvPr>
        </p:nvSpPr>
        <p:spPr>
          <a:xfrm>
            <a:off x="533400" y="609600"/>
            <a:ext cx="8166100" cy="684213"/>
          </a:xfrm>
        </p:spPr>
        <p:txBody>
          <a:bodyPr wrap="square" lIns="91440" tIns="45720" rIns="91440" bIns="45720" numCol="1" anchorCtr="0" compatLnSpc="1">
            <a:prstTxWarp prst="textNoShape">
              <a:avLst/>
            </a:prstTxWarp>
            <a:normAutofit fontScale="90000"/>
          </a:bodyPr>
          <a:lstStyle/>
          <a:p>
            <a:pPr eaLnBrk="1" hangingPunct="1">
              <a:defRPr/>
            </a:pPr>
            <a:r>
              <a:rPr lang="en-US" altLang="en-US" cap="none">
                <a:effectLst>
                  <a:outerShdw blurRad="38100" dist="38100" dir="2700000" algn="tl">
                    <a:srgbClr val="C0C0C0"/>
                  </a:outerShdw>
                </a:effectLst>
                <a:ea typeface="ＭＳ Ｐゴシック" panose="020B0600070205080204" pitchFamily="34" charset="-128"/>
              </a:rPr>
              <a:t>THE FACETS OF AN ACADEMIC CAREER (US) in Research University</a:t>
            </a:r>
          </a:p>
        </p:txBody>
      </p:sp>
      <p:graphicFrame>
        <p:nvGraphicFramePr>
          <p:cNvPr id="16386" name="Object 2">
            <a:extLst>
              <a:ext uri="{FF2B5EF4-FFF2-40B4-BE49-F238E27FC236}">
                <a16:creationId xmlns:a16="http://schemas.microsoft.com/office/drawing/2014/main" id="{A52280DA-2942-644F-B14A-B47B413C992E}"/>
              </a:ext>
            </a:extLst>
          </p:cNvPr>
          <p:cNvGraphicFramePr>
            <a:graphicFrameLocks noGrp="1" noChangeAspect="1"/>
          </p:cNvGraphicFramePr>
          <p:nvPr>
            <p:ph sz="half" idx="4294967295"/>
          </p:nvPr>
        </p:nvGraphicFramePr>
        <p:xfrm>
          <a:off x="838200" y="1447800"/>
          <a:ext cx="8001000" cy="4416425"/>
        </p:xfrm>
        <a:graphic>
          <a:graphicData uri="http://schemas.openxmlformats.org/presentationml/2006/ole">
            <mc:AlternateContent xmlns:mc="http://schemas.openxmlformats.org/markup-compatibility/2006">
              <mc:Choice xmlns:v="urn:schemas-microsoft-com:vml" Requires="v">
                <p:oleObj spid="_x0000_s4101" name="Chart" r:id="rId3" imgW="6350000" imgH="3505200" progId="Excel.Chart.8">
                  <p:embed/>
                </p:oleObj>
              </mc:Choice>
              <mc:Fallback>
                <p:oleObj name="Chart" r:id="rId3" imgW="6350000" imgH="3505200" progId="Excel.Chart.8">
                  <p:embed/>
                  <p:pic>
                    <p:nvPicPr>
                      <p:cNvPr id="16386" name="Object 2">
                        <a:extLst>
                          <a:ext uri="{FF2B5EF4-FFF2-40B4-BE49-F238E27FC236}">
                            <a16:creationId xmlns:a16="http://schemas.microsoft.com/office/drawing/2014/main" id="{A52280DA-2942-644F-B14A-B47B413C9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47800"/>
                        <a:ext cx="8001000"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7429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C8DD2CD0-ECB5-F149-A4EF-94D95E3BA735}"/>
              </a:ext>
            </a:extLst>
          </p:cNvPr>
          <p:cNvSpPr>
            <a:spLocks noGrp="1" noChangeArrowheads="1"/>
          </p:cNvSpPr>
          <p:nvPr>
            <p:ph type="title"/>
          </p:nvPr>
        </p:nvSpPr>
        <p:spPr/>
        <p:txBody>
          <a:bodyPr>
            <a:normAutofit/>
          </a:bodyPr>
          <a:lstStyle/>
          <a:p>
            <a:pPr eaLnBrk="1" hangingPunct="1">
              <a:defRPr/>
            </a:pPr>
            <a:endParaRPr lang="en-US" sz="4000" dirty="0"/>
          </a:p>
        </p:txBody>
      </p:sp>
      <p:sp>
        <p:nvSpPr>
          <p:cNvPr id="17410" name="Content Placeholder 6">
            <a:extLst>
              <a:ext uri="{FF2B5EF4-FFF2-40B4-BE49-F238E27FC236}">
                <a16:creationId xmlns:a16="http://schemas.microsoft.com/office/drawing/2014/main" id="{DEA72BFD-6DA4-DF4F-96F4-A0B87C824183}"/>
              </a:ext>
            </a:extLst>
          </p:cNvPr>
          <p:cNvSpPr>
            <a:spLocks noGrp="1"/>
          </p:cNvSpPr>
          <p:nvPr>
            <p:ph sz="quarter" idx="1"/>
          </p:nvPr>
        </p:nvSpPr>
        <p:spPr>
          <a:xfrm>
            <a:off x="330200" y="876300"/>
            <a:ext cx="8001000" cy="5635625"/>
          </a:xfrm>
        </p:spPr>
        <p:txBody>
          <a:bodyPr/>
          <a:lstStyle/>
          <a:p>
            <a:pPr eaLnBrk="1" hangingPunct="1"/>
            <a:r>
              <a:rPr lang="en-US" altLang="en-US" sz="6000">
                <a:ea typeface="ＭＳ Ｐゴシック" panose="020B0600070205080204" pitchFamily="34" charset="-128"/>
              </a:rPr>
              <a:t>Remember what you put in the literature is your scientific legacy after all else is gone</a:t>
            </a:r>
          </a:p>
        </p:txBody>
      </p:sp>
    </p:spTree>
    <p:extLst>
      <p:ext uri="{BB962C8B-B14F-4D97-AF65-F5344CB8AC3E}">
        <p14:creationId xmlns:p14="http://schemas.microsoft.com/office/powerpoint/2010/main" val="22841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id="{6A8293E7-7F03-A741-8237-A0D99A4EC25E}"/>
              </a:ext>
            </a:extLst>
          </p:cNvPr>
          <p:cNvSpPr>
            <a:spLocks noGrp="1" noChangeArrowheads="1"/>
          </p:cNvSpPr>
          <p:nvPr>
            <p:ph type="title"/>
          </p:nvPr>
        </p:nvSpPr>
        <p:spPr>
          <a:xfrm>
            <a:off x="406400" y="574675"/>
            <a:ext cx="8229600" cy="914400"/>
          </a:xfrm>
        </p:spPr>
        <p:txBody>
          <a:bodyPr wrap="square" lIns="91440" tIns="45720" rIns="91440" bIns="45720" numCol="1" anchorCtr="0" compatLnSpc="1">
            <a:prstTxWarp prst="textNoShape">
              <a:avLst/>
            </a:prstTxWarp>
          </a:bodyPr>
          <a:lstStyle/>
          <a:p>
            <a:pPr eaLnBrk="1" hangingPunct="1">
              <a:defRPr/>
            </a:pPr>
            <a:r>
              <a:rPr lang="en-US" altLang="en-US" cap="none">
                <a:effectLst>
                  <a:outerShdw blurRad="38100" dist="38100" dir="2700000" algn="tl">
                    <a:srgbClr val="C0C0C0"/>
                  </a:outerShdw>
                </a:effectLst>
                <a:ea typeface="ＭＳ Ｐゴシック" panose="020B0600070205080204" pitchFamily="34" charset="-128"/>
              </a:rPr>
              <a:t>ALWAYS LOOK FROM A DISTANCE</a:t>
            </a:r>
          </a:p>
        </p:txBody>
      </p:sp>
      <p:sp>
        <p:nvSpPr>
          <p:cNvPr id="18434" name="Rectangle 5">
            <a:extLst>
              <a:ext uri="{FF2B5EF4-FFF2-40B4-BE49-F238E27FC236}">
                <a16:creationId xmlns:a16="http://schemas.microsoft.com/office/drawing/2014/main" id="{32801C92-0CF5-254C-9108-816F0BA29F75}"/>
              </a:ext>
            </a:extLst>
          </p:cNvPr>
          <p:cNvSpPr>
            <a:spLocks noGrp="1"/>
          </p:cNvSpPr>
          <p:nvPr>
            <p:ph sz="quarter" idx="1"/>
          </p:nvPr>
        </p:nvSpPr>
        <p:spPr>
          <a:xfrm>
            <a:off x="330200" y="1222375"/>
            <a:ext cx="8001000" cy="5635625"/>
          </a:xfrm>
        </p:spPr>
        <p:txBody>
          <a:bodyPr/>
          <a:lstStyle/>
          <a:p>
            <a:pPr eaLnBrk="1" hangingPunct="1">
              <a:lnSpc>
                <a:spcPct val="90000"/>
              </a:lnSpc>
            </a:pPr>
            <a:r>
              <a:rPr lang="en-US" altLang="en-US" sz="4400" dirty="0">
                <a:ea typeface="ＭＳ Ｐゴシック" panose="020B0600070205080204" pitchFamily="34" charset="-128"/>
              </a:rPr>
              <a:t>See your paper as the reviewer will see it – believe me the reviewer will not see it as the best thing since sliced bread even if you do!</a:t>
            </a:r>
          </a:p>
        </p:txBody>
      </p:sp>
    </p:spTree>
    <p:extLst>
      <p:ext uri="{BB962C8B-B14F-4D97-AF65-F5344CB8AC3E}">
        <p14:creationId xmlns:p14="http://schemas.microsoft.com/office/powerpoint/2010/main" val="178622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B3BF2360-EC9B-FF4A-BEA1-0DED36953E2A}"/>
              </a:ext>
            </a:extLst>
          </p:cNvPr>
          <p:cNvSpPr>
            <a:spLocks noGrp="1" noChangeArrowheads="1"/>
          </p:cNvSpPr>
          <p:nvPr>
            <p:ph type="title"/>
          </p:nvPr>
        </p:nvSpPr>
        <p:spPr/>
        <p:txBody>
          <a:bodyPr>
            <a:normAutofit/>
          </a:bodyPr>
          <a:lstStyle/>
          <a:p>
            <a:pPr eaLnBrk="1" hangingPunct="1">
              <a:defRPr/>
            </a:pPr>
            <a:endParaRPr lang="en-US" sz="4000" dirty="0"/>
          </a:p>
        </p:txBody>
      </p:sp>
      <p:sp>
        <p:nvSpPr>
          <p:cNvPr id="19458" name="Content Placeholder 6">
            <a:extLst>
              <a:ext uri="{FF2B5EF4-FFF2-40B4-BE49-F238E27FC236}">
                <a16:creationId xmlns:a16="http://schemas.microsoft.com/office/drawing/2014/main" id="{E63F0DE4-5C5B-2847-B85B-C8E2CBA8DBC7}"/>
              </a:ext>
            </a:extLst>
          </p:cNvPr>
          <p:cNvSpPr>
            <a:spLocks noGrp="1"/>
          </p:cNvSpPr>
          <p:nvPr>
            <p:ph sz="quarter" idx="1"/>
          </p:nvPr>
        </p:nvSpPr>
        <p:spPr>
          <a:xfrm>
            <a:off x="330200" y="876300"/>
            <a:ext cx="8001000" cy="5635625"/>
          </a:xfrm>
        </p:spPr>
        <p:txBody>
          <a:bodyPr/>
          <a:lstStyle/>
          <a:p>
            <a:pPr eaLnBrk="1" hangingPunct="1"/>
            <a:r>
              <a:rPr lang="en-US" altLang="en-US" sz="4800">
                <a:ea typeface="ＭＳ Ｐゴシック" panose="020B0600070205080204" pitchFamily="34" charset="-128"/>
              </a:rPr>
              <a:t>Understand that the best scientists get rejected and/or have to make major revisions</a:t>
            </a:r>
          </a:p>
        </p:txBody>
      </p:sp>
    </p:spTree>
    <p:extLst>
      <p:ext uri="{BB962C8B-B14F-4D97-AF65-F5344CB8AC3E}">
        <p14:creationId xmlns:p14="http://schemas.microsoft.com/office/powerpoint/2010/main" val="417060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a:extLst>
              <a:ext uri="{FF2B5EF4-FFF2-40B4-BE49-F238E27FC236}">
                <a16:creationId xmlns:a16="http://schemas.microsoft.com/office/drawing/2014/main" id="{EFEF1251-5464-3349-9D45-60D7987EF89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3D0C8772-6540-444E-93A7-6408092778E2}" type="slidenum">
              <a:rPr lang="sv-SE" altLang="en-US" sz="1800"/>
              <a:pPr>
                <a:spcBef>
                  <a:spcPct val="0"/>
                </a:spcBef>
                <a:buClrTx/>
                <a:buSzTx/>
                <a:buFontTx/>
                <a:buNone/>
              </a:pPr>
              <a:t>9</a:t>
            </a:fld>
            <a:endParaRPr lang="sv-SE" altLang="en-US" sz="1800">
              <a:solidFill>
                <a:schemeClr val="tx2"/>
              </a:solidFill>
            </a:endParaRPr>
          </a:p>
        </p:txBody>
      </p:sp>
      <p:graphicFrame>
        <p:nvGraphicFramePr>
          <p:cNvPr id="20482" name="Object 2">
            <a:extLst>
              <a:ext uri="{FF2B5EF4-FFF2-40B4-BE49-F238E27FC236}">
                <a16:creationId xmlns:a16="http://schemas.microsoft.com/office/drawing/2014/main" id="{036B787B-E307-5B4C-BA12-EEE860528AAE}"/>
              </a:ext>
            </a:extLst>
          </p:cNvPr>
          <p:cNvGraphicFramePr>
            <a:graphicFrameLocks noChangeAspect="1"/>
          </p:cNvGraphicFramePr>
          <p:nvPr/>
        </p:nvGraphicFramePr>
        <p:xfrm>
          <a:off x="1752600" y="1143000"/>
          <a:ext cx="5329238" cy="5410200"/>
        </p:xfrm>
        <a:graphic>
          <a:graphicData uri="http://schemas.openxmlformats.org/presentationml/2006/ole">
            <mc:AlternateContent xmlns:mc="http://schemas.openxmlformats.org/markup-compatibility/2006">
              <mc:Choice xmlns:v="urn:schemas-microsoft-com:vml" Requires="v">
                <p:oleObj spid="_x0000_s10245" name="Worksheet" r:id="rId4" imgW="11811000" imgH="8991600" progId="Excel.Sheet.8">
                  <p:embed/>
                </p:oleObj>
              </mc:Choice>
              <mc:Fallback>
                <p:oleObj name="Worksheet" r:id="rId4" imgW="11811000" imgH="8991600" progId="Excel.Sheet.8">
                  <p:embed/>
                  <p:pic>
                    <p:nvPicPr>
                      <p:cNvPr id="20482" name="Object 2">
                        <a:extLst>
                          <a:ext uri="{FF2B5EF4-FFF2-40B4-BE49-F238E27FC236}">
                            <a16:creationId xmlns:a16="http://schemas.microsoft.com/office/drawing/2014/main" id="{036B787B-E307-5B4C-BA12-EEE860528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218" t="7146" r="15218" b="-31"/>
                      <a:stretch>
                        <a:fillRect/>
                      </a:stretch>
                    </p:blipFill>
                    <p:spPr bwMode="auto">
                      <a:xfrm>
                        <a:off x="1752600" y="1143000"/>
                        <a:ext cx="532923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483" name="Text Box 4">
            <a:extLst>
              <a:ext uri="{FF2B5EF4-FFF2-40B4-BE49-F238E27FC236}">
                <a16:creationId xmlns:a16="http://schemas.microsoft.com/office/drawing/2014/main" id="{E10B0CCD-F99A-6D42-9C17-9899196A785E}"/>
              </a:ext>
            </a:extLst>
          </p:cNvPr>
          <p:cNvSpPr txBox="1">
            <a:spLocks noChangeArrowheads="1"/>
          </p:cNvSpPr>
          <p:nvPr/>
        </p:nvSpPr>
        <p:spPr bwMode="auto">
          <a:xfrm>
            <a:off x="533400" y="1219200"/>
            <a:ext cx="5578475"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a:t>The rejection rate is tough:</a:t>
            </a:r>
          </a:p>
        </p:txBody>
      </p:sp>
      <p:sp>
        <p:nvSpPr>
          <p:cNvPr id="20484" name="Text Box 7">
            <a:extLst>
              <a:ext uri="{FF2B5EF4-FFF2-40B4-BE49-F238E27FC236}">
                <a16:creationId xmlns:a16="http://schemas.microsoft.com/office/drawing/2014/main" id="{2CDC5C65-F494-F747-8EB1-3DE5B74013F7}"/>
              </a:ext>
            </a:extLst>
          </p:cNvPr>
          <p:cNvSpPr txBox="1">
            <a:spLocks noChangeArrowheads="1"/>
          </p:cNvSpPr>
          <p:nvPr/>
        </p:nvSpPr>
        <p:spPr bwMode="auto">
          <a:xfrm>
            <a:off x="1285875" y="228600"/>
            <a:ext cx="230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t>Science (the journal)</a:t>
            </a:r>
          </a:p>
        </p:txBody>
      </p:sp>
      <p:sp>
        <p:nvSpPr>
          <p:cNvPr id="20485" name="Text Box 8">
            <a:extLst>
              <a:ext uri="{FF2B5EF4-FFF2-40B4-BE49-F238E27FC236}">
                <a16:creationId xmlns:a16="http://schemas.microsoft.com/office/drawing/2014/main" id="{E62CD488-1122-2B42-A6A0-9C20D1AC1480}"/>
              </a:ext>
            </a:extLst>
          </p:cNvPr>
          <p:cNvSpPr txBox="1">
            <a:spLocks noChangeArrowheads="1"/>
          </p:cNvSpPr>
          <p:nvPr/>
        </p:nvSpPr>
        <p:spPr bwMode="auto">
          <a:xfrm>
            <a:off x="3505200" y="2286000"/>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~3%</a:t>
            </a:r>
          </a:p>
        </p:txBody>
      </p:sp>
      <p:sp>
        <p:nvSpPr>
          <p:cNvPr id="20486" name="Text Box 9">
            <a:extLst>
              <a:ext uri="{FF2B5EF4-FFF2-40B4-BE49-F238E27FC236}">
                <a16:creationId xmlns:a16="http://schemas.microsoft.com/office/drawing/2014/main" id="{E68BB43C-70FF-CF40-913E-0EE14B238ADF}"/>
              </a:ext>
            </a:extLst>
          </p:cNvPr>
          <p:cNvSpPr txBox="1">
            <a:spLocks noChangeArrowheads="1"/>
          </p:cNvSpPr>
          <p:nvPr/>
        </p:nvSpPr>
        <p:spPr bwMode="auto">
          <a:xfrm>
            <a:off x="4800600" y="42672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75%</a:t>
            </a:r>
          </a:p>
        </p:txBody>
      </p:sp>
      <p:sp>
        <p:nvSpPr>
          <p:cNvPr id="20487" name="Text Box 10">
            <a:extLst>
              <a:ext uri="{FF2B5EF4-FFF2-40B4-BE49-F238E27FC236}">
                <a16:creationId xmlns:a16="http://schemas.microsoft.com/office/drawing/2014/main" id="{7C0FDBAA-032A-4A40-AB38-E71F09E5B84D}"/>
              </a:ext>
            </a:extLst>
          </p:cNvPr>
          <p:cNvSpPr txBox="1">
            <a:spLocks noChangeArrowheads="1"/>
          </p:cNvSpPr>
          <p:nvPr/>
        </p:nvSpPr>
        <p:spPr bwMode="auto">
          <a:xfrm>
            <a:off x="2743200" y="3505200"/>
            <a:ext cx="63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18%</a:t>
            </a:r>
          </a:p>
        </p:txBody>
      </p:sp>
      <p:sp>
        <p:nvSpPr>
          <p:cNvPr id="20488" name="Text Box 11">
            <a:extLst>
              <a:ext uri="{FF2B5EF4-FFF2-40B4-BE49-F238E27FC236}">
                <a16:creationId xmlns:a16="http://schemas.microsoft.com/office/drawing/2014/main" id="{6009738C-DF32-7D49-BCCF-D4EA84C9E30A}"/>
              </a:ext>
            </a:extLst>
          </p:cNvPr>
          <p:cNvSpPr txBox="1">
            <a:spLocks noChangeArrowheads="1"/>
          </p:cNvSpPr>
          <p:nvPr/>
        </p:nvSpPr>
        <p:spPr bwMode="auto">
          <a:xfrm>
            <a:off x="3124200" y="2590800"/>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800"/>
              </a:spcBef>
              <a:buClr>
                <a:srgbClr val="CFB77C"/>
              </a:buClr>
              <a:buSzPct val="50000"/>
              <a:buFont typeface="Wingdings" pitchFamily="2" charset="2"/>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1000"/>
              </a:spcBef>
              <a:buClr>
                <a:srgbClr val="4B92DB"/>
              </a:buClr>
              <a:buSzPct val="80000"/>
              <a:buFont typeface="Wingdings 2"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buClr>
                <a:schemeClr val="tx1"/>
              </a:buClr>
              <a:buSzPct val="6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F7F7F"/>
              </a:buClr>
              <a:buSzPct val="50000"/>
              <a:buFont typeface="Wingdings" pitchFamily="2" charset="2"/>
              <a:buChar char=""/>
              <a:defRPr sz="2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CFB77C"/>
              </a:buClr>
              <a:buSzPct val="68000"/>
              <a:buFont typeface="Wingdings 2"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~4%</a:t>
            </a:r>
          </a:p>
        </p:txBody>
      </p:sp>
    </p:spTree>
    <p:extLst>
      <p:ext uri="{BB962C8B-B14F-4D97-AF65-F5344CB8AC3E}">
        <p14:creationId xmlns:p14="http://schemas.microsoft.com/office/powerpoint/2010/main" val="1586406603"/>
      </p:ext>
    </p:extLst>
  </p:cSld>
  <p:clrMapOvr>
    <a:masterClrMapping/>
  </p:clrMapOvr>
</p:sld>
</file>

<file path=ppt/theme/theme1.xml><?xml version="1.0" encoding="utf-8"?>
<a:theme xmlns:a="http://schemas.openxmlformats.org/drawingml/2006/main" name="Contemporary Portrait">
  <a:themeElements>
    <a:clrScheme name="Contemporary Portrait 8">
      <a:dk1>
        <a:srgbClr val="000000"/>
      </a:dk1>
      <a:lt1>
        <a:srgbClr val="FFFFFF"/>
      </a:lt1>
      <a:dk2>
        <a:srgbClr val="000099"/>
      </a:dk2>
      <a:lt2>
        <a:srgbClr val="3366FF"/>
      </a:lt2>
      <a:accent1>
        <a:srgbClr val="B3B3FF"/>
      </a:accent1>
      <a:accent2>
        <a:srgbClr val="008080"/>
      </a:accent2>
      <a:accent3>
        <a:srgbClr val="FFFFFF"/>
      </a:accent3>
      <a:accent4>
        <a:srgbClr val="000000"/>
      </a:accent4>
      <a:accent5>
        <a:srgbClr val="D6D6FF"/>
      </a:accent5>
      <a:accent6>
        <a:srgbClr val="007373"/>
      </a:accent6>
      <a:hlink>
        <a:srgbClr val="FF00FF"/>
      </a:hlink>
      <a:folHlink>
        <a:srgbClr val="9933FF"/>
      </a:folHlink>
    </a:clrScheme>
    <a:fontScheme name="Contemporary Portrai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0" lang="en-US" sz="2400" b="0" i="0" u="none" strike="noStrike" cap="none" normalizeH="0" baseline="0" smtClean="0">
            <a:ln>
              <a:noFill/>
            </a:ln>
            <a:solidFill>
              <a:schemeClr val="bg2"/>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0" lang="en-US" sz="2400" b="0" i="0" u="none" strike="noStrike" cap="none" normalizeH="0" baseline="0" smtClean="0">
            <a:ln>
              <a:noFill/>
            </a:ln>
            <a:solidFill>
              <a:schemeClr val="bg2"/>
            </a:solidFill>
            <a:effectLst/>
            <a:latin typeface="Tahoma"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6">
        <a:dk1>
          <a:srgbClr val="FFFFFF"/>
        </a:dk1>
        <a:lt1>
          <a:srgbClr val="FFCC00"/>
        </a:lt1>
        <a:dk2>
          <a:srgbClr val="000066"/>
        </a:dk2>
        <a:lt2>
          <a:srgbClr val="FFCC00"/>
        </a:lt2>
        <a:accent1>
          <a:srgbClr val="3399FF"/>
        </a:accent1>
        <a:accent2>
          <a:srgbClr val="33CCCC"/>
        </a:accent2>
        <a:accent3>
          <a:srgbClr val="AAAAB8"/>
        </a:accent3>
        <a:accent4>
          <a:srgbClr val="DAAE00"/>
        </a:accent4>
        <a:accent5>
          <a:srgbClr val="ADCA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000000"/>
        </a:dk1>
        <a:lt1>
          <a:srgbClr val="FFFFFF"/>
        </a:lt1>
        <a:dk2>
          <a:srgbClr val="000099"/>
        </a:dk2>
        <a:lt2>
          <a:srgbClr val="3366FF"/>
        </a:lt2>
        <a:accent1>
          <a:srgbClr val="0066FF"/>
        </a:accent1>
        <a:accent2>
          <a:srgbClr val="008080"/>
        </a:accent2>
        <a:accent3>
          <a:srgbClr val="FFFFFF"/>
        </a:accent3>
        <a:accent4>
          <a:srgbClr val="000000"/>
        </a:accent4>
        <a:accent5>
          <a:srgbClr val="AAB8FF"/>
        </a:accent5>
        <a:accent6>
          <a:srgbClr val="007373"/>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8">
        <a:dk1>
          <a:srgbClr val="000000"/>
        </a:dk1>
        <a:lt1>
          <a:srgbClr val="FFFFFF"/>
        </a:lt1>
        <a:dk2>
          <a:srgbClr val="000099"/>
        </a:dk2>
        <a:lt2>
          <a:srgbClr val="3366FF"/>
        </a:lt2>
        <a:accent1>
          <a:srgbClr val="B3B3FF"/>
        </a:accent1>
        <a:accent2>
          <a:srgbClr val="008080"/>
        </a:accent2>
        <a:accent3>
          <a:srgbClr val="FFFFFF"/>
        </a:accent3>
        <a:accent4>
          <a:srgbClr val="000000"/>
        </a:accent4>
        <a:accent5>
          <a:srgbClr val="D6D6FF"/>
        </a:accent5>
        <a:accent6>
          <a:srgbClr val="007373"/>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9">
        <a:dk1>
          <a:srgbClr val="000000"/>
        </a:dk1>
        <a:lt1>
          <a:srgbClr val="FFFFFF"/>
        </a:lt1>
        <a:dk2>
          <a:srgbClr val="000000"/>
        </a:dk2>
        <a:lt2>
          <a:srgbClr val="393939"/>
        </a:lt2>
        <a:accent1>
          <a:srgbClr val="CBCBCB"/>
        </a:accent1>
        <a:accent2>
          <a:srgbClr val="505050"/>
        </a:accent2>
        <a:accent3>
          <a:srgbClr val="FFFFFF"/>
        </a:accent3>
        <a:accent4>
          <a:srgbClr val="000000"/>
        </a:accent4>
        <a:accent5>
          <a:srgbClr val="E2E2E2"/>
        </a:accent5>
        <a:accent6>
          <a:srgbClr val="484848"/>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CS1300.thmx</Template>
  <TotalTime>56550</TotalTime>
  <Words>2066</Words>
  <Application>Microsoft Macintosh PowerPoint</Application>
  <PresentationFormat>On-screen Show (4:3)</PresentationFormat>
  <Paragraphs>256</Paragraphs>
  <Slides>34</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3" baseType="lpstr">
      <vt:lpstr>Arial</vt:lpstr>
      <vt:lpstr>Monotype Sorts</vt:lpstr>
      <vt:lpstr>Tahoma</vt:lpstr>
      <vt:lpstr>Times</vt:lpstr>
      <vt:lpstr>Times New Roman</vt:lpstr>
      <vt:lpstr>Wingdings</vt:lpstr>
      <vt:lpstr>Contemporary Portrait</vt:lpstr>
      <vt:lpstr>Chart</vt:lpstr>
      <vt:lpstr>Worksheet</vt:lpstr>
      <vt:lpstr>CS 6000 Research Methods Publishing Venues, OA and Predatory Publishers</vt:lpstr>
      <vt:lpstr>PowerPoint Presentation</vt:lpstr>
      <vt:lpstr>What is a scientific paper</vt:lpstr>
      <vt:lpstr>Definition of Scientific paper</vt:lpstr>
      <vt:lpstr>THE FACETS OF AN ACADEMIC CAREER (US) in Research University</vt:lpstr>
      <vt:lpstr>PowerPoint Presentation</vt:lpstr>
      <vt:lpstr>ALWAYS LOOK FROM A DISTANCE</vt:lpstr>
      <vt:lpstr>PowerPoint Presentation</vt:lpstr>
      <vt:lpstr>PowerPoint Presentation</vt:lpstr>
      <vt:lpstr>Choosing a Venue</vt:lpstr>
      <vt:lpstr>Finding Venues </vt:lpstr>
      <vt:lpstr>Finding Venues </vt:lpstr>
      <vt:lpstr>Primer on Open Access (OA)</vt:lpstr>
      <vt:lpstr>Can OA have Prestige?</vt:lpstr>
      <vt:lpstr>OA – a flash in the pan?</vt:lpstr>
      <vt:lpstr>SO WHAT?</vt:lpstr>
      <vt:lpstr>The OA Advantage</vt:lpstr>
      <vt:lpstr>“Online or Invisible?” (Lawrence 2001)</vt:lpstr>
      <vt:lpstr>Research Impact</vt:lpstr>
      <vt:lpstr>The author/institutional self-archived version  is a supplement to -- not a substitute for -- the publisher’s official version</vt:lpstr>
      <vt:lpstr>Usage Impact (downloads)  is correlated with Citation Impact  (Physics ArXiv: hep, astro, cond, quantum; math, comp) http://citebase.eprints.org/analysis/correlation.php  downloads from first 6 months after publication predict citations 2 years after publicattion</vt:lpstr>
      <vt:lpstr>Publishing models for scholarly  journals </vt:lpstr>
      <vt:lpstr>Some economic aspects of open access</vt:lpstr>
      <vt:lpstr>Predatory publishers</vt:lpstr>
      <vt:lpstr>Top Red Flags for Predatory Conferences</vt:lpstr>
      <vt:lpstr>PowerPoint Presentation</vt:lpstr>
      <vt:lpstr>Breakdown of research cultures </vt:lpstr>
      <vt:lpstr>Impact on  Scholarly metrics </vt:lpstr>
      <vt:lpstr>And people are are still playing their games But lawsuits &amp; pressure on employers have reduced publicity</vt:lpstr>
      <vt:lpstr>How predatory publishers damage science</vt:lpstr>
      <vt:lpstr>Fake Impact Factors</vt:lpstr>
      <vt:lpstr>Resources on Predatory Pub. </vt:lpstr>
      <vt:lpstr>Author services companies </vt:lpstr>
      <vt:lpstr>PowerPoint Presentation</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research paper</dc:title>
  <dc:subject>CS 178H</dc:subject>
  <dc:creator>Vitaly Shmatikov</dc:creator>
  <cp:lastModifiedBy>Terry Boult</cp:lastModifiedBy>
  <cp:revision>5803</cp:revision>
  <cp:lastPrinted>1998-09-22T18:15:52Z</cp:lastPrinted>
  <dcterms:created xsi:type="dcterms:W3CDTF">1997-09-07T20:51:32Z</dcterms:created>
  <dcterms:modified xsi:type="dcterms:W3CDTF">2019-10-06T22:07:28Z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ies>
</file>