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77" r:id="rId4"/>
    <p:sldId id="278" r:id="rId5"/>
    <p:sldId id="279" r:id="rId6"/>
    <p:sldId id="280" r:id="rId7"/>
    <p:sldId id="260" r:id="rId8"/>
    <p:sldId id="261" r:id="rId9"/>
    <p:sldId id="264" r:id="rId10"/>
    <p:sldId id="265" r:id="rId11"/>
    <p:sldId id="268" r:id="rId12"/>
    <p:sldId id="281" r:id="rId13"/>
    <p:sldId id="287" r:id="rId14"/>
    <p:sldId id="257" r:id="rId15"/>
    <p:sldId id="282" r:id="rId16"/>
    <p:sldId id="259" r:id="rId17"/>
    <p:sldId id="283" r:id="rId18"/>
    <p:sldId id="284" r:id="rId19"/>
    <p:sldId id="262" r:id="rId20"/>
    <p:sldId id="263" r:id="rId21"/>
    <p:sldId id="285" r:id="rId22"/>
    <p:sldId id="286" r:id="rId23"/>
    <p:sldId id="266" r:id="rId24"/>
    <p:sldId id="267" r:id="rId25"/>
    <p:sldId id="288" r:id="rId2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/>
    <p:restoredTop sz="94705"/>
  </p:normalViewPr>
  <p:slideViewPr>
    <p:cSldViewPr showGuides="1">
      <p:cViewPr varScale="1">
        <p:scale>
          <a:sx n="124" d="100"/>
          <a:sy n="124" d="100"/>
        </p:scale>
        <p:origin x="15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3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CB032EC-C9A2-4348-A367-C41E900B66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BE73653-451E-B34A-BACA-5503F6F0FC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0E42F54-D9F9-9B4B-9F79-788FC07953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A7B007E-75CD-A643-A01E-E6D605D9A5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/>
              <a:t>Click to edit Master text styles</a:t>
            </a:r>
          </a:p>
          <a:p>
            <a:pPr lvl="1"/>
            <a:r>
              <a:rPr lang="en-ZA" noProof="0"/>
              <a:t>Second level</a:t>
            </a:r>
          </a:p>
          <a:p>
            <a:pPr lvl="2"/>
            <a:r>
              <a:rPr lang="en-ZA" noProof="0"/>
              <a:t>Third level</a:t>
            </a:r>
          </a:p>
          <a:p>
            <a:pPr lvl="3"/>
            <a:r>
              <a:rPr lang="en-ZA" noProof="0"/>
              <a:t>Fourth level</a:t>
            </a:r>
          </a:p>
          <a:p>
            <a:pPr lvl="4"/>
            <a:r>
              <a:rPr lang="en-ZA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601520FF-3E92-434E-BDEF-4ED0A499C7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0DC35D0D-FB4A-7A49-9477-99F9E058D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A8A7E-07C7-864C-B259-90C92E269263}" type="slidenum">
              <a:rPr lang="en-ZA" altLang="en-US"/>
              <a:pPr>
                <a:defRPr/>
              </a:pPr>
              <a:t>‹#›</a:t>
            </a:fld>
            <a:endParaRPr lang="en-Z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A7B2AF-8D2B-ED48-8FC7-76D7C363F2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6856413"/>
            <a:ext cx="9144000" cy="1587"/>
          </a:xfrm>
          <a:prstGeom prst="line">
            <a:avLst/>
          </a:prstGeom>
          <a:noFill/>
          <a:ln w="50800">
            <a:solidFill>
              <a:srgbClr val="CFB77C"/>
            </a:solidFill>
            <a:round/>
            <a:headEnd/>
            <a:tailEnd/>
          </a:ln>
          <a:effectLst>
            <a:outerShdw blurRad="50800" dist="250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1C70B7-B615-E047-A13A-254BD3B274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6856413"/>
            <a:ext cx="9144000" cy="1587"/>
          </a:xfrm>
          <a:prstGeom prst="line">
            <a:avLst/>
          </a:prstGeom>
          <a:noFill/>
          <a:ln w="50800">
            <a:solidFill>
              <a:srgbClr val="CFB77C"/>
            </a:solidFill>
            <a:round/>
            <a:headEnd/>
            <a:tailEnd/>
          </a:ln>
          <a:effectLst>
            <a:outerShdw blurRad="50800" dist="38100" dir="1620000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83BE04-6F31-224D-800C-BCBDDB1755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0" y="0"/>
            <a:ext cx="9144000" cy="1588"/>
          </a:xfrm>
          <a:prstGeom prst="line">
            <a:avLst/>
          </a:prstGeom>
          <a:noFill/>
          <a:ln w="50800">
            <a:solidFill>
              <a:srgbClr val="CFB77C"/>
            </a:solidFill>
            <a:round/>
            <a:headEnd/>
            <a:tailEnd/>
          </a:ln>
          <a:effectLst>
            <a:outerShdw blurRad="50800" dist="38100" dir="540000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2">
            <a:extLst>
              <a:ext uri="{FF2B5EF4-FFF2-40B4-BE49-F238E27FC236}">
                <a16:creationId xmlns:a16="http://schemas.microsoft.com/office/drawing/2014/main" id="{D53DBA1B-8541-BE40-9D98-EA968C01A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6578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7-circle-majors.png">
            <a:extLst>
              <a:ext uri="{FF2B5EF4-FFF2-40B4-BE49-F238E27FC236}">
                <a16:creationId xmlns:a16="http://schemas.microsoft.com/office/drawing/2014/main" id="{1DC4FEAE-9CDA-F847-8E43-577AF34C1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92438"/>
            <a:ext cx="3810000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6166" y="163038"/>
            <a:ext cx="9067834" cy="1894362"/>
          </a:xfr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6166" y="2133600"/>
            <a:ext cx="9067834" cy="1371600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58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9C225-CB41-EA42-BE73-DCAE66A96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3" name="Picture 9" descr="UCCS Signature - Reverse.eps">
            <a:extLst>
              <a:ext uri="{FF2B5EF4-FFF2-40B4-BE49-F238E27FC236}">
                <a16:creationId xmlns:a16="http://schemas.microsoft.com/office/drawing/2014/main" id="{2DDAF2D3-45EA-C14C-A129-68EFB7522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917825"/>
            <a:ext cx="73914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44420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0200" y="876300"/>
            <a:ext cx="8001000" cy="5635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01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BD6CEDF-1B59-324B-908A-FF7A2D407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FB06AF23-EB0F-4D4F-83FC-761D43C84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23" r="39436"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838C75A0-A13D-C04B-A5A9-F00B7A286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23" r="39436"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23DF16A1-788C-974D-B987-3F7AB98D2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7368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43FDC62A-DBCD-6B42-AF19-37A41D29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7368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9D5C3A5-FA12-ED42-916D-6B49A6F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EBC72C-A444-D94C-9A44-BB980044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4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086098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19498" y="838200"/>
            <a:ext cx="3914902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9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D000E-A104-FC45-A9B2-EA43FD42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7E168-BA8C-7C40-B5FF-5D0C5D58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BAE49-0AC4-8040-9CF6-F8B04FC7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202DBC26-491E-5841-B9DB-CBD0E8A31C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00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121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18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40EA32-9E0A-C841-AB8C-3AA3430AD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solidFill>
            <a:srgbClr val="CFB879"/>
          </a:solidFill>
          <a:ln>
            <a:noFill/>
          </a:ln>
          <a:effectLst>
            <a:outerShdw blurRad="50800" dist="20000" dir="5400000" rotWithShape="0">
              <a:srgbClr val="808080">
                <a:alpha val="42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12C8ED2-7D7F-E84B-91A6-CE043A396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-949325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3285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10BC-ABB4-8040-A18A-F7E2F26E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33EC-2C71-E944-B1C8-6A3C3EA9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281F1-979F-AB43-9852-3832014D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9BD5E047-1109-F348-A83B-5F7B73FB1FF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128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7B4CB855-978B-9845-AEE5-CB279536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68421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EF2DA367-FA8D-3B4D-A9DC-215631B1B8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958850"/>
            <a:ext cx="85344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14D7FB-EEC6-7043-8A20-FC6729C721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6856413"/>
            <a:ext cx="9144000" cy="1587"/>
          </a:xfrm>
          <a:prstGeom prst="line">
            <a:avLst/>
          </a:prstGeom>
          <a:noFill/>
          <a:ln w="50800">
            <a:solidFill>
              <a:srgbClr val="CFB77C"/>
            </a:solidFill>
            <a:round/>
            <a:headEnd/>
            <a:tailEnd/>
          </a:ln>
          <a:effectLst>
            <a:outerShdw blurRad="50800" dist="38100" dir="1620000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A15816-325D-6D42-86D1-FF067E647F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0" y="0"/>
            <a:ext cx="9144000" cy="1588"/>
          </a:xfrm>
          <a:prstGeom prst="line">
            <a:avLst/>
          </a:prstGeom>
          <a:noFill/>
          <a:ln w="50800">
            <a:solidFill>
              <a:srgbClr val="CFB77C"/>
            </a:solidFill>
            <a:round/>
            <a:headEnd/>
            <a:tailEnd/>
          </a:ln>
          <a:effectLst>
            <a:outerShdw blurRad="50800" dist="38100" dir="540000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0" name="Picture 10">
            <a:extLst>
              <a:ext uri="{FF2B5EF4-FFF2-40B4-BE49-F238E27FC236}">
                <a16:creationId xmlns:a16="http://schemas.microsoft.com/office/drawing/2014/main" id="{649A4171-C342-344B-B36F-92662014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6418263"/>
            <a:ext cx="2460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>
            <a:extLst>
              <a:ext uri="{FF2B5EF4-FFF2-40B4-BE49-F238E27FC236}">
                <a16:creationId xmlns:a16="http://schemas.microsoft.com/office/drawing/2014/main" id="{D2CB2141-EBA5-2E4A-A733-D1C68D41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6418263"/>
            <a:ext cx="2460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5" r:id="rId2"/>
    <p:sldLayoutId id="2147483730" r:id="rId3"/>
    <p:sldLayoutId id="2147483726" r:id="rId4"/>
    <p:sldLayoutId id="2147483731" r:id="rId5"/>
    <p:sldLayoutId id="2147483727" r:id="rId6"/>
    <p:sldLayoutId id="2147483728" r:id="rId7"/>
    <p:sldLayoutId id="2147483732" r:id="rId8"/>
    <p:sldLayoutId id="2147483733" r:id="rId9"/>
    <p:sldLayoutId id="2147483734" r:id="rId10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cap="small">
          <a:solidFill>
            <a:schemeClr val="tx1"/>
          </a:solidFill>
          <a:effectLst>
            <a:outerShdw blurRad="50800" dist="38100" dir="2700000" algn="tl" rotWithShape="0">
              <a:schemeClr val="accent2">
                <a:alpha val="43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rgbClr val="CFB77C"/>
        </a:buClr>
        <a:buSzPct val="50000"/>
        <a:buFont typeface="Wingdings" pitchFamily="2" charset="2"/>
        <a:buChar char="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47688" indent="-228600" algn="l" rtl="0" eaLnBrk="0" fontAlgn="base" hangingPunct="0">
        <a:spcBef>
          <a:spcPct val="0"/>
        </a:spcBef>
        <a:spcAft>
          <a:spcPct val="0"/>
        </a:spcAft>
        <a:buClr>
          <a:srgbClr val="4B92DB"/>
        </a:buClr>
        <a:buSzPct val="80000"/>
        <a:buFont typeface="Wingdings 2" pitchFamily="2" charset="2"/>
        <a:buChar char="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22325" indent="-18256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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187450" indent="-182563" algn="l" rtl="0" eaLnBrk="0" fontAlgn="base" hangingPunct="0">
        <a:spcBef>
          <a:spcPct val="0"/>
        </a:spcBef>
        <a:spcAft>
          <a:spcPct val="0"/>
        </a:spcAft>
        <a:buClr>
          <a:srgbClr val="7F7F7F"/>
        </a:buClr>
        <a:buSzPct val="50000"/>
        <a:buFont typeface="Wingdings" pitchFamily="2" charset="2"/>
        <a:buChar char="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62088" indent="-182563" algn="l" rtl="0" eaLnBrk="0" fontAlgn="base" hangingPunct="0">
        <a:spcBef>
          <a:spcPct val="0"/>
        </a:spcBef>
        <a:spcAft>
          <a:spcPct val="0"/>
        </a:spcAft>
        <a:buClr>
          <a:srgbClr val="CFB77C"/>
        </a:buClr>
        <a:buSzPct val="68000"/>
        <a:buFont typeface="Wingdings 2" pitchFamily="2" charset="2"/>
        <a:buChar char="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c.gatech.edu/~milos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" TargetMode="External"/><Relationship Id="rId2" Type="http://schemas.openxmlformats.org/officeDocument/2006/relationships/hyperlink" Target="https://openreview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5802-79D0-F746-B469-279844507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Reviewing and Giving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3933B-F328-0C47-B21E-CB4DAA151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 Feedback process</a:t>
            </a:r>
          </a:p>
          <a:p>
            <a:r>
              <a:rPr lang="en-US" dirty="0"/>
              <a:t>Conference/Journal Reviewing</a:t>
            </a:r>
          </a:p>
          <a:p>
            <a:endParaRPr lang="en-US" dirty="0"/>
          </a:p>
          <a:p>
            <a:pPr eaLnBrk="1" hangingPunct="1"/>
            <a:r>
              <a:rPr lang="en-US" dirty="0"/>
              <a:t>Based in part on material from  </a:t>
            </a:r>
            <a:r>
              <a:rPr lang="en-US" altLang="en-US" dirty="0"/>
              <a:t>IRA/NCTE.</a:t>
            </a:r>
          </a:p>
          <a:p>
            <a:pPr eaLnBrk="1" hangingPunct="1"/>
            <a:r>
              <a:rPr lang="en-US" altLang="en-US" dirty="0"/>
              <a:t>Images copyright Microsoft Corporation.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9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5EB1EEA-2C64-1D40-A840-5FE5905A5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000"/>
              <a:t>STEP 2 </a:t>
            </a:r>
            <a:br>
              <a:rPr lang="en-US" altLang="en-US" sz="2000"/>
            </a:br>
            <a:r>
              <a:rPr lang="en-US" altLang="en-US"/>
              <a:t>Suggestions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84927AF-1864-984B-9F80-617068D2F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315200" cy="4724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Here are some areas that you may want to make suggestions about:</a:t>
            </a:r>
          </a:p>
          <a:p>
            <a:pPr lvl="1" eaLnBrk="1" hangingPunct="1"/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Perhaps using ________ would have helped the reader ________.</a:t>
            </a:r>
            <a:endParaRPr lang="en-US" alt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I didn’t understand the sentence/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</a:rPr>
              <a:t>pargraph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 ________.  </a:t>
            </a:r>
          </a:p>
          <a:p>
            <a:pPr lvl="1" eaLnBrk="1" hangingPunct="1"/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I found your argument about xxx  confusing (weak, not convincing..)</a:t>
            </a:r>
            <a:endParaRPr lang="en-US" alt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Your conclusion was too short/long/obvious. </a:t>
            </a:r>
            <a:endParaRPr lang="en-US" alt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___________ statement is an extraneous detail. </a:t>
            </a:r>
          </a:p>
          <a:p>
            <a:pPr lvl="1" eaLnBrk="1" hangingPunct="1"/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___________ statement is unsupported.</a:t>
            </a:r>
          </a:p>
          <a:p>
            <a:pPr lvl="1" eaLnBrk="1" hangingPunct="1"/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___________ statement is wrong. </a:t>
            </a:r>
            <a:endParaRPr lang="en-US" alt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</a:rPr>
              <a:t> A citation might help _____</a:t>
            </a:r>
            <a:endParaRPr lang="en-US" alt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endParaRPr lang="en-US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316" name="Picture 4" descr="BD10701_">
            <a:extLst>
              <a:ext uri="{FF2B5EF4-FFF2-40B4-BE49-F238E27FC236}">
                <a16:creationId xmlns:a16="http://schemas.microsoft.com/office/drawing/2014/main" id="{23C0D157-D625-4A46-AC92-D3D4D814E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"/>
            <a:ext cx="20732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>
            <a:extLst>
              <a:ext uri="{FF2B5EF4-FFF2-40B4-BE49-F238E27FC236}">
                <a16:creationId xmlns:a16="http://schemas.microsoft.com/office/drawing/2014/main" id="{E9C7A033-C63A-C248-BC1B-DE5CE07E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813" y="-246063"/>
            <a:ext cx="18415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46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C7692B-F3B6-9241-ABF0-EA3DF38B6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000"/>
              <a:t>STEP 3 </a:t>
            </a:r>
            <a:br>
              <a:rPr lang="en-US" altLang="en-US" sz="2000"/>
            </a:br>
            <a:r>
              <a:rPr lang="en-US" altLang="en-US"/>
              <a:t>Corrections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B6B37A-1BE6-3441-BAE0-8CA72179C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200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The third step in the peer feedback process is making corrections.</a:t>
            </a:r>
          </a:p>
          <a:p>
            <a:pPr eaLnBrk="1" hangingPunct="1"/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Corrections means making suggested edits to your peer’s paper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 for: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Spelling mistakes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Grammar mistakes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Missing punctuation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Incomplete or run-on sentences</a:t>
            </a:r>
          </a:p>
          <a:p>
            <a:pPr lvl="1" eaLnBrk="1" hangingPunct="1">
              <a:buFont typeface="Times" pitchFamily="2" charset="0"/>
              <a:buNone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364" name="Picture 4" descr="j0250922">
            <a:extLst>
              <a:ext uri="{FF2B5EF4-FFF2-40B4-BE49-F238E27FC236}">
                <a16:creationId xmlns:a16="http://schemas.microsoft.com/office/drawing/2014/main" id="{CB7F1E50-2AB0-704E-BFB0-63207AFE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4267200"/>
            <a:ext cx="2568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3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1CA0F0A-E7B8-694F-AD92-72A5ABE7BF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How to Review Papers for Conferences/Journals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0FAFC-DC66-0944-A7D3-6BF9B4361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part on slides from </a:t>
            </a:r>
            <a:r>
              <a:rPr lang="en-US" b="0" u="sng" dirty="0">
                <a:hlinkClick r:id="rId2"/>
              </a:rPr>
              <a:t>Milos Prvulovic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3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5141-1ACF-2545-98A3-D5A46F74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Review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0141-53AF-C74A-B773-AA4CFC1B52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Title and author of paper </a:t>
            </a:r>
          </a:p>
          <a:p>
            <a:r>
              <a:rPr lang="en-US" dirty="0"/>
              <a:t>Summary of paper &amp; contributions</a:t>
            </a:r>
          </a:p>
          <a:p>
            <a:r>
              <a:rPr lang="en-US" dirty="0"/>
              <a:t>Positive things about the paper (one paragraph). Always find some. 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Major comments</a:t>
            </a:r>
          </a:p>
          <a:p>
            <a:pPr lvl="1"/>
            <a:r>
              <a:rPr lang="en-US" dirty="0"/>
              <a:t>Minor comments</a:t>
            </a:r>
          </a:p>
          <a:p>
            <a:r>
              <a:rPr lang="en-US" dirty="0"/>
              <a:t>Private Comments to the PC/AC/Editor</a:t>
            </a:r>
          </a:p>
        </p:txBody>
      </p:sp>
    </p:spTree>
    <p:extLst>
      <p:ext uri="{BB962C8B-B14F-4D97-AF65-F5344CB8AC3E}">
        <p14:creationId xmlns:p14="http://schemas.microsoft.com/office/powerpoint/2010/main" val="56684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F82C5-F218-B74B-B5B3-B30732780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B6AF0-74EC-704C-BD2A-6B5B4FB56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A8C1A9A-4B6A-2C43-B34F-18EB91A3A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Paper Reviewing Algorithm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DFA29E5-6FE9-844A-8F4C-BEC8FD132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Read the paper</a:t>
            </a:r>
          </a:p>
          <a:p>
            <a:r>
              <a:rPr lang="en-US" altLang="en-US"/>
              <a:t>Think about it</a:t>
            </a:r>
          </a:p>
          <a:p>
            <a:r>
              <a:rPr lang="en-US" altLang="en-US"/>
              <a:t>Take a look at related work</a:t>
            </a:r>
          </a:p>
          <a:p>
            <a:r>
              <a:rPr lang="en-US" altLang="en-US"/>
              <a:t>Leave it alone for a few days</a:t>
            </a:r>
          </a:p>
          <a:p>
            <a:r>
              <a:rPr lang="en-US" altLang="en-US"/>
              <a:t>Read it again</a:t>
            </a:r>
          </a:p>
          <a:p>
            <a:r>
              <a:rPr lang="en-US" altLang="en-US"/>
              <a:t>Write the review</a:t>
            </a:r>
          </a:p>
        </p:txBody>
      </p:sp>
    </p:spTree>
    <p:extLst>
      <p:ext uri="{BB962C8B-B14F-4D97-AF65-F5344CB8AC3E}">
        <p14:creationId xmlns:p14="http://schemas.microsoft.com/office/powerpoint/2010/main" val="246880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B95D3-D05D-2B49-B39C-EC31F6F3A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endParaRPr lang="en-US" altLang="en-US" dirty="0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A4F14-90AB-0242-8402-76FFC7EB2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1AF4EED-598E-5B43-AC08-141F45881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Thinking about it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ABC72D0-9B47-0449-8955-B9EFDDBB2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the paper trying to do</a:t>
            </a:r>
          </a:p>
          <a:p>
            <a:pPr lvl="1"/>
            <a:r>
              <a:rPr lang="en-US" altLang="en-US"/>
              <a:t>Observation/Motivation</a:t>
            </a:r>
          </a:p>
          <a:p>
            <a:pPr lvl="2"/>
            <a:r>
              <a:rPr lang="en-US" altLang="en-US"/>
              <a:t>Programs often do X…</a:t>
            </a:r>
          </a:p>
          <a:p>
            <a:pPr lvl="2"/>
            <a:r>
              <a:rPr lang="en-US" altLang="en-US"/>
              <a:t>In the future, Y won’t work…</a:t>
            </a:r>
          </a:p>
          <a:p>
            <a:pPr lvl="1"/>
            <a:r>
              <a:rPr lang="en-US" altLang="en-US"/>
              <a:t>Implementation</a:t>
            </a:r>
          </a:p>
          <a:p>
            <a:pPr lvl="2"/>
            <a:r>
              <a:rPr lang="en-US" altLang="en-US"/>
              <a:t>Here’s how to exploit this observation</a:t>
            </a:r>
          </a:p>
          <a:p>
            <a:pPr lvl="1"/>
            <a:r>
              <a:rPr lang="en-US" altLang="en-US"/>
              <a:t>Evaluation</a:t>
            </a:r>
          </a:p>
          <a:p>
            <a:pPr lvl="2"/>
            <a:r>
              <a:rPr lang="en-US" altLang="en-US"/>
              <a:t>We get great perf/power/reliaility/… improvement, or</a:t>
            </a:r>
          </a:p>
          <a:p>
            <a:pPr lvl="2"/>
            <a:r>
              <a:rPr lang="en-US" altLang="en-US"/>
              <a:t>It didn’t work and here’s why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62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8747A-6BD6-0B4C-A0E5-52911FD6B0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AE471-78B9-884C-9E51-B9D206AE96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5EF2170-5788-1744-8823-79E31FA75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Contributions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D888B99-93E8-4E41-B124-A5813ED2F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Did you gain an important insight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new problem?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new way to look at a problem?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Counter-intuitive or unexpected?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Did it propose a good solution to a problem?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Explanation why solution should work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Explanation why it’s a better solution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Did it provide a good quantitative evaluation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Should work in real processors?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Should it gain or lose relevance in the future?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Should work on real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54004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B027B-F324-ED49-A076-C8D2A06BF4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6F7D3-C302-C140-8213-DA819C48C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73D32EE-DEF5-0C44-AE28-C9951D7D8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CD965AA-9B72-F240-9C7A-A56544585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Like a paper abstract</a:t>
            </a:r>
          </a:p>
          <a:p>
            <a:pPr lvl="1"/>
            <a:r>
              <a:rPr lang="en-US" altLang="en-US" dirty="0"/>
              <a:t>Short and self-contained (no undefined acronyms)</a:t>
            </a:r>
          </a:p>
          <a:p>
            <a:pPr lvl="1"/>
            <a:r>
              <a:rPr lang="en-US" altLang="en-US" dirty="0"/>
              <a:t>Short high-level description of contribution</a:t>
            </a:r>
          </a:p>
          <a:p>
            <a:pPr lvl="1"/>
            <a:r>
              <a:rPr lang="en-US" altLang="en-US" dirty="0"/>
              <a:t>DO NOT just copy from their abstract</a:t>
            </a:r>
          </a:p>
          <a:p>
            <a:endParaRPr lang="en-US" altLang="en-US" dirty="0"/>
          </a:p>
          <a:p>
            <a:r>
              <a:rPr lang="en-US" altLang="en-US" dirty="0"/>
              <a:t>But without the “sales pitch”</a:t>
            </a:r>
          </a:p>
          <a:p>
            <a:pPr lvl="1"/>
            <a:r>
              <a:rPr lang="en-US" altLang="en-US" dirty="0"/>
              <a:t>Avoid quoting numbers</a:t>
            </a:r>
          </a:p>
          <a:p>
            <a:pPr lvl="1"/>
            <a:r>
              <a:rPr lang="en-US" altLang="en-US" dirty="0"/>
              <a:t>What is really the contribution</a:t>
            </a:r>
          </a:p>
        </p:txBody>
      </p:sp>
    </p:spTree>
    <p:extLst>
      <p:ext uri="{BB962C8B-B14F-4D97-AF65-F5344CB8AC3E}">
        <p14:creationId xmlns:p14="http://schemas.microsoft.com/office/powerpoint/2010/main" val="14333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5E15D-435D-FA4A-A5C1-C93051097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D7A06-CBF2-AF46-BF28-3861DB466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8B68067-A5EB-864E-BD1A-EC6283504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Positive Contributions/Good points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AF49BC9-94A2-C34A-8F5A-4601C51A8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Successful contributions</a:t>
            </a:r>
          </a:p>
          <a:p>
            <a:pPr lvl="1"/>
            <a:r>
              <a:rPr lang="en-US" altLang="en-US" dirty="0"/>
              <a:t>If you learned something, that’s a good thing</a:t>
            </a:r>
          </a:p>
          <a:p>
            <a:pPr lvl="1"/>
            <a:r>
              <a:rPr lang="en-US" altLang="en-US" dirty="0"/>
              <a:t>If could be useful for real systems, that’s good</a:t>
            </a:r>
          </a:p>
          <a:p>
            <a:r>
              <a:rPr lang="en-US" altLang="en-US" dirty="0"/>
              <a:t>List the most important things</a:t>
            </a:r>
          </a:p>
          <a:p>
            <a:pPr lvl="1"/>
            <a:r>
              <a:rPr lang="en-US" altLang="en-US" dirty="0"/>
              <a:t>If you only list “Well written”, paper is really bad </a:t>
            </a:r>
          </a:p>
          <a:p>
            <a:r>
              <a:rPr lang="en-US" altLang="en-US" dirty="0"/>
              <a:t>There are ALWAYS good points </a:t>
            </a:r>
            <a:r>
              <a:rPr lang="en-US" altLang="en-US" dirty="0">
                <a:sym typeface="Wingdings" pitchFamily="2" charset="2"/>
              </a:rPr>
              <a:t> find them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8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3CCF2-2BC3-3E48-8CCA-23FA91C0D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0F7A-48A4-E94C-BBEB-242A6E07D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677AF8C-DC2E-CC44-BB28-B3F72509A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Weaknessess</a:t>
            </a:r>
            <a:r>
              <a:rPr lang="en-US" altLang="en-US" dirty="0"/>
              <a:t> (bad points)  Major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58DE0A7-B3F2-0E43-9DFF-BE1251915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Motivation problems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Unclear whether there is a problem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Unclear why it’s an important problem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Implementation problems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Unclear why solve the problem this way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Unclear what tradeoffs are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Evaluation problems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We all know about these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Organization problems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Difficult to follow?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List the most important bad points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If “difficult to read” is the only problem, it’s a great paper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26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D7B6198-14CD-5C41-B766-42A113B67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6 Steps to Effective Peer Feedback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086B44F-6385-9E49-A1C1-32509931E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620000" cy="449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There are three important steps to remember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when you are giving feedback on another student’s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work.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Step 1:  </a:t>
            </a:r>
            <a:r>
              <a:rPr lang="en-US" altLang="en-US" b="1" dirty="0"/>
              <a:t>Skim</a:t>
            </a:r>
            <a:r>
              <a:rPr lang="en-US" altLang="en-US" dirty="0"/>
              <a:t>, make a few notes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Step 2: Read it </a:t>
            </a:r>
            <a:r>
              <a:rPr lang="en-US" altLang="en-US" b="1" dirty="0"/>
              <a:t>Critically &amp; creatively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Step 3: </a:t>
            </a:r>
            <a:r>
              <a:rPr lang="en-US" altLang="en-US" b="1" dirty="0"/>
              <a:t>Summarize (3-4 sentence)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Step 4 </a:t>
            </a:r>
            <a:r>
              <a:rPr lang="en-US" altLang="en-US"/>
              <a:t>– </a:t>
            </a:r>
            <a:r>
              <a:rPr lang="en-US" altLang="en-US" b="1"/>
              <a:t>Compliments</a:t>
            </a: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Step 5 – </a:t>
            </a:r>
            <a:r>
              <a:rPr lang="en-US" altLang="en-US" b="1" dirty="0"/>
              <a:t>Suggestions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Step 6 – </a:t>
            </a:r>
            <a:r>
              <a:rPr lang="en-US" altLang="en-US" b="1" dirty="0"/>
              <a:t>Corrections</a:t>
            </a:r>
          </a:p>
        </p:txBody>
      </p:sp>
      <p:pic>
        <p:nvPicPr>
          <p:cNvPr id="8196" name="Picture 4" descr="j0292134">
            <a:extLst>
              <a:ext uri="{FF2B5EF4-FFF2-40B4-BE49-F238E27FC236}">
                <a16:creationId xmlns:a16="http://schemas.microsoft.com/office/drawing/2014/main" id="{A97B9780-BE05-E748-8291-D1078774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0"/>
            <a:ext cx="191801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20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6FBD-97CA-8847-829C-23AAB40DA6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9DD76-7A34-0340-B21F-971418A41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3EE562E-20D4-5A47-A82D-4E8BD5C51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 to answer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76D7366-A8F2-6943-9376-17E75CE15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Important questions only</a:t>
            </a:r>
          </a:p>
          <a:p>
            <a:pPr lvl="1"/>
            <a:r>
              <a:rPr lang="en-US" altLang="en-US"/>
              <a:t>If answer can’t change your recommendation</a:t>
            </a:r>
            <a:br>
              <a:rPr lang="en-US" altLang="en-US"/>
            </a:br>
            <a:r>
              <a:rPr lang="en-US" altLang="en-US"/>
              <a:t>don’t ask the question here (see next slide)</a:t>
            </a:r>
          </a:p>
          <a:p>
            <a:r>
              <a:rPr lang="en-US" altLang="en-US"/>
              <a:t>Can it be answered in a few days?</a:t>
            </a:r>
          </a:p>
          <a:p>
            <a:pPr lvl="1"/>
            <a:r>
              <a:rPr lang="en-US" altLang="en-US"/>
              <a:t>If lots of work needed to answer, don’t ask here</a:t>
            </a:r>
          </a:p>
          <a:p>
            <a:r>
              <a:rPr lang="en-US" altLang="en-US"/>
              <a:t>Unsure if you got something right?</a:t>
            </a:r>
          </a:p>
          <a:p>
            <a:pPr lvl="1"/>
            <a:r>
              <a:rPr lang="en-US" altLang="en-US"/>
              <a:t>If decision depends on something, and</a:t>
            </a:r>
            <a:br>
              <a:rPr lang="en-US" altLang="en-US"/>
            </a:br>
            <a:r>
              <a:rPr lang="en-US" altLang="en-US"/>
              <a:t>you are not sure if your understanding is correct</a:t>
            </a:r>
            <a:br>
              <a:rPr lang="en-US" altLang="en-US"/>
            </a:br>
            <a:r>
              <a:rPr lang="en-US" altLang="en-US"/>
              <a:t>DO ask it here</a:t>
            </a:r>
          </a:p>
        </p:txBody>
      </p:sp>
    </p:spTree>
    <p:extLst>
      <p:ext uri="{BB962C8B-B14F-4D97-AF65-F5344CB8AC3E}">
        <p14:creationId xmlns:p14="http://schemas.microsoft.com/office/powerpoint/2010/main" val="174884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9817C-786D-B049-B2E5-A8A5A47CB0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F7C83-563A-8041-84FA-B6ACDFFE4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0218BE6-24E9-1B4D-A461-91C5D5EA7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“Minor/General Comments” Section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DD1FAB9-3BE7-834C-A538-C06E8EA8C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Help the authors improve the paper</a:t>
            </a:r>
          </a:p>
          <a:p>
            <a:r>
              <a:rPr lang="en-US" altLang="en-US" dirty="0"/>
              <a:t>Always be constructive</a:t>
            </a:r>
          </a:p>
          <a:p>
            <a:pPr lvl="1"/>
            <a:r>
              <a:rPr lang="en-US" altLang="en-US" dirty="0"/>
              <a:t>Even if paper is hopeless:</a:t>
            </a:r>
            <a:br>
              <a:rPr lang="en-US" altLang="en-US" dirty="0"/>
            </a:br>
            <a:r>
              <a:rPr lang="en-US" altLang="en-US" dirty="0"/>
              <a:t>“The problem of cache conflicts in 1024-way set associative caches is not very important, and the authors should focus on lower-associativity caches”</a:t>
            </a:r>
          </a:p>
          <a:p>
            <a:r>
              <a:rPr lang="en-US" altLang="en-US" dirty="0"/>
              <a:t>All grammar/writing/organization</a:t>
            </a:r>
            <a:br>
              <a:rPr lang="en-US" altLang="en-US" dirty="0"/>
            </a:br>
            <a:r>
              <a:rPr lang="en-US" altLang="en-US" dirty="0"/>
              <a:t>issues go here!</a:t>
            </a:r>
          </a:p>
          <a:p>
            <a:r>
              <a:rPr lang="en-US" altLang="en-US" dirty="0"/>
              <a:t>If it’s a reject, can stop grammar after a few examples..</a:t>
            </a:r>
          </a:p>
        </p:txBody>
      </p:sp>
    </p:spTree>
    <p:extLst>
      <p:ext uri="{BB962C8B-B14F-4D97-AF65-F5344CB8AC3E}">
        <p14:creationId xmlns:p14="http://schemas.microsoft.com/office/powerpoint/2010/main" val="187860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707E5-EE3B-EC43-B100-DDF9522D29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F9D42-D0E2-7347-9CE7-165795945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14E8238-CBBF-844A-AD5D-96767775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Confidential Comments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511B18E-53B2-3147-93CD-18FE0E1CF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Only put things that are important</a:t>
            </a:r>
            <a:br>
              <a:rPr lang="en-US" altLang="en-US" dirty="0"/>
            </a:br>
            <a:r>
              <a:rPr lang="en-US" altLang="en-US" dirty="0"/>
              <a:t>and would disclose your identity or would be questioning ethics</a:t>
            </a:r>
          </a:p>
          <a:p>
            <a:pPr lvl="1"/>
            <a:r>
              <a:rPr lang="en-US" altLang="en-US" dirty="0"/>
              <a:t>“My group did this already in 1999 and</a:t>
            </a:r>
            <a:br>
              <a:rPr lang="en-US" altLang="en-US" dirty="0"/>
            </a:br>
            <a:r>
              <a:rPr lang="en-US" altLang="en-US" dirty="0"/>
              <a:t>we published it in ISCA that year”</a:t>
            </a:r>
          </a:p>
          <a:p>
            <a:pPr lvl="1"/>
            <a:r>
              <a:rPr lang="en-US" altLang="en-US" dirty="0"/>
              <a:t>I think is is a double submission similar to paper XXX at conference </a:t>
            </a:r>
            <a:r>
              <a:rPr lang="en-US" altLang="en-US" dirty="0" err="1"/>
              <a:t>yyy</a:t>
            </a:r>
            <a:endParaRPr lang="en-US" altLang="en-US" dirty="0"/>
          </a:p>
          <a:p>
            <a:pPr lvl="1"/>
            <a:r>
              <a:rPr lang="en-US" altLang="en-US" dirty="0"/>
              <a:t>I think this paper is </a:t>
            </a:r>
            <a:r>
              <a:rPr lang="en-US" altLang="en-US" dirty="0" err="1"/>
              <a:t>plagerizing</a:t>
            </a:r>
            <a:r>
              <a:rPr lang="en-US" altLang="en-US" dirty="0"/>
              <a:t> paper ZZZZ</a:t>
            </a:r>
          </a:p>
        </p:txBody>
      </p:sp>
    </p:spTree>
    <p:extLst>
      <p:ext uri="{BB962C8B-B14F-4D97-AF65-F5344CB8AC3E}">
        <p14:creationId xmlns:p14="http://schemas.microsoft.com/office/powerpoint/2010/main" val="372646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6A75D-D490-4D4B-B7AE-F3A007835F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8171C-EBAB-274A-8905-E217CEBE63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05B2156-9171-4F4D-BD4E-4997147F5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Scoring (numbers) if they have them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E87558C-F88B-0D4C-9801-9CF0E3FED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Compare to other papers in the same journal/conference/class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So, compare to other papers in this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Weak accept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Similar in quality to lower half of accepted papers (top 20% of all papers)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Strong accept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Similar to upper 50% of accepted papers (top 10% of submission)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Neutral/</a:t>
            </a:r>
            <a:r>
              <a:rPr lang="en-US" altLang="en-US" sz="2800" dirty="0" err="1"/>
              <a:t>boarderline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Would be in bottom 10% of accepted papers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Weak reject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Top half of rejected, but not fundamentally broken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Strong reject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You would argue against accepting it</a:t>
            </a:r>
          </a:p>
        </p:txBody>
      </p:sp>
    </p:spTree>
    <p:extLst>
      <p:ext uri="{BB962C8B-B14F-4D97-AF65-F5344CB8AC3E}">
        <p14:creationId xmlns:p14="http://schemas.microsoft.com/office/powerpoint/2010/main" val="222501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BE074-74CD-054D-946D-A1702F841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F0AD8-762C-C147-9DE7-79ED9481A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CFA12B9-392F-054B-9685-FEB9F26DD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Always the big picture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410C9DF-6795-2249-8F23-B75FDB249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Don’t focus on minor issues</a:t>
            </a:r>
          </a:p>
          <a:p>
            <a:pPr lvl="1"/>
            <a:r>
              <a:rPr lang="en-US" altLang="en-US" dirty="0"/>
              <a:t>Very easy to find lots of these</a:t>
            </a:r>
          </a:p>
          <a:p>
            <a:r>
              <a:rPr lang="en-US" altLang="en-US" dirty="0"/>
              <a:t>Focus on make-or-break issues</a:t>
            </a:r>
          </a:p>
          <a:p>
            <a:pPr lvl="1"/>
            <a:r>
              <a:rPr lang="en-US" altLang="en-US" dirty="0"/>
              <a:t>If X wasn’t there, it would be a much worse paper</a:t>
            </a:r>
          </a:p>
          <a:p>
            <a:pPr lvl="1"/>
            <a:r>
              <a:rPr lang="en-US" altLang="en-US" dirty="0"/>
              <a:t>If X done right, it would be a much better paper</a:t>
            </a:r>
          </a:p>
          <a:p>
            <a:r>
              <a:rPr lang="en-US" altLang="en-US" dirty="0"/>
              <a:t>Always consider the space</a:t>
            </a:r>
          </a:p>
          <a:p>
            <a:pPr lvl="1"/>
            <a:r>
              <a:rPr lang="en-US" altLang="en-US" dirty="0"/>
              <a:t>Don’t ask for it if you don’t think something else should be removed or made shorter</a:t>
            </a:r>
          </a:p>
        </p:txBody>
      </p:sp>
    </p:spTree>
    <p:extLst>
      <p:ext uri="{BB962C8B-B14F-4D97-AF65-F5344CB8AC3E}">
        <p14:creationId xmlns:p14="http://schemas.microsoft.com/office/powerpoint/2010/main" val="364291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23D9-CCEF-6E45-A0D4-9298170C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example reviews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4E1D-78AB-8B49-822A-7E1CF2F893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Ask your advisor (probably want to read the papers/reviews in your area)</a:t>
            </a:r>
          </a:p>
          <a:p>
            <a:r>
              <a:rPr lang="en-US" dirty="0"/>
              <a:t>Look at </a:t>
            </a:r>
          </a:p>
          <a:p>
            <a:pPr lvl="1"/>
            <a:r>
              <a:rPr lang="en-US" dirty="0">
                <a:hlinkClick r:id="rId2"/>
              </a:rPr>
              <a:t>https://openreview.net/</a:t>
            </a:r>
            <a:r>
              <a:rPr lang="en-US" dirty="0"/>
              <a:t> (</a:t>
            </a:r>
            <a:r>
              <a:rPr lang="en-US" dirty="0" err="1"/>
              <a:t>reviewsof</a:t>
            </a:r>
            <a:r>
              <a:rPr lang="en-US" dirty="0"/>
              <a:t> both accepted and rejected papers)</a:t>
            </a:r>
          </a:p>
          <a:p>
            <a:pPr lvl="1"/>
            <a:r>
              <a:rPr lang="en-US" dirty="0">
                <a:hlinkClick r:id="rId3"/>
              </a:rPr>
              <a:t>http://papers.nips.cc/</a:t>
            </a:r>
            <a:r>
              <a:rPr lang="en-US" dirty="0"/>
              <a:t>  (recent years have reviews of accepted papers)</a:t>
            </a:r>
          </a:p>
        </p:txBody>
      </p:sp>
    </p:spTree>
    <p:extLst>
      <p:ext uri="{BB962C8B-B14F-4D97-AF65-F5344CB8AC3E}">
        <p14:creationId xmlns:p14="http://schemas.microsoft.com/office/powerpoint/2010/main" val="1630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2C89-ECA6-274A-97A9-F6604433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Skim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E858-24AE-714F-9DF7-13D4B4D90D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your 3-5 min skim.  Make notes on what you think is the core of the paper and high-level issues and if that made you want to continue. </a:t>
            </a:r>
          </a:p>
          <a:p>
            <a:r>
              <a:rPr lang="en-US" dirty="0"/>
              <a:t>You scan should try to find at least 2 positive things to say. </a:t>
            </a:r>
          </a:p>
          <a:p>
            <a:r>
              <a:rPr lang="en-US" dirty="0"/>
              <a:t>Note questions you had at this stage. </a:t>
            </a:r>
          </a:p>
        </p:txBody>
      </p:sp>
    </p:spTree>
    <p:extLst>
      <p:ext uri="{BB962C8B-B14F-4D97-AF65-F5344CB8AC3E}">
        <p14:creationId xmlns:p14="http://schemas.microsoft.com/office/powerpoint/2010/main" val="24271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B09-36DA-774B-84B4-C3CCCE29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2a: Critical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1124-C23D-6840-840A-47AF6EE05C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0200" y="876300"/>
            <a:ext cx="8813800" cy="5635752"/>
          </a:xfrm>
        </p:spPr>
        <p:txBody>
          <a:bodyPr/>
          <a:lstStyle/>
          <a:p>
            <a:r>
              <a:rPr lang="en-US" dirty="0"/>
              <a:t>Max 30min for this assignment (could be 1-2 hours for a real review of “novel” work).</a:t>
            </a:r>
          </a:p>
          <a:p>
            <a:r>
              <a:rPr lang="en-US" dirty="0"/>
              <a:t>Read it all, taking notes as in critical read.</a:t>
            </a:r>
          </a:p>
          <a:p>
            <a:r>
              <a:rPr lang="en-US" dirty="0"/>
              <a:t> If you use paper or pdf, can mark/circle/highlight areas with issues.  Don’t have to describe the issues in details.</a:t>
            </a:r>
          </a:p>
          <a:p>
            <a:r>
              <a:rPr lang="en-US" dirty="0"/>
              <a:t>Note questions that need to be answered. </a:t>
            </a:r>
          </a:p>
          <a:p>
            <a:r>
              <a:rPr lang="en-US" dirty="0"/>
              <a:t>Your job is not proofreading, but you can markup what you note, but balance time. No point telling them about fixing grammar if the section needs to be rewritten.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4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F20D-9958-3446-9E92-14B1C1E7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2b: Creative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869B-BA90-E547-BE64-6941E4950F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core of the story that you think works. </a:t>
            </a:r>
          </a:p>
          <a:p>
            <a:r>
              <a:rPr lang="en-US" dirty="0"/>
              <a:t>Find multiple positive things to say </a:t>
            </a:r>
          </a:p>
          <a:p>
            <a:r>
              <a:rPr lang="en-US" dirty="0"/>
              <a:t>Include usual creative reading process/ideas.  </a:t>
            </a:r>
          </a:p>
          <a:p>
            <a:r>
              <a:rPr lang="en-US" dirty="0"/>
              <a:t>Try to think of ways to make the paper “better” in your view but remember you are only 1 reader. </a:t>
            </a:r>
          </a:p>
        </p:txBody>
      </p:sp>
    </p:spTree>
    <p:extLst>
      <p:ext uri="{BB962C8B-B14F-4D97-AF65-F5344CB8AC3E}">
        <p14:creationId xmlns:p14="http://schemas.microsoft.com/office/powerpoint/2010/main" val="81775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7E00-DA15-9245-8B5E-DD064014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00B0-D10A-0E42-8F6A-FCC7AB2BE8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Generate a 3-4 summary of what you think the paper is about.</a:t>
            </a:r>
          </a:p>
          <a:p>
            <a:r>
              <a:rPr lang="en-US" dirty="0"/>
              <a:t>Do NOT, just cut/paste sentences from the abstract as the summary. Use your notes but don’t look at the paper.</a:t>
            </a:r>
          </a:p>
          <a:p>
            <a:r>
              <a:rPr lang="en-US" dirty="0"/>
              <a:t>If scan and detailed reads are different have a sentence or 2 about that differences and what might have lead to the confusion.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2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7046F3-D4B0-EB44-A48B-B16522988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000" dirty="0"/>
              <a:t>STEP 4</a:t>
            </a:r>
            <a:br>
              <a:rPr lang="en-US" altLang="en-US" sz="2000" dirty="0"/>
            </a:br>
            <a:r>
              <a:rPr lang="en-US" altLang="en-US" dirty="0"/>
              <a:t>Compliments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6C01F03-5552-5845-B5A0-14986D317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6934200" cy="3429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first rule of peer feedback is to BE POSITIVE and Constructive!</a:t>
            </a:r>
          </a:p>
          <a:p>
            <a:pPr lvl="1" eaLnBrk="1" hangingPunct="1"/>
            <a:r>
              <a:rPr lang="en-US" altLang="en-US" sz="2400" dirty="0"/>
              <a:t>Remember, THIS IS about helping them! </a:t>
            </a:r>
          </a:p>
          <a:p>
            <a:pPr lvl="1" eaLnBrk="1" hangingPunct="1"/>
            <a:r>
              <a:rPr lang="en-US" altLang="en-US" sz="2400" dirty="0"/>
              <a:t>Think about how you would want someone to speak to you about your writing.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lvl="1" eaLnBrk="1" hangingPunct="1">
              <a:buFont typeface="Times" pitchFamily="2" charset="0"/>
              <a:buNone/>
            </a:pPr>
            <a:endParaRPr lang="en-US" altLang="en-US" sz="2400" dirty="0"/>
          </a:p>
        </p:txBody>
      </p:sp>
      <p:pic>
        <p:nvPicPr>
          <p:cNvPr id="9220" name="Picture 4" descr="PE03086_">
            <a:extLst>
              <a:ext uri="{FF2B5EF4-FFF2-40B4-BE49-F238E27FC236}">
                <a16:creationId xmlns:a16="http://schemas.microsoft.com/office/drawing/2014/main" id="{BB30A7DC-31D8-AA4F-B9AB-73D11F0C6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14800"/>
            <a:ext cx="1951038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1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7D30731-E4A8-B340-8A83-F90411367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000"/>
              <a:t>STEP 1</a:t>
            </a:r>
            <a:br>
              <a:rPr lang="en-US" altLang="en-US" sz="2000"/>
            </a:br>
            <a:r>
              <a:rPr lang="en-US" altLang="en-US"/>
              <a:t>Compliments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04DC2E3-7952-1340-B001-C792848D9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2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dirty="0"/>
              <a:t>Tell the author(a) what you think they</a:t>
            </a:r>
          </a:p>
          <a:p>
            <a:pPr lvl="1"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dirty="0"/>
              <a:t>did </a:t>
            </a:r>
            <a:r>
              <a:rPr lang="en-US" altLang="en-US" b="1" dirty="0"/>
              <a:t>well</a:t>
            </a:r>
            <a:r>
              <a:rPr lang="en-US" altLang="en-US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significant part of the was ….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 really loved your story because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 think you used a lot of supporting details for ….</a:t>
            </a:r>
          </a:p>
          <a:p>
            <a:pPr lvl="1" eaLnBrk="1" hangingPunct="1">
              <a:lnSpc>
                <a:spcPct val="90000"/>
              </a:lnSpc>
              <a:buFont typeface="Times" pitchFamily="2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123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D8A9C4-B691-AC4C-8569-258609937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6697663" cy="1143000"/>
          </a:xfrm>
        </p:spPr>
        <p:txBody>
          <a:bodyPr/>
          <a:lstStyle/>
          <a:p>
            <a:pPr eaLnBrk="1" hangingPunct="1"/>
            <a:r>
              <a:rPr lang="en-US" altLang="en-US" sz="2000"/>
              <a:t>STEP 2 </a:t>
            </a:r>
            <a:br>
              <a:rPr lang="en-US" altLang="en-US" sz="2000"/>
            </a:br>
            <a:r>
              <a:rPr lang="en-US" altLang="en-US"/>
              <a:t>Suggestions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0848D64-8A52-8B48-B613-28D12EB39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831" y="1981200"/>
            <a:ext cx="762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  Making suggestions means giving the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/>
              <a:t>     author some specific ideas about how to make his or her writing better.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Remember – stay positive and be specific!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Instead of, “It didn’t make sense,” say, </a:t>
            </a:r>
          </a:p>
          <a:p>
            <a:pPr lvl="1"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2400" dirty="0"/>
              <a:t>“If you add more details after this sentence,</a:t>
            </a:r>
          </a:p>
          <a:p>
            <a:pPr lvl="1"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2400" dirty="0"/>
              <a:t> it might be clearer.”</a:t>
            </a:r>
          </a:p>
          <a:p>
            <a:pPr lvl="1"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2400" dirty="0"/>
              <a:t>If just writing comments, clearly specify where is the issue (page, paragraph column line). If marking can highlight sections and let the authors figure out what is the issue.</a:t>
            </a:r>
          </a:p>
          <a:p>
            <a:pPr lvl="1"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90000"/>
              </a:lnSpc>
              <a:buFont typeface="Times" pitchFamily="2" charset="0"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Times" pitchFamily="2" charset="0"/>
              <a:buNone/>
            </a:pPr>
            <a:endParaRPr lang="en-US" altLang="en-US" sz="2400" dirty="0"/>
          </a:p>
        </p:txBody>
      </p:sp>
      <p:pic>
        <p:nvPicPr>
          <p:cNvPr id="12292" name="Picture 4" descr="j0305509">
            <a:extLst>
              <a:ext uri="{FF2B5EF4-FFF2-40B4-BE49-F238E27FC236}">
                <a16:creationId xmlns:a16="http://schemas.microsoft.com/office/drawing/2014/main" id="{8187C253-B598-1641-A120-8A523405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609600"/>
            <a:ext cx="183038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1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300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CS1300.thmx</Template>
  <TotalTime>11920</TotalTime>
  <Words>1296</Words>
  <Application>Microsoft Macintosh PowerPoint</Application>
  <PresentationFormat>On-screen Show (4:3)</PresentationFormat>
  <Paragraphs>214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Times</vt:lpstr>
      <vt:lpstr>Times New Roman</vt:lpstr>
      <vt:lpstr>Wingdings</vt:lpstr>
      <vt:lpstr>Wingdings 2</vt:lpstr>
      <vt:lpstr>CS1300</vt:lpstr>
      <vt:lpstr>Reviewing and Giving Feedback</vt:lpstr>
      <vt:lpstr>6 Steps to Effective Peer Feedback</vt:lpstr>
      <vt:lpstr>Step 1: Skim </vt:lpstr>
      <vt:lpstr>Step 2a: Critical Read</vt:lpstr>
      <vt:lpstr>Step 2b: Creative Read</vt:lpstr>
      <vt:lpstr>Step 3: Summarize</vt:lpstr>
      <vt:lpstr>STEP 4 Compliments</vt:lpstr>
      <vt:lpstr>STEP 1 Compliments</vt:lpstr>
      <vt:lpstr>STEP 2  Suggestions</vt:lpstr>
      <vt:lpstr>STEP 2  Suggestions</vt:lpstr>
      <vt:lpstr>STEP 3  Corrections</vt:lpstr>
      <vt:lpstr>How to Review Papers for Conferences/Journals</vt:lpstr>
      <vt:lpstr>Standard Review items</vt:lpstr>
      <vt:lpstr>Paper Reviewing Algorithm</vt:lpstr>
      <vt:lpstr>Thinking about it</vt:lpstr>
      <vt:lpstr>Contributions</vt:lpstr>
      <vt:lpstr>Summary</vt:lpstr>
      <vt:lpstr> Positive Contributions/Good points</vt:lpstr>
      <vt:lpstr>Weaknessess (bad points)  Major</vt:lpstr>
      <vt:lpstr>Questions to answer</vt:lpstr>
      <vt:lpstr>“Minor/General Comments” Section</vt:lpstr>
      <vt:lpstr>Confidential Comments</vt:lpstr>
      <vt:lpstr>Scoring (numbers) if they have them</vt:lpstr>
      <vt:lpstr>Always the big picture</vt:lpstr>
      <vt:lpstr>Looking for example reviews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Nunez</dc:creator>
  <cp:lastModifiedBy>Terry Boult</cp:lastModifiedBy>
  <cp:revision>575</cp:revision>
  <dcterms:created xsi:type="dcterms:W3CDTF">2004-09-03T14:14:23Z</dcterms:created>
  <dcterms:modified xsi:type="dcterms:W3CDTF">2019-10-07T16:49:20Z</dcterms:modified>
</cp:coreProperties>
</file>